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4" r:id="rId29"/>
    <p:sldId id="285" r:id="rId30"/>
    <p:sldId id="286" r:id="rId31"/>
    <p:sldId id="287" r:id="rId32"/>
    <p:sldId id="288" r:id="rId33"/>
    <p:sldId id="289" r:id="rId34"/>
    <p:sldId id="291" r:id="rId35"/>
    <p:sldId id="292" r:id="rId36"/>
    <p:sldId id="293" r:id="rId37"/>
    <p:sldId id="294" r:id="rId38"/>
    <p:sldId id="295" r:id="rId39"/>
    <p:sldId id="296" r:id="rId40"/>
    <p:sldId id="297" r:id="rId41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91" d="100"/>
          <a:sy n="91" d="100"/>
        </p:scale>
        <p:origin x="-960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3B5A02-5290-4936-AD58-917B3107C018}" type="datetimeFigureOut">
              <a:rPr lang="tr-TR" smtClean="0"/>
              <a:pPr/>
              <a:t>19.05.2017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7D4A1D-E669-4546-8FC8-0ABE965E73AA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sz="1200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www.</a:t>
            </a:r>
            <a:r>
              <a:rPr lang="tr-TR" sz="1200" u="sng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egitimhane</a:t>
            </a:r>
            <a:r>
              <a:rPr lang="tr-TR" sz="1200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.com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7D4A1D-E669-4546-8FC8-0ABE965E73AA}" type="slidenum">
              <a:rPr lang="tr-TR" smtClean="0"/>
              <a:pPr/>
              <a:t>3</a:t>
            </a:fld>
            <a:endParaRPr lang="tr-TR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sz="1200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www.</a:t>
            </a:r>
            <a:r>
              <a:rPr lang="tr-TR" sz="1200" u="sng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egitimhane</a:t>
            </a:r>
            <a:r>
              <a:rPr lang="tr-TR" sz="1200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.com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7D4A1D-E669-4546-8FC8-0ABE965E73AA}" type="slidenum">
              <a:rPr lang="tr-TR" smtClean="0"/>
              <a:pPr/>
              <a:t>38</a:t>
            </a:fld>
            <a:endParaRPr lang="tr-T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sz="1200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www.</a:t>
            </a:r>
            <a:r>
              <a:rPr lang="tr-TR" sz="1200" u="sng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egitimhane</a:t>
            </a:r>
            <a:r>
              <a:rPr lang="tr-TR" sz="1200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.com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7D4A1D-E669-4546-8FC8-0ABE965E73AA}" type="slidenum">
              <a:rPr lang="tr-TR" smtClean="0"/>
              <a:pPr/>
              <a:t>7</a:t>
            </a:fld>
            <a:endParaRPr lang="tr-TR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sz="1200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www.</a:t>
            </a:r>
            <a:r>
              <a:rPr lang="tr-TR" sz="1200" u="sng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egitimhane</a:t>
            </a:r>
            <a:r>
              <a:rPr lang="tr-TR" sz="1200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.com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7D4A1D-E669-4546-8FC8-0ABE965E73AA}" type="slidenum">
              <a:rPr lang="tr-TR" smtClean="0"/>
              <a:pPr/>
              <a:t>12</a:t>
            </a:fld>
            <a:endParaRPr lang="tr-TR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sz="1200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www.</a:t>
            </a:r>
            <a:r>
              <a:rPr lang="tr-TR" sz="1200" u="sng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egitimhane</a:t>
            </a:r>
            <a:r>
              <a:rPr lang="tr-TR" sz="1200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.com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7D4A1D-E669-4546-8FC8-0ABE965E73AA}" type="slidenum">
              <a:rPr lang="tr-TR" smtClean="0"/>
              <a:pPr/>
              <a:t>16</a:t>
            </a:fld>
            <a:endParaRPr lang="tr-TR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sz="1200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www.</a:t>
            </a:r>
            <a:r>
              <a:rPr lang="tr-TR" sz="1200" u="sng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egitimhane</a:t>
            </a:r>
            <a:r>
              <a:rPr lang="tr-TR" sz="1200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.com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7D4A1D-E669-4546-8FC8-0ABE965E73AA}" type="slidenum">
              <a:rPr lang="tr-TR" smtClean="0"/>
              <a:pPr/>
              <a:t>20</a:t>
            </a:fld>
            <a:endParaRPr lang="tr-TR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sz="1200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www.</a:t>
            </a:r>
            <a:r>
              <a:rPr lang="tr-TR" sz="1200" u="sng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egitimhane</a:t>
            </a:r>
            <a:r>
              <a:rPr lang="tr-TR" sz="1200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.com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7D4A1D-E669-4546-8FC8-0ABE965E73AA}" type="slidenum">
              <a:rPr lang="tr-TR" smtClean="0"/>
              <a:pPr/>
              <a:t>23</a:t>
            </a:fld>
            <a:endParaRPr lang="tr-TR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sz="1200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www.</a:t>
            </a:r>
            <a:r>
              <a:rPr lang="tr-TR" sz="1200" u="sng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egitimhane</a:t>
            </a:r>
            <a:r>
              <a:rPr lang="tr-TR" sz="1200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.com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7D4A1D-E669-4546-8FC8-0ABE965E73AA}" type="slidenum">
              <a:rPr lang="tr-TR" smtClean="0"/>
              <a:pPr/>
              <a:t>27</a:t>
            </a:fld>
            <a:endParaRPr lang="tr-TR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sz="1200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www.</a:t>
            </a:r>
            <a:r>
              <a:rPr lang="tr-TR" sz="1200" u="sng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egitimhane</a:t>
            </a:r>
            <a:r>
              <a:rPr lang="tr-TR" sz="1200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.com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7D4A1D-E669-4546-8FC8-0ABE965E73AA}" type="slidenum">
              <a:rPr lang="tr-TR" smtClean="0"/>
              <a:pPr/>
              <a:t>28</a:t>
            </a:fld>
            <a:endParaRPr lang="tr-TR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sz="1200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www.</a:t>
            </a:r>
            <a:r>
              <a:rPr lang="tr-TR" sz="1200" u="sng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egitimhane</a:t>
            </a:r>
            <a:r>
              <a:rPr lang="tr-TR" sz="1200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.com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7D4A1D-E669-4546-8FC8-0ABE965E73AA}" type="slidenum">
              <a:rPr lang="tr-TR" smtClean="0"/>
              <a:pPr/>
              <a:t>32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99DE34-3037-4E24-9A31-2CDE485411E8}" type="datetimeFigureOut">
              <a:rPr lang="tr-TR" smtClean="0"/>
              <a:pPr/>
              <a:t>19.05.2017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73F5BA-D5CC-45B4-A3E2-E2BD488AB68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99DE34-3037-4E24-9A31-2CDE485411E8}" type="datetimeFigureOut">
              <a:rPr lang="tr-TR" smtClean="0"/>
              <a:pPr/>
              <a:t>19.05.2017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73F5BA-D5CC-45B4-A3E2-E2BD488AB68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99DE34-3037-4E24-9A31-2CDE485411E8}" type="datetimeFigureOut">
              <a:rPr lang="tr-TR" smtClean="0"/>
              <a:pPr/>
              <a:t>19.05.2017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73F5BA-D5CC-45B4-A3E2-E2BD488AB68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99DE34-3037-4E24-9A31-2CDE485411E8}" type="datetimeFigureOut">
              <a:rPr lang="tr-TR" smtClean="0"/>
              <a:pPr/>
              <a:t>19.05.2017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73F5BA-D5CC-45B4-A3E2-E2BD488AB68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99DE34-3037-4E24-9A31-2CDE485411E8}" type="datetimeFigureOut">
              <a:rPr lang="tr-TR" smtClean="0"/>
              <a:pPr/>
              <a:t>19.05.2017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73F5BA-D5CC-45B4-A3E2-E2BD488AB68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99DE34-3037-4E24-9A31-2CDE485411E8}" type="datetimeFigureOut">
              <a:rPr lang="tr-TR" smtClean="0"/>
              <a:pPr/>
              <a:t>19.05.2017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73F5BA-D5CC-45B4-A3E2-E2BD488AB68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99DE34-3037-4E24-9A31-2CDE485411E8}" type="datetimeFigureOut">
              <a:rPr lang="tr-TR" smtClean="0"/>
              <a:pPr/>
              <a:t>19.05.2017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73F5BA-D5CC-45B4-A3E2-E2BD488AB68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99DE34-3037-4E24-9A31-2CDE485411E8}" type="datetimeFigureOut">
              <a:rPr lang="tr-TR" smtClean="0"/>
              <a:pPr/>
              <a:t>19.05.2017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73F5BA-D5CC-45B4-A3E2-E2BD488AB68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99DE34-3037-4E24-9A31-2CDE485411E8}" type="datetimeFigureOut">
              <a:rPr lang="tr-TR" smtClean="0"/>
              <a:pPr/>
              <a:t>19.05.2017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73F5BA-D5CC-45B4-A3E2-E2BD488AB68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99DE34-3037-4E24-9A31-2CDE485411E8}" type="datetimeFigureOut">
              <a:rPr lang="tr-TR" smtClean="0"/>
              <a:pPr/>
              <a:t>19.05.2017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73F5BA-D5CC-45B4-A3E2-E2BD488AB68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99DE34-3037-4E24-9A31-2CDE485411E8}" type="datetimeFigureOut">
              <a:rPr lang="tr-TR" smtClean="0"/>
              <a:pPr/>
              <a:t>19.05.2017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73F5BA-D5CC-45B4-A3E2-E2BD488AB68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99DE34-3037-4E24-9A31-2CDE485411E8}" type="datetimeFigureOut">
              <a:rPr lang="tr-TR" smtClean="0"/>
              <a:pPr/>
              <a:t>19.05.2017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73F5BA-D5CC-45B4-A3E2-E2BD488AB68A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smtClean="0">
                <a:solidFill>
                  <a:schemeClr val="accent3">
                    <a:lumMod val="75000"/>
                  </a:schemeClr>
                </a:solidFill>
              </a:rPr>
              <a:t>UNIT 2- YUMMY BREAKFAST</a:t>
            </a:r>
            <a:endParaRPr lang="tr-TR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800800" cy="1752600"/>
          </a:xfrm>
        </p:spPr>
        <p:txBody>
          <a:bodyPr/>
          <a:lstStyle/>
          <a:p>
            <a:r>
              <a:rPr lang="tr-TR" dirty="0" smtClean="0">
                <a:solidFill>
                  <a:srgbClr val="7030A0"/>
                </a:solidFill>
              </a:rPr>
              <a:t>FOOD AND DRINKS</a:t>
            </a:r>
            <a:endParaRPr lang="tr-TR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00B050"/>
                </a:solidFill>
              </a:rPr>
              <a:t>SALAMI SALAM</a:t>
            </a:r>
            <a:endParaRPr lang="tr-TR" dirty="0">
              <a:solidFill>
                <a:srgbClr val="00B050"/>
              </a:solidFill>
            </a:endParaRPr>
          </a:p>
        </p:txBody>
      </p:sp>
      <p:pic>
        <p:nvPicPr>
          <p:cNvPr id="4" name="3 İçerik Yer Tutucusu" descr="salam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907704" y="1600200"/>
            <a:ext cx="5544616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00B050"/>
                </a:solidFill>
              </a:rPr>
              <a:t>CROISSANT KURUVASAN</a:t>
            </a:r>
            <a:endParaRPr lang="tr-TR" dirty="0">
              <a:solidFill>
                <a:srgbClr val="00B050"/>
              </a:solidFill>
            </a:endParaRPr>
          </a:p>
        </p:txBody>
      </p:sp>
      <p:pic>
        <p:nvPicPr>
          <p:cNvPr id="4" name="3 İçerik Yer Tutucusu" descr="kuruvasan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475656" y="1412776"/>
            <a:ext cx="6552728" cy="475047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00B050"/>
                </a:solidFill>
              </a:rPr>
              <a:t>BAGEL SİMİT</a:t>
            </a:r>
            <a:endParaRPr lang="tr-TR" dirty="0">
              <a:solidFill>
                <a:srgbClr val="00B050"/>
              </a:solidFill>
            </a:endParaRPr>
          </a:p>
        </p:txBody>
      </p:sp>
      <p:pic>
        <p:nvPicPr>
          <p:cNvPr id="4" name="3 İçerik Yer Tutucusu" descr="bagel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907704" y="1412776"/>
            <a:ext cx="5724525" cy="494390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00B050"/>
                </a:solidFill>
              </a:rPr>
              <a:t>MUFFIN  KEK</a:t>
            </a:r>
            <a:endParaRPr lang="tr-TR" dirty="0">
              <a:solidFill>
                <a:srgbClr val="00B050"/>
              </a:solidFill>
            </a:endParaRPr>
          </a:p>
        </p:txBody>
      </p:sp>
      <p:pic>
        <p:nvPicPr>
          <p:cNvPr id="4" name="3 İçerik Yer Tutucusu" descr="muffin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411760" y="1556792"/>
            <a:ext cx="4536504" cy="410919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00B050"/>
                </a:solidFill>
              </a:rPr>
              <a:t>PANCAKE PANKEK</a:t>
            </a:r>
            <a:endParaRPr lang="tr-TR" dirty="0">
              <a:solidFill>
                <a:srgbClr val="00B050"/>
              </a:solidFill>
            </a:endParaRPr>
          </a:p>
        </p:txBody>
      </p:sp>
      <p:pic>
        <p:nvPicPr>
          <p:cNvPr id="4" name="3 İçerik Yer Tutucusu" descr="pancake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411760" y="1628800"/>
            <a:ext cx="4363169" cy="446449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00B050"/>
                </a:solidFill>
              </a:rPr>
              <a:t>CEREAL  TAHIL </a:t>
            </a:r>
            <a:endParaRPr lang="tr-TR" dirty="0">
              <a:solidFill>
                <a:srgbClr val="00B050"/>
              </a:solidFill>
            </a:endParaRPr>
          </a:p>
        </p:txBody>
      </p:sp>
      <p:pic>
        <p:nvPicPr>
          <p:cNvPr id="4" name="3 İçerik Yer Tutucusu" descr="cereal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98500" y="1685131"/>
            <a:ext cx="7747000" cy="43561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00B050"/>
                </a:solidFill>
              </a:rPr>
              <a:t>APPLE ELMA</a:t>
            </a:r>
            <a:endParaRPr lang="tr-TR" dirty="0">
              <a:solidFill>
                <a:srgbClr val="00B050"/>
              </a:solidFill>
            </a:endParaRPr>
          </a:p>
        </p:txBody>
      </p:sp>
      <p:pic>
        <p:nvPicPr>
          <p:cNvPr id="4" name="3 İçerik Yer Tutucusu" descr="elma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2195736" y="1340768"/>
            <a:ext cx="4968552" cy="499073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00B050"/>
                </a:solidFill>
              </a:rPr>
              <a:t>BANANA MUZ</a:t>
            </a:r>
            <a:endParaRPr lang="tr-TR" dirty="0">
              <a:solidFill>
                <a:srgbClr val="00B050"/>
              </a:solidFill>
            </a:endParaRPr>
          </a:p>
        </p:txBody>
      </p:sp>
      <p:pic>
        <p:nvPicPr>
          <p:cNvPr id="4" name="3 İçerik Yer Tutucusu" descr="muz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907704" y="1484784"/>
            <a:ext cx="5988874" cy="4248471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00B050"/>
                </a:solidFill>
              </a:rPr>
              <a:t>BLACKBERRY BÖĞÜRTLEN</a:t>
            </a:r>
            <a:endParaRPr lang="tr-TR" dirty="0">
              <a:solidFill>
                <a:srgbClr val="00B050"/>
              </a:solidFill>
            </a:endParaRPr>
          </a:p>
        </p:txBody>
      </p:sp>
      <p:pic>
        <p:nvPicPr>
          <p:cNvPr id="4" name="3 İçerik Yer Tutucusu" descr="bogurtlen_28274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1628800"/>
            <a:ext cx="6977620" cy="442339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00B050"/>
                </a:solidFill>
              </a:rPr>
              <a:t>STRAWBERRY ÇİLEK</a:t>
            </a:r>
            <a:endParaRPr lang="tr-TR" dirty="0">
              <a:solidFill>
                <a:srgbClr val="00B050"/>
              </a:solidFill>
            </a:endParaRPr>
          </a:p>
        </p:txBody>
      </p:sp>
      <p:pic>
        <p:nvPicPr>
          <p:cNvPr id="4" name="3 İçerik Yer Tutucusu" descr="çilek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835696" y="1373856"/>
            <a:ext cx="5657850" cy="548414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00B050"/>
                </a:solidFill>
              </a:rPr>
              <a:t>CHEESE PEYNİR</a:t>
            </a:r>
            <a:endParaRPr lang="tr-TR" dirty="0">
              <a:solidFill>
                <a:srgbClr val="00B050"/>
              </a:solidFill>
            </a:endParaRPr>
          </a:p>
        </p:txBody>
      </p:sp>
      <p:pic>
        <p:nvPicPr>
          <p:cNvPr id="4" name="3 İçerik Yer Tutucusu" descr="images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483768" y="1829903"/>
            <a:ext cx="4104456" cy="399644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00B050"/>
                </a:solidFill>
              </a:rPr>
              <a:t>TOMATO DOMATES</a:t>
            </a:r>
            <a:endParaRPr lang="tr-TR" dirty="0">
              <a:solidFill>
                <a:srgbClr val="00B050"/>
              </a:solidFill>
            </a:endParaRPr>
          </a:p>
        </p:txBody>
      </p:sp>
      <p:pic>
        <p:nvPicPr>
          <p:cNvPr id="4" name="3 İçerik Yer Tutucusu" descr="domates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2123728" y="1628800"/>
            <a:ext cx="4680520" cy="408541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00B050"/>
                </a:solidFill>
              </a:rPr>
              <a:t>CUCUMBER SALATALIK</a:t>
            </a:r>
            <a:endParaRPr lang="tr-TR" dirty="0">
              <a:solidFill>
                <a:srgbClr val="00B050"/>
              </a:solidFill>
            </a:endParaRPr>
          </a:p>
        </p:txBody>
      </p:sp>
      <p:pic>
        <p:nvPicPr>
          <p:cNvPr id="4" name="3 İçerik Yer Tutucusu" descr="salatalık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907704" y="1772816"/>
            <a:ext cx="5544615" cy="41764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00B050"/>
                </a:solidFill>
              </a:rPr>
              <a:t>SALAD SALATA</a:t>
            </a:r>
            <a:endParaRPr lang="tr-TR" dirty="0">
              <a:solidFill>
                <a:srgbClr val="00B050"/>
              </a:solidFill>
            </a:endParaRPr>
          </a:p>
        </p:txBody>
      </p:sp>
      <p:pic>
        <p:nvPicPr>
          <p:cNvPr id="4" name="3 İçerik Yer Tutucusu" descr="salata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475656" y="1268760"/>
            <a:ext cx="5544616" cy="4680519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00B050"/>
                </a:solidFill>
              </a:rPr>
              <a:t>TEA  ÇAY</a:t>
            </a:r>
            <a:endParaRPr lang="tr-TR" dirty="0">
              <a:solidFill>
                <a:srgbClr val="00B050"/>
              </a:solidFill>
            </a:endParaRPr>
          </a:p>
        </p:txBody>
      </p:sp>
      <p:pic>
        <p:nvPicPr>
          <p:cNvPr id="4" name="3 İçerik Yer Tutucusu" descr="çay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2051720" y="1988840"/>
            <a:ext cx="5328592" cy="410445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00B050"/>
                </a:solidFill>
              </a:rPr>
              <a:t>COFFEE  KAHVE</a:t>
            </a:r>
            <a:endParaRPr lang="tr-TR" dirty="0">
              <a:solidFill>
                <a:srgbClr val="00B050"/>
              </a:solidFill>
            </a:endParaRPr>
          </a:p>
        </p:txBody>
      </p:sp>
      <p:pic>
        <p:nvPicPr>
          <p:cNvPr id="4" name="3 İçerik Yer Tutucusu" descr="kahve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051720" y="1772816"/>
            <a:ext cx="5400600" cy="410445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00B050"/>
                </a:solidFill>
              </a:rPr>
              <a:t>ORANGE JUICE PORTAKAL SUYU</a:t>
            </a:r>
            <a:endParaRPr lang="tr-TR" dirty="0">
              <a:solidFill>
                <a:srgbClr val="00B050"/>
              </a:solidFill>
            </a:endParaRPr>
          </a:p>
        </p:txBody>
      </p:sp>
      <p:pic>
        <p:nvPicPr>
          <p:cNvPr id="4" name="3 İçerik Yer Tutucusu" descr="orange juice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339753" y="1484785"/>
            <a:ext cx="4536504" cy="460851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00B050"/>
                </a:solidFill>
              </a:rPr>
              <a:t>MILK SÜT</a:t>
            </a:r>
            <a:endParaRPr lang="tr-TR" dirty="0">
              <a:solidFill>
                <a:srgbClr val="00B050"/>
              </a:solidFill>
            </a:endParaRPr>
          </a:p>
        </p:txBody>
      </p:sp>
      <p:pic>
        <p:nvPicPr>
          <p:cNvPr id="4" name="3 İçerik Yer Tutucusu" descr="glass-of-milk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432217" y="1600200"/>
            <a:ext cx="6279565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u="sng" dirty="0" smtClean="0">
                <a:solidFill>
                  <a:srgbClr val="00B050"/>
                </a:solidFill>
              </a:rPr>
              <a:t>WHAT DO YOU EAT FOR BREAKFAST</a:t>
            </a:r>
            <a:r>
              <a:rPr lang="tr-TR" dirty="0" smtClean="0">
                <a:solidFill>
                  <a:srgbClr val="00B050"/>
                </a:solidFill>
              </a:rPr>
              <a:t>?</a:t>
            </a:r>
            <a:endParaRPr lang="tr-TR" dirty="0">
              <a:solidFill>
                <a:srgbClr val="00B05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I EAT EGG, CHEESE AND OLIVE FOR BREAKFAST</a:t>
            </a:r>
          </a:p>
          <a:p>
            <a:endParaRPr lang="tr-TR" dirty="0" smtClean="0"/>
          </a:p>
          <a:p>
            <a:pPr>
              <a:buNone/>
            </a:pPr>
            <a:r>
              <a:rPr lang="tr-TR" dirty="0" smtClean="0">
                <a:solidFill>
                  <a:srgbClr val="00B050"/>
                </a:solidFill>
              </a:rPr>
              <a:t> </a:t>
            </a:r>
            <a:r>
              <a:rPr lang="tr-TR" sz="3600" u="sng" dirty="0" smtClean="0">
                <a:solidFill>
                  <a:srgbClr val="00B050"/>
                </a:solidFill>
              </a:rPr>
              <a:t>WHAT DOES MARY EAT FOR BREAKFAST?</a:t>
            </a:r>
          </a:p>
          <a:p>
            <a:pPr>
              <a:buNone/>
            </a:pPr>
            <a:endParaRPr lang="tr-TR" sz="3600" dirty="0" smtClean="0"/>
          </a:p>
          <a:p>
            <a:pPr>
              <a:buNone/>
            </a:pPr>
            <a:r>
              <a:rPr lang="tr-TR" sz="3600" dirty="0" smtClean="0"/>
              <a:t>• </a:t>
            </a:r>
            <a:r>
              <a:rPr lang="tr-TR" dirty="0" smtClean="0"/>
              <a:t>SHE EATS  PANCAKE AND SAUSAGES.</a:t>
            </a:r>
            <a:endParaRPr lang="tr-TR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74638"/>
            <a:ext cx="8435280" cy="639472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b="1" dirty="0" err="1"/>
              <a:t>Prefer</a:t>
            </a:r>
            <a:r>
              <a:rPr lang="tr-TR" b="1" dirty="0"/>
              <a:t> ve </a:t>
            </a:r>
            <a:r>
              <a:rPr lang="tr-TR" b="1" dirty="0" err="1"/>
              <a:t>would</a:t>
            </a:r>
            <a:r>
              <a:rPr lang="tr-TR" b="1" dirty="0"/>
              <a:t> </a:t>
            </a:r>
            <a:r>
              <a:rPr lang="tr-TR" b="1" dirty="0" err="1"/>
              <a:t>rather</a:t>
            </a:r>
            <a:r>
              <a:rPr lang="tr-TR" b="1" dirty="0"/>
              <a:t> kalıplarını tercihlerimizden bahsederken kullanırız.</a:t>
            </a:r>
            <a:endParaRPr lang="tr-TR" dirty="0"/>
          </a:p>
          <a:p>
            <a:pPr marL="0" indent="0">
              <a:buNone/>
            </a:pPr>
            <a:r>
              <a:rPr lang="tr-TR" dirty="0">
                <a:solidFill>
                  <a:srgbClr val="00B050"/>
                </a:solidFill>
              </a:rPr>
              <a:t/>
            </a:r>
            <a:br>
              <a:rPr lang="tr-TR" dirty="0">
                <a:solidFill>
                  <a:srgbClr val="00B050"/>
                </a:solidFill>
              </a:rPr>
            </a:br>
            <a:r>
              <a:rPr lang="tr-TR" b="1" dirty="0">
                <a:solidFill>
                  <a:srgbClr val="00B050"/>
                </a:solidFill>
              </a:rPr>
              <a:t>EXAMPLES (ÖRNEKLER)</a:t>
            </a:r>
            <a:endParaRPr lang="tr-TR" dirty="0">
              <a:solidFill>
                <a:srgbClr val="00B050"/>
              </a:solidFill>
            </a:endParaRPr>
          </a:p>
          <a:p>
            <a:pPr marL="0" indent="0">
              <a:buNone/>
            </a:pPr>
            <a:r>
              <a:rPr lang="tr-TR" dirty="0"/>
              <a:t/>
            </a:r>
            <a:br>
              <a:rPr lang="tr-TR" dirty="0"/>
            </a:br>
            <a:r>
              <a:rPr lang="tr-TR" dirty="0"/>
              <a:t>- I </a:t>
            </a:r>
            <a:r>
              <a:rPr lang="tr-TR" dirty="0" err="1"/>
              <a:t>prefer</a:t>
            </a:r>
            <a:r>
              <a:rPr lang="tr-TR" dirty="0"/>
              <a:t> </a:t>
            </a:r>
            <a:r>
              <a:rPr lang="tr-TR" dirty="0" err="1"/>
              <a:t>to</a:t>
            </a:r>
            <a:r>
              <a:rPr lang="tr-TR" dirty="0"/>
              <a:t> </a:t>
            </a:r>
            <a:r>
              <a:rPr lang="tr-TR" dirty="0" err="1"/>
              <a:t>live</a:t>
            </a:r>
            <a:r>
              <a:rPr lang="tr-TR" dirty="0"/>
              <a:t> in </a:t>
            </a:r>
            <a:r>
              <a:rPr lang="tr-TR" dirty="0" err="1"/>
              <a:t>the</a:t>
            </a:r>
            <a:r>
              <a:rPr lang="tr-TR" dirty="0"/>
              <a:t> </a:t>
            </a:r>
            <a:r>
              <a:rPr lang="tr-TR" dirty="0" err="1"/>
              <a:t>country</a:t>
            </a:r>
            <a:r>
              <a:rPr lang="tr-TR" dirty="0"/>
              <a:t>. (Köyde yaşamayı tercih ederim.)</a:t>
            </a:r>
            <a:br>
              <a:rPr lang="tr-TR" dirty="0"/>
            </a:br>
            <a:r>
              <a:rPr lang="tr-TR" dirty="0"/>
              <a:t/>
            </a:r>
            <a:br>
              <a:rPr lang="tr-TR" dirty="0"/>
            </a:br>
            <a:r>
              <a:rPr lang="tr-TR" dirty="0"/>
              <a:t>- I </a:t>
            </a:r>
            <a:r>
              <a:rPr lang="tr-TR" dirty="0" err="1"/>
              <a:t>prefer</a:t>
            </a:r>
            <a:r>
              <a:rPr lang="tr-TR" dirty="0"/>
              <a:t> </a:t>
            </a:r>
            <a:r>
              <a:rPr lang="tr-TR" dirty="0" err="1"/>
              <a:t>to</a:t>
            </a:r>
            <a:r>
              <a:rPr lang="tr-TR" dirty="0"/>
              <a:t> </a:t>
            </a:r>
            <a:r>
              <a:rPr lang="tr-TR" dirty="0" err="1"/>
              <a:t>play</a:t>
            </a:r>
            <a:r>
              <a:rPr lang="tr-TR" dirty="0"/>
              <a:t> </a:t>
            </a:r>
            <a:r>
              <a:rPr lang="tr-TR" dirty="0" err="1"/>
              <a:t>basketball</a:t>
            </a:r>
            <a:r>
              <a:rPr lang="tr-TR" dirty="0"/>
              <a:t> </a:t>
            </a:r>
            <a:r>
              <a:rPr lang="tr-TR" dirty="0" err="1"/>
              <a:t>rather</a:t>
            </a:r>
            <a:r>
              <a:rPr lang="tr-TR" dirty="0"/>
              <a:t> </a:t>
            </a:r>
            <a:r>
              <a:rPr lang="tr-TR" dirty="0" err="1"/>
              <a:t>than</a:t>
            </a:r>
            <a:r>
              <a:rPr lang="tr-TR" dirty="0"/>
              <a:t> </a:t>
            </a:r>
            <a:r>
              <a:rPr lang="tr-TR" dirty="0" err="1"/>
              <a:t>play</a:t>
            </a:r>
            <a:r>
              <a:rPr lang="tr-TR" dirty="0"/>
              <a:t> </a:t>
            </a:r>
            <a:r>
              <a:rPr lang="tr-TR" dirty="0" err="1"/>
              <a:t>football</a:t>
            </a:r>
            <a:r>
              <a:rPr lang="tr-TR" dirty="0"/>
              <a:t>. (Futbol oynamaktansa basketbol oynamayı tercih ederim.)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757420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793507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tr-TR" b="1" dirty="0">
                <a:solidFill>
                  <a:srgbClr val="00B050"/>
                </a:solidFill>
              </a:rPr>
              <a:t>● PREFER</a:t>
            </a:r>
            <a:endParaRPr lang="tr-TR" dirty="0">
              <a:solidFill>
                <a:srgbClr val="00B050"/>
              </a:solidFill>
            </a:endParaRPr>
          </a:p>
          <a:p>
            <a:pPr marL="0" indent="0">
              <a:buNone/>
            </a:pPr>
            <a:r>
              <a:rPr lang="tr-TR" b="1" dirty="0"/>
              <a:t>Genel olarak hayatta neyi tercih ettiğinizi ifade ederken "</a:t>
            </a:r>
            <a:r>
              <a:rPr lang="tr-TR" b="1" dirty="0" err="1"/>
              <a:t>prefer</a:t>
            </a:r>
            <a:r>
              <a:rPr lang="tr-TR" b="1" dirty="0"/>
              <a:t>" kalıbı üç farklı şekilde kullanılabilir:</a:t>
            </a:r>
            <a:endParaRPr lang="tr-TR" dirty="0"/>
          </a:p>
          <a:p>
            <a:pPr marL="0" indent="0">
              <a:buNone/>
            </a:pPr>
            <a:r>
              <a:rPr lang="tr-TR" dirty="0">
                <a:solidFill>
                  <a:srgbClr val="00B050"/>
                </a:solidFill>
              </a:rPr>
              <a:t/>
            </a:r>
            <a:br>
              <a:rPr lang="tr-TR" dirty="0">
                <a:solidFill>
                  <a:srgbClr val="00B050"/>
                </a:solidFill>
              </a:rPr>
            </a:br>
            <a:r>
              <a:rPr lang="tr-TR" b="1" dirty="0">
                <a:solidFill>
                  <a:srgbClr val="00B050"/>
                </a:solidFill>
              </a:rPr>
              <a:t>a) </a:t>
            </a:r>
            <a:r>
              <a:rPr lang="tr-TR" b="1" dirty="0" err="1">
                <a:solidFill>
                  <a:srgbClr val="00B050"/>
                </a:solidFill>
              </a:rPr>
              <a:t>prefer</a:t>
            </a:r>
            <a:r>
              <a:rPr lang="tr-TR" b="1" dirty="0">
                <a:solidFill>
                  <a:srgbClr val="00B050"/>
                </a:solidFill>
              </a:rPr>
              <a:t> </a:t>
            </a:r>
            <a:r>
              <a:rPr lang="tr-TR" b="1" dirty="0" err="1">
                <a:solidFill>
                  <a:srgbClr val="00B050"/>
                </a:solidFill>
              </a:rPr>
              <a:t>something</a:t>
            </a:r>
            <a:r>
              <a:rPr lang="tr-TR" b="1" dirty="0">
                <a:solidFill>
                  <a:srgbClr val="00B050"/>
                </a:solidFill>
              </a:rPr>
              <a:t> </a:t>
            </a:r>
            <a:r>
              <a:rPr lang="tr-TR" b="1" dirty="0" err="1">
                <a:solidFill>
                  <a:srgbClr val="00B050"/>
                </a:solidFill>
              </a:rPr>
              <a:t>to</a:t>
            </a:r>
            <a:r>
              <a:rPr lang="tr-TR" b="1" dirty="0">
                <a:solidFill>
                  <a:srgbClr val="00B050"/>
                </a:solidFill>
              </a:rPr>
              <a:t> </a:t>
            </a:r>
            <a:r>
              <a:rPr lang="tr-TR" b="1" dirty="0" err="1">
                <a:solidFill>
                  <a:srgbClr val="00B050"/>
                </a:solidFill>
              </a:rPr>
              <a:t>something</a:t>
            </a:r>
            <a:r>
              <a:rPr lang="tr-TR" b="1" dirty="0">
                <a:solidFill>
                  <a:srgbClr val="00B050"/>
                </a:solidFill>
              </a:rPr>
              <a:t> else (</a:t>
            </a:r>
            <a:r>
              <a:rPr lang="tr-TR" b="1" dirty="0" err="1">
                <a:solidFill>
                  <a:srgbClr val="00B050"/>
                </a:solidFill>
              </a:rPr>
              <a:t>birşeyi</a:t>
            </a:r>
            <a:r>
              <a:rPr lang="tr-TR" b="1" dirty="0">
                <a:solidFill>
                  <a:srgbClr val="00B050"/>
                </a:solidFill>
              </a:rPr>
              <a:t> başka </a:t>
            </a:r>
            <a:r>
              <a:rPr lang="tr-TR" b="1" dirty="0" err="1">
                <a:solidFill>
                  <a:srgbClr val="00B050"/>
                </a:solidFill>
              </a:rPr>
              <a:t>birşeye</a:t>
            </a:r>
            <a:r>
              <a:rPr lang="tr-TR" b="1" dirty="0">
                <a:solidFill>
                  <a:srgbClr val="00B050"/>
                </a:solidFill>
              </a:rPr>
              <a:t> tercih etmek)</a:t>
            </a:r>
            <a:endParaRPr lang="tr-TR" dirty="0">
              <a:solidFill>
                <a:srgbClr val="00B050"/>
              </a:solidFill>
            </a:endParaRPr>
          </a:p>
          <a:p>
            <a:pPr marL="0" indent="0">
              <a:buNone/>
            </a:pPr>
            <a:r>
              <a:rPr lang="tr-TR" dirty="0"/>
              <a:t>- I </a:t>
            </a:r>
            <a:r>
              <a:rPr lang="tr-TR" dirty="0" err="1"/>
              <a:t>prefer</a:t>
            </a:r>
            <a:r>
              <a:rPr lang="tr-TR" dirty="0"/>
              <a:t> </a:t>
            </a:r>
            <a:r>
              <a:rPr lang="tr-TR" dirty="0" err="1"/>
              <a:t>football</a:t>
            </a:r>
            <a:r>
              <a:rPr lang="tr-TR" dirty="0"/>
              <a:t> </a:t>
            </a:r>
            <a:r>
              <a:rPr lang="tr-TR" dirty="0" err="1"/>
              <a:t>to</a:t>
            </a:r>
            <a:r>
              <a:rPr lang="tr-TR" dirty="0"/>
              <a:t> </a:t>
            </a:r>
            <a:r>
              <a:rPr lang="tr-TR" dirty="0" err="1"/>
              <a:t>basketball</a:t>
            </a:r>
            <a:r>
              <a:rPr lang="tr-TR" dirty="0"/>
              <a:t>. (Futbolu basketbola tercih ederim.)</a:t>
            </a:r>
            <a:br>
              <a:rPr lang="tr-TR" dirty="0"/>
            </a:br>
            <a:r>
              <a:rPr lang="tr-TR" dirty="0"/>
              <a:t/>
            </a:r>
            <a:br>
              <a:rPr lang="tr-TR" dirty="0"/>
            </a:br>
            <a:r>
              <a:rPr lang="tr-TR" dirty="0"/>
              <a:t>- I </a:t>
            </a:r>
            <a:r>
              <a:rPr lang="tr-TR" dirty="0" err="1"/>
              <a:t>prefer</a:t>
            </a:r>
            <a:r>
              <a:rPr lang="tr-TR" dirty="0"/>
              <a:t> </a:t>
            </a:r>
            <a:r>
              <a:rPr lang="tr-TR" dirty="0" err="1"/>
              <a:t>city</a:t>
            </a:r>
            <a:r>
              <a:rPr lang="tr-TR" dirty="0"/>
              <a:t> </a:t>
            </a:r>
            <a:r>
              <a:rPr lang="tr-TR" dirty="0" err="1"/>
              <a:t>to</a:t>
            </a:r>
            <a:r>
              <a:rPr lang="tr-TR" dirty="0"/>
              <a:t> </a:t>
            </a:r>
            <a:r>
              <a:rPr lang="tr-TR" dirty="0" err="1"/>
              <a:t>country</a:t>
            </a:r>
            <a:r>
              <a:rPr lang="tr-TR" dirty="0"/>
              <a:t>. (</a:t>
            </a:r>
            <a:r>
              <a:rPr lang="tr-TR" dirty="0" err="1"/>
              <a:t>Şehiri</a:t>
            </a:r>
            <a:r>
              <a:rPr lang="tr-TR" dirty="0"/>
              <a:t> köye tercih ederim.)</a:t>
            </a:r>
          </a:p>
          <a:p>
            <a:pPr marL="0" indent="0">
              <a:buNone/>
            </a:pPr>
            <a:r>
              <a:rPr lang="tr-TR" dirty="0"/>
              <a:t>- I </a:t>
            </a:r>
            <a:r>
              <a:rPr lang="tr-TR" dirty="0" err="1"/>
              <a:t>prefer</a:t>
            </a:r>
            <a:r>
              <a:rPr lang="tr-TR" dirty="0"/>
              <a:t> </a:t>
            </a:r>
            <a:r>
              <a:rPr lang="tr-TR" dirty="0" err="1"/>
              <a:t>friends</a:t>
            </a:r>
            <a:r>
              <a:rPr lang="tr-TR" dirty="0"/>
              <a:t> </a:t>
            </a:r>
            <a:r>
              <a:rPr lang="tr-TR" dirty="0" err="1"/>
              <a:t>to</a:t>
            </a:r>
            <a:r>
              <a:rPr lang="tr-TR" dirty="0"/>
              <a:t> </a:t>
            </a:r>
            <a:r>
              <a:rPr lang="tr-TR" dirty="0" err="1"/>
              <a:t>family</a:t>
            </a:r>
            <a:r>
              <a:rPr lang="tr-TR" dirty="0"/>
              <a:t>. (Arkadaşlarımı aileme tercih ederim.)</a:t>
            </a:r>
          </a:p>
          <a:p>
            <a:pPr marL="0" indent="0">
              <a:buNone/>
            </a:pPr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1348659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00B050"/>
                </a:solidFill>
              </a:rPr>
              <a:t>EGG YUMURTA</a:t>
            </a:r>
            <a:endParaRPr lang="tr-TR" dirty="0">
              <a:solidFill>
                <a:srgbClr val="00B050"/>
              </a:solidFill>
            </a:endParaRPr>
          </a:p>
        </p:txBody>
      </p:sp>
      <p:pic>
        <p:nvPicPr>
          <p:cNvPr id="4" name="3 İçerik Yer Tutucusu" descr="image006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743273" y="1600200"/>
            <a:ext cx="5657454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8640"/>
            <a:ext cx="8229600" cy="6192688"/>
          </a:xfrm>
        </p:spPr>
        <p:txBody>
          <a:bodyPr>
            <a:normAutofit fontScale="92500" lnSpcReduction="10000"/>
          </a:bodyPr>
          <a:lstStyle/>
          <a:p>
            <a:pPr algn="just"/>
            <a:r>
              <a:rPr lang="tr-TR" b="1" dirty="0">
                <a:solidFill>
                  <a:srgbClr val="00B050"/>
                </a:solidFill>
              </a:rPr>
              <a:t>b) </a:t>
            </a:r>
            <a:r>
              <a:rPr lang="tr-TR" b="1" dirty="0" err="1">
                <a:solidFill>
                  <a:srgbClr val="00B050"/>
                </a:solidFill>
              </a:rPr>
              <a:t>prefer</a:t>
            </a:r>
            <a:r>
              <a:rPr lang="tr-TR" b="1" dirty="0">
                <a:solidFill>
                  <a:srgbClr val="00B050"/>
                </a:solidFill>
              </a:rPr>
              <a:t> </a:t>
            </a:r>
            <a:r>
              <a:rPr lang="tr-TR" b="1" dirty="0" err="1">
                <a:solidFill>
                  <a:srgbClr val="00B050"/>
                </a:solidFill>
              </a:rPr>
              <a:t>to</a:t>
            </a:r>
            <a:r>
              <a:rPr lang="tr-TR" b="1" dirty="0">
                <a:solidFill>
                  <a:srgbClr val="00B050"/>
                </a:solidFill>
              </a:rPr>
              <a:t> do </a:t>
            </a:r>
            <a:r>
              <a:rPr lang="tr-TR" b="1" dirty="0" err="1">
                <a:solidFill>
                  <a:srgbClr val="00B050"/>
                </a:solidFill>
              </a:rPr>
              <a:t>something</a:t>
            </a:r>
            <a:r>
              <a:rPr lang="tr-TR" b="1" dirty="0">
                <a:solidFill>
                  <a:srgbClr val="00B050"/>
                </a:solidFill>
              </a:rPr>
              <a:t> </a:t>
            </a:r>
            <a:r>
              <a:rPr lang="tr-TR" b="1" dirty="0" err="1">
                <a:solidFill>
                  <a:srgbClr val="00B050"/>
                </a:solidFill>
              </a:rPr>
              <a:t>rather</a:t>
            </a:r>
            <a:r>
              <a:rPr lang="tr-TR" b="1" dirty="0">
                <a:solidFill>
                  <a:srgbClr val="00B050"/>
                </a:solidFill>
              </a:rPr>
              <a:t> </a:t>
            </a:r>
            <a:r>
              <a:rPr lang="tr-TR" b="1" dirty="0" err="1">
                <a:solidFill>
                  <a:srgbClr val="00B050"/>
                </a:solidFill>
              </a:rPr>
              <a:t>than</a:t>
            </a:r>
            <a:r>
              <a:rPr lang="tr-TR" b="1" dirty="0">
                <a:solidFill>
                  <a:srgbClr val="00B050"/>
                </a:solidFill>
              </a:rPr>
              <a:t> do </a:t>
            </a:r>
            <a:r>
              <a:rPr lang="tr-TR" b="1" dirty="0" err="1">
                <a:solidFill>
                  <a:srgbClr val="00B050"/>
                </a:solidFill>
              </a:rPr>
              <a:t>something</a:t>
            </a:r>
            <a:r>
              <a:rPr lang="tr-TR" b="1" dirty="0">
                <a:solidFill>
                  <a:srgbClr val="00B050"/>
                </a:solidFill>
              </a:rPr>
              <a:t> else. (</a:t>
            </a:r>
            <a:r>
              <a:rPr lang="tr-TR" b="1" dirty="0" err="1">
                <a:solidFill>
                  <a:srgbClr val="00B050"/>
                </a:solidFill>
              </a:rPr>
              <a:t>Birşeyi</a:t>
            </a:r>
            <a:r>
              <a:rPr lang="tr-TR" b="1" dirty="0">
                <a:solidFill>
                  <a:srgbClr val="00B050"/>
                </a:solidFill>
              </a:rPr>
              <a:t> yapmak yerine başka </a:t>
            </a:r>
            <a:r>
              <a:rPr lang="tr-TR" b="1" dirty="0" err="1">
                <a:solidFill>
                  <a:srgbClr val="00B050"/>
                </a:solidFill>
              </a:rPr>
              <a:t>birşeyi</a:t>
            </a:r>
            <a:r>
              <a:rPr lang="tr-TR" b="1" dirty="0">
                <a:solidFill>
                  <a:srgbClr val="00B050"/>
                </a:solidFill>
              </a:rPr>
              <a:t> yapmayı tercih etmek.)</a:t>
            </a:r>
            <a:endParaRPr lang="tr-TR" dirty="0">
              <a:solidFill>
                <a:srgbClr val="00B050"/>
              </a:solidFill>
            </a:endParaRPr>
          </a:p>
          <a:p>
            <a:pPr marL="0" indent="0" algn="just">
              <a:buNone/>
            </a:pPr>
            <a:r>
              <a:rPr lang="tr-TR" dirty="0"/>
              <a:t/>
            </a:r>
            <a:br>
              <a:rPr lang="tr-TR" dirty="0"/>
            </a:br>
            <a:r>
              <a:rPr lang="tr-TR" dirty="0"/>
              <a:t>- I </a:t>
            </a:r>
            <a:r>
              <a:rPr lang="tr-TR" dirty="0" err="1"/>
              <a:t>prefer</a:t>
            </a:r>
            <a:r>
              <a:rPr lang="tr-TR" dirty="0"/>
              <a:t> </a:t>
            </a:r>
            <a:r>
              <a:rPr lang="tr-TR" dirty="0" err="1"/>
              <a:t>to</a:t>
            </a:r>
            <a:r>
              <a:rPr lang="tr-TR" dirty="0"/>
              <a:t> </a:t>
            </a:r>
            <a:r>
              <a:rPr lang="tr-TR" dirty="0" err="1"/>
              <a:t>drink</a:t>
            </a:r>
            <a:r>
              <a:rPr lang="tr-TR" dirty="0"/>
              <a:t> </a:t>
            </a:r>
            <a:r>
              <a:rPr lang="tr-TR" dirty="0" err="1"/>
              <a:t>tea</a:t>
            </a:r>
            <a:r>
              <a:rPr lang="tr-TR" dirty="0"/>
              <a:t>. (Çay içmeyi tercih ederim.)</a:t>
            </a:r>
            <a:br>
              <a:rPr lang="tr-TR" dirty="0"/>
            </a:br>
            <a:r>
              <a:rPr lang="tr-TR" dirty="0"/>
              <a:t/>
            </a:r>
            <a:br>
              <a:rPr lang="tr-TR" dirty="0"/>
            </a:br>
            <a:r>
              <a:rPr lang="tr-TR" dirty="0"/>
              <a:t>- I </a:t>
            </a:r>
            <a:r>
              <a:rPr lang="tr-TR" dirty="0" err="1"/>
              <a:t>prefer</a:t>
            </a:r>
            <a:r>
              <a:rPr lang="tr-TR" dirty="0"/>
              <a:t> </a:t>
            </a:r>
            <a:r>
              <a:rPr lang="tr-TR" dirty="0" err="1"/>
              <a:t>to</a:t>
            </a:r>
            <a:r>
              <a:rPr lang="tr-TR" dirty="0"/>
              <a:t> </a:t>
            </a:r>
            <a:r>
              <a:rPr lang="tr-TR" dirty="0" err="1"/>
              <a:t>drink</a:t>
            </a:r>
            <a:r>
              <a:rPr lang="tr-TR" dirty="0"/>
              <a:t> </a:t>
            </a:r>
            <a:r>
              <a:rPr lang="tr-TR" dirty="0" err="1"/>
              <a:t>tea</a:t>
            </a:r>
            <a:r>
              <a:rPr lang="tr-TR" dirty="0"/>
              <a:t> </a:t>
            </a:r>
            <a:r>
              <a:rPr lang="tr-TR" dirty="0" err="1"/>
              <a:t>rather</a:t>
            </a:r>
            <a:r>
              <a:rPr lang="tr-TR" dirty="0"/>
              <a:t> </a:t>
            </a:r>
            <a:r>
              <a:rPr lang="tr-TR" dirty="0" err="1"/>
              <a:t>than</a:t>
            </a:r>
            <a:r>
              <a:rPr lang="tr-TR" dirty="0"/>
              <a:t> (</a:t>
            </a:r>
            <a:r>
              <a:rPr lang="tr-TR" dirty="0" err="1"/>
              <a:t>drink</a:t>
            </a:r>
            <a:r>
              <a:rPr lang="tr-TR" dirty="0"/>
              <a:t>) </a:t>
            </a:r>
            <a:r>
              <a:rPr lang="tr-TR" dirty="0" err="1"/>
              <a:t>coffee</a:t>
            </a:r>
            <a:r>
              <a:rPr lang="tr-TR" dirty="0"/>
              <a:t>. (Çay içmeyi kahve içmeye tercih ederim.)</a:t>
            </a:r>
          </a:p>
          <a:p>
            <a:pPr algn="just"/>
            <a:r>
              <a:rPr lang="tr-TR" dirty="0"/>
              <a:t>- I </a:t>
            </a:r>
            <a:r>
              <a:rPr lang="tr-TR" dirty="0" err="1"/>
              <a:t>prefer</a:t>
            </a:r>
            <a:r>
              <a:rPr lang="tr-TR" dirty="0"/>
              <a:t> </a:t>
            </a:r>
            <a:r>
              <a:rPr lang="tr-TR" dirty="0" err="1"/>
              <a:t>to</a:t>
            </a:r>
            <a:r>
              <a:rPr lang="tr-TR" dirty="0"/>
              <a:t> </a:t>
            </a:r>
            <a:r>
              <a:rPr lang="tr-TR" dirty="0" err="1"/>
              <a:t>stay</a:t>
            </a:r>
            <a:r>
              <a:rPr lang="tr-TR" dirty="0"/>
              <a:t> at </a:t>
            </a:r>
            <a:r>
              <a:rPr lang="tr-TR" dirty="0" err="1"/>
              <a:t>home</a:t>
            </a:r>
            <a:r>
              <a:rPr lang="tr-TR" dirty="0"/>
              <a:t> </a:t>
            </a:r>
            <a:r>
              <a:rPr lang="tr-TR" dirty="0" err="1"/>
              <a:t>rather</a:t>
            </a:r>
            <a:r>
              <a:rPr lang="tr-TR" dirty="0"/>
              <a:t> </a:t>
            </a:r>
            <a:r>
              <a:rPr lang="tr-TR" dirty="0" err="1"/>
              <a:t>than</a:t>
            </a:r>
            <a:r>
              <a:rPr lang="tr-TR" dirty="0"/>
              <a:t> </a:t>
            </a:r>
            <a:r>
              <a:rPr lang="tr-TR" dirty="0" err="1"/>
              <a:t>go</a:t>
            </a:r>
            <a:r>
              <a:rPr lang="tr-TR" dirty="0"/>
              <a:t> </a:t>
            </a:r>
            <a:r>
              <a:rPr lang="tr-TR" dirty="0" err="1"/>
              <a:t>out</a:t>
            </a:r>
            <a:r>
              <a:rPr lang="tr-TR" dirty="0"/>
              <a:t>. (Dışarı çıkmaktansa evde kalmayı tercih ederim.)</a:t>
            </a:r>
          </a:p>
          <a:p>
            <a:pPr algn="just"/>
            <a:r>
              <a:rPr lang="tr-TR" dirty="0"/>
              <a:t>- I </a:t>
            </a:r>
            <a:r>
              <a:rPr lang="tr-TR" dirty="0" err="1"/>
              <a:t>prefer</a:t>
            </a:r>
            <a:r>
              <a:rPr lang="tr-TR" dirty="0"/>
              <a:t> </a:t>
            </a:r>
            <a:r>
              <a:rPr lang="tr-TR" dirty="0" err="1"/>
              <a:t>to</a:t>
            </a:r>
            <a:r>
              <a:rPr lang="tr-TR" dirty="0"/>
              <a:t> </a:t>
            </a:r>
            <a:r>
              <a:rPr lang="tr-TR" dirty="0" err="1"/>
              <a:t>spend</a:t>
            </a:r>
            <a:r>
              <a:rPr lang="tr-TR" dirty="0"/>
              <a:t> time </a:t>
            </a:r>
            <a:r>
              <a:rPr lang="tr-TR" dirty="0" err="1"/>
              <a:t>with</a:t>
            </a:r>
            <a:r>
              <a:rPr lang="tr-TR" dirty="0"/>
              <a:t> </a:t>
            </a:r>
            <a:r>
              <a:rPr lang="tr-TR" dirty="0" err="1"/>
              <a:t>my</a:t>
            </a:r>
            <a:r>
              <a:rPr lang="tr-TR" dirty="0"/>
              <a:t> </a:t>
            </a:r>
            <a:r>
              <a:rPr lang="tr-TR" dirty="0" err="1"/>
              <a:t>children</a:t>
            </a:r>
            <a:r>
              <a:rPr lang="tr-TR" dirty="0"/>
              <a:t> </a:t>
            </a:r>
            <a:r>
              <a:rPr lang="tr-TR" dirty="0" err="1"/>
              <a:t>rather</a:t>
            </a:r>
            <a:r>
              <a:rPr lang="tr-TR" dirty="0"/>
              <a:t> </a:t>
            </a:r>
            <a:r>
              <a:rPr lang="tr-TR" dirty="0" err="1"/>
              <a:t>than</a:t>
            </a:r>
            <a:r>
              <a:rPr lang="tr-TR" dirty="0"/>
              <a:t> </a:t>
            </a:r>
            <a:r>
              <a:rPr lang="tr-TR" dirty="0" err="1"/>
              <a:t>work</a:t>
            </a:r>
            <a:r>
              <a:rPr lang="tr-TR" dirty="0"/>
              <a:t>. (Çalışmaktansa çocuklarla vakit geçirmeyi tercih ederim.)</a:t>
            </a:r>
          </a:p>
          <a:p>
            <a:pPr algn="just"/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2528037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5865515"/>
          </a:xfrm>
        </p:spPr>
        <p:txBody>
          <a:bodyPr>
            <a:normAutofit fontScale="92500" lnSpcReduction="10000"/>
          </a:bodyPr>
          <a:lstStyle/>
          <a:p>
            <a:r>
              <a:rPr lang="tr-TR" b="1" dirty="0">
                <a:solidFill>
                  <a:srgbClr val="00B050"/>
                </a:solidFill>
              </a:rPr>
              <a:t>c) </a:t>
            </a:r>
            <a:r>
              <a:rPr lang="tr-TR" b="1" dirty="0" err="1">
                <a:solidFill>
                  <a:srgbClr val="00B050"/>
                </a:solidFill>
              </a:rPr>
              <a:t>prefer</a:t>
            </a:r>
            <a:r>
              <a:rPr lang="tr-TR" b="1" dirty="0">
                <a:solidFill>
                  <a:srgbClr val="00B050"/>
                </a:solidFill>
              </a:rPr>
              <a:t> </a:t>
            </a:r>
            <a:r>
              <a:rPr lang="tr-TR" b="1" dirty="0" err="1">
                <a:solidFill>
                  <a:srgbClr val="00B050"/>
                </a:solidFill>
              </a:rPr>
              <a:t>doing</a:t>
            </a:r>
            <a:r>
              <a:rPr lang="tr-TR" b="1" dirty="0">
                <a:solidFill>
                  <a:srgbClr val="00B050"/>
                </a:solidFill>
              </a:rPr>
              <a:t> </a:t>
            </a:r>
            <a:r>
              <a:rPr lang="tr-TR" b="1" dirty="0" err="1">
                <a:solidFill>
                  <a:srgbClr val="00B050"/>
                </a:solidFill>
              </a:rPr>
              <a:t>something</a:t>
            </a:r>
            <a:r>
              <a:rPr lang="tr-TR" b="1" dirty="0">
                <a:solidFill>
                  <a:srgbClr val="00B050"/>
                </a:solidFill>
              </a:rPr>
              <a:t> </a:t>
            </a:r>
            <a:r>
              <a:rPr lang="tr-TR" b="1" dirty="0" err="1">
                <a:solidFill>
                  <a:srgbClr val="00B050"/>
                </a:solidFill>
              </a:rPr>
              <a:t>to</a:t>
            </a:r>
            <a:r>
              <a:rPr lang="tr-TR" b="1" dirty="0">
                <a:solidFill>
                  <a:srgbClr val="00B050"/>
                </a:solidFill>
              </a:rPr>
              <a:t> </a:t>
            </a:r>
            <a:r>
              <a:rPr lang="tr-TR" b="1" dirty="0" err="1">
                <a:solidFill>
                  <a:srgbClr val="00B050"/>
                </a:solidFill>
              </a:rPr>
              <a:t>doing</a:t>
            </a:r>
            <a:r>
              <a:rPr lang="tr-TR" b="1" dirty="0">
                <a:solidFill>
                  <a:srgbClr val="00B050"/>
                </a:solidFill>
              </a:rPr>
              <a:t> </a:t>
            </a:r>
            <a:r>
              <a:rPr lang="tr-TR" b="1" dirty="0" err="1">
                <a:solidFill>
                  <a:srgbClr val="00B050"/>
                </a:solidFill>
              </a:rPr>
              <a:t>something</a:t>
            </a:r>
            <a:r>
              <a:rPr lang="tr-TR" b="1" dirty="0">
                <a:solidFill>
                  <a:srgbClr val="00B050"/>
                </a:solidFill>
              </a:rPr>
              <a:t> else (</a:t>
            </a:r>
            <a:r>
              <a:rPr lang="tr-TR" b="1" dirty="0" err="1">
                <a:solidFill>
                  <a:srgbClr val="00B050"/>
                </a:solidFill>
              </a:rPr>
              <a:t>Birşeyi</a:t>
            </a:r>
            <a:r>
              <a:rPr lang="tr-TR" b="1" dirty="0">
                <a:solidFill>
                  <a:srgbClr val="00B050"/>
                </a:solidFill>
              </a:rPr>
              <a:t> yapmak yerine başka </a:t>
            </a:r>
            <a:r>
              <a:rPr lang="tr-TR" b="1" dirty="0" err="1">
                <a:solidFill>
                  <a:srgbClr val="00B050"/>
                </a:solidFill>
              </a:rPr>
              <a:t>birşeyi</a:t>
            </a:r>
            <a:r>
              <a:rPr lang="tr-TR" b="1" dirty="0">
                <a:solidFill>
                  <a:srgbClr val="00B050"/>
                </a:solidFill>
              </a:rPr>
              <a:t> yapmayı tercih etmek.)</a:t>
            </a:r>
            <a:endParaRPr lang="tr-TR" dirty="0">
              <a:solidFill>
                <a:srgbClr val="00B050"/>
              </a:solidFill>
            </a:endParaRPr>
          </a:p>
          <a:p>
            <a:pPr marL="0" indent="0">
              <a:buNone/>
            </a:pPr>
            <a:r>
              <a:rPr lang="tr-TR" dirty="0"/>
              <a:t/>
            </a:r>
            <a:br>
              <a:rPr lang="tr-TR" dirty="0"/>
            </a:br>
            <a:r>
              <a:rPr lang="tr-TR" dirty="0"/>
              <a:t>- I </a:t>
            </a:r>
            <a:r>
              <a:rPr lang="tr-TR" dirty="0" err="1"/>
              <a:t>prefer</a:t>
            </a:r>
            <a:r>
              <a:rPr lang="tr-TR" dirty="0"/>
              <a:t> </a:t>
            </a:r>
            <a:r>
              <a:rPr lang="tr-TR" dirty="0" err="1"/>
              <a:t>drinking</a:t>
            </a:r>
            <a:r>
              <a:rPr lang="tr-TR" dirty="0"/>
              <a:t> </a:t>
            </a:r>
            <a:r>
              <a:rPr lang="tr-TR" dirty="0" err="1"/>
              <a:t>tea</a:t>
            </a:r>
            <a:r>
              <a:rPr lang="tr-TR" dirty="0"/>
              <a:t>. (Çay içmeyi tercih ederim.)</a:t>
            </a:r>
            <a:br>
              <a:rPr lang="tr-TR" dirty="0"/>
            </a:br>
            <a:r>
              <a:rPr lang="tr-TR" dirty="0"/>
              <a:t/>
            </a:r>
            <a:br>
              <a:rPr lang="tr-TR" dirty="0"/>
            </a:br>
            <a:r>
              <a:rPr lang="tr-TR" dirty="0"/>
              <a:t>- I </a:t>
            </a:r>
            <a:r>
              <a:rPr lang="tr-TR" dirty="0" err="1"/>
              <a:t>prefer</a:t>
            </a:r>
            <a:r>
              <a:rPr lang="tr-TR" dirty="0"/>
              <a:t> </a:t>
            </a:r>
            <a:r>
              <a:rPr lang="tr-TR" dirty="0" err="1"/>
              <a:t>drinking</a:t>
            </a:r>
            <a:r>
              <a:rPr lang="tr-TR" dirty="0"/>
              <a:t> </a:t>
            </a:r>
            <a:r>
              <a:rPr lang="tr-TR" dirty="0" err="1"/>
              <a:t>tea</a:t>
            </a:r>
            <a:r>
              <a:rPr lang="tr-TR" dirty="0"/>
              <a:t> </a:t>
            </a:r>
            <a:r>
              <a:rPr lang="tr-TR" dirty="0" err="1"/>
              <a:t>to</a:t>
            </a:r>
            <a:r>
              <a:rPr lang="tr-TR" dirty="0"/>
              <a:t> </a:t>
            </a:r>
            <a:r>
              <a:rPr lang="tr-TR" dirty="0" err="1"/>
              <a:t>drinking</a:t>
            </a:r>
            <a:r>
              <a:rPr lang="tr-TR" dirty="0"/>
              <a:t> </a:t>
            </a:r>
            <a:r>
              <a:rPr lang="tr-TR" dirty="0" err="1"/>
              <a:t>coffee</a:t>
            </a:r>
            <a:r>
              <a:rPr lang="tr-TR" dirty="0"/>
              <a:t>. (Çay içmeyi kahve içmeye tercih ederim.)</a:t>
            </a:r>
          </a:p>
          <a:p>
            <a:pPr marL="0" indent="0">
              <a:buNone/>
            </a:pPr>
            <a:r>
              <a:rPr lang="tr-TR" dirty="0"/>
              <a:t>- I </a:t>
            </a:r>
            <a:r>
              <a:rPr lang="tr-TR" dirty="0" err="1"/>
              <a:t>prefer</a:t>
            </a:r>
            <a:r>
              <a:rPr lang="tr-TR" dirty="0"/>
              <a:t> </a:t>
            </a:r>
            <a:r>
              <a:rPr lang="tr-TR" dirty="0" err="1"/>
              <a:t>reading</a:t>
            </a:r>
            <a:r>
              <a:rPr lang="tr-TR" dirty="0"/>
              <a:t> </a:t>
            </a:r>
            <a:r>
              <a:rPr lang="tr-TR" dirty="0" err="1"/>
              <a:t>novels</a:t>
            </a:r>
            <a:r>
              <a:rPr lang="tr-TR" dirty="0"/>
              <a:t> </a:t>
            </a:r>
            <a:r>
              <a:rPr lang="tr-TR" dirty="0" err="1"/>
              <a:t>to</a:t>
            </a:r>
            <a:r>
              <a:rPr lang="tr-TR" dirty="0"/>
              <a:t> </a:t>
            </a:r>
            <a:r>
              <a:rPr lang="tr-TR" dirty="0" err="1"/>
              <a:t>reading</a:t>
            </a:r>
            <a:r>
              <a:rPr lang="tr-TR" dirty="0"/>
              <a:t> </a:t>
            </a:r>
            <a:r>
              <a:rPr lang="tr-TR" dirty="0" err="1"/>
              <a:t>comics</a:t>
            </a:r>
            <a:r>
              <a:rPr lang="tr-TR" dirty="0"/>
              <a:t>. (Çizgi roman yerine roman okumayı tercih ederim.)</a:t>
            </a:r>
          </a:p>
          <a:p>
            <a:pPr marL="0" indent="0">
              <a:buNone/>
            </a:pPr>
            <a:r>
              <a:rPr lang="tr-TR" b="1" dirty="0"/>
              <a:t/>
            </a:r>
            <a:br>
              <a:rPr lang="tr-TR" b="1" dirty="0"/>
            </a:br>
            <a:r>
              <a:rPr lang="tr-TR" b="1" dirty="0" smtClean="0"/>
              <a:t>Gösterilen </a:t>
            </a:r>
            <a:r>
              <a:rPr lang="tr-TR" b="1" dirty="0"/>
              <a:t>üç kullanım arasında anlam bakımından herhangi bir fark yoktur.</a:t>
            </a:r>
          </a:p>
          <a:p>
            <a:pPr marL="0" indent="0">
              <a:buNone/>
            </a:pPr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435456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8640"/>
            <a:ext cx="8229600" cy="6336704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tr-TR" b="1" dirty="0"/>
              <a:t>● </a:t>
            </a:r>
            <a:r>
              <a:rPr lang="tr-TR" b="1" dirty="0">
                <a:solidFill>
                  <a:srgbClr val="00B050"/>
                </a:solidFill>
              </a:rPr>
              <a:t>WOULD PREFER (</a:t>
            </a:r>
            <a:r>
              <a:rPr lang="tr-TR" b="1" dirty="0" err="1">
                <a:solidFill>
                  <a:srgbClr val="00B050"/>
                </a:solidFill>
              </a:rPr>
              <a:t>I'd</a:t>
            </a:r>
            <a:r>
              <a:rPr lang="tr-TR" b="1" dirty="0">
                <a:solidFill>
                  <a:srgbClr val="00B050"/>
                </a:solidFill>
              </a:rPr>
              <a:t> </a:t>
            </a:r>
            <a:r>
              <a:rPr lang="tr-TR" b="1" dirty="0" err="1">
                <a:solidFill>
                  <a:srgbClr val="00B050"/>
                </a:solidFill>
              </a:rPr>
              <a:t>prefer</a:t>
            </a:r>
            <a:r>
              <a:rPr lang="tr-TR" b="1" dirty="0">
                <a:solidFill>
                  <a:srgbClr val="00B050"/>
                </a:solidFill>
              </a:rPr>
              <a:t>)</a:t>
            </a:r>
            <a:endParaRPr lang="tr-TR" dirty="0">
              <a:solidFill>
                <a:srgbClr val="00B050"/>
              </a:solidFill>
            </a:endParaRPr>
          </a:p>
          <a:p>
            <a:pPr marL="0" indent="0">
              <a:buNone/>
            </a:pPr>
            <a:r>
              <a:rPr lang="tr-TR" b="1" dirty="0"/>
              <a:t>"</a:t>
            </a:r>
            <a:r>
              <a:rPr lang="tr-TR" b="1" dirty="0" err="1"/>
              <a:t>would</a:t>
            </a:r>
            <a:r>
              <a:rPr lang="tr-TR" b="1" dirty="0"/>
              <a:t> </a:t>
            </a:r>
            <a:r>
              <a:rPr lang="tr-TR" b="1" dirty="0" err="1"/>
              <a:t>prefer</a:t>
            </a:r>
            <a:r>
              <a:rPr lang="tr-TR" b="1" dirty="0"/>
              <a:t>" kalıbı genel </a:t>
            </a:r>
            <a:r>
              <a:rPr lang="tr-TR" b="1" dirty="0" err="1"/>
              <a:t>tercihelirimiz</a:t>
            </a:r>
            <a:r>
              <a:rPr lang="tr-TR" b="1" dirty="0"/>
              <a:t> değil, belirli bir durumda neyi tercih ettiğimizi ifade ederken kullanılır.</a:t>
            </a:r>
            <a:endParaRPr lang="tr-TR" dirty="0"/>
          </a:p>
          <a:p>
            <a:pPr marL="0" indent="0">
              <a:buNone/>
            </a:pPr>
            <a:r>
              <a:rPr lang="tr-TR" dirty="0">
                <a:solidFill>
                  <a:srgbClr val="00B050"/>
                </a:solidFill>
              </a:rPr>
              <a:t/>
            </a:r>
            <a:br>
              <a:rPr lang="tr-TR" dirty="0">
                <a:solidFill>
                  <a:srgbClr val="00B050"/>
                </a:solidFill>
              </a:rPr>
            </a:br>
            <a:r>
              <a:rPr lang="tr-TR" b="1" dirty="0">
                <a:solidFill>
                  <a:srgbClr val="00B050"/>
                </a:solidFill>
              </a:rPr>
              <a:t>EXAMPLES (ÖRNEKLER)</a:t>
            </a:r>
            <a:endParaRPr lang="tr-TR" dirty="0">
              <a:solidFill>
                <a:srgbClr val="00B050"/>
              </a:solidFill>
            </a:endParaRPr>
          </a:p>
          <a:p>
            <a:pPr marL="0" indent="0">
              <a:buNone/>
            </a:pPr>
            <a:r>
              <a:rPr lang="tr-TR" dirty="0"/>
              <a:t/>
            </a:r>
            <a:br>
              <a:rPr lang="tr-TR" dirty="0"/>
            </a:br>
            <a:r>
              <a:rPr lang="tr-TR" dirty="0"/>
              <a:t>- </a:t>
            </a:r>
            <a:r>
              <a:rPr lang="tr-TR" dirty="0" err="1"/>
              <a:t>Would</a:t>
            </a:r>
            <a:r>
              <a:rPr lang="tr-TR" dirty="0"/>
              <a:t> </a:t>
            </a:r>
            <a:r>
              <a:rPr lang="tr-TR" dirty="0" err="1"/>
              <a:t>you</a:t>
            </a:r>
            <a:r>
              <a:rPr lang="tr-TR" dirty="0"/>
              <a:t> </a:t>
            </a:r>
            <a:r>
              <a:rPr lang="tr-TR" dirty="0" err="1"/>
              <a:t>prefer</a:t>
            </a:r>
            <a:r>
              <a:rPr lang="tr-TR" dirty="0"/>
              <a:t> </a:t>
            </a:r>
            <a:r>
              <a:rPr lang="tr-TR" dirty="0" err="1"/>
              <a:t>coffee</a:t>
            </a:r>
            <a:r>
              <a:rPr lang="tr-TR" dirty="0"/>
              <a:t> </a:t>
            </a:r>
            <a:r>
              <a:rPr lang="tr-TR" dirty="0" err="1"/>
              <a:t>or</a:t>
            </a:r>
            <a:r>
              <a:rPr lang="tr-TR" dirty="0"/>
              <a:t> </a:t>
            </a:r>
            <a:r>
              <a:rPr lang="tr-TR" dirty="0" err="1"/>
              <a:t>tea</a:t>
            </a:r>
            <a:r>
              <a:rPr lang="tr-TR" dirty="0"/>
              <a:t>? (Kahve mi alırsınız, çay mı?)</a:t>
            </a:r>
            <a:br>
              <a:rPr lang="tr-TR" dirty="0"/>
            </a:br>
            <a:r>
              <a:rPr lang="tr-TR" dirty="0"/>
              <a:t/>
            </a:r>
            <a:br>
              <a:rPr lang="tr-TR" dirty="0"/>
            </a:br>
            <a:r>
              <a:rPr lang="tr-TR" dirty="0"/>
              <a:t>- </a:t>
            </a:r>
            <a:r>
              <a:rPr lang="tr-TR" dirty="0" err="1"/>
              <a:t>I'd</a:t>
            </a:r>
            <a:r>
              <a:rPr lang="tr-TR" dirty="0"/>
              <a:t> </a:t>
            </a:r>
            <a:r>
              <a:rPr lang="tr-TR" dirty="0" err="1"/>
              <a:t>prefer</a:t>
            </a:r>
            <a:r>
              <a:rPr lang="tr-TR" dirty="0"/>
              <a:t> </a:t>
            </a:r>
            <a:r>
              <a:rPr lang="tr-TR" dirty="0" err="1"/>
              <a:t>to</a:t>
            </a:r>
            <a:r>
              <a:rPr lang="tr-TR" dirty="0"/>
              <a:t> </a:t>
            </a:r>
            <a:r>
              <a:rPr lang="tr-TR" dirty="0" err="1"/>
              <a:t>stay</a:t>
            </a:r>
            <a:r>
              <a:rPr lang="tr-TR" dirty="0"/>
              <a:t> at </a:t>
            </a:r>
            <a:r>
              <a:rPr lang="tr-TR" dirty="0" err="1"/>
              <a:t>home</a:t>
            </a:r>
            <a:r>
              <a:rPr lang="tr-TR" dirty="0"/>
              <a:t> </a:t>
            </a:r>
            <a:r>
              <a:rPr lang="tr-TR" dirty="0" err="1"/>
              <a:t>rather</a:t>
            </a:r>
            <a:r>
              <a:rPr lang="tr-TR" dirty="0"/>
              <a:t> </a:t>
            </a:r>
            <a:r>
              <a:rPr lang="tr-TR" dirty="0" err="1"/>
              <a:t>than</a:t>
            </a:r>
            <a:r>
              <a:rPr lang="tr-TR" dirty="0"/>
              <a:t> </a:t>
            </a:r>
            <a:r>
              <a:rPr lang="tr-TR" dirty="0" err="1"/>
              <a:t>go</a:t>
            </a:r>
            <a:r>
              <a:rPr lang="tr-TR" dirty="0"/>
              <a:t> </a:t>
            </a:r>
            <a:r>
              <a:rPr lang="tr-TR" dirty="0" err="1"/>
              <a:t>to</a:t>
            </a:r>
            <a:r>
              <a:rPr lang="tr-TR" dirty="0"/>
              <a:t> </a:t>
            </a:r>
            <a:r>
              <a:rPr lang="tr-TR" dirty="0" err="1"/>
              <a:t>the</a:t>
            </a:r>
            <a:r>
              <a:rPr lang="tr-TR" dirty="0"/>
              <a:t> </a:t>
            </a:r>
            <a:r>
              <a:rPr lang="tr-TR" dirty="0" err="1"/>
              <a:t>cinema</a:t>
            </a:r>
            <a:r>
              <a:rPr lang="tr-TR" dirty="0"/>
              <a:t> </a:t>
            </a:r>
            <a:r>
              <a:rPr lang="tr-TR" dirty="0" err="1"/>
              <a:t>tonight</a:t>
            </a:r>
            <a:r>
              <a:rPr lang="tr-TR" dirty="0"/>
              <a:t>. (Bu gece sinemaya gitmektense, evde kalmayı tercih ederim.)</a:t>
            </a:r>
          </a:p>
          <a:p>
            <a:pPr marL="0" indent="0">
              <a:buNone/>
            </a:pPr>
            <a:r>
              <a:rPr lang="tr-TR" dirty="0"/>
              <a:t>- </a:t>
            </a:r>
            <a:r>
              <a:rPr lang="tr-TR" dirty="0" err="1"/>
              <a:t>Would</a:t>
            </a:r>
            <a:r>
              <a:rPr lang="tr-TR" dirty="0"/>
              <a:t> </a:t>
            </a:r>
            <a:r>
              <a:rPr lang="tr-TR" dirty="0" err="1"/>
              <a:t>you</a:t>
            </a:r>
            <a:r>
              <a:rPr lang="tr-TR" dirty="0"/>
              <a:t> </a:t>
            </a:r>
            <a:r>
              <a:rPr lang="tr-TR" dirty="0" err="1"/>
              <a:t>prefer</a:t>
            </a:r>
            <a:r>
              <a:rPr lang="tr-TR" dirty="0"/>
              <a:t> </a:t>
            </a:r>
            <a:r>
              <a:rPr lang="tr-TR" dirty="0" err="1"/>
              <a:t>watcha</a:t>
            </a:r>
            <a:r>
              <a:rPr lang="tr-TR" dirty="0"/>
              <a:t> </a:t>
            </a:r>
            <a:r>
              <a:rPr lang="tr-TR" dirty="0" err="1"/>
              <a:t>horror</a:t>
            </a:r>
            <a:r>
              <a:rPr lang="tr-TR" dirty="0"/>
              <a:t> film </a:t>
            </a:r>
            <a:r>
              <a:rPr lang="tr-TR" dirty="0" err="1"/>
              <a:t>rather</a:t>
            </a:r>
            <a:r>
              <a:rPr lang="tr-TR" dirty="0"/>
              <a:t> </a:t>
            </a:r>
            <a:r>
              <a:rPr lang="tr-TR" dirty="0" err="1"/>
              <a:t>than</a:t>
            </a:r>
            <a:r>
              <a:rPr lang="tr-TR" dirty="0"/>
              <a:t> a </a:t>
            </a:r>
            <a:r>
              <a:rPr lang="tr-TR" dirty="0" err="1"/>
              <a:t>romantic</a:t>
            </a:r>
            <a:r>
              <a:rPr lang="tr-TR" dirty="0"/>
              <a:t> </a:t>
            </a:r>
            <a:r>
              <a:rPr lang="tr-TR" dirty="0" err="1"/>
              <a:t>comedy</a:t>
            </a:r>
            <a:r>
              <a:rPr lang="tr-TR" dirty="0"/>
              <a:t>? (Romantik komedi yerine bir korku filmi seyretmeyi tercih eder misin?)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3926506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8640"/>
            <a:ext cx="8435280" cy="6336704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tr-TR" b="1" dirty="0">
                <a:solidFill>
                  <a:srgbClr val="00B050"/>
                </a:solidFill>
              </a:rPr>
              <a:t>● WOULD RATHER (</a:t>
            </a:r>
            <a:r>
              <a:rPr lang="tr-TR" b="1" dirty="0" err="1">
                <a:solidFill>
                  <a:srgbClr val="00B050"/>
                </a:solidFill>
              </a:rPr>
              <a:t>I'd</a:t>
            </a:r>
            <a:r>
              <a:rPr lang="tr-TR" b="1" dirty="0">
                <a:solidFill>
                  <a:srgbClr val="00B050"/>
                </a:solidFill>
              </a:rPr>
              <a:t> </a:t>
            </a:r>
            <a:r>
              <a:rPr lang="tr-TR" b="1" dirty="0" err="1">
                <a:solidFill>
                  <a:srgbClr val="00B050"/>
                </a:solidFill>
              </a:rPr>
              <a:t>rather</a:t>
            </a:r>
            <a:r>
              <a:rPr lang="tr-TR" b="1" dirty="0">
                <a:solidFill>
                  <a:srgbClr val="00B050"/>
                </a:solidFill>
              </a:rPr>
              <a:t>)</a:t>
            </a:r>
            <a:endParaRPr lang="tr-TR" dirty="0">
              <a:solidFill>
                <a:srgbClr val="00B050"/>
              </a:solidFill>
            </a:endParaRPr>
          </a:p>
          <a:p>
            <a:pPr marL="0" indent="0">
              <a:buNone/>
            </a:pPr>
            <a:r>
              <a:rPr lang="tr-TR" b="1" dirty="0"/>
              <a:t>"</a:t>
            </a:r>
            <a:r>
              <a:rPr lang="tr-TR" b="1" dirty="0" err="1"/>
              <a:t>would</a:t>
            </a:r>
            <a:r>
              <a:rPr lang="tr-TR" b="1" dirty="0"/>
              <a:t> </a:t>
            </a:r>
            <a:r>
              <a:rPr lang="tr-TR" b="1" dirty="0" err="1"/>
              <a:t>rather</a:t>
            </a:r>
            <a:r>
              <a:rPr lang="tr-TR" b="1" dirty="0"/>
              <a:t>" ve "</a:t>
            </a:r>
            <a:r>
              <a:rPr lang="tr-TR" b="1" dirty="0" err="1"/>
              <a:t>would</a:t>
            </a:r>
            <a:r>
              <a:rPr lang="tr-TR" b="1" dirty="0"/>
              <a:t> </a:t>
            </a:r>
            <a:r>
              <a:rPr lang="tr-TR" b="1" dirty="0" err="1"/>
              <a:t>prefer</a:t>
            </a:r>
            <a:r>
              <a:rPr lang="tr-TR" b="1" dirty="0"/>
              <a:t>" kalıpları arasında anlam olarak fark yoktur. Sadece kullanımda yapısal olarak aşağıdaki fark vardır.</a:t>
            </a:r>
            <a:endParaRPr lang="tr-TR" dirty="0"/>
          </a:p>
          <a:p>
            <a:pPr marL="0" indent="0">
              <a:buNone/>
            </a:pPr>
            <a:r>
              <a:rPr lang="tr-TR" dirty="0"/>
              <a:t>- </a:t>
            </a:r>
            <a:r>
              <a:rPr lang="tr-TR" dirty="0" err="1"/>
              <a:t>would</a:t>
            </a:r>
            <a:r>
              <a:rPr lang="tr-TR" dirty="0"/>
              <a:t> </a:t>
            </a:r>
            <a:r>
              <a:rPr lang="tr-TR" dirty="0" err="1"/>
              <a:t>rather</a:t>
            </a:r>
            <a:r>
              <a:rPr lang="tr-TR" dirty="0"/>
              <a:t> do</a:t>
            </a:r>
            <a:br>
              <a:rPr lang="tr-TR" dirty="0"/>
            </a:br>
            <a:r>
              <a:rPr lang="tr-TR" dirty="0"/>
              <a:t/>
            </a:r>
            <a:br>
              <a:rPr lang="tr-TR" dirty="0"/>
            </a:br>
            <a:r>
              <a:rPr lang="tr-TR" dirty="0"/>
              <a:t>- </a:t>
            </a:r>
            <a:r>
              <a:rPr lang="tr-TR" dirty="0" err="1"/>
              <a:t>would</a:t>
            </a:r>
            <a:r>
              <a:rPr lang="tr-TR" dirty="0"/>
              <a:t> </a:t>
            </a:r>
            <a:r>
              <a:rPr lang="tr-TR" dirty="0" err="1"/>
              <a:t>prefer</a:t>
            </a:r>
            <a:r>
              <a:rPr lang="tr-TR" dirty="0"/>
              <a:t> </a:t>
            </a:r>
            <a:r>
              <a:rPr lang="tr-TR" dirty="0" err="1"/>
              <a:t>to</a:t>
            </a:r>
            <a:r>
              <a:rPr lang="tr-TR" dirty="0"/>
              <a:t> do</a:t>
            </a:r>
          </a:p>
          <a:p>
            <a:pPr marL="0" indent="0">
              <a:buNone/>
            </a:pPr>
            <a:r>
              <a:rPr lang="tr-TR" b="1" dirty="0"/>
              <a:t>"</a:t>
            </a:r>
            <a:r>
              <a:rPr lang="tr-TR" b="1" dirty="0" err="1"/>
              <a:t>would</a:t>
            </a:r>
            <a:r>
              <a:rPr lang="tr-TR" b="1" dirty="0"/>
              <a:t> </a:t>
            </a:r>
            <a:r>
              <a:rPr lang="tr-TR" b="1" dirty="0" err="1"/>
              <a:t>rather</a:t>
            </a:r>
            <a:r>
              <a:rPr lang="tr-TR" b="1" dirty="0"/>
              <a:t>" kalıbından sonra doğrudan fiil gelir ve ek almaz.</a:t>
            </a:r>
            <a:endParaRPr lang="tr-TR" dirty="0"/>
          </a:p>
          <a:p>
            <a:pPr marL="0" indent="0">
              <a:buNone/>
            </a:pPr>
            <a:r>
              <a:rPr lang="tr-TR" dirty="0">
                <a:solidFill>
                  <a:srgbClr val="00B050"/>
                </a:solidFill>
              </a:rPr>
              <a:t/>
            </a:r>
            <a:br>
              <a:rPr lang="tr-TR" dirty="0">
                <a:solidFill>
                  <a:srgbClr val="00B050"/>
                </a:solidFill>
              </a:rPr>
            </a:br>
            <a:r>
              <a:rPr lang="tr-TR" b="1" dirty="0">
                <a:solidFill>
                  <a:srgbClr val="00B050"/>
                </a:solidFill>
              </a:rPr>
              <a:t>EXAMPLES (ÖRNEKLER)</a:t>
            </a:r>
            <a:br>
              <a:rPr lang="tr-TR" b="1" dirty="0">
                <a:solidFill>
                  <a:srgbClr val="00B050"/>
                </a:solidFill>
              </a:rPr>
            </a:br>
            <a:endParaRPr lang="tr-TR" dirty="0">
              <a:solidFill>
                <a:srgbClr val="00B050"/>
              </a:solidFill>
            </a:endParaRPr>
          </a:p>
          <a:p>
            <a:pPr marL="0" indent="0">
              <a:buNone/>
            </a:pPr>
            <a:r>
              <a:rPr lang="tr-TR" dirty="0"/>
              <a:t>- </a:t>
            </a:r>
            <a:r>
              <a:rPr lang="tr-TR" dirty="0" err="1"/>
              <a:t>I'd</a:t>
            </a:r>
            <a:r>
              <a:rPr lang="tr-TR" dirty="0"/>
              <a:t> </a:t>
            </a:r>
            <a:r>
              <a:rPr lang="tr-TR" dirty="0" err="1"/>
              <a:t>rather</a:t>
            </a:r>
            <a:r>
              <a:rPr lang="tr-TR" dirty="0"/>
              <a:t> </a:t>
            </a:r>
            <a:r>
              <a:rPr lang="tr-TR" dirty="0" err="1"/>
              <a:t>go</a:t>
            </a:r>
            <a:r>
              <a:rPr lang="tr-TR" dirty="0"/>
              <a:t> </a:t>
            </a:r>
            <a:r>
              <a:rPr lang="tr-TR" dirty="0" err="1"/>
              <a:t>by</a:t>
            </a:r>
            <a:r>
              <a:rPr lang="tr-TR" dirty="0"/>
              <a:t> car. (Arabayla gitmeyi tercih ederim.)</a:t>
            </a:r>
            <a:br>
              <a:rPr lang="tr-TR" dirty="0"/>
            </a:br>
            <a:r>
              <a:rPr lang="tr-TR" dirty="0"/>
              <a:t/>
            </a:r>
            <a:br>
              <a:rPr lang="tr-TR" dirty="0"/>
            </a:br>
            <a:r>
              <a:rPr lang="tr-TR" dirty="0"/>
              <a:t>- </a:t>
            </a:r>
            <a:r>
              <a:rPr lang="tr-TR" dirty="0" err="1"/>
              <a:t>I'd</a:t>
            </a:r>
            <a:r>
              <a:rPr lang="tr-TR" dirty="0"/>
              <a:t> </a:t>
            </a:r>
            <a:r>
              <a:rPr lang="tr-TR" dirty="0" err="1"/>
              <a:t>rather</a:t>
            </a:r>
            <a:r>
              <a:rPr lang="tr-TR" dirty="0"/>
              <a:t> </a:t>
            </a:r>
            <a:r>
              <a:rPr lang="tr-TR" dirty="0" err="1"/>
              <a:t>stay</a:t>
            </a:r>
            <a:r>
              <a:rPr lang="tr-TR" dirty="0"/>
              <a:t> at </a:t>
            </a:r>
            <a:r>
              <a:rPr lang="tr-TR" dirty="0" err="1"/>
              <a:t>home</a:t>
            </a:r>
            <a:r>
              <a:rPr lang="tr-TR" dirty="0"/>
              <a:t>. (Evde kalmayı tercih ederim.)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1187444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5865515"/>
          </a:xfrm>
        </p:spPr>
        <p:txBody>
          <a:bodyPr>
            <a:normAutofit fontScale="85000" lnSpcReduction="20000"/>
          </a:bodyPr>
          <a:lstStyle/>
          <a:p>
            <a:r>
              <a:rPr lang="tr-TR" dirty="0" err="1"/>
              <a:t>bagel</a:t>
            </a:r>
            <a:r>
              <a:rPr lang="tr-TR" dirty="0"/>
              <a:t>:  simit</a:t>
            </a:r>
          </a:p>
          <a:p>
            <a:r>
              <a:rPr lang="tr-TR" dirty="0" err="1"/>
              <a:t>bean</a:t>
            </a:r>
            <a:r>
              <a:rPr lang="tr-TR" dirty="0"/>
              <a:t>: </a:t>
            </a:r>
            <a:r>
              <a:rPr lang="tr-TR" dirty="0" err="1"/>
              <a:t>fasülye</a:t>
            </a:r>
            <a:endParaRPr lang="tr-TR" dirty="0"/>
          </a:p>
          <a:p>
            <a:r>
              <a:rPr lang="tr-TR" dirty="0" err="1"/>
              <a:t>blueberry</a:t>
            </a:r>
            <a:r>
              <a:rPr lang="tr-TR" dirty="0"/>
              <a:t>: yaban mersini</a:t>
            </a:r>
          </a:p>
          <a:p>
            <a:r>
              <a:rPr lang="tr-TR" dirty="0" err="1"/>
              <a:t>cereal</a:t>
            </a:r>
            <a:r>
              <a:rPr lang="tr-TR" dirty="0"/>
              <a:t>: mısır gevreği</a:t>
            </a:r>
          </a:p>
          <a:p>
            <a:r>
              <a:rPr lang="tr-TR" dirty="0" err="1"/>
              <a:t>croissant</a:t>
            </a:r>
            <a:r>
              <a:rPr lang="tr-TR" dirty="0"/>
              <a:t>: </a:t>
            </a:r>
            <a:r>
              <a:rPr lang="tr-TR" dirty="0" err="1"/>
              <a:t>kruvasan</a:t>
            </a:r>
            <a:endParaRPr lang="tr-TR" dirty="0"/>
          </a:p>
          <a:p>
            <a:r>
              <a:rPr lang="tr-TR" dirty="0" err="1"/>
              <a:t>muffin</a:t>
            </a:r>
            <a:r>
              <a:rPr lang="tr-TR" dirty="0"/>
              <a:t>: kek, çörek</a:t>
            </a:r>
          </a:p>
          <a:p>
            <a:r>
              <a:rPr lang="tr-TR" dirty="0" err="1"/>
              <a:t>junk</a:t>
            </a:r>
            <a:r>
              <a:rPr lang="tr-TR" dirty="0"/>
              <a:t> </a:t>
            </a:r>
            <a:r>
              <a:rPr lang="tr-TR" dirty="0" err="1"/>
              <a:t>food</a:t>
            </a:r>
            <a:r>
              <a:rPr lang="tr-TR" dirty="0"/>
              <a:t>: abur cubur yiyecek</a:t>
            </a:r>
          </a:p>
          <a:p>
            <a:r>
              <a:rPr lang="tr-TR" dirty="0" err="1"/>
              <a:t>fast</a:t>
            </a:r>
            <a:r>
              <a:rPr lang="tr-TR" dirty="0"/>
              <a:t> </a:t>
            </a:r>
            <a:r>
              <a:rPr lang="tr-TR" dirty="0" err="1"/>
              <a:t>food</a:t>
            </a:r>
            <a:r>
              <a:rPr lang="tr-TR" dirty="0"/>
              <a:t>: </a:t>
            </a:r>
            <a:r>
              <a:rPr lang="tr-TR" dirty="0" err="1"/>
              <a:t>hamburger,cips,kola</a:t>
            </a:r>
            <a:r>
              <a:rPr lang="tr-TR" dirty="0"/>
              <a:t> türü yiyecekler</a:t>
            </a:r>
          </a:p>
          <a:p>
            <a:r>
              <a:rPr lang="tr-TR" dirty="0" err="1"/>
              <a:t>healthy</a:t>
            </a:r>
            <a:r>
              <a:rPr lang="tr-TR" dirty="0"/>
              <a:t> </a:t>
            </a:r>
            <a:r>
              <a:rPr lang="tr-TR" dirty="0" err="1"/>
              <a:t>food</a:t>
            </a:r>
            <a:r>
              <a:rPr lang="tr-TR" dirty="0"/>
              <a:t>: sağlıklı </a:t>
            </a:r>
            <a:r>
              <a:rPr lang="tr-TR" dirty="0" err="1"/>
              <a:t>yüyecek</a:t>
            </a:r>
            <a:endParaRPr lang="tr-TR" dirty="0"/>
          </a:p>
          <a:p>
            <a:r>
              <a:rPr lang="tr-TR" dirty="0" err="1"/>
              <a:t>sushi</a:t>
            </a:r>
            <a:r>
              <a:rPr lang="tr-TR" dirty="0"/>
              <a:t>: </a:t>
            </a:r>
            <a:r>
              <a:rPr lang="tr-TR" dirty="0" err="1"/>
              <a:t>suşi</a:t>
            </a:r>
            <a:endParaRPr lang="tr-TR" dirty="0"/>
          </a:p>
          <a:p>
            <a:r>
              <a:rPr lang="tr-TR" dirty="0" err="1"/>
              <a:t>miso</a:t>
            </a:r>
            <a:r>
              <a:rPr lang="tr-TR" dirty="0"/>
              <a:t> </a:t>
            </a:r>
            <a:r>
              <a:rPr lang="tr-TR" dirty="0" err="1"/>
              <a:t>soup</a:t>
            </a:r>
            <a:r>
              <a:rPr lang="tr-TR" dirty="0"/>
              <a:t>: (</a:t>
            </a:r>
            <a:r>
              <a:rPr lang="tr-TR" dirty="0" err="1"/>
              <a:t>japon</a:t>
            </a:r>
            <a:r>
              <a:rPr lang="tr-TR" dirty="0"/>
              <a:t>) çorba türü</a:t>
            </a:r>
          </a:p>
          <a:p>
            <a:r>
              <a:rPr lang="tr-TR" dirty="0"/>
              <a:t>soy </a:t>
            </a:r>
            <a:r>
              <a:rPr lang="tr-TR" dirty="0" err="1"/>
              <a:t>bean</a:t>
            </a:r>
            <a:r>
              <a:rPr lang="tr-TR" dirty="0"/>
              <a:t>: soya </a:t>
            </a:r>
            <a:r>
              <a:rPr lang="tr-TR" dirty="0" err="1"/>
              <a:t>fasülyesi</a:t>
            </a:r>
            <a:endParaRPr lang="tr-TR" dirty="0"/>
          </a:p>
          <a:p>
            <a:r>
              <a:rPr lang="tr-TR" dirty="0" err="1"/>
              <a:t>garlic</a:t>
            </a:r>
            <a:r>
              <a:rPr lang="tr-TR" dirty="0"/>
              <a:t>: sarımsak</a:t>
            </a:r>
          </a:p>
          <a:p>
            <a:r>
              <a:rPr lang="tr-TR" dirty="0" err="1"/>
              <a:t>butter</a:t>
            </a:r>
            <a:r>
              <a:rPr lang="tr-TR" dirty="0"/>
              <a:t>: tereyağı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1008391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8640"/>
            <a:ext cx="8229600" cy="5937523"/>
          </a:xfrm>
        </p:spPr>
        <p:txBody>
          <a:bodyPr>
            <a:normAutofit fontScale="77500" lnSpcReduction="20000"/>
          </a:bodyPr>
          <a:lstStyle/>
          <a:p>
            <a:r>
              <a:rPr lang="tr-TR" dirty="0" err="1"/>
              <a:t>tea</a:t>
            </a:r>
            <a:r>
              <a:rPr lang="tr-TR" dirty="0"/>
              <a:t>: çay</a:t>
            </a:r>
          </a:p>
          <a:p>
            <a:r>
              <a:rPr lang="tr-TR" dirty="0" err="1"/>
              <a:t>juice</a:t>
            </a:r>
            <a:r>
              <a:rPr lang="tr-TR" dirty="0"/>
              <a:t>: meyve suyu</a:t>
            </a:r>
          </a:p>
          <a:p>
            <a:r>
              <a:rPr lang="tr-TR" dirty="0" err="1"/>
              <a:t>sausage</a:t>
            </a:r>
            <a:r>
              <a:rPr lang="tr-TR" dirty="0"/>
              <a:t>: sosis</a:t>
            </a:r>
          </a:p>
          <a:p>
            <a:r>
              <a:rPr lang="tr-TR" dirty="0" err="1"/>
              <a:t>honey</a:t>
            </a:r>
            <a:r>
              <a:rPr lang="tr-TR" dirty="0"/>
              <a:t>: bal</a:t>
            </a:r>
          </a:p>
          <a:p>
            <a:r>
              <a:rPr lang="tr-TR" dirty="0" err="1"/>
              <a:t>jam</a:t>
            </a:r>
            <a:r>
              <a:rPr lang="tr-TR" dirty="0"/>
              <a:t>: reçel</a:t>
            </a:r>
          </a:p>
          <a:p>
            <a:r>
              <a:rPr lang="tr-TR" dirty="0" err="1"/>
              <a:t>cheese</a:t>
            </a:r>
            <a:r>
              <a:rPr lang="tr-TR" dirty="0"/>
              <a:t>: peynir</a:t>
            </a:r>
          </a:p>
          <a:p>
            <a:r>
              <a:rPr lang="tr-TR" dirty="0" err="1"/>
              <a:t>salami</a:t>
            </a:r>
            <a:r>
              <a:rPr lang="tr-TR" dirty="0"/>
              <a:t>: salam</a:t>
            </a:r>
          </a:p>
          <a:p>
            <a:r>
              <a:rPr lang="tr-TR" dirty="0" err="1"/>
              <a:t>olive</a:t>
            </a:r>
            <a:r>
              <a:rPr lang="tr-TR" dirty="0"/>
              <a:t>: zeytin</a:t>
            </a:r>
          </a:p>
          <a:p>
            <a:r>
              <a:rPr lang="tr-TR" dirty="0" err="1"/>
              <a:t>blackberry</a:t>
            </a:r>
            <a:r>
              <a:rPr lang="tr-TR" dirty="0"/>
              <a:t>: böğürtlen</a:t>
            </a:r>
          </a:p>
          <a:p>
            <a:r>
              <a:rPr lang="tr-TR" dirty="0" err="1"/>
              <a:t>pancake</a:t>
            </a:r>
            <a:r>
              <a:rPr lang="tr-TR" dirty="0"/>
              <a:t>: </a:t>
            </a:r>
            <a:r>
              <a:rPr lang="tr-TR" dirty="0" err="1"/>
              <a:t>gözleme,krep</a:t>
            </a:r>
            <a:endParaRPr lang="tr-TR" dirty="0"/>
          </a:p>
          <a:p>
            <a:r>
              <a:rPr lang="tr-TR" dirty="0" err="1"/>
              <a:t>cucumber</a:t>
            </a:r>
            <a:r>
              <a:rPr lang="tr-TR" dirty="0"/>
              <a:t>: salatalık</a:t>
            </a:r>
          </a:p>
          <a:p>
            <a:r>
              <a:rPr lang="tr-TR" dirty="0" err="1"/>
              <a:t>cake</a:t>
            </a:r>
            <a:r>
              <a:rPr lang="tr-TR" dirty="0"/>
              <a:t>: </a:t>
            </a:r>
            <a:r>
              <a:rPr lang="tr-TR" dirty="0" err="1"/>
              <a:t>kek,pasta</a:t>
            </a:r>
            <a:endParaRPr lang="tr-TR" dirty="0"/>
          </a:p>
          <a:p>
            <a:r>
              <a:rPr lang="tr-TR" dirty="0" err="1"/>
              <a:t>cookies</a:t>
            </a:r>
            <a:r>
              <a:rPr lang="tr-TR" dirty="0"/>
              <a:t>: kurabiye</a:t>
            </a:r>
          </a:p>
          <a:p>
            <a:r>
              <a:rPr lang="tr-TR" dirty="0" err="1"/>
              <a:t>bread</a:t>
            </a:r>
            <a:r>
              <a:rPr lang="tr-TR" dirty="0"/>
              <a:t>: ekmek</a:t>
            </a:r>
          </a:p>
          <a:p>
            <a:r>
              <a:rPr lang="tr-TR" dirty="0" err="1"/>
              <a:t>onion</a:t>
            </a:r>
            <a:r>
              <a:rPr lang="tr-TR" dirty="0"/>
              <a:t>: soğan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2799327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721499"/>
          </a:xfrm>
        </p:spPr>
        <p:txBody>
          <a:bodyPr>
            <a:normAutofit fontScale="92500" lnSpcReduction="20000"/>
          </a:bodyPr>
          <a:lstStyle/>
          <a:p>
            <a:r>
              <a:rPr lang="tr-TR" dirty="0"/>
              <a:t>salt: tuz</a:t>
            </a:r>
          </a:p>
          <a:p>
            <a:r>
              <a:rPr lang="tr-TR" dirty="0" err="1"/>
              <a:t>sugar</a:t>
            </a:r>
            <a:r>
              <a:rPr lang="tr-TR" dirty="0"/>
              <a:t>: şeker</a:t>
            </a:r>
          </a:p>
          <a:p>
            <a:r>
              <a:rPr lang="tr-TR" dirty="0" err="1"/>
              <a:t>grape</a:t>
            </a:r>
            <a:r>
              <a:rPr lang="tr-TR" dirty="0"/>
              <a:t>: üzüm</a:t>
            </a:r>
          </a:p>
          <a:p>
            <a:r>
              <a:rPr lang="tr-TR" dirty="0" err="1"/>
              <a:t>fruit</a:t>
            </a:r>
            <a:r>
              <a:rPr lang="tr-TR" dirty="0"/>
              <a:t>: meyve</a:t>
            </a:r>
          </a:p>
          <a:p>
            <a:r>
              <a:rPr lang="tr-TR" dirty="0"/>
              <a:t> </a:t>
            </a:r>
            <a:r>
              <a:rPr lang="tr-TR" dirty="0" err="1" smtClean="0"/>
              <a:t>vegetable</a:t>
            </a:r>
            <a:r>
              <a:rPr lang="tr-TR" dirty="0"/>
              <a:t>: sebze</a:t>
            </a:r>
          </a:p>
          <a:p>
            <a:r>
              <a:rPr lang="tr-TR" dirty="0" err="1"/>
              <a:t>food</a:t>
            </a:r>
            <a:r>
              <a:rPr lang="tr-TR" dirty="0"/>
              <a:t>: yiyecek</a:t>
            </a:r>
          </a:p>
          <a:p>
            <a:r>
              <a:rPr lang="tr-TR" dirty="0" err="1"/>
              <a:t>drink</a:t>
            </a:r>
            <a:r>
              <a:rPr lang="tr-TR" dirty="0"/>
              <a:t>: içecek</a:t>
            </a:r>
          </a:p>
          <a:p>
            <a:r>
              <a:rPr lang="tr-TR" dirty="0" err="1"/>
              <a:t>fridge</a:t>
            </a:r>
            <a:r>
              <a:rPr lang="tr-TR" dirty="0"/>
              <a:t>: buzdolabı</a:t>
            </a:r>
          </a:p>
          <a:p>
            <a:r>
              <a:rPr lang="tr-TR" dirty="0" err="1"/>
              <a:t>breakfast</a:t>
            </a:r>
            <a:r>
              <a:rPr lang="tr-TR" dirty="0"/>
              <a:t>: kahvaltı</a:t>
            </a:r>
          </a:p>
          <a:p>
            <a:r>
              <a:rPr lang="tr-TR" dirty="0" err="1"/>
              <a:t>lunch</a:t>
            </a:r>
            <a:r>
              <a:rPr lang="tr-TR" dirty="0"/>
              <a:t>: öğle yemeği</a:t>
            </a:r>
          </a:p>
          <a:p>
            <a:r>
              <a:rPr lang="tr-TR" dirty="0" err="1"/>
              <a:t>dinner</a:t>
            </a:r>
            <a:r>
              <a:rPr lang="tr-TR" dirty="0"/>
              <a:t>: akşam yemeği</a:t>
            </a:r>
          </a:p>
          <a:p>
            <a:r>
              <a:rPr lang="tr-TR" dirty="0" err="1"/>
              <a:t>snack</a:t>
            </a:r>
            <a:r>
              <a:rPr lang="tr-TR" dirty="0"/>
              <a:t>: hafif yemek, atıştırmalık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3096805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5865515"/>
          </a:xfrm>
        </p:spPr>
        <p:txBody>
          <a:bodyPr>
            <a:normAutofit fontScale="85000" lnSpcReduction="20000"/>
          </a:bodyPr>
          <a:lstStyle/>
          <a:p>
            <a:r>
              <a:rPr lang="tr-TR" dirty="0" err="1"/>
              <a:t>love</a:t>
            </a:r>
            <a:r>
              <a:rPr lang="tr-TR" dirty="0"/>
              <a:t>: sevmek</a:t>
            </a:r>
          </a:p>
          <a:p>
            <a:r>
              <a:rPr lang="tr-TR" dirty="0" err="1"/>
              <a:t>like</a:t>
            </a:r>
            <a:r>
              <a:rPr lang="tr-TR" dirty="0"/>
              <a:t>: sevmek</a:t>
            </a:r>
          </a:p>
          <a:p>
            <a:r>
              <a:rPr lang="tr-TR" dirty="0" err="1"/>
              <a:t>enjoy</a:t>
            </a:r>
            <a:r>
              <a:rPr lang="tr-TR" dirty="0"/>
              <a:t>: hoşlanmak</a:t>
            </a:r>
          </a:p>
          <a:p>
            <a:r>
              <a:rPr lang="tr-TR" dirty="0" err="1"/>
              <a:t>hate</a:t>
            </a:r>
            <a:r>
              <a:rPr lang="tr-TR" dirty="0"/>
              <a:t>: nefret etmek</a:t>
            </a:r>
          </a:p>
          <a:p>
            <a:r>
              <a:rPr lang="tr-TR" dirty="0" err="1"/>
              <a:t>dislike</a:t>
            </a:r>
            <a:r>
              <a:rPr lang="tr-TR" dirty="0"/>
              <a:t>: sevmemek</a:t>
            </a:r>
          </a:p>
          <a:p>
            <a:r>
              <a:rPr lang="tr-TR" dirty="0" err="1"/>
              <a:t>prefer</a:t>
            </a:r>
            <a:r>
              <a:rPr lang="tr-TR" dirty="0"/>
              <a:t>: tercih etmek</a:t>
            </a:r>
          </a:p>
          <a:p>
            <a:r>
              <a:rPr lang="tr-TR" dirty="0" err="1"/>
              <a:t>want</a:t>
            </a:r>
            <a:r>
              <a:rPr lang="tr-TR" dirty="0"/>
              <a:t>: istemek</a:t>
            </a:r>
          </a:p>
          <a:p>
            <a:r>
              <a:rPr lang="tr-TR" dirty="0" err="1"/>
              <a:t>invite</a:t>
            </a:r>
            <a:r>
              <a:rPr lang="tr-TR" dirty="0"/>
              <a:t>: davet etmek</a:t>
            </a:r>
          </a:p>
          <a:p>
            <a:r>
              <a:rPr lang="tr-TR" dirty="0" err="1"/>
              <a:t>make:yapmak</a:t>
            </a:r>
            <a:endParaRPr lang="tr-TR" dirty="0"/>
          </a:p>
          <a:p>
            <a:r>
              <a:rPr lang="tr-TR" dirty="0" err="1"/>
              <a:t>tell</a:t>
            </a:r>
            <a:r>
              <a:rPr lang="tr-TR" dirty="0"/>
              <a:t>: anlatmak, söylemek</a:t>
            </a:r>
          </a:p>
          <a:p>
            <a:r>
              <a:rPr lang="tr-TR" dirty="0" err="1"/>
              <a:t>wash</a:t>
            </a:r>
            <a:r>
              <a:rPr lang="tr-TR" dirty="0"/>
              <a:t>: yıkamak</a:t>
            </a:r>
          </a:p>
          <a:p>
            <a:r>
              <a:rPr lang="tr-TR" dirty="0" err="1"/>
              <a:t>eat</a:t>
            </a:r>
            <a:r>
              <a:rPr lang="tr-TR" dirty="0"/>
              <a:t>: yemek</a:t>
            </a:r>
          </a:p>
          <a:p>
            <a:r>
              <a:rPr lang="tr-TR" dirty="0" err="1"/>
              <a:t>have</a:t>
            </a:r>
            <a:r>
              <a:rPr lang="tr-TR" dirty="0"/>
              <a:t>: (yiyecekler için) almak, yemek</a:t>
            </a:r>
          </a:p>
          <a:p>
            <a:r>
              <a:rPr lang="tr-TR" dirty="0" err="1"/>
              <a:t>take</a:t>
            </a:r>
            <a:r>
              <a:rPr lang="tr-TR" dirty="0"/>
              <a:t>: almak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1303507362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6264696"/>
          </a:xfrm>
        </p:spPr>
        <p:txBody>
          <a:bodyPr>
            <a:normAutofit fontScale="92500" lnSpcReduction="20000"/>
          </a:bodyPr>
          <a:lstStyle/>
          <a:p>
            <a:r>
              <a:rPr lang="tr-TR" dirty="0" err="1"/>
              <a:t>know</a:t>
            </a:r>
            <a:r>
              <a:rPr lang="tr-TR" dirty="0"/>
              <a:t>: bilmek</a:t>
            </a:r>
          </a:p>
          <a:p>
            <a:r>
              <a:rPr lang="tr-TR" dirty="0" err="1"/>
              <a:t>think</a:t>
            </a:r>
            <a:r>
              <a:rPr lang="tr-TR" dirty="0"/>
              <a:t>: düşünmek</a:t>
            </a:r>
          </a:p>
          <a:p>
            <a:r>
              <a:rPr lang="tr-TR" dirty="0" err="1"/>
              <a:t>mean</a:t>
            </a:r>
            <a:r>
              <a:rPr lang="tr-TR" dirty="0"/>
              <a:t>: anlamına gelmek</a:t>
            </a:r>
          </a:p>
          <a:p>
            <a:r>
              <a:rPr lang="tr-TR" dirty="0"/>
              <a:t>put: koymak</a:t>
            </a:r>
          </a:p>
          <a:p>
            <a:r>
              <a:rPr lang="tr-TR" dirty="0"/>
              <a:t>buy: satın almak</a:t>
            </a:r>
          </a:p>
          <a:p>
            <a:r>
              <a:rPr lang="tr-TR" dirty="0" err="1"/>
              <a:t>give</a:t>
            </a:r>
            <a:r>
              <a:rPr lang="tr-TR" dirty="0"/>
              <a:t>: vermek</a:t>
            </a:r>
          </a:p>
          <a:p>
            <a:r>
              <a:rPr lang="tr-TR" dirty="0" err="1"/>
              <a:t>need</a:t>
            </a:r>
            <a:r>
              <a:rPr lang="tr-TR" dirty="0"/>
              <a:t>: ihtiyaç duymak</a:t>
            </a:r>
          </a:p>
          <a:p>
            <a:r>
              <a:rPr lang="tr-TR" dirty="0" err="1"/>
              <a:t>shake</a:t>
            </a:r>
            <a:r>
              <a:rPr lang="tr-TR" dirty="0"/>
              <a:t>: sallamak</a:t>
            </a:r>
          </a:p>
          <a:p>
            <a:r>
              <a:rPr lang="tr-TR" dirty="0" err="1"/>
              <a:t>serve</a:t>
            </a:r>
            <a:r>
              <a:rPr lang="tr-TR" dirty="0"/>
              <a:t>: servis etmek</a:t>
            </a:r>
          </a:p>
          <a:p>
            <a:r>
              <a:rPr lang="tr-TR" dirty="0" err="1" smtClean="0"/>
              <a:t>after</a:t>
            </a:r>
            <a:r>
              <a:rPr lang="tr-TR" dirty="0"/>
              <a:t>: sonra</a:t>
            </a:r>
          </a:p>
          <a:p>
            <a:r>
              <a:rPr lang="tr-TR" dirty="0" err="1"/>
              <a:t>before</a:t>
            </a:r>
            <a:r>
              <a:rPr lang="tr-TR" dirty="0"/>
              <a:t>: önce</a:t>
            </a:r>
          </a:p>
          <a:p>
            <a:r>
              <a:rPr lang="tr-TR" dirty="0" err="1"/>
              <a:t>about</a:t>
            </a:r>
            <a:r>
              <a:rPr lang="tr-TR" dirty="0"/>
              <a:t>: ile </a:t>
            </a:r>
            <a:r>
              <a:rPr lang="tr-TR" dirty="0" err="1"/>
              <a:t>ilgili,hakkında</a:t>
            </a:r>
            <a:endParaRPr lang="tr-TR" dirty="0"/>
          </a:p>
          <a:p>
            <a:r>
              <a:rPr lang="tr-TR" dirty="0"/>
              <a:t>but: fakat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296902137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8640"/>
            <a:ext cx="8229600" cy="6408712"/>
          </a:xfrm>
        </p:spPr>
        <p:txBody>
          <a:bodyPr>
            <a:normAutofit fontScale="85000" lnSpcReduction="20000"/>
          </a:bodyPr>
          <a:lstStyle/>
          <a:p>
            <a:r>
              <a:rPr lang="tr-TR" dirty="0" err="1"/>
              <a:t>because</a:t>
            </a:r>
            <a:r>
              <a:rPr lang="tr-TR" dirty="0"/>
              <a:t>: çünkü</a:t>
            </a:r>
          </a:p>
          <a:p>
            <a:r>
              <a:rPr lang="tr-TR" dirty="0" err="1"/>
              <a:t>with</a:t>
            </a:r>
            <a:r>
              <a:rPr lang="tr-TR" dirty="0"/>
              <a:t>: ile</a:t>
            </a:r>
          </a:p>
          <a:p>
            <a:r>
              <a:rPr lang="tr-TR" dirty="0" err="1" smtClean="0"/>
              <a:t>some</a:t>
            </a:r>
            <a:r>
              <a:rPr lang="tr-TR" dirty="0"/>
              <a:t>: biraz, birkaç</a:t>
            </a:r>
          </a:p>
          <a:p>
            <a:r>
              <a:rPr lang="tr-TR" dirty="0"/>
              <a:t>a lot of: çok</a:t>
            </a:r>
          </a:p>
          <a:p>
            <a:r>
              <a:rPr lang="tr-TR" dirty="0" err="1"/>
              <a:t>lots</a:t>
            </a:r>
            <a:r>
              <a:rPr lang="tr-TR" dirty="0"/>
              <a:t> of: çok</a:t>
            </a:r>
          </a:p>
          <a:p>
            <a:r>
              <a:rPr lang="tr-TR" dirty="0"/>
              <a:t>a </a:t>
            </a:r>
            <a:r>
              <a:rPr lang="tr-TR" dirty="0" err="1"/>
              <a:t>little</a:t>
            </a:r>
            <a:r>
              <a:rPr lang="tr-TR" dirty="0"/>
              <a:t>: az</a:t>
            </a:r>
          </a:p>
          <a:p>
            <a:r>
              <a:rPr lang="tr-TR" dirty="0" err="1"/>
              <a:t>any</a:t>
            </a:r>
            <a:r>
              <a:rPr lang="tr-TR" dirty="0"/>
              <a:t>: hiç</a:t>
            </a:r>
          </a:p>
          <a:p>
            <a:r>
              <a:rPr lang="tr-TR" dirty="0" err="1"/>
              <a:t>nutritious</a:t>
            </a:r>
            <a:r>
              <a:rPr lang="tr-TR" dirty="0"/>
              <a:t>: besleyici</a:t>
            </a:r>
          </a:p>
          <a:p>
            <a:r>
              <a:rPr lang="tr-TR" dirty="0" err="1"/>
              <a:t>special</a:t>
            </a:r>
            <a:r>
              <a:rPr lang="tr-TR" dirty="0"/>
              <a:t>: özel</a:t>
            </a:r>
          </a:p>
          <a:p>
            <a:r>
              <a:rPr lang="tr-TR" dirty="0" err="1"/>
              <a:t>baked</a:t>
            </a:r>
            <a:r>
              <a:rPr lang="tr-TR" dirty="0"/>
              <a:t>: fırında pişirilmiş</a:t>
            </a:r>
          </a:p>
          <a:p>
            <a:r>
              <a:rPr lang="tr-TR" dirty="0" err="1"/>
              <a:t>grilled</a:t>
            </a:r>
            <a:r>
              <a:rPr lang="tr-TR" dirty="0"/>
              <a:t>: ızgarada pişirilmiş</a:t>
            </a:r>
          </a:p>
          <a:p>
            <a:r>
              <a:rPr lang="tr-TR" dirty="0" err="1"/>
              <a:t>favourite</a:t>
            </a:r>
            <a:r>
              <a:rPr lang="tr-TR" dirty="0"/>
              <a:t>: en sevilen</a:t>
            </a:r>
          </a:p>
          <a:p>
            <a:r>
              <a:rPr lang="tr-TR" dirty="0" err="1"/>
              <a:t>quick</a:t>
            </a:r>
            <a:r>
              <a:rPr lang="tr-TR" dirty="0"/>
              <a:t>: hızlı</a:t>
            </a:r>
          </a:p>
          <a:p>
            <a:r>
              <a:rPr lang="tr-TR" dirty="0" err="1"/>
              <a:t>big</a:t>
            </a:r>
            <a:r>
              <a:rPr lang="tr-TR" dirty="0"/>
              <a:t>: büyük</a:t>
            </a:r>
          </a:p>
          <a:p>
            <a:r>
              <a:rPr lang="tr-TR" dirty="0" err="1"/>
              <a:t>traditional</a:t>
            </a:r>
            <a:r>
              <a:rPr lang="tr-TR" dirty="0"/>
              <a:t>: geleneksel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12352827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00B050"/>
                </a:solidFill>
              </a:rPr>
              <a:t>OLIVE  ZEYTİN</a:t>
            </a:r>
            <a:endParaRPr lang="tr-TR" dirty="0">
              <a:solidFill>
                <a:srgbClr val="00B050"/>
              </a:solidFill>
            </a:endParaRPr>
          </a:p>
        </p:txBody>
      </p:sp>
      <p:pic>
        <p:nvPicPr>
          <p:cNvPr id="4" name="3 İçerik Yer Tutucusu" descr="images (1)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267744" y="1700808"/>
            <a:ext cx="4104456" cy="4349217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6632"/>
            <a:ext cx="8229600" cy="6480720"/>
          </a:xfrm>
        </p:spPr>
        <p:txBody>
          <a:bodyPr>
            <a:normAutofit fontScale="70000" lnSpcReduction="20000"/>
          </a:bodyPr>
          <a:lstStyle/>
          <a:p>
            <a:r>
              <a:rPr lang="tr-TR" dirty="0" err="1"/>
              <a:t>full</a:t>
            </a:r>
            <a:r>
              <a:rPr lang="tr-TR" dirty="0"/>
              <a:t>: tok</a:t>
            </a:r>
          </a:p>
          <a:p>
            <a:r>
              <a:rPr lang="tr-TR" dirty="0" err="1"/>
              <a:t>hungry</a:t>
            </a:r>
            <a:r>
              <a:rPr lang="tr-TR" dirty="0"/>
              <a:t>: aç</a:t>
            </a:r>
          </a:p>
          <a:p>
            <a:r>
              <a:rPr lang="tr-TR" dirty="0" err="1"/>
              <a:t>healthy</a:t>
            </a:r>
            <a:r>
              <a:rPr lang="tr-TR" dirty="0"/>
              <a:t>: sağlıklı</a:t>
            </a:r>
          </a:p>
          <a:p>
            <a:r>
              <a:rPr lang="tr-TR" dirty="0" err="1"/>
              <a:t>unhealthy</a:t>
            </a:r>
            <a:r>
              <a:rPr lang="tr-TR" dirty="0"/>
              <a:t>: sağlıksız</a:t>
            </a:r>
          </a:p>
          <a:p>
            <a:r>
              <a:rPr lang="tr-TR" dirty="0" err="1"/>
              <a:t>delicious</a:t>
            </a:r>
            <a:r>
              <a:rPr lang="tr-TR" dirty="0"/>
              <a:t>: lezzetli</a:t>
            </a:r>
          </a:p>
          <a:p>
            <a:r>
              <a:rPr lang="tr-TR" dirty="0" err="1" smtClean="0"/>
              <a:t>want</a:t>
            </a:r>
            <a:r>
              <a:rPr lang="tr-TR" dirty="0"/>
              <a:t>: istemek</a:t>
            </a:r>
          </a:p>
          <a:p>
            <a:r>
              <a:rPr lang="tr-TR" dirty="0" err="1"/>
              <a:t>would</a:t>
            </a:r>
            <a:r>
              <a:rPr lang="tr-TR" dirty="0"/>
              <a:t> </a:t>
            </a:r>
            <a:r>
              <a:rPr lang="tr-TR" dirty="0" err="1"/>
              <a:t>like</a:t>
            </a:r>
            <a:r>
              <a:rPr lang="tr-TR" dirty="0"/>
              <a:t>: istemek</a:t>
            </a:r>
          </a:p>
          <a:p>
            <a:r>
              <a:rPr lang="tr-TR" dirty="0" err="1"/>
              <a:t>would</a:t>
            </a:r>
            <a:r>
              <a:rPr lang="tr-TR" dirty="0"/>
              <a:t> </a:t>
            </a:r>
            <a:r>
              <a:rPr lang="tr-TR" dirty="0" err="1"/>
              <a:t>you</a:t>
            </a:r>
            <a:r>
              <a:rPr lang="tr-TR" dirty="0"/>
              <a:t> </a:t>
            </a:r>
            <a:r>
              <a:rPr lang="tr-TR" dirty="0" err="1"/>
              <a:t>like</a:t>
            </a:r>
            <a:r>
              <a:rPr lang="tr-TR" dirty="0"/>
              <a:t>...: </a:t>
            </a:r>
            <a:r>
              <a:rPr lang="tr-TR" dirty="0" smtClean="0"/>
              <a:t>ister misiniz</a:t>
            </a:r>
            <a:r>
              <a:rPr lang="tr-TR" dirty="0"/>
              <a:t>?</a:t>
            </a:r>
          </a:p>
          <a:p>
            <a:r>
              <a:rPr lang="tr-TR" dirty="0"/>
              <a:t>do </a:t>
            </a:r>
            <a:r>
              <a:rPr lang="tr-TR" dirty="0" err="1"/>
              <a:t>you</a:t>
            </a:r>
            <a:r>
              <a:rPr lang="tr-TR" dirty="0"/>
              <a:t> </a:t>
            </a:r>
            <a:r>
              <a:rPr lang="tr-TR" dirty="0" err="1"/>
              <a:t>want</a:t>
            </a:r>
            <a:r>
              <a:rPr lang="tr-TR" dirty="0"/>
              <a:t> ...?:</a:t>
            </a:r>
            <a:r>
              <a:rPr lang="tr-TR" dirty="0" smtClean="0"/>
              <a:t>ister misiniz</a:t>
            </a:r>
            <a:endParaRPr lang="tr-TR" dirty="0"/>
          </a:p>
          <a:p>
            <a:r>
              <a:rPr lang="tr-TR" dirty="0" err="1"/>
              <a:t>shall</a:t>
            </a:r>
            <a:r>
              <a:rPr lang="tr-TR" dirty="0"/>
              <a:t> </a:t>
            </a:r>
            <a:r>
              <a:rPr lang="tr-TR" dirty="0" err="1"/>
              <a:t>we</a:t>
            </a:r>
            <a:r>
              <a:rPr lang="tr-TR" dirty="0"/>
              <a:t>.....? : </a:t>
            </a:r>
            <a:r>
              <a:rPr lang="tr-TR" dirty="0" smtClean="0"/>
              <a:t>yapalım mı?</a:t>
            </a:r>
            <a:endParaRPr lang="tr-TR" dirty="0"/>
          </a:p>
          <a:p>
            <a:r>
              <a:rPr lang="tr-TR" dirty="0"/>
              <a:t>can I </a:t>
            </a:r>
            <a:r>
              <a:rPr lang="tr-TR" dirty="0" err="1"/>
              <a:t>have</a:t>
            </a:r>
            <a:r>
              <a:rPr lang="tr-TR" dirty="0"/>
              <a:t>....?: .... </a:t>
            </a:r>
            <a:r>
              <a:rPr lang="tr-TR" dirty="0" smtClean="0"/>
              <a:t>Alabilir miyim</a:t>
            </a:r>
            <a:r>
              <a:rPr lang="tr-TR" dirty="0"/>
              <a:t>?</a:t>
            </a:r>
          </a:p>
          <a:p>
            <a:r>
              <a:rPr lang="tr-TR" dirty="0" err="1"/>
              <a:t>excuse</a:t>
            </a:r>
            <a:r>
              <a:rPr lang="tr-TR" dirty="0"/>
              <a:t> me: </a:t>
            </a:r>
            <a:r>
              <a:rPr lang="tr-TR" dirty="0" err="1"/>
              <a:t>afedersiniz</a:t>
            </a:r>
            <a:endParaRPr lang="tr-TR" dirty="0"/>
          </a:p>
          <a:p>
            <a:r>
              <a:rPr lang="tr-TR" dirty="0" err="1"/>
              <a:t>it's</a:t>
            </a:r>
            <a:r>
              <a:rPr lang="tr-TR" dirty="0"/>
              <a:t> </a:t>
            </a:r>
            <a:r>
              <a:rPr lang="tr-TR" dirty="0" err="1"/>
              <a:t>all</a:t>
            </a:r>
            <a:r>
              <a:rPr lang="tr-TR" dirty="0"/>
              <a:t> </a:t>
            </a:r>
            <a:r>
              <a:rPr lang="tr-TR" dirty="0" err="1"/>
              <a:t>gone</a:t>
            </a:r>
            <a:r>
              <a:rPr lang="tr-TR" dirty="0"/>
              <a:t>: </a:t>
            </a:r>
            <a:r>
              <a:rPr lang="tr-TR" dirty="0" err="1"/>
              <a:t>kalmadı,bitti</a:t>
            </a:r>
            <a:endParaRPr lang="tr-TR" dirty="0"/>
          </a:p>
          <a:p>
            <a:r>
              <a:rPr lang="tr-TR" dirty="0" err="1"/>
              <a:t>pass</a:t>
            </a:r>
            <a:r>
              <a:rPr lang="tr-TR" dirty="0"/>
              <a:t> me </a:t>
            </a:r>
            <a:r>
              <a:rPr lang="tr-TR" dirty="0" err="1"/>
              <a:t>the</a:t>
            </a:r>
            <a:r>
              <a:rPr lang="tr-TR" dirty="0"/>
              <a:t> salt: tuzu </a:t>
            </a:r>
            <a:r>
              <a:rPr lang="tr-TR" dirty="0" smtClean="0"/>
              <a:t>uzatır mısın?</a:t>
            </a:r>
            <a:endParaRPr lang="tr-TR" dirty="0"/>
          </a:p>
          <a:p>
            <a:r>
              <a:rPr lang="tr-TR" dirty="0" err="1"/>
              <a:t>let's</a:t>
            </a:r>
            <a:r>
              <a:rPr lang="tr-TR" dirty="0"/>
              <a:t> : haydi</a:t>
            </a:r>
          </a:p>
          <a:p>
            <a:r>
              <a:rPr lang="tr-TR" dirty="0" err="1"/>
              <a:t>what</a:t>
            </a:r>
            <a:r>
              <a:rPr lang="tr-TR" dirty="0"/>
              <a:t> </a:t>
            </a:r>
            <a:r>
              <a:rPr lang="tr-TR" dirty="0" err="1"/>
              <a:t>type</a:t>
            </a:r>
            <a:r>
              <a:rPr lang="tr-TR" dirty="0"/>
              <a:t> of: ne tür</a:t>
            </a:r>
          </a:p>
          <a:p>
            <a:r>
              <a:rPr lang="tr-TR" dirty="0"/>
              <a:t>ENJOY YOUR MEAL: AFİYET OLSUN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11305818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00B050"/>
                </a:solidFill>
              </a:rPr>
              <a:t>BREAD  EKMEK</a:t>
            </a:r>
            <a:endParaRPr lang="tr-TR" dirty="0">
              <a:solidFill>
                <a:srgbClr val="00B050"/>
              </a:solidFill>
            </a:endParaRPr>
          </a:p>
        </p:txBody>
      </p:sp>
      <p:pic>
        <p:nvPicPr>
          <p:cNvPr id="4" name="3 İçerik Yer Tutucusu" descr="images (2)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051720" y="2060848"/>
            <a:ext cx="4902854" cy="367240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00B050"/>
                </a:solidFill>
              </a:rPr>
              <a:t>HONEY BAL</a:t>
            </a:r>
            <a:endParaRPr lang="tr-TR" dirty="0">
              <a:solidFill>
                <a:srgbClr val="00B050"/>
              </a:solidFill>
            </a:endParaRPr>
          </a:p>
        </p:txBody>
      </p:sp>
      <p:pic>
        <p:nvPicPr>
          <p:cNvPr id="4" name="3 İçerik Yer Tutucusu" descr="bal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771800" y="1196752"/>
            <a:ext cx="4687476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00B050"/>
                </a:solidFill>
              </a:rPr>
              <a:t>JAM REÇEL</a:t>
            </a:r>
            <a:endParaRPr lang="tr-TR" dirty="0">
              <a:solidFill>
                <a:srgbClr val="00B050"/>
              </a:solidFill>
            </a:endParaRPr>
          </a:p>
        </p:txBody>
      </p:sp>
      <p:pic>
        <p:nvPicPr>
          <p:cNvPr id="4" name="3 İçerik Yer Tutucusu" descr="jam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404188" y="1600200"/>
            <a:ext cx="6335623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00B050"/>
                </a:solidFill>
              </a:rPr>
              <a:t>BUTTER TEREYAĞI</a:t>
            </a:r>
            <a:endParaRPr lang="tr-TR" dirty="0">
              <a:solidFill>
                <a:srgbClr val="00B050"/>
              </a:solidFill>
            </a:endParaRPr>
          </a:p>
        </p:txBody>
      </p:sp>
      <p:pic>
        <p:nvPicPr>
          <p:cNvPr id="4" name="3 İçerik Yer Tutucusu" descr="tereyağı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475656" y="2132856"/>
            <a:ext cx="5832648" cy="388843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00B050"/>
                </a:solidFill>
              </a:rPr>
              <a:t>SAUSAGE SOSİS</a:t>
            </a:r>
            <a:endParaRPr lang="tr-TR" dirty="0">
              <a:solidFill>
                <a:srgbClr val="00B050"/>
              </a:solidFill>
            </a:endParaRPr>
          </a:p>
        </p:txBody>
      </p:sp>
      <p:pic>
        <p:nvPicPr>
          <p:cNvPr id="4" name="3 İçerik Yer Tutucusu" descr="sosis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763688" y="1700808"/>
            <a:ext cx="5544616" cy="423991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</TotalTime>
  <Words>518</Words>
  <PresentationFormat>Ekran Gösterisi (4:3)</PresentationFormat>
  <Paragraphs>180</Paragraphs>
  <Slides>40</Slides>
  <Notes>10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40</vt:i4>
      </vt:variant>
    </vt:vector>
  </HeadingPairs>
  <TitlesOfParts>
    <vt:vector size="41" baseType="lpstr">
      <vt:lpstr>Ofis Teması</vt:lpstr>
      <vt:lpstr>UNIT 2- YUMMY BREAKFAST</vt:lpstr>
      <vt:lpstr>CHEESE PEYNİR</vt:lpstr>
      <vt:lpstr>EGG YUMURTA</vt:lpstr>
      <vt:lpstr>OLIVE  ZEYTİN</vt:lpstr>
      <vt:lpstr>BREAD  EKMEK</vt:lpstr>
      <vt:lpstr>HONEY BAL</vt:lpstr>
      <vt:lpstr>JAM REÇEL</vt:lpstr>
      <vt:lpstr>BUTTER TEREYAĞI</vt:lpstr>
      <vt:lpstr>SAUSAGE SOSİS</vt:lpstr>
      <vt:lpstr>SALAMI SALAM</vt:lpstr>
      <vt:lpstr>CROISSANT KURUVASAN</vt:lpstr>
      <vt:lpstr>BAGEL SİMİT</vt:lpstr>
      <vt:lpstr>MUFFIN  KEK</vt:lpstr>
      <vt:lpstr>PANCAKE PANKEK</vt:lpstr>
      <vt:lpstr>CEREAL  TAHIL </vt:lpstr>
      <vt:lpstr>APPLE ELMA</vt:lpstr>
      <vt:lpstr>BANANA MUZ</vt:lpstr>
      <vt:lpstr>BLACKBERRY BÖĞÜRTLEN</vt:lpstr>
      <vt:lpstr>STRAWBERRY ÇİLEK</vt:lpstr>
      <vt:lpstr>TOMATO DOMATES</vt:lpstr>
      <vt:lpstr>CUCUMBER SALATALIK</vt:lpstr>
      <vt:lpstr>SALAD SALATA</vt:lpstr>
      <vt:lpstr>TEA  ÇAY</vt:lpstr>
      <vt:lpstr>COFFEE  KAHVE</vt:lpstr>
      <vt:lpstr>ORANGE JUICE PORTAKAL SUYU</vt:lpstr>
      <vt:lpstr>MILK SÜT</vt:lpstr>
      <vt:lpstr>WHAT DO YOU EAT FOR BREAKFAST?</vt:lpstr>
      <vt:lpstr>Slayt 28</vt:lpstr>
      <vt:lpstr>Slayt 29</vt:lpstr>
      <vt:lpstr>Slayt 30</vt:lpstr>
      <vt:lpstr>Slayt 31</vt:lpstr>
      <vt:lpstr>Slayt 32</vt:lpstr>
      <vt:lpstr>Slayt 33</vt:lpstr>
      <vt:lpstr>Slayt 34</vt:lpstr>
      <vt:lpstr>Slayt 35</vt:lpstr>
      <vt:lpstr>Slayt 36</vt:lpstr>
      <vt:lpstr>Slayt 37</vt:lpstr>
      <vt:lpstr>Slayt 38</vt:lpstr>
      <vt:lpstr>Slayt 39</vt:lpstr>
      <vt:lpstr>Slayt 40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2014-10-08T20:17:26Z</dcterms:created>
  <dcterms:modified xsi:type="dcterms:W3CDTF">2017-05-19T09:31:49Z</dcterms:modified>
  <cp:category>www.sorubak.com</cp:category>
</cp:coreProperties>
</file>