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1">
  <p:sldMasterIdLst>
    <p:sldMasterId id="2147483648" r:id="rId1"/>
  </p:sldMasterIdLst>
  <p:sldIdLst>
    <p:sldId id="256" r:id="rId2"/>
    <p:sldId id="264" r:id="rId3"/>
    <p:sldId id="265" r:id="rId4"/>
    <p:sldId id="277" r:id="rId5"/>
    <p:sldId id="266" r:id="rId6"/>
    <p:sldId id="267" r:id="rId7"/>
    <p:sldId id="268" r:id="rId8"/>
    <p:sldId id="269" r:id="rId9"/>
    <p:sldId id="270" r:id="rId10"/>
    <p:sldId id="271" r:id="rId11"/>
    <p:sldId id="272" r:id="rId12"/>
    <p:sldId id="273" r:id="rId13"/>
    <p:sldId id="274" r:id="rId14"/>
    <p:sldId id="275" r:id="rId15"/>
    <p:sldId id="276"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322" r:id="rId61"/>
    <p:sldId id="323" r:id="rId62"/>
    <p:sldId id="324" r:id="rId63"/>
    <p:sldId id="325" r:id="rId64"/>
    <p:sldId id="326" r:id="rId65"/>
    <p:sldId id="327" r:id="rId66"/>
    <p:sldId id="328" r:id="rId67"/>
    <p:sldId id="329" r:id="rId68"/>
    <p:sldId id="330" r:id="rId69"/>
    <p:sldId id="331" r:id="rId70"/>
    <p:sldId id="332" r:id="rId71"/>
    <p:sldId id="333" r:id="rId72"/>
    <p:sldId id="334" r:id="rId73"/>
    <p:sldId id="335" r:id="rId74"/>
    <p:sldId id="336" r:id="rId75"/>
    <p:sldId id="337" r:id="rId76"/>
    <p:sldId id="338" r:id="rId77"/>
    <p:sldId id="339" r:id="rId78"/>
    <p:sldId id="340" r:id="rId79"/>
    <p:sldId id="341" r:id="rId80"/>
    <p:sldId id="342" r:id="rId81"/>
    <p:sldId id="343" r:id="rId82"/>
    <p:sldId id="344" r:id="rId83"/>
    <p:sldId id="345" r:id="rId84"/>
    <p:sldId id="346" r:id="rId85"/>
    <p:sldId id="347" r:id="rId86"/>
    <p:sldId id="348" r:id="rId87"/>
    <p:sldId id="349" r:id="rId88"/>
    <p:sldId id="350" r:id="rId89"/>
    <p:sldId id="351" r:id="rId90"/>
    <p:sldId id="352" r:id="rId91"/>
    <p:sldId id="353" r:id="rId92"/>
    <p:sldId id="354" r:id="rId93"/>
    <p:sldId id="355" r:id="rId94"/>
    <p:sldId id="356" r:id="rId9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93D927E-61C5-49BB-BB21-F7CA0CD5DC4D}" type="datetimeFigureOut">
              <a:rPr lang="tr-TR" smtClean="0"/>
              <a:pPr/>
              <a:t>21/09/2017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3B81771-8DB3-484C-BBD7-CC23BFC0CFA2}"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3D927E-61C5-49BB-BB21-F7CA0CD5DC4D}" type="datetimeFigureOut">
              <a:rPr lang="tr-TR" smtClean="0"/>
              <a:pPr/>
              <a:t>21/09/2017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B81771-8DB3-484C-BBD7-CC23BFC0CFA2}"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hyperlink" Target="http://www.google.com.tr/url?sa=i&amp;rct=j&amp;q=&amp;esrc=s&amp;frm=1&amp;source=images&amp;cd=&amp;cad=rja&amp;docid=80kSyhMt-toJdM&amp;tbnid=aXBpiZjW_UFkbM:&amp;ved=0CAUQjRw&amp;url=http://guzelturkiyem.wordpress.com/ege-bolgesi/&amp;ei=XFkrUo6BJYTXswbS2oD4Cw&amp;bvm=bv.51773540,d.Yms&amp;psig=AFQjCNFGe_VBp4MELi-tByVFsZE4e0dTDg&amp;ust=1378659012084322"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8vNmaDX2B3GnHM&amp;tbnid=N6tbT-N6hDIKrM:&amp;ved=0CAUQjRw&amp;url=http://karikaturborsasi.blogspot.com/2013/05/inatc-keci-karikaturleri-geleneklerimiz.html&amp;ei=7VorUufvKoKytAbzwoGoBQ&amp;psig=AFQjCNFVWF61LXjW9UE60GlR9X5wZeBP1g&amp;ust=1378659411830981" TargetMode="External"/><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gi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zAn8hmy6lZPIpM&amp;tbnid=oE_jSkqEWolSCM:&amp;ved=0CAUQjRw&amp;url=http://birfidanimolsun.blogspot.com/2011/07/tarm-alan-acmak-icin-agac-kesimi.html&amp;ei=i10rUuznGMPOtQbxm4HgAw&amp;psig=AFQjCNE8yFN_zcyOzfvKwwI8zW4g3iH9tQ&amp;ust=1378660020794718" TargetMode="External"/><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google.com.tr/url?sa=i&amp;rct=j&amp;q=&amp;esrc=s&amp;frm=1&amp;source=images&amp;cd=&amp;cad=rja&amp;docid=2mQEymwsFlOl0M&amp;tbnid=2232duzoXUiduM:&amp;ved=0CAUQjRw&amp;url=http://www.mailce.com/mercimegin-faydalari.html&amp;ei=Zm0rUsevKMTpswbe7oDwAw&amp;bvm=bv.51773540,d.Yms&amp;psig=AFQjCNEJhYEptQwS94BWWhL2J-R7xuFhQg&amp;ust=1378664160914974" TargetMode="External"/><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hyperlink" Target="http://www.google.com.tr/url?sa=i&amp;rct=j&amp;q=&amp;esrc=s&amp;frm=1&amp;source=images&amp;cd=&amp;cad=rja&amp;docid=RswDnZZA4yExMM&amp;tbnid=toRgfOPU4RTVOM:&amp;ved=0CAUQjRw&amp;url=http://wikitrend.blogspot.com/2011/02/antep-fistigi-pistacia-vera_24.html&amp;ei=nm0rUtqfCIPJtAaD8YCACA&amp;bvm=bv.51773540,d.Yms&amp;psig=AFQjCNG3hYMB4V-pPA19-qI2iZPzs_9jrg&amp;ust=1378664214310449"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www.google.com.tr/url?sa=i&amp;rct=j&amp;q=&amp;esrc=s&amp;frm=1&amp;source=images&amp;cd=&amp;cad=rja&amp;docid=fUvTKHYNhZpc9M&amp;tbnid=MXLhAVhXY8Pq5M:&amp;ved=0CAUQjRw&amp;url=http://www.mailce.com/ari-sokmasinin-faydalari.html/ari-karikatur&amp;ei=SnErUp_PIMPZtQb_nIH4CQ&amp;psig=AFQjCNHc_9mQ2BwA2TmxZRAn7BtlBbrBJA&amp;ust=1378665158105979"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www.google.com.tr/url?sa=i&amp;rct=j&amp;q=&amp;esrc=s&amp;frm=1&amp;source=images&amp;cd=&amp;cad=rja&amp;docid=9hklrE3yCrmV_M&amp;tbnid=2vST-hB8El9KLM:&amp;ved=0CAUQjRw&amp;url=http://komurmaden.blogspot.com/2011/05/madenler_17.html&amp;ei=2HErUpyAAsmMtAa8tYHwCw&amp;psig=AFQjCNGo45WT05nxhdeU8I55mKSDz71rqQ&amp;ust=1378665292864113" TargetMode="External"/><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4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tr/url?sa=i&amp;rct=j&amp;q=&amp;esrc=s&amp;frm=1&amp;source=images&amp;cd=&amp;cad=rja&amp;docid=Ki9e5V4YNTge6M&amp;tbnid=dkOkYfoupo6PgM:&amp;ved=0CAUQjRw&amp;url=http://www.denizbilimi.com/balikcilik-ve-onemi.html&amp;ei=KAYqUqnXDobItAbxzIHABw&amp;psig=AFQjCNEpb7e6idM-4plJBA0JLBeZyBPPGw&amp;ust=1378572193696880" TargetMode="Externa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hyperlink" Target="http://www.google.com.tr/url?sa=i&amp;rct=j&amp;q=&amp;esrc=s&amp;frm=1&amp;source=images&amp;cd=&amp;cad=rja&amp;docid=9hklrE3yCrmV_M&amp;tbnid=2vST-hB8El9KLM:&amp;ved=0CAUQjRw&amp;url=http://komurmaden.blogspot.com/2011/05/madenler_17.html&amp;ei=WgYqUonxG8mRtQbuloDAAg&amp;psig=AFQjCNF4aEwMloNV0B9lfRW0zijcjRcyOw&amp;ust=1378572246259025"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hyperlink" Target="http://www.kocakariilaclari.net/wp-content/uploads/2012/06/T&#252;t&#252;n.jpg" TargetMode="External"/><Relationship Id="rId3" Type="http://schemas.openxmlformats.org/officeDocument/2006/relationships/image" Target="../media/image4.jpeg"/><Relationship Id="rId7" Type="http://schemas.openxmlformats.org/officeDocument/2006/relationships/image" Target="../media/image6.jpeg"/><Relationship Id="rId2" Type="http://schemas.openxmlformats.org/officeDocument/2006/relationships/hyperlink" Target="http://www.google.com.tr/url?sa=i&amp;rct=j&amp;q=&amp;esrc=s&amp;frm=1&amp;source=images&amp;cd=&amp;cad=rja&amp;docid=EzO_7W6XI07gBM&amp;tbnid=KzbFp3IuOrinBM:&amp;ved=0CAUQjRw&amp;url=http://www.2kr2.com/ulkelerin-degisik-cay-kulturleri.html&amp;ei=ugYqUu2_BsfIsgaZl4DYBA&amp;psig=AFQjCNEnTsdFxz2KYlO1bH6gGQm3NmkF9Q&amp;ust=1378572325941590" TargetMode="External"/><Relationship Id="rId1" Type="http://schemas.openxmlformats.org/officeDocument/2006/relationships/slideLayout" Target="../slideLayouts/slideLayout7.xml"/><Relationship Id="rId6" Type="http://schemas.openxmlformats.org/officeDocument/2006/relationships/hyperlink" Target="http://www.google.com.tr/url?sa=i&amp;rct=j&amp;q=&amp;esrc=s&amp;frm=1&amp;source=images&amp;cd=&amp;cad=rja&amp;docid=gffDq1pRUZ9IkM&amp;tbnid=Bxtin5L1Xt2orM:&amp;ved=0CAUQjRw&amp;url=http://www.eziraat.net/misir.html&amp;ei=DQcqUt7oD4nUswbm7YCQAQ&amp;psig=AFQjCNH5-qIDBtksIpjPXQwScCKtC9dllg&amp;ust=1378572419491918" TargetMode="External"/><Relationship Id="rId5" Type="http://schemas.openxmlformats.org/officeDocument/2006/relationships/image" Target="../media/image5.jpeg"/><Relationship Id="rId4" Type="http://schemas.openxmlformats.org/officeDocument/2006/relationships/hyperlink" Target="http://www.google.com.tr/url?sa=i&amp;rct=j&amp;q=&amp;esrc=s&amp;frm=1&amp;source=images&amp;cd=&amp;cad=rja&amp;docid=22JqYIuoSUxy5M&amp;tbnid=1PSvWRn8mXn6KM:&amp;ved=0CAUQjRw&amp;url=http://tr.wikipedia.org/wiki/F%C4%B1nd%C4%B1k&amp;ei=8AYqUu7zC4jJtQbSrYHgDw&amp;psig=AFQjCNEZ5-2PBp6FwflKqf_gUves_BUM4g&amp;ust=1378572386045596" TargetMode="External"/><Relationship Id="rId9"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 Id="rId4" Type="http://schemas.openxmlformats.org/officeDocument/2006/relationships/image" Target="../media/image86.jpeg"/></Relationships>
</file>

<file path=ppt/slides/_rels/slide7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7.xml"/><Relationship Id="rId4" Type="http://schemas.openxmlformats.org/officeDocument/2006/relationships/image" Target="../media/image96.jpeg"/></Relationships>
</file>

<file path=ppt/slides/_rels/slide8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7.xml"/><Relationship Id="rId4" Type="http://schemas.openxmlformats.org/officeDocument/2006/relationships/image" Target="../media/image99.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sz="5400" b="1" dirty="0" smtClean="0"/>
              <a:t>5. SINIF  </a:t>
            </a:r>
            <a:r>
              <a:rPr lang="tr-TR" dirty="0"/>
              <a:t/>
            </a:r>
            <a:br>
              <a:rPr lang="tr-TR" dirty="0"/>
            </a:br>
            <a:endParaRPr lang="tr-TR" dirty="0"/>
          </a:p>
        </p:txBody>
      </p:sp>
      <p:sp>
        <p:nvSpPr>
          <p:cNvPr id="3" name="2 Alt Başlık"/>
          <p:cNvSpPr>
            <a:spLocks noGrp="1"/>
          </p:cNvSpPr>
          <p:nvPr>
            <p:ph type="subTitle" idx="1"/>
          </p:nvPr>
        </p:nvSpPr>
        <p:spPr>
          <a:xfrm>
            <a:off x="1428728" y="4143380"/>
            <a:ext cx="6400800" cy="785818"/>
          </a:xfrm>
        </p:spPr>
        <p:txBody>
          <a:bodyPr>
            <a:noAutofit/>
          </a:bodyPr>
          <a:lstStyle/>
          <a:p>
            <a:r>
              <a:rPr lang="tr-TR" sz="2800" b="1" dirty="0" smtClean="0"/>
              <a:t>Üretim, Dağıtım ve Tüketim Ünitesi Sunu </a:t>
            </a:r>
            <a:endParaRPr lang="tr-TR"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79512" y="418644"/>
            <a:ext cx="8712968"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BALIK</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Karadeniz kıyılarında tarım alanlarının yetersiz olması ve sanayinin az gelişmesi gibi nedenlerle, kıyı şeridindeki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halkı, balık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ılığa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nelmiştir. Bu nedenle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denizlerden sağlanan balık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yaklaşık %70'i Karadeniz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lgesi'nden sağlanır.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5" name="Picture 3" descr="https://encrypted-tbn2.gstatic.com/images?q=tbn:ANd9GcQeBUEPmhjwyUyBvzPS_LOvsXiOqDT_nkRd3hKR7nP5GJAE8hWi"/>
          <p:cNvPicPr>
            <a:picLocks noChangeAspect="1" noChangeArrowheads="1"/>
          </p:cNvPicPr>
          <p:nvPr/>
        </p:nvPicPr>
        <p:blipFill>
          <a:blip r:embed="rId2" cstate="print"/>
          <a:srcRect/>
          <a:stretch>
            <a:fillRect/>
          </a:stretch>
        </p:blipFill>
        <p:spPr bwMode="auto">
          <a:xfrm>
            <a:off x="2051720" y="3933056"/>
            <a:ext cx="5328592" cy="274585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179512" y="533373"/>
            <a:ext cx="878497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ORMANCILIK: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Toplumun orman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nlerine ve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hizmetlerine olan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gereksinimlerini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rekli ve en uygun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olarak karşılamak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amacıyla yapılan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alışmaların</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9699" name="Picture 3" descr="http://radorecdn.bobiler.org/upload/photographs/2589598693.jpg"/>
          <p:cNvPicPr>
            <a:picLocks noChangeAspect="1" noChangeArrowheads="1"/>
          </p:cNvPicPr>
          <p:nvPr/>
        </p:nvPicPr>
        <p:blipFill>
          <a:blip r:embed="rId2" cstate="print"/>
          <a:srcRect/>
          <a:stretch>
            <a:fillRect/>
          </a:stretch>
        </p:blipFill>
        <p:spPr bwMode="auto">
          <a:xfrm>
            <a:off x="3851920" y="357166"/>
            <a:ext cx="5112568" cy="609731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79512" y="307728"/>
            <a:ext cx="8784976"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MADENCİLİK:</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maden kaynakları bakımından fazla zengin değildir. Ancak,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 taşk</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tamamını, bakırın ise %50'den fazlası bu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lgeye aittir.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Madencilik</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:Yer altında bulunan cevher, sanayi hammaddesi, k</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 ve petrol gibi ekonomik değeri olan herhangi bir maddeyi yery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ıkarıp onu paraya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şt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rme işidir. Madenciliğin amacı, ekonomiye gerekli doğal hammaddeyi sağlamaktır.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Bakırcılık:</a:t>
            </a:r>
            <a:r>
              <a:rPr kumimoji="0" lang="tr-TR" sz="28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Bakırdan eşya yapma sanatıdır. Ev eşyası olarak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reticilik azalmış olup s</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 eşyası şeklinde yapılmaktadır.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107504" y="156141"/>
            <a:ext cx="8928992"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SANAYİ: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Sanayi:</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Ham maddeleri işlenmiş(kullanılabilir ve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ketilebilir) ya da yarı işlenmiş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haline getirmeye yarayan faaliyetlerin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r.Sanayi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yapıldığı yere</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fabrika</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denir.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sanayi kuruluşları,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lgenin doğal kaynakları ve doğal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zelliklerine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 şekillenmiştir.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bakır işletmeleri, kereste ve kağıt fabrikaları,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ay, fındık, şeker,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imento, cam, demir-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elik fabrikaları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lgenin başlıca sanayi kuruluşlarıdır.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179512" y="215420"/>
            <a:ext cx="878497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TURİZM:</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turizm bakımından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gelir potansiyeline sahiptir.B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lgenin sahip olduğu doğal ve tarihi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zellikler turizme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katkısı vardır.Ancak her mevsim yağışlı olmasından dolayı deniz turizmi fazla gelişmemiştir.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2774" name="Picture 6" descr="http://www.turizmtatilseyahat.com/wp-content/uploads/2012/04/turizm-tanımlanmali-280x210.jpg"/>
          <p:cNvPicPr>
            <a:picLocks noChangeAspect="1" noChangeArrowheads="1"/>
          </p:cNvPicPr>
          <p:nvPr/>
        </p:nvPicPr>
        <p:blipFill>
          <a:blip r:embed="rId2" cstate="print"/>
          <a:srcRect/>
          <a:stretch>
            <a:fillRect/>
          </a:stretch>
        </p:blipFill>
        <p:spPr bwMode="auto">
          <a:xfrm>
            <a:off x="2987824" y="3214686"/>
            <a:ext cx="5256584" cy="3528392"/>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07504" y="198735"/>
            <a:ext cx="8928992"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1F497D"/>
                </a:solidFill>
                <a:effectLst/>
                <a:latin typeface="Comic Sans MS" pitchFamily="66" charset="0"/>
                <a:ea typeface="Calibri" pitchFamily="34" charset="0"/>
                <a:cs typeface="Times New Roman" pitchFamily="18" charset="0"/>
              </a:rPr>
              <a:t>2. MARMARA B</a:t>
            </a:r>
            <a:r>
              <a:rPr kumimoji="0" lang="tr-TR" sz="2800" b="1" i="0" u="sng" strike="noStrike" cap="none" normalizeH="0" baseline="0" dirty="0" smtClean="0">
                <a:ln>
                  <a:noFill/>
                </a:ln>
                <a:solidFill>
                  <a:srgbClr val="1F497D"/>
                </a:solidFill>
                <a:effectLst/>
                <a:latin typeface="Calibri"/>
                <a:ea typeface="Calibri" pitchFamily="34" charset="0"/>
                <a:cs typeface="Times New Roman" pitchFamily="18" charset="0"/>
              </a:rPr>
              <a:t>Ö</a:t>
            </a:r>
            <a:r>
              <a:rPr kumimoji="0" lang="tr-TR" sz="2800" b="1" i="0" u="sng" strike="noStrike" cap="none" normalizeH="0" baseline="0" dirty="0" smtClean="0">
                <a:ln>
                  <a:noFill/>
                </a:ln>
                <a:solidFill>
                  <a:srgbClr val="1F497D"/>
                </a:solidFill>
                <a:effectLst/>
                <a:latin typeface="Comic Sans MS" pitchFamily="66" charset="0"/>
                <a:ea typeface="Calibri" pitchFamily="34" charset="0"/>
                <a:cs typeface="Times New Roman" pitchFamily="18" charset="0"/>
              </a:rPr>
              <a:t>LGESİNİN EKONOMİK FAALİYETLERİ: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rkiye'deki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iklim tipinin de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Marmara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ekonomik faaliyetler bakımından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eşitlilik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sterir.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Tarım ve hayvancılığın yanı sıra ulaşım rahatlığı nedeniyle sanayi ve ticaret de olduk</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 gelişmiştir.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Coğrafi bölgelerimiz içerisinde yükseltisi en az olan bölgemizdir.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http://img2.blogcu.com/images/a/h/m/ahmetaydin/marmara_bolgesi.jpg"/>
          <p:cNvPicPr>
            <a:picLocks noChangeAspect="1" noChangeArrowheads="1"/>
          </p:cNvPicPr>
          <p:nvPr/>
        </p:nvPicPr>
        <p:blipFill>
          <a:blip r:embed="rId2" cstate="print"/>
          <a:srcRect/>
          <a:stretch>
            <a:fillRect/>
          </a:stretch>
        </p:blipFill>
        <p:spPr bwMode="auto">
          <a:xfrm>
            <a:off x="611560" y="332656"/>
            <a:ext cx="8280920" cy="5596674"/>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179512" y="410513"/>
            <a:ext cx="871296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Ekili dikili arazi oranı %30'dur. Ormanlık alan oranı %11,5'tir.</a:t>
            </a:r>
            <a:r>
              <a:rPr kumimoji="0" lang="tr-TR" sz="36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Y</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z </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çü</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ne g</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 ekili dikili alanı en fazla olan b</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lgemizdir.</a:t>
            </a:r>
            <a:r>
              <a:rPr kumimoji="0" lang="tr-TR" sz="36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Sebebi engebenin az, d</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zl</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klerin fazla olmasıdır. Makineli tarım </a:t>
            </a:r>
            <a:r>
              <a:rPr kumimoji="0" lang="tr-TR" sz="36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yaygındır</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.İklim </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eşitliliği yetiştirilen </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nleri de </a:t>
            </a:r>
            <a:r>
              <a:rPr kumimoji="0" lang="tr-TR" sz="36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eşitli kılmaktadır</a:t>
            </a:r>
            <a:r>
              <a:rPr kumimoji="0" lang="tr-TR" sz="36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Ulaşımın kolay, sulamanın yaygın olması nedeniyle tarım gelişmiştir.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179512" y="226545"/>
            <a:ext cx="8856984"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tarımın gelişmesinde etkili fakt</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rler şunlardır: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Ovaların geniş yer kaplaması,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Makineli tarımın yaygın olması,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Ulaşımın kolaylığı,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Sulamanın yaygınlığı,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Arazinin fazla engebeli olmaması,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ketici 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fusunun fazla olması,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iklimin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lmesi, yani iklim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eşitliliği gibi fakt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rler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tarımın gelişmesinde etkili olmuştur.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7891" name="Picture 3" descr="http://www.ardahantarim.gov.tr/resim/userfiles/images/tarim(1).jpg"/>
          <p:cNvPicPr>
            <a:picLocks noChangeAspect="1" noChangeArrowheads="1"/>
          </p:cNvPicPr>
          <p:nvPr/>
        </p:nvPicPr>
        <p:blipFill>
          <a:blip r:embed="rId2" cstate="email"/>
          <a:srcRect/>
          <a:stretch>
            <a:fillRect/>
          </a:stretch>
        </p:blipFill>
        <p:spPr bwMode="auto">
          <a:xfrm>
            <a:off x="6372200" y="836712"/>
            <a:ext cx="2630066" cy="252028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107504" y="99296"/>
            <a:ext cx="8856984"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rkiye'nin ay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eği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yaklaşık %73'</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ger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ekleştirir. Bağcılık da hayli gelişmiştir.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İstanbul ve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mes hayvancılığı, </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Bursa ve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ipekb</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cek</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iliği</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yapılmaktadır.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Sanayisi ve ekonomisi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gelişmiş bir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lgemizdir</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lkemizin en b</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 sanayi b</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İstanbul-Adapazarı arasında bulunmaktadır.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8915" name="Picture 3" descr="http://upload.wikimedia.org/wikipedia/commons/thumb/4/40/Sunflower_sky_backdrop.jpg/260px-Sunflower_sky_backdrop.jpg"/>
          <p:cNvPicPr>
            <a:picLocks noChangeAspect="1" noChangeArrowheads="1"/>
          </p:cNvPicPr>
          <p:nvPr/>
        </p:nvPicPr>
        <p:blipFill>
          <a:blip r:embed="rId2" cstate="print"/>
          <a:srcRect/>
          <a:stretch>
            <a:fillRect/>
          </a:stretch>
        </p:blipFill>
        <p:spPr bwMode="auto">
          <a:xfrm>
            <a:off x="323528" y="3212976"/>
            <a:ext cx="2880320" cy="3528392"/>
          </a:xfrm>
          <a:prstGeom prst="rect">
            <a:avLst/>
          </a:prstGeom>
          <a:noFill/>
        </p:spPr>
      </p:pic>
      <p:pic>
        <p:nvPicPr>
          <p:cNvPr id="38917" name="Picture 5" descr="http://www.xresimleri.com/wp-content/uploads/2009/11/Tavuk-yavrular%C4%B1yla.jpg"/>
          <p:cNvPicPr>
            <a:picLocks noChangeAspect="1" noChangeArrowheads="1"/>
          </p:cNvPicPr>
          <p:nvPr/>
        </p:nvPicPr>
        <p:blipFill>
          <a:blip r:embed="rId3" cstate="email"/>
          <a:srcRect/>
          <a:stretch>
            <a:fillRect/>
          </a:stretch>
        </p:blipFill>
        <p:spPr bwMode="auto">
          <a:xfrm>
            <a:off x="3203848" y="3212976"/>
            <a:ext cx="2808312" cy="3499867"/>
          </a:xfrm>
          <a:prstGeom prst="rect">
            <a:avLst/>
          </a:prstGeom>
          <a:noFill/>
        </p:spPr>
      </p:pic>
      <p:pic>
        <p:nvPicPr>
          <p:cNvPr id="38919" name="Picture 7" descr="http://www.sinopstar.com/wp-content/uploads/2013/01/31042.jpg"/>
          <p:cNvPicPr>
            <a:picLocks noChangeAspect="1" noChangeArrowheads="1"/>
          </p:cNvPicPr>
          <p:nvPr/>
        </p:nvPicPr>
        <p:blipFill>
          <a:blip r:embed="rId4" cstate="print"/>
          <a:srcRect/>
          <a:stretch>
            <a:fillRect/>
          </a:stretch>
        </p:blipFill>
        <p:spPr bwMode="auto">
          <a:xfrm>
            <a:off x="6012160" y="3212976"/>
            <a:ext cx="2880320" cy="345261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142844" y="1410496"/>
            <a:ext cx="878497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7200" b="1" i="0" strike="noStrike" cap="none" normalizeH="0" baseline="0" dirty="0" smtClean="0">
                <a:ln>
                  <a:noFill/>
                </a:ln>
                <a:solidFill>
                  <a:srgbClr val="FF0000"/>
                </a:solidFill>
                <a:effectLst/>
                <a:ea typeface="Calibri" pitchFamily="34" charset="0"/>
                <a:cs typeface="Times New Roman" pitchFamily="18" charset="0"/>
              </a:rPr>
              <a:t>BÖLGELERİMİZDEKİ EKONOMİK FAALİYETLER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7200" b="1" i="0" strike="noStrike" cap="none" normalizeH="0" baseline="0" dirty="0" smtClean="0">
                <a:ln>
                  <a:noFill/>
                </a:ln>
                <a:solidFill>
                  <a:srgbClr val="FF0000"/>
                </a:solidFill>
                <a:effectLst/>
                <a:cs typeface="Times New Roman" pitchFamily="18" charset="0"/>
              </a:rPr>
              <a:t>SUNU</a:t>
            </a:r>
            <a:endParaRPr kumimoji="0" lang="tr-TR" sz="7200" b="0" i="0"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179512" y="132038"/>
            <a:ext cx="8784976"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Ulaşımın ve ham madde temininin kolay olması ve pazarlama kolaylığı gibi sebeplerle sanayisi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gelişmiştir.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Milli gelirimizin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kısmı bu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lgemizden karşılanır.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Enerji t</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ketiminde ilk sıralardadır. T</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rkiye</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de </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retilen enerjinin</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üç</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te biri Marmara B</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lgesi'nde t</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ketilir.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Başlıca sanayi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 olarak otomotiv, işlenmiş gıda, dokuma, hazır giyim,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imento, kağıt, petrokimya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 beyaz eşya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nlerini sayabiliriz.</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107504" y="228139"/>
            <a:ext cx="8928992"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sanayinin gelişmesinde etkili olan fakt</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rler: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Hammadde teminin kolay olması,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İş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fazla olması,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 Pazarlama kolaylıkları,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Ulaşımın kolaylığı,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ketici 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fusun fazla olması gibi etmenler sanayinin gelişmesinde etkili olmuştur.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63" name="Picture 3" descr="http://www.sentezhaber.com/images/haberler/rusya_sanayi_uretimi_yuzde_28_buyudu_h109637.jpg"/>
          <p:cNvPicPr>
            <a:picLocks noChangeAspect="1" noChangeArrowheads="1"/>
          </p:cNvPicPr>
          <p:nvPr/>
        </p:nvPicPr>
        <p:blipFill>
          <a:blip r:embed="rId2" cstate="email"/>
          <a:srcRect/>
          <a:stretch>
            <a:fillRect/>
          </a:stretch>
        </p:blipFill>
        <p:spPr bwMode="auto">
          <a:xfrm>
            <a:off x="2123728" y="4221088"/>
            <a:ext cx="4968552" cy="252028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953743"/>
            <a:ext cx="842493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3. EGE B</a:t>
            </a:r>
            <a:r>
              <a:rPr kumimoji="0" lang="tr-TR" sz="3600" b="1"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6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LGESİNİN EKONOMİK F</a:t>
            </a:r>
            <a:r>
              <a:rPr kumimoji="0" lang="tr-TR" sz="3600" b="1" i="0" u="sng"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AALİYETLERİ:</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Akdeniz iklimi g</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ld</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ılıman bir iklime sahiptir. Dağlar denize dik uzandığı i</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iklimin etkisi i</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kesimlere kadar uzanır.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Tarım ve hayvancılık, sanayi, ticaret ve madencilik gelişmiştir.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Bölgede tarım oldukça gelişmiştir. </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guzelturkiyem.files.wordpress.com/2011/05/ege-bl1.gif">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179512" y="177663"/>
            <a:ext cx="885698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 ekili dikli alanların oranları %24 ile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üçü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nc</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sırada yer almaktadır.B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lgedeki tarım alanlarında teknik olanakların kullanımı yaygındır. Kıyı şeridinde zeytin, pamuk, incir,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turun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giller gibi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 ile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sebzeler yetiştirilir.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ekirdeksiz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 ve incirin tamamı bu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yetiştirilir.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İç kesimlerde ise karasal iklim özelliklerinin de etkisiyle şekerpancarı ve tahıl tarımı yaygındır</a:t>
            </a:r>
            <a:r>
              <a:rPr kumimoji="0" lang="tr-TR" sz="28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44035" name="Picture 3" descr="http://www.ziraialet.com/haber/resim/uzum.jpg"/>
          <p:cNvPicPr>
            <a:picLocks noChangeAspect="1" noChangeArrowheads="1"/>
          </p:cNvPicPr>
          <p:nvPr/>
        </p:nvPicPr>
        <p:blipFill>
          <a:blip r:embed="rId2" cstate="email"/>
          <a:srcRect/>
          <a:stretch>
            <a:fillRect/>
          </a:stretch>
        </p:blipFill>
        <p:spPr bwMode="auto">
          <a:xfrm>
            <a:off x="0" y="4509120"/>
            <a:ext cx="3059832" cy="2348880"/>
          </a:xfrm>
          <a:prstGeom prst="rect">
            <a:avLst/>
          </a:prstGeom>
          <a:noFill/>
        </p:spPr>
      </p:pic>
      <p:pic>
        <p:nvPicPr>
          <p:cNvPr id="44039" name="Picture 7" descr="http://www.refikaninmutfagi.com/wp-content/uploads/2012/09/incir-ham_3.jpg"/>
          <p:cNvPicPr>
            <a:picLocks noChangeAspect="1" noChangeArrowheads="1"/>
          </p:cNvPicPr>
          <p:nvPr/>
        </p:nvPicPr>
        <p:blipFill>
          <a:blip r:embed="rId3" cstate="email"/>
          <a:srcRect/>
          <a:stretch>
            <a:fillRect/>
          </a:stretch>
        </p:blipFill>
        <p:spPr bwMode="auto">
          <a:xfrm>
            <a:off x="3059832" y="4509120"/>
            <a:ext cx="3024336" cy="2232248"/>
          </a:xfrm>
          <a:prstGeom prst="rect">
            <a:avLst/>
          </a:prstGeom>
          <a:noFill/>
        </p:spPr>
      </p:pic>
      <p:pic>
        <p:nvPicPr>
          <p:cNvPr id="44041" name="Picture 9" descr="http://www.tamorganik.org/wp-content/uploads/Zeytini-%C3%87ekirde%C4%9Fiyle-Yutman%C4%B1n-%C4%B0nan%C4%B1lmaz-Faydalar%C4%B1-3.jpg"/>
          <p:cNvPicPr>
            <a:picLocks noChangeAspect="1" noChangeArrowheads="1"/>
          </p:cNvPicPr>
          <p:nvPr/>
        </p:nvPicPr>
        <p:blipFill>
          <a:blip r:embed="rId4" cstate="email"/>
          <a:srcRect/>
          <a:stretch>
            <a:fillRect/>
          </a:stretch>
        </p:blipFill>
        <p:spPr bwMode="auto">
          <a:xfrm>
            <a:off x="6084168" y="4509120"/>
            <a:ext cx="3059832" cy="234888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251520" y="132072"/>
            <a:ext cx="8784976"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H</a:t>
            </a:r>
            <a:r>
              <a:rPr kumimoji="0" lang="tr-TR" sz="32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AYVANCILIK: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Menteşe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resi'nde ise arıcılık(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am balı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yaygın olarak yapılır.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 kentler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 (İzmir-Manisa- Denizli) 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mes hayvancılığı, Muğla, Aydın, İzmir, Manisa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 arıcılık, kıyılarda balık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ılık yapılır. Menteşe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resi'nde kıl ke</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isi yetiştiriciliği gelişmiştir.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5061" name="Picture 5" descr="http://www.jetkarikatur.com/a/karikaturler/gocmen-kuslar_1111.jpg"/>
          <p:cNvPicPr>
            <a:picLocks noChangeAspect="1" noChangeArrowheads="1"/>
          </p:cNvPicPr>
          <p:nvPr/>
        </p:nvPicPr>
        <p:blipFill>
          <a:blip r:embed="rId2" cstate="email"/>
          <a:srcRect/>
          <a:stretch>
            <a:fillRect/>
          </a:stretch>
        </p:blipFill>
        <p:spPr bwMode="auto">
          <a:xfrm>
            <a:off x="0" y="4077072"/>
            <a:ext cx="4355976" cy="2780928"/>
          </a:xfrm>
          <a:prstGeom prst="rect">
            <a:avLst/>
          </a:prstGeom>
          <a:noFill/>
        </p:spPr>
      </p:pic>
      <p:sp>
        <p:nvSpPr>
          <p:cNvPr id="45063" name="AutoShape 7" descr="data:image/jpeg;base64,/9j/4AAQSkZJRgABAQAAAQABAAD/2wCEAAkGBxQTEhUUExQUFhQXFRwYFBUXGBcYFxcXGBcWGB4ZGBUYHCggGBwlHRcUIjEhJSkrLi4uGB8zODMtNygtLi0BCgoKDg0OGxAQGywmICYtLywtLCwsLCwsLCwsLCwsLCwsLCwsLCwsLCwsLCwsLCwsLCwsLCwsLCwsLCwsLCwsLP/AABEIAOEA4QMBIgACEQEDEQH/xAAcAAABBQEBAQAAAAAAAAAAAAAAAQIEBQYDBwj/xABIEAACAQIEBAMEBggDBgUFAAABAgMAEQQSITEFE0FRBiJhMnGBkRQjQqGx8AczUmJywdHhgqLxFSQ0U3OSFkOTssJUY4Ozw//EABoBAAIDAQEAAAAAAAAAAAAAAAMEAAECBQb/xAAxEQADAAIBAwMBBQgDAQAAAAAAAQIDEQQSITETQVEyFEJxkaEiIzNSYYGx8EPB0QX/2gAMAwEAAhEDEQA/ANlaloNFq7BwhaUChaDVFDDSrTlFDWHpV9vc0k34Gk0UgYdx8xTwKm17EaZosJw6IICwBuLkn86VYYYi3ltl6W2000rHZja1zbt0+VS8JxF4xlUgj11t7qSvj0++9juPkTPbXY000wXViAPWsjinBdiNiSfhfT+dOxOIZzdmufw9wqPRcOH0+7BZ8/X2SCkpTQtMCrFUUVzxWIWNbm+4CgC7Mx2VVGrMe38ql4Lw68vmxRKodsOhtpp+tkBuxtuqkLrY5t6DlzTAfDgrJ39ivGPDMVhV52G4iW6gg2s0psin3tf0qfFwbFv7TQwDoLNM/wCKqv8AmrUYRY41CjIiKLKosFUDoANBapPMXuLA29xpOuRdD88aJM3F4Rvq+KxDdwoiQH5R5vvqT/4RgO7Yg+/ETfyaro4hB9pfmOtO5y9x8/jQ3TfuFWOV7FEfCEHR8QPdPKfuZiDUSbwmVN48VOOwcQyL96Bv81acTrvcW2+PaouLxqi/mBsuYqNWsL6hRqf7dapVS9yPHL8oysvCsWmwhnH7uaKS1+iszKf+4fCoYx65uXIrxSdElUoT/C2qP/hJ2NbiOYMLg9Aex11Fx091QMVLBKrxyhCmYoyyAKrEAHTPbMNRqLjf1o0cipA3xorx2M/agiumN4HLAM8GaWLcwk5pFXe8Lk3f+BvgelR4J1kUOhup6j7wb63Guh1/AOY8s34EcuF4/PgfSGltSUUAFFFFQgEU69IaZiJlRWdiFVQWZjsqgXJ+Fqng0lsWeZUUs7BVG5Y2HzpsGHxMw+pQRIdpZla5HdIAQx66sV22O1Wfh/gWcpiMQvm3hhN7Qi2hZdjLa2uuW9h1LajIKQycht6k6OPjSlujNJ4UjCkzzTS9SGcRxgfwxBdP4iakQcCwftLh4DoCGIVr9jmNydba0/xjh3kwkixgsweNsoCMWVJo3cKr+VmyhrBtCbX0rMcP4ZiYk5XILcxIlV80Y5aRYmV7S7DmZJFJCAgkNbal3TYypS8GnHBsGdPo+G11AyJr0vt99R5PDeEOiLy2ttFI0ZHrlBt8xVf/ALJeHNKkTyZcSOVCpTMkCgrljzkALzHeSxIspAHsgVG4Rwab6VzZYlVOczgWQyozKSC0tzmjGd1yrazG+oOkTaL0iViOAYiOximEya3jnUK57ZZowFH+JDvuKhxYq7GN1aOUC5ikFmt3UjyuPVSRet2jC2tQeMcNjnTLIt7G6sDZ0P7SMNVPrRoz1IDJx5pGaNMpgDpI8EmroAyva3Mja4D22BuGVh3HYin0/FKltHMuXL0wNIWABJIAAuSdgBrc+lOAqNxLD8xUi6SyJG47o7DOP+zNUp6TZInqpItvCmA5tsVICCwIgUixjjNvNY653ABJOoUgd73fHMMzYeRIyQ7RlVINiCRbRvsnex6VNiWw9KgeJMXy8NK9yuVCSy7qo9phbXyrmPwrlOm2dmUktHn03hyS4P0MNDnJEDQYVmByKLWMmW1ly8xmZrluhFrjieAlfDvD9Ge30kynMsUqsryM3lQyANbMDra1jvpeNxbi8zCfEYdpmiWNyqhWGZWWNeZGrAEshGcdxntuDSYvijSRyIsk4eCHFPMY862kR0aJS9rbA2UfZPY1RoZjfD0zLeKARZjEjRExqREkSlTZCUBWS4yg6CR7X0owvAJssRjw5iKc0ypkhgE+dcOMhETsUzBGGe97oL+U62kuL5DiAyTMzxQ8kEvIxJmfOxaxsAGUEnYWqLhPE6CHBNJNIfIVnIWQkzmHSNgFuWzFrDe6jvUIJjuGythGhOGby4p5SHWGVWRppGAVC4DFVdNGt7HWwqO3ApyLrhxGghyxxhYUkSQQOqsWViojDM4yKdCQbsLip8LzrmbmOyx4ZZ2Rg2YTOhUA7ZkADuU6MR6WqcNjJCbpiMRNAZAUxWa2VGaJS/KjQCRA4ZVBFl8xPlF6hCdjvC87yyOoy52Zic2pbDKv0SwB9nMXJH7oBtc07G4B5WVJsG0qPNJLKbQtpzBkiLM4yqQEJte4TL9oitHxDiaHD4homzMkLN5dwcjFT33B+6sVxXi88MuSWZkVLRZ2k5QkOUMrjJFJmkZSwy5RdkftrCHpsaXX4WFulqyPiPhww7fSkFlYgYkAbg2UTWGpZdAx6rqfZrX4RwUW17EaXFja3Ud6ZjYldSjC6sCrDoQdLffVzTTM1KpaMZSGo/C3JiUHVlzRse5jYxk/NSakmusntbOLU9LaEoooqzIprjiI874eM+zJiUDDuEV5SPceUBXeo3EJCgSYAkwyLLYakqpIcAdSUaQWG5IoeTfQw2HStM38C2rPeL8dMgRcOkjPcyERqDdYwSFbNpZnMam2ti1h1F7hsQGAZSCrKGUjYg7EHreqrxNM+QRxZBLK2VC7MqiwLlmKWYgBDoCLkgXAJI5R2DM4ziOLaWV4i+QvnjBXQR4ZFZl16yl7fPe1dX4oVM7CSc4pi6RYYC6KjOqwyIhAUeVkbNmAJdwToMsXh/iyVY1BVbnKELM7Ev8ARlnkDE63AkRh+7caWvUo8exSOIWMMkmdlEqQTZSQsJtkjZymUykFibaa2qyF7wPieaNVkLLKpKFZABI1i2VmA0uyrfT12qi8R8ReOSfLJIzctskcbEMl4Li8LIQ4DAvzVuQfKbgEVZcN8QPJiOQyoCTKykXu0KNkVh0vnzA9PZ/aqBjvFbrnYImQM6R3WWQlo5GS7FBYG8ctoxdiE6E2qEK9uLzckyQySymOKZ3UHmKxvCo5cgjQOUDZxlB1DDU7egYEEot9TlFz3NqzuD4jPLJGgaJAqLLKDHIC6NIyZVVyGiICkkkHVlG1auMAbVCGX8X4azYeQaESmM+qSIxIPpmSM/DrVdUzxXiuZPFCp/VkzSel1eONT6kuzf4KiU/xU+k5vLadCg6VHxc2TlyHaOeN27Bc4VifcrE/Cu/SmzQh1ZGAKspVgdiCLEffR6W5aF8VdNbNsraev5/tWGXxJIkhBVDEzqqMxYsJZcVKgDEm2UqmlrWYDe+lr4U4mbDDSG8sY8pNvrYlygSAdSLqrdiL7Mt7scHgII5UdiVLeUalGLqT7mJI7E1ymtPTOymmtmUbxJJLDO0D4cPE2YZg0gMJZ0QFQ6kOSoJBOlwLVcYbiTomIOJaO2HsC6BlU2iSRjYsxHtaC5+NW54VDa3LUjKEtYWyixC27eVfkKznG8XhosS3Mw4aTIjCXKpLFnKZL75gFza7gHsaosgweKJHiV1MdkLDEuitMiMBG4GVDmCFJDdwGykdtaXGeMGErqERkEl0Nzc4aG/0iQkfskaAb3QdakQSYfGo8r4cZYyHLK0TlrKGKExMTawClGtcdLbR+CcdhxBjEccS555Imy5ZAytAJ3tItgASVBIuCy2F9xCFpgPECyYuTDhoyFvkynz3QJnLDteSwt+w3fSEfFTKMTmCLyDIPOSM/wBYUiyr1QkWZtNbjoSHtxqKJpVXDqFwwY+V41dWNifq2tkV8+j3sdSbb0x+JQWjlOFuXdhA14pLzlh5VdCwUubnNe3kN7aXhCf4e459IZtUKLEpLJcjmcydHyt1S8Vx7/Wqngvi95DHnRQpzB2XMMgkXm4cWIsc0QIY9GtWqXg2HMnMMMfMBvnyre/e9q6ng8OXLy1t5dLD7Fsu37NtO2veoQzfB+NzNNEJisayIuVeW5Ds0SyeWcEqr35g5bWJCgi9ia1OJmAFzoBck9gNb/IGqtOBwLOsqxgMi5VI2FgFBy7Zgq5Q24UkbWqr8W40uPoiHV7Gdh/5cNySNNmkClR2GY9Be5l09IzVKVtlPwj9Sra+ctJY6Ec12ktb0z2+FTCaSg11pWlo411umwoooqzAU5elNpQahEM4fjmwZNgZMMSWKKLvDfcxgaunXJuLnLe4UaBo8NjYhmEU8JOYA+YZhca9iASCDrrbrVHf8/3qO2BXOZELRSneSM5S38YtZ7dMwPpSeTjb7yPYuVpdNGtm4PFJcNHGQzFjdftGPlFvQ8vy+7Suc/h2BkSIxIY0BCpqFsRqLD2geoOhqjg4tjIx7UMw6ZlMLH3smZT/ANo2qWnieUe1hSe/LlRutvthPv7Gl3htew2s8Pwy8ThUalWVFDKGCED2Q5DMB6EgH3ios/h2BmZzGmZwQxtqbgAn0JAGo7VwPiJRhDimV1UDRCRnLF+WqCxtdmsB7xVfL4hxTXCxQoOjPIzm/qqqB/mrMxT8I1VzPlk6bw1AVRQiLy3zKQLn2gWBv7WbKL3vtfoKjcV8RAExQBZpgbPr9XFfS8jjc9kXzHTYa1U4lJpQRPO7qd44xyYz6EKS7DuCxB7a0+GJVUKiqqgWCqLKB6KNBR44zfeha+VPiRuGw4XNrmZ2zu5td2IAzHpsFUAbAADaulOvTKdU68HPqm3thSikoFaMo5YnD5rWZkdTeORbZka1ri4I2JuCCCLi1WfC/EuQiPFARvssouIZTtoSTy265GPuLa1DvSMgIsQCDoQRe47WO9ByYZsZxZ3HbyjapOD+f51XcU8PxYgkyA6vE4sdmgcupHUakg9x2rKQQyQ/8NM0Q/5TDmQjYWCMbxjTZWWrSDxLOn62AOB9qBxc++OS1vcHNJVgtD0ciK9y04H4dGHRkEkjqwtlfIFVQCLBY0UbdTdjpcm1ceG+FI4WR+ZLJIgIDyMpJUoEC6KAAoGgFtyTcmkTxfB9oTRnrniksP8AEoI+/wCNdYfFOFZgonjzMQFUkqSWNgAGtckkC3qPiPpaDKk/BG4n4VE0hd5XKZWCIQhyMy5cyuVJy2J8hutzex0qZguAhFjBkkfluXBbILsUKewiqqgAkhVAFzepHEuLRQBea4TMSFvclrb2AFzVdJ4th1yLO57LFIAf8ThV++ok34I2kWuGwjIxYyMwOynLZfMx0soPUDUnRV63JkSzgAk7Aak/jesriPEWJcfVQpGOjTPmI98cen+eqvFYVpv+Jkaf9w2WD/0R5W6Wz5j60WcF0/AG88SvJZcS8RmUlMJrqQ+IIvGm2kYP619enlBBuTbKYMECoCBckkszE3Z2O7Mep/OldRtYWAGw7Ul6cx4VAhlz1kFppooowuwoooqECiiioQL069NoqE2OJpGewJ7An5D/AEoqHxtiMNNl9oxOF75mUgb6e0V+YqrfbZuXto6yt9RgcP2iTESD0UDIPjI2YH/7ZqSajRMHlmkFsucRR/8ATgGQfNzKfcRXYNQcE9M7Dcmt1r4FLUA0l6KMLjqbalAp6ISbAXJ2FRv5L8nO1LUt+HSAElTYbkf03puHwbtqqkjvsPmaysk/Jbx18Eaxpa74nDsh8wt27H3GoxrSaa2jLTl6Yt6BReirSImOvUbiURaJwPaAzJ/GpDKf+5R91dyKdVOU1o0q0xeLY4TS4R19lsLJL8XMAH3F6S9VPB0cSOjKwEQMcbEGzK00soyk75VeNdP2bValaDgnpnQbkV1WFBNJRRxcKSiioUwoooqECiiioQKKLUoWoQFFLahaz3EOLYvDuxkhifD3ukiuyFV2yyFgygg383lX3bVir6fISIddkaCo3E4GkiZEZVY2KswuAQwIuvUabVH4XxmKewU2c3sjWBYDcpraRR3UkeutWQFTc2uxOmor+pzwsARFQbKoA9bdT676+pp1ONJatIw+7ACltRXXCOA6ltVBuR/ao+ybLSJXC8EXcZlOXfY2Ohtr8furRxYNFIIUAjsKhtxaID2vuNScHjhILr3sQdx765uWrruzp4Zxz2T2STGOopcthQGrlLiVX2mA95A/PSg9/Adte5UeJJBZV63v7ha34/hVCat+O4lHK5Tci9yPwvVQa6XHnUI5fJe7ehBTqatOo6AIbLKqqWY2VRcnsBqai8GxbSwrK6hC92C63VSSFDd2ta9qqPGnEMiLFmRWYNJ5jowhsco7kuUsNbgHSr3AxZI0W1rIot2sBp9xoKpu9fH+/wCArhLGn8/7/k6TyqiszEKqi7EmwAG9z8DVVwXHyTs8h8sIGWNSPOzblmPS22mgNxraqnjuIOIxC4VcpQOFkU5gWYKWLiwsVjBFgdM7LtlFafDYdURUUWVVAUdgPf8AnWqmnVdvCNOeiNvyzswpDRmoNHQuJRRRUIFFFFQgUUUVCDxVBxLxfFAwWSLEC5sGKBUP+JyB7tRV8RQQDoQD7xf7qxSp+AmNyvqWyjj8XYb7Rkj0BJeNgoBvYl1BUA2OpItarjDzJKuaNldGGjKQwI9/XQ/fVVifDGHb2E5JuG+q8qllIIzRjyPqF3U7VScQwM2GLyG+YstsTDdVUHKv10Gt1AuxOoNm9nTKvV5I+pbQzOPHf0PTJXHOABAZIlLKDfk5nyxs2hmiVNbgXYoOxy2O9hwji2ojd+YNMkwBytcDyu22c+m9wNDYMYTjouElKaqCssZJjINyC2/KBymxJIPQ30qN4g4fywZrFoRdpoc2Rc2n1oa4y5SPMNtc248wt/8AJj/ILrf7vL/ZmkoAqk8N8ZEi5HkiMoNhkkVw62NiCLAkbNYdL9Ra7w+HMzlLssagZ2U2Yk2IQH7OmpO+ot3pr1pU9QqsNdfSBT8/n3GkBqr8Y8JhwkS4qBeXMs0a3DN9csjpGyPc+fRiQdwVq0kX8/n861MWX1NkzYXj138gDQshGxI91JSUVrYDbRKw2LdL5WOu/X8aZiJ2c3Y3P4D3dK5gUlV0SnvRp22tbAGkpppyCtGQpRSqDQB+dvz/AGPaq2WY/wASSZsYFvbKuHW2TMfrJ8xN/sjyDf0G+laTjON5MMku5UeUHqxsFGgvqSNu4rJeLM6zzFQz3w8Uyxqt8zYeQ+0TewtbbUbdxVt4tx6cvDgNo+JT2W8x8ruLepYKLm296SV9PX8j7xqlj+Dh4RgUyyEPzFiURqxABEktpZtgLkkoe++9alqovB+sUrea5xMt8xu/lbJZj38lgD0C/Gyk4gAxSNJJpBusS5rHszEhE01sxBo2FqcabA51V5WkSTRULC8UJmaCWJ4ZQmdVcqwdL2zK66G3Ubi9Tmo00qW0LVDl6YlFNp1aMhRRRUIFFFFQhZ4zhbK1lBYWvf42tUGSMg2IIPY7/KtjJMFF2NgNzWe4zi0kYZdbX12v6e6k8Ga6eh3PhiFtMrbUb/n89qPz/KqbBx/S8dNA7ssOHRG5aMUaZ5QxuxBvkUC1h3pjLkUztgcOJ5K0jlxTgwjV5MORETrIu0bIPaIHso+UtZrWvuDuKDw9K8uKw6kSPCsQn5BRpVSNgOUgP2pGBzFnuEGi7VuOM+D8MYnAeXDKyFXZJDky5SDnWS621JvYHsd668Kx8eFeVZM6oxRoZVR3ieJYY0VQ0akAjL7J3vpe+nOyNN7laOnjipnVPZWcL8N4fET4hx9IEYezQMXjJdgrlwjeaID7JTKTZtdhXNeJrBKpwDNPHM0sTRzSSWjxENiWEsgZ8uXMD7QOVSLa1ZcNixHMLwuSoTllsWjGaUZ5JAxylTEFMmUZluQNl0J7nwwZJTNPO7MVyqsQ5KICbsFsSwzGxJDAkjUkAAYXw/Bt/JVNgJJpUmxcgkMZvFDGpWCNrHz2JvIw1szbdADVk5p7eDoTrzcYGP2hiZbjtoWsbdyPnVbj+BYrDqZIcVzkQFnixWUeVbElcQgGTQH2gRTmPPMrSTEsnHu3tsn0EVgj+lbC6fVTX0zDyWXvY38wHwrdQzK6q6kFWUMpGxVgCCPeLUzOSa8Cl4qjvQ+ikovWwbC1KBTacKhEUnDOGniE+IadnGGhkMMcKO0ed1AzSSMhDHcgC4Gt/fY8Q4WmEUNA0l2bKmHeRpFkY3OWNnJaM2BN75dTfuK+fhEySvNg8T9HaTWdGQSxORYB+WSAr2A1G9R5eAzYpwHnfFSRvdTKqDCRNazKyKLSEg2K3uARqtwa51Tc11HVisdz0pDZ8FLE4lx2GXEwhWVpRKhGHR2BLOhC2Fgt/b9i4IuQbT/YzzwERYLDYZXQrHnVM4QjQsFjaxtY5dLbe5z+CiYDAPokS5TYxYfUvcMCWldvJmAunUAa61XYfhHKkd24Ph2nkUZ2EpeHTT6tOS3KB6rYevS4Xth1pdjt4f4CLzQh2w8aEc/DrY5WKAloZxqI5NTawIN7Zavk8TcOhi8uJwqxLoAjrYaXsFU3Pw1Pao3hnhUiyvK6JHmfMUiUKCwQRquVfsqub2jdmYkhbAVeSYHDqCTHCBsWKoPa03I63tb97rU2/cnSjFNxE47GxTxoy4XDpIElcZWmeXKDlQ6iMBRqdztV6RUb/wAEwqythHfCgqVcRAMsgPskh7gFdbEAaG3aq1eN8iX6Pi3h5g/8yNwVLWvleP2oXOjWIt5xYmmsGWUtCfJw1T6kXNqW1Qv9qqQSseJcd0w8xGvUHL5um1Og4krScorLHJlJCyxtHmA3KMwyuBcXsTbrTXqxvWxN4bS3ol0hpYZQy3U3H9DYgg6ggi1BrYNoSiltRUK0dpcQze0xPxrjekvS2qkkvBrbYoqq4x4bw+IdZJFYSKLCRHdHy9rqdR7/AO1W1qKlSmu5cU0+xnp/COHZGzCSVsrZWmlklAJWw8rsV06XFavgkjz4CFoyImkwqZCNeWzRgAi24B1G2n3Z3xVilGHkTMOY65I1B8zM5CqMo1sSbHYbjrW6gQBVUAAAZQANBYWsB0GmnpSHIUppI6XGduW6PJPB/iCSDimLwq4d5UzEjIA068sKpcs5DSA7kX3JI6ivTeGcahnuI3BcWzxm6yIbXs8bWZTbXWsT4g8Iwy4hsfEzK92DJmlTmsi2Z4XhPMDEKRoDmAbTW9N4Z4SfEQglY1jlcyK0yOcdhyWFzHiCQxJy3VnAIFrg2tS4yekXqn8YcLfFYOeCNgryIQpJsL7gG3Q2APvrNSYXFYbFlPpeIMUykwM5STKyAZo3Eik3t5wwtcAi2l6sJcXj/sy4Te4vBJt62nA7bUScbpbRissS9Nng0/hHGJMsTwOrs+RcwsrMcx0kHl2UnfYGvduEYHkQRRXzcuNUJ7lQLnXYXv8AC3aw4pgJXmWbFTCVowREiJy4oy2jOFJYliNLk6C461Yk03gxue7EeVnV6U+BDSUUUyJBTcUWyPktnyHJfbNY2v6XtTxUbi2LMMEsoXMY4ncDuVUsPvFVXg1PlGb4GoxCQ4aJZoMcIzJjcU6edbgqRcn6zM7LlGyhRbbLXcSYRI5IMezjEQOy4fDwvNFnU3MbwRxuOaz7lmJIYtcgWrxrFcXnkn57SPzdw4YhhuLL+yNxYdK+kvCONMuBw08+USmEFnewO3tXO17X+NclnbS0WXBuYIIud+t5a8y2vnyjNt6/m1Z/iWPxE5b6JMkUYDKrmMSF5AbZkJNgqnKLkG+ultS/FY84q4QsuHswJ9lpyTl8p3EVgdRbPcdN6F+Lxh3gkOLikVyIo8NAXAhVFyyaI2YHNbSwFwLaEkkwkuqgVW2+mH3PNcDxXiMQmnTFWaB+XKjP5/rJbswiIswL3uw83wr2b9H/AIzTicT3QRyxkCSMHMtmGjC/2b3Fjtl69Y3h/wANYGQyscKwdkVJlnC52Or521Nne5J1vpc2trpOBNC8KyQRrGkgzZQgQhvZIdRswtlN9rUIMScPAEuF2LXt0F7aDoBv9/S9QMbw6R5AUmEMdrsI44+a0g1uZXBsNRpa/rqassW5CkqASBcAtlB97W099cMJjVkhWYXCNGHF9GClc2o91QhjeDYfETTWknxNsNiGE8jOUR1RiUXlrZfMpRiRsD3Nh2inbE4l8TryVTlYQbZgbM8x/ibKo9EB+1r5JJ49xRjaFShw7OxKMgBdWcuRK62Zs9/NqL3PevRPAnig41HDRhHjyg5fYIYG1hbTY6a9KPh70Lcnah6/uXvD42TKv2QpZj0aSRy5ynewu3T7Q7G0smlpproStdjm1W2LeiktRWtGRzLVfx7jCYTDtM9yF0Ci12YmwXXb3++rBmqPxHAJPE0Uq50YajUdeh6HbWsPeu3kuNdS6vB5iP0rTFjeCJQdAbsSvqerWGthbat88eFGRsVjnxJkUPHBE2QOpFxlih87A3BszEfjWb4z+jKJ2j+jssKjSS4Z2PXMLtv01/11HC+GwYDDkKAqImaSQjzNlFyzMBqfyLClOjJT1TOh6uKVuF3OcEnNxmFiw+D5MUUhmm1VSoETqgkRARmJZCoLEjLt1reFbgja+lx3IOv86zngrDyKk0kicsTy85IyQXCtHGvnI0zHJewJsDauHHf0h4LDu0XN5kynLkUHKHvlKtL7CWO5J0saVfkbXgq+KYKdMMmEmdxkljaLFIQDylm8xZgoELJGQfUA6nUVoMRxwIrYl2KYRFsMyeedzsUzWNiTZf2j2AuY+LVEC4jGy83Yw4eMF48x1AjiFziZL7OQRoCAtdcDw95nGJxgVWAIw+H0ZIVcZbte4edhYE7C9luCSaLO/iHhYxSRyLK8LxXkjlyg2BTUOjjzLbcaWIHa9VHAsa02GilYANIgY2Bsbg6gHUA7gHoa0uGxPMaeNl0Rgha9w4aNW+BGaxHuN9dMZ4bTlticMC2TDz5IQ+rrEUVlB7rfMFPZR2pnjVqtCnLjcb+C8zUl6KSnzmBRRRUIFOIB0IuNiO4NIKg8YxbRoBGFMsjrHED7Odr+ZtrhVDMR+6fS+bpTLbN403SSM3iv0aYVjmjaSNgwYWKuu+2RwRb09KvV8PIxV8Qz4l19lpj5F/hhUCNemy/jVJxHGrBhziiMTIPsyHEMpctorclboqHQgEaAi4PXP8E/SRNLLHHiDHFG3laWNLspOgezMVttfQ9xppSU5Mbe3LX4j7x5WtKj0/ETKilnZVVRqWICjpuagcC4yG+my2KGFF5UjqWtG6Xvy1Nxd1zFTZiMt7C1QGxeCjYvCZeITJqJZHzQQ2v5jJlESEfuqX1tY1deGeFyHhkUT+SRhdzZkaQF2JaT7QeRbFr6+a1xvWcuXq7LwExYFD23tj/D+LWLB/SJZo3eYtIZL2WRrNlC3vssYFl08pte16leGneLCqZ15bySsxS5bIZ5SyoTbcFre/51zwHh+ItzJG563DRIwHJjsqWMceygZFtvYbaliZPEcQJYImW9mnh0I10nS4be1sp67/cAYLTFzhFLNew3Nr6aC9u2utRMDHyo3DgKqs5/dylme9ui2I00+18ZeOw/MQoTa9rm19iDa3UG1dG1Go3/ADYn41CHmfiX9H+Bw0OInjUmRgBDExzR81nBVEXfzHy2vsTtV/gOHRQLlhjSNSbkIAASRubb7DWneO0ywYYj9YmKhENr6knKwsTtyzJ16Cus06r7TBbkgFjubE2F9/Zb5U3xtLbEuXttJC0WqJgOJCUgcuVCyZxnWwK30IN/NcEH02Ot6mEU3NJ+BCoc9mhLUtJRWjOhLU4GmilqaIOtUXi0eaCVSoe8TjIdQxymwIHf+Z73qp4o15o1nxJw6CUvG6gjOnLN15gJUMCdnUg2Xe9qtovDkycsR4tjGAzszgNI7m51FheMk3sLEEaHbKredLaaHI4zeqT2TvBGKWTA4YrJzSIlVm65lFiGH2WBFrHtXkX6XvCn0fErLBHKVnLPIwBZRKz3IFh5b3Jtfr6V6BiI58NMPos8cs0uWSeIxgQlVTKGLqS0RYBVGrXsDawNrXDeOcOAPpCy4U9TNGyoCLXUSi6k63Fjrak+l+3g6KpePcqP0TeG2gwqSzownbNkVy94ojayhGNoybXNgNwDtpseKpdYwP8Anw7dAJVJPyB+73VBw3izAujSLioMinKxZwlj2s9j17UN4uwpAMcyTFmyRpEc7SN+yg2OumYmw79slk+CDlyTOSoR8rb/ALKZWJ6bBNfTX0yXC5BLicXiFbPFI8awyAWVo401C91DM3m63Pak4rxOfGSSYQK2FiMKl+Yg58qOWRglntGBlK3IJN7iwIJs1QKqqosqqAo7AAAAdv7U1x8bb6hPlZUp6fcc1MvTjSWp85ol6eKbalvVMsWqvjur4QbXxNvnBN16e/3VaXqv4zHrhzp5cSvxzK6W992/AUDk/wAJh+M/3qOXAoUlwWHSRVdWhQFSt1NgB7Pw/O9Zvh/gmOVoZJ4RGIo1QojIVncEsXYILZdR1BYEAgAa6fw2P90g/wCmB8r6e8VaXrM4VSVM281RVJFZxjCj6NIsYVMq50AXyh4/rFJUbjMo0+G1bGB88am98yA3U6eYbqe3wqgUVn5eEhJI4cJLiIZXDNEqStyIgliXaJyVCAkDIBrcDTUjHIxfeQXi5vuvyegQQhAFGyqAPhbX36CucGEVUVbXCsSCRsSzNf09ptf51jMXPjJmMX0tV5beeTCx8sB1I0cyls7EaZFAC9SbBTxxbYtXRUxs0mKe/KiVIVhIG7OhTyoLgliewG4pb06a6vYb9SVXT7nol/z/AK1zmkCgsxAUbsTYDXqToPztWGxqTFxAMZiHnQK2IlQrHFHmOYKkarqxHsg3sNWvoC2TwvhpGzzocRJ1kmOdj2GllA7KAAN9yb6jDVraMZM8x2ZHxXFn4niY0wqhYsOzTCSYlVnZbxAxBQSUBYnNbtoLi+gTwgktvpbHEMGzILGNENzoEQ+b9m7X8ot1N+EmCjZVUqLJqlrqUsLAoVsV07dDULE+H4XiWE8zlKVIj5jlCVbMLhidiD8PgKM+Pa7JgVysbe2hfEMSPxCBlVW5asHeORrxlQWVZEAyBfNoCb3YaWFWRpsaBQFVVVRsFAUD3AbUtMYsfQtCmfL6jC9FFFFAChaXLS7VB4TjmmVpCoWMsRFfdlUlTIewYg29AD10y6SZpS2t6O+KwiSWzqbqbqVLIy+quhDLp2NVieGkEsjmbEFZFCtGZXsQOnMuZLE3JGaxvrewtwk4tPK18MqLCLjmyhjzT3jQMDkH7R0NtNDeuay8Qt+twh9TDL7rfrfzb32SycvjqtUPY+NyOnsXfC+HR4dBHEuVfiSbAC5Ym50AG+wA6VE8VDNhJU/5iiIbbyMI766D2/z1jR4nG63+int5ZVt7/Mb3+G3WofiCLFYjDyw2gXmKFzB373IsUNwRcb310qnzMHRpM1PDzK1TRceMuE4dcRgZeTFnbEcotlW7JyJ7Am3msVX1Fhbcil4nKkQgZsqxriYi52CqH3NumbL1t5ta8pm/R1ibKeZG50Ugk+VRtYt0/drWcY4dipeHjB2VnCoDKZb5ihBNwyXtppr0HrQY5GNS02MZMFu5aL/xH4kwgx2HYYmEkxyQy2cG1ykiFiNALq2/cVdb7e+vFJPAOLypZVLahrvHlGotY3vbe9wNjXo/CZsTBh4ojhxIY0VM3ORb5QFuQV0sB66UTByolapgeTxrvvK7mktQFqkPHJhvgpT0OSSA/EZnFx66UqcbmO2CmHq0kAHxs5tTP2rF/MK/ZMv8pd5aQLVMvGZzvgyP/wA0Vvib/f8AdTRxXE3P+6xkdLTj+aVT5mL5LXCy/Bd2qv8AEUpXDvIN47Sf+mwck/AGop4viBocITra6zREehGaxPT+9c8TxDEOrL9FUBlYXOITYjewU3/tWb5WGpa2ax8XLNJ6JXAXA58YNxHiHyjssmWZQPT63T0sOlWtZbhD4pGZngju0cSEc4DzRKULXCnQ6fL1qwbGYq2keHv2Lyf+7L/Kh4uXiiFNUFzcTJdtyuxcVQ+IeIphZ8JiWZVyS5JAWsTDMMjEKL3ytkb/AAnsKdJNjDs+FTv9XK+9tPbX1rJ8e8FzYrECWSdDcAOQhFiLCyLfa2up013rOXm4aWkzWDhZYpUzU8L4th/pk0EE0cqSZsQhRg2V2YcxG/xHMPQn9m578X4muCmhxj/q7GCYDVsjsrB0XdsrBbjexNtRWX4H4J+iziaOdiyk5AyAgAi2oDC5tfXQenWu3ifwpJjCjPiTmQED6pctjqdBbXbcmg/bcfR0th/slrL1o6Yvxng1x/OgnDw4jKuIUq68t1XKswLAArawYb6XrbgX/wBb/f1rzbD/AKNMOMpaWVre2PKA/oBa6jpvf17abEcKhsqcoSszBI0dmbMx2HnJ2AJv0AJqsfPmP2V3Jl4Tvv4NBJMqi7Mo97Ab/Hrr8qeNareE8Cw0SSTLh4pH8yvI6KqXQkcuGKxupsNftXHmN9IeMmw2DxwgiLBTCOfGgZoYZGdQjEAEQBszXFwuqn1LePmdVaaFMnD0tpl8RTSK4Ji7zNERY5A6Ho63s1uxB3Hqvc2lMKdTTEKTXkZRS0VeijhiMJna97Exsl+oz21B76a99KqeJwCLBJhwTmZUwyFTlu5Qgm+thZWJ30uOxq6GJTMELJmIJC5hmIXcgX1t19xqk8aErAk1r8ieOVrC9kBZHOmvsuT7h76Xyv8AYbXkaw/WpfjYcKaUxgTIkbjQBGupUAeYaeX+HW3fpUwUA3/P5Hy/pTZHC6m+9tAT9wFeXb2320ekXZD6aaRXF7dRv6Hex+BFOGvfUXrOmy9oRTRTstIdNyB91TpJsKL0Fh3HzA/GuSSk/ZPvuh072Da96voZXUdaK5GYXsNbXvqL3F9ADa/v2rqGHcfMfdV9DLVIL0UpFJasNE2LTb015ACoJALXCjuQCxA+AJt2B7U7MBuRf89KvRGxTQBSO1hcAt/DYn5XppkJvZSCP2tB89avpZW0PptMWU6WFwd9RceuXtvsb7etu2nf86/0NRpom0NtSimSyAA3K7aXZR8Lk2+NcRjozazxkdTnXT4f6elTpr4K6pXuSjUaKT/eJTnWMxYYFHb2VM8rRlgLb5UtfYZ/fXT6VHvnT086/wBaiYkKJFnBV1yGKaLMLSwNuo1tmBIYd8pHWjcdNX3RjLSc9maNogCUflSuGyspuYkVCnLhsTpJkcMGIuddNgKvxDmhw+LiZFETQ4mQarmVFWMRi4vfzs2W+ouAPZtUrgGHSW8kUweLlmOJtUlI10mAIzFCzr5lDCxOpY3o+I4iCULhYHAQ5JsewIyRJF5jGj7EtIt2sSB59ixp6Z3Qq6WtlhLgWdUlueaMK8agEDzSiMk5haxBRbdt6tVOmp16/If3qJh+JRSFgsikq2RulmPQX9r4eo6G0zQ12Z6V4OLbr3Cimc1f2l+Y/rRW+pAux5mOHIB19osOlrjL633Y/G+t67HCoVyfYK5cutsu1iL66AfKuqg9Pye9LbUV5n1a35ObfNy9XajlgY5IRlinm5YPlVirBR2GZSQBp1rqcRN/9RL625dv/Yd9fTWgdTtTUUD0/lbpr8qnVsMv/o5mtu3sVpJD7U8xF9s2T4fVhTb0v+NcDhT0lxA9FnmA+QauopfnVdTSAPn8lvfWyHieGIQc7zEWvdpZCfmW+Pw9Kn8AwsDyrFJDFJG1wshN2BVSbFwdTYHftvqK5zqTYqxFjc6XuLi4K21vY9vxNXXhQKspiMa5lTmRyZdkc7LJYDK17hdx5h0pzip1Xc63Fy3UOqpv/os4/CmCAP8Au0ZvvmBfp++TXRfDWEFrYeK42NtfiTqfnVoKQmux6U/CL9W/l/mVzeHsJpfDYc22+qS/ztTH8NYMj/hoRbYqgVh7mWxHuBtVnS1fpx8foV6t/L/Mqj4aw17hGS++SWVB8lYD861wk4BImuHxDrrcpNedD7mZs6fBj7utXgpwrFYMdLTQSORknumYrisLXDYrDOGTUTQ2lj0B9pTraxb2lIGuvWrLhGHjkZ0eHBuFAIkiCOpzEjI3lyBwLXCs240F7HRk0g9BQo4s467ePgJk5byTql3KVvCeE/5VvQPIB8FDWHwpD4SwfWG/veQ//KrukFG9KPj9APrX8soR4MwPSAD3M4+7NTMX4e4fDbOgXsM8pJ9yq1zWjtWG8S4N4pcytI4clrMY9SxvlAtmCqOv8I94s6UTtSi1kytPVd/6sp58JFJI/wBQojDHl3C6pfy5gxLFvVr9dr1IOEj08iWAsBlGg9Baupvb+VBrh3bdeTjZ+bkyXtvX4M4JgYgCvLjAOhGVbHvdetchwiDbkxb39hf6VNJ0tc+4/H8Ln50l6z1v5MPk5F9NP9f/AEiJwmEXtGoze1YWJ+X4db++nHAoFAIYAagBmNlsbx/wEX+r9k9qkkUWv06W/PztU9Sl7m45mVeaf5s4pho7AKoFrDS1xkNgL9gQfjfuak5tdC3TS5A0JO17XFzrTVFuvTT5WpPj76v1K32ZV8rI63NMPo0fd/8AL/WlpL+tFX6lfLK+05vkBTk/lRRQJE/YRqaf6/iaKK1XlBZ8HQfzrm+x9x/nRRV+xa+o4YL2pf8Aq/8A8xW94B/w6e4//seiiujwv4jOzi+uvwRNFBoorshL8sSlooqGAWnCkoq0aQjUq0UUN/UWvIClpKKIvBXuOXrWR8Wfr0/6X/zFFFK87+GV92irGw+H4mmmiivOPyzz78ijf4/1obf4/wBKKKpGvdDW3/Pegbfn92lordGq8CdvdQvWiipBr2G0UUVss//Z">
            <a:hlinkClick r:id="rId3"/>
          </p:cNvPr>
          <p:cNvSpPr>
            <a:spLocks noChangeAspect="1" noChangeArrowheads="1"/>
          </p:cNvSpPr>
          <p:nvPr/>
        </p:nvSpPr>
        <p:spPr bwMode="auto">
          <a:xfrm>
            <a:off x="155575"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5065" name="Picture 9" descr="Niye ayakkabı giyiyorsun ki"/>
          <p:cNvPicPr>
            <a:picLocks noChangeAspect="1" noChangeArrowheads="1"/>
          </p:cNvPicPr>
          <p:nvPr/>
        </p:nvPicPr>
        <p:blipFill>
          <a:blip r:embed="rId4" cstate="email"/>
          <a:srcRect/>
          <a:stretch>
            <a:fillRect/>
          </a:stretch>
        </p:blipFill>
        <p:spPr bwMode="auto">
          <a:xfrm>
            <a:off x="4211960" y="4149080"/>
            <a:ext cx="4932040" cy="2601839"/>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179512" y="140346"/>
            <a:ext cx="885698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MADENCİLİK: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 en fazla linyitin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ıkarıldığı ve en kaliteli linyitlerin bulunduğu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lgemizidir. Linyit yatakları fazla olduğu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termik santrallerde fazladır. Yatağan(Muğla), </a:t>
            </a:r>
            <a:r>
              <a:rPr kumimoji="0" lang="tr-TR" sz="32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Tun</a:t>
            </a:r>
            <a:r>
              <a:rPr kumimoji="0" lang="tr-TR" sz="3200" b="0" i="0" u="none" strike="noStrike" cap="none" normalizeH="0" baseline="0" dirty="0" err="1"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bilek</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tahya)soma(Manisa) da termik santraller vardır.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6083" name="Picture 3" descr="http://haber5.net/haber/13/01/11/0f47/maden-ocagindaki-iki-iscinin-cesedine-ulasildi.jpg"/>
          <p:cNvPicPr>
            <a:picLocks noChangeAspect="1" noChangeArrowheads="1"/>
          </p:cNvPicPr>
          <p:nvPr/>
        </p:nvPicPr>
        <p:blipFill>
          <a:blip r:embed="rId2" cstate="print"/>
          <a:srcRect/>
          <a:stretch>
            <a:fillRect/>
          </a:stretch>
        </p:blipFill>
        <p:spPr bwMode="auto">
          <a:xfrm>
            <a:off x="179512" y="3645024"/>
            <a:ext cx="4320480" cy="3084562"/>
          </a:xfrm>
          <a:prstGeom prst="rect">
            <a:avLst/>
          </a:prstGeom>
          <a:noFill/>
        </p:spPr>
      </p:pic>
      <p:pic>
        <p:nvPicPr>
          <p:cNvPr id="46085" name="Picture 5" descr="http://www.sivilhaber.com/images/haberler/malatyadaki_maden_sahalari_aramalara_acilacak_h5496.jpg"/>
          <p:cNvPicPr>
            <a:picLocks noChangeAspect="1" noChangeArrowheads="1"/>
          </p:cNvPicPr>
          <p:nvPr/>
        </p:nvPicPr>
        <p:blipFill>
          <a:blip r:embed="rId3" cstate="print"/>
          <a:srcRect/>
          <a:stretch>
            <a:fillRect/>
          </a:stretch>
        </p:blipFill>
        <p:spPr bwMode="auto">
          <a:xfrm>
            <a:off x="4427984" y="3645024"/>
            <a:ext cx="4248472" cy="3023221"/>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79512" y="144847"/>
            <a:ext cx="878497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SANAYİ: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Sanayi bakımından Marmara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lgesi'nden sonra ikinci sırada yer alır.B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mler arasında gelişmişlik ve sanayi oranı bakımından farklılık vardır.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Jeotermal Enerji:</a:t>
            </a:r>
            <a:r>
              <a:rPr kumimoji="0" lang="tr-TR" sz="28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Yerin derinliklerinden gelen sıcak buhar, gaz ve sudan elde edilen enerjidir.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Denizli-Saray</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T</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rkiye'nin tek jeotermal enerji santralidir.</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p:txBody>
      </p:sp>
      <p:pic>
        <p:nvPicPr>
          <p:cNvPr id="47107" name="Picture 3" descr="http://www.bilgizenginleri.com/attachments/5482d1330773477/jeotermal-enerji.gif"/>
          <p:cNvPicPr>
            <a:picLocks noChangeAspect="1" noChangeArrowheads="1"/>
          </p:cNvPicPr>
          <p:nvPr/>
        </p:nvPicPr>
        <p:blipFill>
          <a:blip r:embed="rId2" cstate="print"/>
          <a:srcRect/>
          <a:stretch>
            <a:fillRect/>
          </a:stretch>
        </p:blipFill>
        <p:spPr bwMode="auto">
          <a:xfrm>
            <a:off x="107504" y="3645024"/>
            <a:ext cx="3816424" cy="3097908"/>
          </a:xfrm>
          <a:prstGeom prst="rect">
            <a:avLst/>
          </a:prstGeom>
          <a:noFill/>
        </p:spPr>
      </p:pic>
      <p:pic>
        <p:nvPicPr>
          <p:cNvPr id="47109" name="Picture 5" descr="http://www.jeotermaldernegi.org.tr/ENTEGRE.jpg"/>
          <p:cNvPicPr>
            <a:picLocks noChangeAspect="1" noChangeArrowheads="1"/>
          </p:cNvPicPr>
          <p:nvPr/>
        </p:nvPicPr>
        <p:blipFill>
          <a:blip r:embed="rId3" cstate="email"/>
          <a:srcRect/>
          <a:stretch>
            <a:fillRect/>
          </a:stretch>
        </p:blipFill>
        <p:spPr bwMode="auto">
          <a:xfrm>
            <a:off x="3851920" y="3284984"/>
            <a:ext cx="5292080" cy="3573016"/>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107504" y="67631"/>
            <a:ext cx="8928992"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1F497D"/>
                </a:solidFill>
                <a:effectLst/>
                <a:latin typeface="Comic Sans MS" pitchFamily="66" charset="0"/>
                <a:ea typeface="Calibri" pitchFamily="34" charset="0"/>
                <a:cs typeface="Times New Roman" pitchFamily="18" charset="0"/>
              </a:rPr>
              <a:t>4. AKDENİZ B</a:t>
            </a:r>
            <a:r>
              <a:rPr kumimoji="0" lang="tr-TR" sz="2800" b="1" i="0" u="sng" strike="noStrike" cap="none" normalizeH="0" baseline="0" dirty="0" smtClean="0">
                <a:ln>
                  <a:noFill/>
                </a:ln>
                <a:solidFill>
                  <a:srgbClr val="1F497D"/>
                </a:solidFill>
                <a:effectLst/>
                <a:latin typeface="Calibri"/>
                <a:ea typeface="Calibri" pitchFamily="34" charset="0"/>
                <a:cs typeface="Times New Roman" pitchFamily="18" charset="0"/>
              </a:rPr>
              <a:t>Ö</a:t>
            </a:r>
            <a:r>
              <a:rPr kumimoji="0" lang="tr-TR" sz="2800" b="1" i="0" u="sng" strike="noStrike" cap="none" normalizeH="0" baseline="0" dirty="0" smtClean="0">
                <a:ln>
                  <a:noFill/>
                </a:ln>
                <a:solidFill>
                  <a:srgbClr val="1F497D"/>
                </a:solidFill>
                <a:effectLst/>
                <a:latin typeface="Comic Sans MS" pitchFamily="66" charset="0"/>
                <a:ea typeface="Calibri" pitchFamily="34" charset="0"/>
                <a:cs typeface="Times New Roman" pitchFamily="18" charset="0"/>
              </a:rPr>
              <a:t>LGESİNİN EKONOMİK F</a:t>
            </a:r>
            <a:r>
              <a:rPr kumimoji="0" lang="tr-TR" sz="2800" b="1" i="0" u="sng" strike="noStrike" cap="none" normalizeH="0" baseline="0" dirty="0" smtClean="0" bmk="">
                <a:ln>
                  <a:noFill/>
                </a:ln>
                <a:solidFill>
                  <a:srgbClr val="1F497D"/>
                </a:solidFill>
                <a:effectLst/>
                <a:latin typeface="Comic Sans MS" pitchFamily="66" charset="0"/>
                <a:ea typeface="Calibri" pitchFamily="34" charset="0"/>
                <a:cs typeface="Times New Roman" pitchFamily="18" charset="0"/>
              </a:rPr>
              <a:t>AALİYETLERİ: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Akdeniz iklimi sayesinde kışlar ılık ge</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er. Ancak iklimin etkisi, </a:t>
            </a:r>
            <a:r>
              <a:rPr kumimoji="0" lang="tr-TR" sz="28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Toros</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Dağları'nın kıyıya paralel uzanması nedeniyle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kesimlere ulaşmaz. Tarım, sanayi, ticaret ve turizm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yer tutar.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8131" name="Picture 3" descr="http://f.bilgibende.com/foto/13/06/30/k_iuuq_NV_00xxx_SL_cbzbombscvsbeb_SL_dpn0xq_NK_dpoufou0vqmpbet0blefoj_AP__SL_kqh.jpg"/>
          <p:cNvPicPr>
            <a:picLocks noChangeAspect="1" noChangeArrowheads="1"/>
          </p:cNvPicPr>
          <p:nvPr/>
        </p:nvPicPr>
        <p:blipFill>
          <a:blip r:embed="rId2" cstate="print"/>
          <a:srcRect/>
          <a:stretch>
            <a:fillRect/>
          </a:stretch>
        </p:blipFill>
        <p:spPr bwMode="auto">
          <a:xfrm>
            <a:off x="179512" y="2780928"/>
            <a:ext cx="8784976" cy="3921224"/>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www.eokul-meb.com/wp-content/uploads/akdeniz-bolgesi.jpg"/>
          <p:cNvPicPr>
            <a:picLocks noChangeAspect="1" noChangeArrowheads="1"/>
          </p:cNvPicPr>
          <p:nvPr/>
        </p:nvPicPr>
        <p:blipFill>
          <a:blip r:embed="rId2" cstate="print"/>
          <a:srcRect/>
          <a:stretch>
            <a:fillRect/>
          </a:stretch>
        </p:blipFill>
        <p:spPr bwMode="auto">
          <a:xfrm>
            <a:off x="179512" y="1700808"/>
            <a:ext cx="8892480" cy="403743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7504" y="245622"/>
            <a:ext cx="8856984"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1. KARADENİZ B</a:t>
            </a:r>
            <a:r>
              <a:rPr kumimoji="0" lang="tr-TR" sz="2400" b="1"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4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LGESİNİN EKONOMİK FAALİYETLERİ:</a:t>
            </a:r>
            <a:endParaRPr kumimoji="0" lang="tr-TR"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Dağlık ve engebeli bir yery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şekline sahip olması,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kesimlerle ulaşımın yeterince gelişmemesi gibi etkenler,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ekonomisini olumsuz etkilemiştir.Karadeniz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her mevsim yağış aldığından bol yağış isteyen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 yetiştirilir. </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Doğal bitki </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rt</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ormandır.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Ormanların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okluğu, ağa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 ilgili ekonomik faaliyetlerin gelişmesini sağlamıştır.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dağlar geniş yer kaplamaktadır. Bu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zden Karadeniz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araziler engebelidir.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179512" y="193364"/>
            <a:ext cx="8856984"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8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ARIM:</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Akdeniz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tarım geniş yer tutar. Ekonomisi daha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tarıma dayalıdır.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 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fusun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tarımla uğraşır.</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rkiye'de tarımdan elde edilen gelirin en y</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ksek olduğu b</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lgedir</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Bölümde verimli tarım alanlarının oluşu ve iklim şartlarının uygunluğu yıl boyunca tarım faaliyetlerinin üretilmesini sağlamıştır. Topraktan yılda iki veya üç defa ürün alınabilmektedir.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0179" name="Picture 3" descr="http://image.samanyoluhaber.com/Images/News/20101027/157445_tarim-sulama.jpg"/>
          <p:cNvPicPr>
            <a:picLocks noChangeAspect="1" noChangeArrowheads="1"/>
          </p:cNvPicPr>
          <p:nvPr/>
        </p:nvPicPr>
        <p:blipFill>
          <a:blip r:embed="rId2" cstate="print"/>
          <a:srcRect/>
          <a:stretch>
            <a:fillRect/>
          </a:stretch>
        </p:blipFill>
        <p:spPr bwMode="auto">
          <a:xfrm>
            <a:off x="4067944" y="4221088"/>
            <a:ext cx="4824536" cy="2505076"/>
          </a:xfrm>
          <a:prstGeom prst="rect">
            <a:avLst/>
          </a:prstGeom>
          <a:noFill/>
        </p:spPr>
      </p:pic>
      <p:sp>
        <p:nvSpPr>
          <p:cNvPr id="50181" name="AutoShape 5" descr="data:image/jpeg;base64,/9j/4AAQSkZJRgABAQAAAQABAAD/2wCEAAkGBhQQEBUUEBQWFRUWFhQVFBgVGBgVFxAUFhUXFRQXFxYXHCYeGBkjGRQUIC8gIycpLCwsGB4xNTAsNScrLCkBCQoKDgwOGg8PGi4kHyQsKSksMiw0NC80LC0sLCwsLCwsLCwwLyo1LCwsLC8sLCwsKSwqLCwsLCwqLCwsLCwsLP/AABEIALMBGgMBIgACEQEDEQH/xAAcAAACAgMBAQAAAAAAAAAAAAAAAgMEAQUGBwj/xABEEAACAQIEAgcDCQcDAwUBAAABAhEAAwQSITEFQQYTIlFhcYEykaEUI0JScpKxwfAHM2KCorLRQ+HxFlPSJGNzo8IV/8QAGgEAAgMBAQAAAAAAAAAAAAAAAAIBAwQFBv/EADIRAAICAQIEAggGAwEAAAAAAAABAhEDITEEBRLwIkFRYXGBkaGx0RMyQsHh8RQVI1L/2gAMAwEAAhEDEQA/APT6KKwa2HnwNKaCaUmpRBgmlJoJpSaZCssYDCda5BaAACY9ppnbkBpvrW3t8JtD6IPmSfxNc46g7/8AFFi81snq2KTvAWD5ggifGq545PZmvDnxwVOPvN7ieA22BylkOmoMhYOsK0jUeFZPAbWWAGnvzGfONvhXP377P7bFvtGR93b4VCNBAJA7gSF+7MfChYp/+h3xWG/yfQv43hPVWwxuBjoGgR2tjl17+W9a0msdWBsAPICgmtMItLV2c/LKMncVQGsVZ4VwpsUxMsllSQWXRrrDQqp5KDoWGs6DYmscTwIsXurDFgVDrm1KiSpBPPbQ79+0kWWLl0oeXDTWP8R7FeiiirTKFFFYoArX7jZoFnPH0iUA15CTPwqO1YBMm0bTcmXLr5lN/wCYRV/D4Vr9wWrZykjM7b9WgMSAdCxOgnTc6xB0V+0+Hv8Azi9VcuL2ba/PXOrDGGZiwUsSPaLMdNEA0qiWRKVM3YuHnOHUtDdjxrNVOH3yygXCM41YQy6EnKYYA7DeIkGrdXJ2rMcouLphHdrMAAbkkwAPGa23CeBsWJvKsADKCQQTrJIVjMaaHvrUJo6tCnKykgrmkA+YrfHpMqjsWyT5BF+GY/Cs2Zzfhijfwiwpdc3qjbDhyc0TTaFAjyPKon4FYJU9WvZmABlBn6wGjes1Da6S2SBJZTGoKOYPdIUg+hpb3Sa2PZDN5CP7iKyKE/JM6ss2KtZInxPArTrAQJ4oAp+ApbvAbGU9jLpuCZHj4+s1HY6S2nGpKHuuCPiCQfQ1FjOkKhSEhmIjSYHiZGvlUpZLpWLKWFLqdGgxdrq4lgZnYMNtpkcxr7/OoVug7GrD4tmQIcsAg6DKSQI1g5efICoq6GPrrxHDz/hdX/PYKKKKsM4UUUUAFFFFAG7NKTWSaU1iNZg0pNZJpDTIhmCaQmsk0hNOhGYJpCayTSE06FZgmlJrJNITTCgan4ZwlsUZkpZBgsNGukbrbPJeRf7v1hRxfsMNZIKjLuWbsqB4yQB41scLxHEXCFRlSyi5SLChywXssbWaWZUKkZwoE6BXOoozzcVSN/BYIzblLyNvxDii4ZRaw6AsoQQNLeGRmCB7p+iomY3IB5AkaHj94i4ua5cutbbLcIREtWw6gkCBn7PzTGWYKDqZium4T1JtlbSkLJDC4jqzsR2i3WAF2Makye+tNxTowLYBw9uW6xnDHKBaVmDMklhkQkakBjlzADURji+l2decFOLi/M1tRXsQEidyYUAFmc9yqNWPgBVG/hsThlVbroCt6zaaUleouFlS8pDzm+baVPdXe8J6P2sP2hL3CIa48FyO4clX+FQBWyXEpLQ5MOXy6vG9DnsJwDE3tTlsLyzjrLh/kUhV9WJ8K2NroUn+revP4BhaH/1AH4mujqhxXjVvDjtklj7KLq9yO5e7xMAcyKyvLOT3OjHh8WNbL3mutcOTAXVe2zdXdIt3RccvlaD1bh3lgJlSJjtzprMHSzGK2W1/6iYW5NhraKQcwAYu3aEgmAO6tVj8XcxTBr8BVkpaGqqSCMzk+28EjYASYneoUwyqZEiAQBJyrJBMJOUSQNhyq+HDt6yMmXjoxuMF9iHCp22JFwmFGe6ZYjU5Z6x5A3kEDtbCKt0UVriulUcrJNzl1MKKKKYrMVmiigAooooAKKKKACiiigAooooAKKKKANwTSk1k0pNYzUzBNITWSaQmnQpgmkJrLGkJpkKwJpCayTSE04hgmlNZNLTIgS9ZV1KsJBiR5GR8RWq4NafrjhrdtxeurcZ8R1hQWIfLbNu2vZKi2DAGpIIIAmNxWuw/HHwl67c6ovmICxAAjsDOzEBUIKtm2E+c08RG4m/gJ1Np7GxwnCmOKawLmFQLldBZXK/VqvVOhAWCcwZ+0WK6DaTXUdInyYK9l1bqmRJ7WZ2XIgPfLMB615rieK3hmuLCBjnLsAIuNdzhrYBZJDNAck9lToZ17To1xK7cZmuubllbeY3GUImYEHswArAAMZUacydMuJwdWzrrJFuka7pzajD4gNqUs4EHz+UXAx84nXxroeh3GfleER2MuJS59tdCfUZW/mrQcYs3ruDvvctiMU1oplzF7KBkFlXB5ZRmMeyzkGRqNB+zDpCLWINhzC34K9wugafeXTzVaQc9P4rjDZsXLgElEdwO8qpIHlpXEqhks5zu3tud3P5KOSjQV3t6yHUqwlWBUjvBEEe6uGxGCfDt1d0zqRbc7XV+jr9eNx3gkaGtPDOKbvc5/MIzcE1t5mKKxWa3nECiiigAqK5eiQsFokLmAJ/x501y6AQIJJ0VVVnZo1MKoJMVXuW7TtldFz/VuJluQNjlcBo8aVtbFkYOupp0S2MRmMMpVt4MGR3gjQj9ECpqitWcoiSY9mdSvhO59dalqUK6vQKKKKkUKKKKACiiigAooooAKKKKANsTSE1kmkJrKjSzDGkJrJNITToVmCaUmsk0hNMhDBNKTS3boUEnYAk+QEmqVvEOothhNy4SSNhaXduWygqviSO/RgSbLprFV8fjOqQsFLGGKqu7lVLHyACkk8gDV21w0kP88TctqWuAWWNlCEVyguaS0MPpfyjalnkjDRluLhsmVXEipXYAEsQBzJ0A8ya3OB6K5raNcvXAxVSwQWwoYiSBmQmBMCTNbLB9HLNshspdhs1wlyvis6KfICqnxMfI0x5fNvxNHHNZu28PfxNpLQCw6XLlrNdfUSEZzpbA2OXmY+tVrBdJXxeGyXypN5sNaVrVt1tsLvVm+mcswzhHcEaRlO+sbzp48cPv+IUfeuKv51puCW1HBFyqAVzMI5XVvmH8DmAaaxuXU7OvCPRFR9B28aV888bwZw2Ju2wSDbuMFOxABlCD35cpr37hqoLSC22dAOy05sw8xvXjP7Uio4lcy75LRb7WT/xC0jHO06C/tHXFZbGJIW/srbLf/wAP4bHl3V2+Iw63FKuAyncHUGvl97pBkGCNQRoQeRFew9BelN7ilgWWfI1r9/cUgXLiHRAnNWMNmflAjVpUQFlsG/W3hYtvctW7mQMGRiCEUuvaYM2VmYTqdI1INRBtSCCrDdWBVh3SrAGPHau6wuES0ipbUKqiABsBUWP4ZbvgC4oMeydmTxVhqPStMOIa0epz8vAwnbjo/kcZUbuZVLYzXH0Re88yT9FBMluXmQDtsV0XvKfmWRx/7hKMvnkUh/QLW34JwJcMCSc91oz3CIJjZVH0UGsL6mTJq6fERrw7mXFwE+rx7fUqYHohbTtuzm+RBuqzIV1nKgBhUn6JmY1mpsRh9rWLC3rTmEdlAZX1KhwNJPJ1y6wIkgnZ4zGJZRnuMFVRJJ5f5M6ADUmuK4vxC5jNCXs2gQURSA5IMh7hg6yBCbDnJ0GWMZZHodPJkx4Y6l7iXRxrIL2C1xBqUY5nUd9tjq8fVYknkeR1ysCARqDqD3g7GpeGcZv4djnHW2zOlvKjAnnlchfcw8FqvYmCSMss7BQZyBnZlWecAgelbMPWvDI5PFrC0p42SUUUVoMAUUUUAFFFFABRRRQAUUUUAbImkJrJNITWdGgwTSk0E0pNMhGYJpCayTSk04olxAwg7Heoha+cLH6oVfASS3vOX7tTGsU1EWULj57htgw11hZciJs4chC8SCAXl2J5rZjTer/DulIGGCLaYsy3Hh2WLvXYm5aW5cMSCWUsQogZiBsKixNjOIBK76iJgqUbfvVmHrVKxhlzTmHzeUDKYAtiWXPI17QJ0O4nwrLPDcjqYeLjHFVarv6nYcJ6Q20souIcK6KFYkEC4QIzL575dx8Tm/0vt/6Vu5c8Y6tffcgx5A1oAaxU/wCNGyv/AGE6qlZrem/SK7dti25VVdgcia9lIaWcgEnNl2AHnR0T46ljA3LV5WdLjXsmUSASIZGJIygntA7dsjcVzXSDF9ZffuXsL5Lv/Vm+FR4LiyW0i4bhjRVSFABfO5nMCSYURyjfWK5fFSlDXErp7elf335HX4e5QTyPVnpHD+l6WbFtFsOWCKCEOHVQ2XtFgt3sCZJJGk9+leYdPHJxRZyC7DNciYDFmgCRIAXIBPIA86Md0quGFshbKLOQL7SySfaOoJ5xvXOYi6WJLEknUk6knxJqmH4059U6ivRu/e9vci59KVIguNXTfss4wbHE7Q+jem0382q/1Ba5S41bn9n+De9xPDC2JK3VuN3KqHMxPoK1LcRn0tRWtxnSTDWSVuX7YZd0zBnB3jIstPhFaq50yYn5mwSv1rrdUW8kCsw/mA8qeMJS2Qk8kYfmdHT1gmK5G70lxLeyLNv0e6R6koPhVDE3Ll4RfuvcXmnZRD4FUAzDwYkVcuHmzLPjcUdnZLxLiXyu4HH7lD8yPrnY3iPEaL3Ak/S0jrAFZrdCCgqRxcuV5ZdTCiiinKgooqniuLWrWj3FB7gZb7qyahtLVjRi5OkrLlFa5+IuSQqhYy6vqe0YHYU/iw3rWccvMLTzcYnsKI7ABMltF37Mbk71z8nMsENE79n3Oli5Xnybqvabu9xG0hh7iKf4nUR7zUtq+riVYMP4SD+FcHw7EFD2SFJ0OnZuDuYc/wBR3VO9lVYPbHVt9VTE+KEfh+HPOuapvWOnt773o1S5PS/Nr7DuaK03DOMll7faA3cDVf8A5FG32hp5b1t0cEAggg6gjUEeBrqYs0MquDORmwTwyqaGoooq0oLxNVsVjVSAx1PsqBLN5KPx28a1n/UK3bmS23Vr9dhqzfVRT7J8WGs6A1YFhUEhTJALSZNw9zF+0YMRMR4bVxeJ5jDFpDV/I7nD8snk1yaL5iPxZhPzJABjtOgOsRoJHMc6wvGk2uBrf2hK/eQkD1iosQ+4BPM6yRLTzProD7tK1l9vqjTwO/IjzhQJrnx5tmT1SN8uVYWqVo6NLoYSpBB2IIIPqKDXGNeKtNslW1kr2Zjmw2InvmrfDulrFxbdDcJ0DWxqe+U/MH0rrcPzHHlXi8L9Zy8/K8uPWHiXzOnoqKxiFcHKZgwRsVPcwOqnwNS10071RyWmnTFYf5Gsa1CtsSSJ1kHKZnLoJO4I1GnjU7baf5+FRiOQIHKOeaDMctZ+NDGTJaKKKkQ84xoKu4bcO4PnmNULzV2XSfgDXD1tkS0Q6jdo2Yd5jSPKuOxGFuAwbbjzVh+VcnJjcZHpcGaOSCaepTuNVO61b/CdE8Te2t5Aedzs/D2vhW8wP7OEGt+4zHuTsj3nU/CpjhnLZEZOKxQ3fwOCwmCuX7i27KF3YwqqJJ/28a93/Zv+z8cNtm5dIbEXAA0ai0u+RTz1iT4Duk2+gHCrNizcW1bVWW4ylo7TKQtxQWOpgOB6V1VI10ui6MlJKS8zjePW8uMeNM1u02nNpuKx84VB6CqdbbpbaK3bVyDlKvbJAJ7RKMkwDyV/0a0r3oUvkuZFEs3VvlUDcyRr6TXQwzSgrZxOLwzeZuKbJaKqYziluz+9JtmAQrqyOwMxCMAxmDsORrS4jpov+lbLeLMFHuEn8KaefHjVyZTj4XNkdRi+/adLVbGcStWR87cVPM6nyG5rj7/SHEXfpZF7kGWfNjJA8jWvKa8yeZg/Cdz41gy8yhHSCbOnh5PKWuSSXsOrxHTC0uiK7+MZR/Vr8K12I6ZXD7CIvmSx/IVoW05H9c6rXLk6elYJ8fxE9I6exd9/Pp4+WcNDVq/ay3juP37s5rjRtA7IPosVL0csTeBOydo/a5fHX0rUk/7Ct9wterteL7+A2Hwk+tY82Scl4n339DdjxwhpBJew3nymY8WL+gEL/wDitfxO9mUDvYt+Q+EVHcxO58IH693uqNSGJ19kAemv69KyevvvVFyVMr9V4Vdw18RluiV7+a/n6jUUCz4VkWtj+v15Uqk0PKKZDxHBXcMRessSvJl3UH60aEeOxq5wXpSlwwStm6TrP7m8fEf6bH6w9Z2qfAYtrWhGZDMr+JWdPMHQ/GqnHOiC3U67Ba75rY01G+UHUH+H3d1asWZwfVF0++/QzFlwqS6ZK1336Tq7WKk5WBR/qnn4qdmHiPUCp6874L0gu21Nu6vW2hplcwUYfVbcEf8AEVYbpPiJMNA5DKpgchLanzOtdzFzKKX/AF0ffl5HDy8om3eF6estMs767jMB2h3hljXxEeYqzh+IMgEw6RA8Ad4bUrttqNOVdPxHg63e0Oy/1hz7gw+kPj41zGMwT2mhhlJ2I1S55ePuNeStx2277taepHsFKGXR79966+tlk41X1Xfx3C6b/wCRIqoxLsAup3Ex2RGskbATv/tVK77j8D5HkafD8TCAq6yDJaPbePZUyYyDXbfnzm/H0y7778zPkxOO3ffaMYtYGVdjz53D/wCP/PiUXGjCqRag3W9pt8g7hP67+6qN7HtcYsdOQA+iO6qdx60Peu++9tBYw0t7D/LXVsyuwbcsCQSfE866HgXSPEPOYK6jdm7B8pAgn09a5zB4XrWgnKvMn8u810+HRQuVUcov0VRz1h9234nwGt0OJzYtIN/t3/bKsvC4MyvIl+5u7PGrZAzzbzbdYMobyb2fjVsaie/KJXnz37pn31ymKwF+8ZNttdNYUAdwzEfr4Lh+j+KQ/Nnq/J4+CyDXQx838skfn+zOPm5LDfHP4/dHZUVymF43dtuUuX7V09wUEgk6AMGQE+EE7VPexuNcDqlCHNDZ1C5R5Fmn0n1ro/5+FK269py/9ZnulR0dDbbE7bee9afD4e7l+eusT/CcgHqsT8Ky+CU7gn7TM39xNY584wrSKbNMOTZX+aSRsPlSKO06qdZkhZPMwTUZ4vZ/7gP2Zb+0GqS4ZV9lVHkAPw86c1mlzt/ph8zTHk0f1T+R03QniSPcvohJ/d3NVZRqDbPtAa/Nj3+FdbXmnCOLnDXs6gNKlWWYLCQQRvqD/ca6K309T6Vm4PslG/FhUw4yGVdUmk2a1w7xrpjqkdTWq6Rdq0LQ3vXLdofZLZrnutpcPpWvHT2x9S991fyejBcaTG4u2LYYCyju2YZTnf5tABz7PWEnxA5mLo5ISdRaYri1ujkelbK2OvvAlSluY1hbanffd2+Fc1ieINIgMNZ8WGpiGXeCJ32rb37/AFju5+m7v95iR8CB6VBdIAkjaTtJ8Yrh5Ml5ZOr1/g6EI1FFPCYtmMMpAjQkbnU6kKBt4cqke/vlBYiRptPdJ0pPlPWfuyNN4ZfjlkimSwAcxGu05ixj1qtxUdZfAa72Ktq1dZszNlH1NDGvJlj4zvVon/PfoNTS4tyF7IJblAnXx5R51UF+9MlVmI9lBI7tImnS/EpypL1ad+8XVbF/5IxEhGI78pj3xVLEYeR2YU98Ax6VGmJuWRottNIzBLYIXukie73UYEowlQp5FlzQ0ADQsokaCiMJQTmnotv57ZF2+lkosADmfU1lBl2JHPefx8qc0pqh5JPdllIRsaynmTylQfP2RPdUlvHsQJA35Zl2Pjy9KrF9YnnoCQp9w1pxtr/n8avyPpitNRYtt7l0cSH1SN9iDr4gxUZ4u6yLeZA2hI3IGxJEx4RrrvVWsGq4T1qhmVg2c9jXx/W341J8gHNxT5Z3+Gn4Go/kw7z8Ktc1ejrv1fYlPTVHqxqK/YV1KuAQdwampTWQDj7nRu67nIMtvkbpGbyypmnzMfnViz0LX/UusfBQF+Jmumqo/E7YMBsx7kBuH3IDFWJv9KGc5ebKdno1h1/0w3i5LfiY+FWrfDra+zbQeSL/AIqg/Fr5chMM4UGAzR2h35CykepqLEcCuXX6xr0SBKdXmUafVe4wB8qs6X+uVfP6FTd7I2WKxtuyB1jBJMCdMx7gBqT5VUxnFoSbVu5dOmgR19ZKxT2ODWwIdLTnv6pF08tas2cMqCEVVG8KAonvgUngXr7+JPiZo/lWJvMAimyADIdWXNqNnKGPKKnwnAUQAtLmNQ5W4J+0yBj6mtsaU1LyuqiqQKPpKtnC27QORUQH2soCgx3x61ytrpCwPzgW6oLdoyJBkjbs7eGwrsWFU8VbtypulZWcucjSY1Cnnp3VEWpWpW7JaRzB4pccZUsqumhRHLDxDeGh/wA10trEB1zaga+0MpEbyDtTNjl5B28kc/GIqpatveU9cGSdCvYgj+ox5keVT0qtqI08hcVxKDCQwjUiWg92VdTUN/Cm8gLPlG/sMpHLVWb+4GruGwK2vYnXvZm/uJrT9IsUVe3lIkByQdRrlCkjv0aD508ZK6hp6yOlvcv2Ft2wACsgQSAoJ8wgofGKJmRGhOV4B8TGlaFOPXVBC5V8g2nkC0VS+UvmLZjmJkmFDTEaMBI07jSqKk25Pv4DdGRbI6W3xS03suDPgY95EV1fQRIa/e+gLaLm+iWU3GaDzgET515hext10KvcdlIghiTmjYHvHga61eKXRhhaS4xs5YW2AgldwmcLmy8o7t5rVgePFLrd+r+9CrLGbXSyg+IFu0pO+VYEwWOUaDx30qulprhzyIP0WtkxHdmII/Cp7OCkh7vaYbTrkPMgTlB22Hqasms8pqF9O/m/t9xkr3IsoGwisGnNIazFghpSKc1TxN8RBhdfpHLJ8iDIqyEHN0iG0jF68vMA/aIHwOvwqU1Hh0IGpUg7ZVjTznX3CpGMb1OSr6YkRvdimob+2nh+tBr5VKDO2vlr+FRs4MgHXUaRIPkedRBOMk6BtNUQ2U7wPMIV/EmpTSqp/TE/DamNNmdy3CGwppTTGsGqluMKD41msTWaae/f7EI9QY/rvrXYtcTcEWjbs/xN860eCwFB9TWyrFRGVEtWabC8BbX5RfuX5EZSTbQd/ZQifWruD4dbsgiyioDuFET51aNKamWSUt337NiFFIU0ppzSGkJIMTfyRoSToAokk7+QHiSBUFriKsSDKsCAwYeyx1AzeySRrodtamv4xFOUmW+qoLN91ZI9apXWv3HXKOrtfSLEdYT/AAgZgBHfBq2MbWorZaa+oTOSAsTmOgjvk1WXHZ/3S5hMZiQqz8W/pqVuG2z7S5z33Cbn98x6VKqACAAB3DQUvhROpRvYe64INwIDp82pLDydjv8Ay1JYwq2xCjXmYALeJIA1qyaQ1Dk2qChDSGnNIaUkivW8wIkiREjQjyPfWs/6ftTJzE8yXYk+ZnWtrUF3EKpiZPcJY+4a08ZS2iGm5rG6OWv4/vD8xVXFdHAB2Hg8g8Q3gCAIPvrZXGuu4gZbcdqSA8+EZtPcalXCqDIGvee0feZNO3W7BSfkavA8GTKOsQ5hoZYkN4iDEGrlrBqnsyPDM2X7pMVaNIaSU5MKInWRH+3xFKakNIaUBDSE05qhib5JKqMwmDlifGSxAGvnT44OboiUqGvPm9mT5AwfWR+NLYUzqiqORB1PoBp76WzZaZIeN+1dn+lRBqyasnJRXSu/g/qLFXqyK7cCiWMDmTWtv47tgpy25z4949Iramo3tg7gHzFJCSiNV7mtOPJJL5jJmBcuQD4Bi2nhtRhriS0tlDEkqULKddDKOrA1Yu4BTtofh7qr3cBGoI9dPj/xWiOV10xff0FePG/Im65FRouZyDKyHUlYHZOZTJ3g5hympK1i2mJgKfONPft61ess2gZfWR8daTLj0vz9xKpbOxzSuYFOaVh61RD8yJewqn9TNZrA8fhWaJu2C2PUawazWKQkU1XxONS2CbjBQAGJOwBOUa+ZirJrXcY4b1yECCezo3svldXyseQMEbc6aCTklLYh3WhG/ELjmLFqV/7lxsiHxRQCzjxgDxqU4Nm9u4x8E+bX+ntf1U2AW4MwugTmJBUymX6IUEArAjSPGe6waaTp0iEr3K2GwKWp6tAuYy0DVj3sd2PiagxmLa2ToCsSCdNYOhOw1Ek8h5VeNVsTw+3cM3EDaR2tRHkdBudaiLV3IlrTQXDYjrFzAQpJyn668m8AdSPCDzqQ1HhMGLQKqTEyAYATbRQoAA0n1NSGolVvp2BXWpRv9YyEBQrZhHazAqGBPdrA2Md086azcck5kygTGoJOpjQcoj15c6tGortwKJYgDvJge81PVaqgrzMGq+IxKpGYxOw5k76CquJxl1nAsJKRq57GvhnGo8QGqa5w5H/eA3PtnMJ+zovwpuhRpz+W5F3sRriTcnq8sDQksGI/lQn+4VFhcA1ve6xH1YUL+BY+ZaavJaCiFAA7gAB7hWDUOe6jsTXpIzSGqfEuI9WyqcyBiPnOzlA5jXY7bipSXWYGcaQSVBMxOwAganxkVP4bpN+ZHUrokNKaDchZII7x7RHL6MzWA4OxB8tfD8jVdMYQ0rU5pTUAVsRfyjSM3dqT7hr31TZ8x1Vz5ZV/Eg1avWpbUGO8BZPmTqPT30li2knKBmG53Plm17tprXBxhC0rffsK3bYWsMqTlETv4+ZpjTmkNZW3J2yxKhDSmnNIagBDVe9cGx5H+Hfwk6e6rJqBhGgnyWFA/Cr8NJ2xJ7GLZkc/UzWTTfrvrBqubuWgy2FNI3r6U5qN/I+mnxmjH+YHsAH63ooCxRUSdvv+QWx6lWKzWKUkU1impTQAppTTGsGgBDSmmNKaAENK1F5yBoCx5AR+J0AqscO7+2+UfVt6e9z2j6ZaZL0hZWtcXW6StiHI3OYKANp5tH8tR/8A8tmu9Y9wzpCpoojxaW15xE1fsYVLYhFCzqY3J7ydyfE0xp3NJ+AWr3EakNSGkNVDCGkNO1IaAIbtoMIYAjuIkabaUGnNKakCM1A2HXXQCeY7J0MjUa71YNIaE2tgIyKr370Age1GggnykDWKmv3MoJ05xJAk90mtcE6xu0rQdyIVdBzMy20SKtxwT8UthZSrRDW0Zj84mn8TT/QBHvqxEU4QAQNhtSmlnPqZKVCGkNOaVqrJENIac0hoAU1WcRvMd5fKPcKssarhiSCdPMfmT+VX4k9X38hJDDbSsGnNIaperHFNQXLcnmdOQB2+1oN6sGoriT+ifhVuGXTIWatGaxWZoquW4yPUawaKKUDFKaKKAMGlNFFBIppTRRQQIaU0UUAIaU0UUAIaQ0UUAKaQ0UUAIaQ0UUAIaQ0UUARGyAZjXv3PvNYNFFFt7gIaU0UUAIaQ0UUAKaQ0UUAIaU0UVICmlNFFQAppTRRQAtFFFAH/2Q==">
            <a:hlinkClick r:id="rId3"/>
          </p:cNvPr>
          <p:cNvSpPr>
            <a:spLocks noChangeAspect="1" noChangeArrowheads="1"/>
          </p:cNvSpPr>
          <p:nvPr/>
        </p:nvSpPr>
        <p:spPr bwMode="auto">
          <a:xfrm>
            <a:off x="155575" y="-814388"/>
            <a:ext cx="2686050" cy="1704976"/>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50183" name="AutoShape 7" descr="data:image/jpeg;base64,/9j/4AAQSkZJRgABAQAAAQABAAD/2wCEAAkGBhQQEBUUEBQWFRUWFhQVFBgVGBgVFxAUFhUXFRQXFxYXHCYeGBkjGRQUIC8gIycpLCwsGB4xNTAsNScrLCkBCQoKDgwOGg8PGi4kHyQsKSksMiw0NC80LC0sLCwsLCwsLCwwLyo1LCwsLC8sLCwsKSwqLCwsLCwqLCwsLCwsLP/AABEIALMBGgMBIgACEQEDEQH/xAAcAAACAgMBAQAAAAAAAAAAAAAAAgMEAQUGBwj/xABEEAACAQIEAgcDCQcDAwUBAAABAhEAAwQSITEFQQYTIlFhcYEykaEUI0JScpKxwfAHM2KCorLRQ+HxFlPSJGNzo8IV/8QAGgEAAgMBAQAAAAAAAAAAAAAAAAIBAwQFBv/EADIRAAICAQIEAggGAwEAAAAAAAABAhEDITEEBRLwIkFRYXGBkaGx0RMyQsHh8RQVI1L/2gAMAwEAAhEDEQA/APT6KKwa2HnwNKaCaUmpRBgmlJoJpSaZCssYDCda5BaAACY9ppnbkBpvrW3t8JtD6IPmSfxNc46g7/8AFFi81snq2KTvAWD5ggifGq545PZmvDnxwVOPvN7ieA22BylkOmoMhYOsK0jUeFZPAbWWAGnvzGfONvhXP377P7bFvtGR93b4VCNBAJA7gSF+7MfChYp/+h3xWG/yfQv43hPVWwxuBjoGgR2tjl17+W9a0msdWBsAPICgmtMItLV2c/LKMncVQGsVZ4VwpsUxMsllSQWXRrrDQqp5KDoWGs6DYmscTwIsXurDFgVDrm1KiSpBPPbQ79+0kWWLl0oeXDTWP8R7FeiiirTKFFFYoArX7jZoFnPH0iUA15CTPwqO1YBMm0bTcmXLr5lN/wCYRV/D4Vr9wWrZykjM7b9WgMSAdCxOgnTc6xB0V+0+Hv8Azi9VcuL2ba/PXOrDGGZiwUsSPaLMdNEA0qiWRKVM3YuHnOHUtDdjxrNVOH3yygXCM41YQy6EnKYYA7DeIkGrdXJ2rMcouLphHdrMAAbkkwAPGa23CeBsWJvKsADKCQQTrJIVjMaaHvrUJo6tCnKykgrmkA+YrfHpMqjsWyT5BF+GY/Cs2Zzfhijfwiwpdc3qjbDhyc0TTaFAjyPKon4FYJU9WvZmABlBn6wGjes1Da6S2SBJZTGoKOYPdIUg+hpb3Sa2PZDN5CP7iKyKE/JM6ss2KtZInxPArTrAQJ4oAp+ApbvAbGU9jLpuCZHj4+s1HY6S2nGpKHuuCPiCQfQ1FjOkKhSEhmIjSYHiZGvlUpZLpWLKWFLqdGgxdrq4lgZnYMNtpkcxr7/OoVug7GrD4tmQIcsAg6DKSQI1g5efICoq6GPrrxHDz/hdX/PYKKKKsM4UUUUAFFFFAG7NKTWSaU1iNZg0pNZJpDTIhmCaQmsk0hNOhGYJpCayTSE06FZgmlJrJNITTCgan4ZwlsUZkpZBgsNGukbrbPJeRf7v1hRxfsMNZIKjLuWbsqB4yQB41scLxHEXCFRlSyi5SLChywXssbWaWZUKkZwoE6BXOoozzcVSN/BYIzblLyNvxDii4ZRaw6AsoQQNLeGRmCB7p+iomY3IB5AkaHj94i4ua5cutbbLcIREtWw6gkCBn7PzTGWYKDqZium4T1JtlbSkLJDC4jqzsR2i3WAF2Makye+tNxTowLYBw9uW6xnDHKBaVmDMklhkQkakBjlzADURji+l2decFOLi/M1tRXsQEidyYUAFmc9yqNWPgBVG/hsThlVbroCt6zaaUleouFlS8pDzm+baVPdXe8J6P2sP2hL3CIa48FyO4clX+FQBWyXEpLQ5MOXy6vG9DnsJwDE3tTlsLyzjrLh/kUhV9WJ8K2NroUn+revP4BhaH/1AH4mujqhxXjVvDjtklj7KLq9yO5e7xMAcyKyvLOT3OjHh8WNbL3mutcOTAXVe2zdXdIt3RccvlaD1bh3lgJlSJjtzprMHSzGK2W1/6iYW5NhraKQcwAYu3aEgmAO6tVj8XcxTBr8BVkpaGqqSCMzk+28EjYASYneoUwyqZEiAQBJyrJBMJOUSQNhyq+HDt6yMmXjoxuMF9iHCp22JFwmFGe6ZYjU5Z6x5A3kEDtbCKt0UVriulUcrJNzl1MKKKKYrMVmiigAooooAKKKKACiiigAooooAKKKKANwTSk1k0pNYzUzBNITWSaQmnQpgmkJrLGkJpkKwJpCayTSE04hgmlNZNLTIgS9ZV1KsJBiR5GR8RWq4NafrjhrdtxeurcZ8R1hQWIfLbNu2vZKi2DAGpIIIAmNxWuw/HHwl67c6ovmICxAAjsDOzEBUIKtm2E+c08RG4m/gJ1Np7GxwnCmOKawLmFQLldBZXK/VqvVOhAWCcwZ+0WK6DaTXUdInyYK9l1bqmRJ7WZ2XIgPfLMB615rieK3hmuLCBjnLsAIuNdzhrYBZJDNAck9lToZ17To1xK7cZmuubllbeY3GUImYEHswArAAMZUacydMuJwdWzrrJFuka7pzajD4gNqUs4EHz+UXAx84nXxroeh3GfleER2MuJS59tdCfUZW/mrQcYs3ruDvvctiMU1oplzF7KBkFlXB5ZRmMeyzkGRqNB+zDpCLWINhzC34K9wugafeXTzVaQc9P4rjDZsXLgElEdwO8qpIHlpXEqhks5zu3tud3P5KOSjQV3t6yHUqwlWBUjvBEEe6uGxGCfDt1d0zqRbc7XV+jr9eNx3gkaGtPDOKbvc5/MIzcE1t5mKKxWa3nECiiigAqK5eiQsFokLmAJ/x501y6AQIJJ0VVVnZo1MKoJMVXuW7TtldFz/VuJluQNjlcBo8aVtbFkYOupp0S2MRmMMpVt4MGR3gjQj9ECpqitWcoiSY9mdSvhO59dalqUK6vQKKKKkUKKKKACiiigAooooAKKKKANsTSE1kmkJrKjSzDGkJrJNITToVmCaUmsk0hNMhDBNKTS3boUEnYAk+QEmqVvEOothhNy4SSNhaXduWygqviSO/RgSbLprFV8fjOqQsFLGGKqu7lVLHyACkk8gDV21w0kP88TctqWuAWWNlCEVyguaS0MPpfyjalnkjDRluLhsmVXEipXYAEsQBzJ0A8ya3OB6K5raNcvXAxVSwQWwoYiSBmQmBMCTNbLB9HLNshspdhs1wlyvis6KfICqnxMfI0x5fNvxNHHNZu28PfxNpLQCw6XLlrNdfUSEZzpbA2OXmY+tVrBdJXxeGyXypN5sNaVrVt1tsLvVm+mcswzhHcEaRlO+sbzp48cPv+IUfeuKv51puCW1HBFyqAVzMI5XVvmH8DmAaaxuXU7OvCPRFR9B28aV888bwZw2Ju2wSDbuMFOxABlCD35cpr37hqoLSC22dAOy05sw8xvXjP7Uio4lcy75LRb7WT/xC0jHO06C/tHXFZbGJIW/srbLf/wAP4bHl3V2+Iw63FKuAyncHUGvl97pBkGCNQRoQeRFew9BelN7ilgWWfI1r9/cUgXLiHRAnNWMNmflAjVpUQFlsG/W3hYtvctW7mQMGRiCEUuvaYM2VmYTqdI1INRBtSCCrDdWBVh3SrAGPHau6wuES0ipbUKqiABsBUWP4ZbvgC4oMeydmTxVhqPStMOIa0epz8vAwnbjo/kcZUbuZVLYzXH0Re88yT9FBMluXmQDtsV0XvKfmWRx/7hKMvnkUh/QLW34JwJcMCSc91oz3CIJjZVH0UGsL6mTJq6fERrw7mXFwE+rx7fUqYHohbTtuzm+RBuqzIV1nKgBhUn6JmY1mpsRh9rWLC3rTmEdlAZX1KhwNJPJ1y6wIkgnZ4zGJZRnuMFVRJJ5f5M6ADUmuK4vxC5jNCXs2gQURSA5IMh7hg6yBCbDnJ0GWMZZHodPJkx4Y6l7iXRxrIL2C1xBqUY5nUd9tjq8fVYknkeR1ysCARqDqD3g7GpeGcZv4djnHW2zOlvKjAnnlchfcw8FqvYmCSMss7BQZyBnZlWecAgelbMPWvDI5PFrC0p42SUUUVoMAUUUUAFFFFABRRRQAUUUUAbImkJrJNITWdGgwTSk0E0pNMhGYJpCayTSk04olxAwg7Heoha+cLH6oVfASS3vOX7tTGsU1EWULj57htgw11hZciJs4chC8SCAXl2J5rZjTer/DulIGGCLaYsy3Hh2WLvXYm5aW5cMSCWUsQogZiBsKixNjOIBK76iJgqUbfvVmHrVKxhlzTmHzeUDKYAtiWXPI17QJ0O4nwrLPDcjqYeLjHFVarv6nYcJ6Q20souIcK6KFYkEC4QIzL575dx8Tm/0vt/6Vu5c8Y6tffcgx5A1oAaxU/wCNGyv/AGE6qlZrem/SK7dti25VVdgcia9lIaWcgEnNl2AHnR0T46ljA3LV5WdLjXsmUSASIZGJIygntA7dsjcVzXSDF9ZffuXsL5Lv/Vm+FR4LiyW0i4bhjRVSFABfO5nMCSYURyjfWK5fFSlDXErp7elf335HX4e5QTyPVnpHD+l6WbFtFsOWCKCEOHVQ2XtFgt3sCZJJGk9+leYdPHJxRZyC7DNciYDFmgCRIAXIBPIA86Md0quGFshbKLOQL7SySfaOoJ5xvXOYi6WJLEknUk6knxJqmH4059U6ivRu/e9vci59KVIguNXTfss4wbHE7Q+jem0382q/1Ba5S41bn9n+De9xPDC2JK3VuN3KqHMxPoK1LcRn0tRWtxnSTDWSVuX7YZd0zBnB3jIstPhFaq50yYn5mwSv1rrdUW8kCsw/mA8qeMJS2Qk8kYfmdHT1gmK5G70lxLeyLNv0e6R6koPhVDE3Ll4RfuvcXmnZRD4FUAzDwYkVcuHmzLPjcUdnZLxLiXyu4HH7lD8yPrnY3iPEaL3Ak/S0jrAFZrdCCgqRxcuV5ZdTCiiinKgooqniuLWrWj3FB7gZb7qyahtLVjRi5OkrLlFa5+IuSQqhYy6vqe0YHYU/iw3rWccvMLTzcYnsKI7ABMltF37Mbk71z8nMsENE79n3Oli5Xnybqvabu9xG0hh7iKf4nUR7zUtq+riVYMP4SD+FcHw7EFD2SFJ0OnZuDuYc/wBR3VO9lVYPbHVt9VTE+KEfh+HPOuapvWOnt773o1S5PS/Nr7DuaK03DOMll7faA3cDVf8A5FG32hp5b1t0cEAggg6gjUEeBrqYs0MquDORmwTwyqaGoooq0oLxNVsVjVSAx1PsqBLN5KPx28a1n/UK3bmS23Vr9dhqzfVRT7J8WGs6A1YFhUEhTJALSZNw9zF+0YMRMR4bVxeJ5jDFpDV/I7nD8snk1yaL5iPxZhPzJABjtOgOsRoJHMc6wvGk2uBrf2hK/eQkD1iosQ+4BPM6yRLTzProD7tK1l9vqjTwO/IjzhQJrnx5tmT1SN8uVYWqVo6NLoYSpBB2IIIPqKDXGNeKtNslW1kr2Zjmw2InvmrfDulrFxbdDcJ0DWxqe+U/MH0rrcPzHHlXi8L9Zy8/K8uPWHiXzOnoqKxiFcHKZgwRsVPcwOqnwNS10071RyWmnTFYf5Gsa1CtsSSJ1kHKZnLoJO4I1GnjU7baf5+FRiOQIHKOeaDMctZ+NDGTJaKKKkQ84xoKu4bcO4PnmNULzV2XSfgDXD1tkS0Q6jdo2Yd5jSPKuOxGFuAwbbjzVh+VcnJjcZHpcGaOSCaepTuNVO61b/CdE8Te2t5Aedzs/D2vhW8wP7OEGt+4zHuTsj3nU/CpjhnLZEZOKxQ3fwOCwmCuX7i27KF3YwqqJJ/28a93/Zv+z8cNtm5dIbEXAA0ai0u+RTz1iT4Duk2+gHCrNizcW1bVWW4ylo7TKQtxQWOpgOB6V1VI10ui6MlJKS8zjePW8uMeNM1u02nNpuKx84VB6CqdbbpbaK3bVyDlKvbJAJ7RKMkwDyV/0a0r3oUvkuZFEs3VvlUDcyRr6TXQwzSgrZxOLwzeZuKbJaKqYziluz+9JtmAQrqyOwMxCMAxmDsORrS4jpov+lbLeLMFHuEn8KaefHjVyZTj4XNkdRi+/adLVbGcStWR87cVPM6nyG5rj7/SHEXfpZF7kGWfNjJA8jWvKa8yeZg/Cdz41gy8yhHSCbOnh5PKWuSSXsOrxHTC0uiK7+MZR/Vr8K12I6ZXD7CIvmSx/IVoW05H9c6rXLk6elYJ8fxE9I6exd9/Pp4+WcNDVq/ay3juP37s5rjRtA7IPosVL0csTeBOydo/a5fHX0rUk/7Ct9wterteL7+A2Hwk+tY82Scl4n339DdjxwhpBJew3nymY8WL+gEL/wDitfxO9mUDvYt+Q+EVHcxO58IH693uqNSGJ19kAemv69KyevvvVFyVMr9V4Vdw18RluiV7+a/n6jUUCz4VkWtj+v15Uqk0PKKZDxHBXcMRessSvJl3UH60aEeOxq5wXpSlwwStm6TrP7m8fEf6bH6w9Z2qfAYtrWhGZDMr+JWdPMHQ/GqnHOiC3U67Ba75rY01G+UHUH+H3d1asWZwfVF0++/QzFlwqS6ZK1336Tq7WKk5WBR/qnn4qdmHiPUCp6874L0gu21Nu6vW2hplcwUYfVbcEf8AEVYbpPiJMNA5DKpgchLanzOtdzFzKKX/AF0ffl5HDy8om3eF6estMs767jMB2h3hljXxEeYqzh+IMgEw6RA8Ad4bUrttqNOVdPxHg63e0Oy/1hz7gw+kPj41zGMwT2mhhlJ2I1S55ePuNeStx2277taepHsFKGXR79966+tlk41X1Xfx3C6b/wCRIqoxLsAup3Ex2RGskbATv/tVK77j8D5HkafD8TCAq6yDJaPbePZUyYyDXbfnzm/H0y7778zPkxOO3ffaMYtYGVdjz53D/wCP/PiUXGjCqRag3W9pt8g7hP67+6qN7HtcYsdOQA+iO6qdx60Peu++9tBYw0t7D/LXVsyuwbcsCQSfE866HgXSPEPOYK6jdm7B8pAgn09a5zB4XrWgnKvMn8u810+HRQuVUcov0VRz1h9234nwGt0OJzYtIN/t3/bKsvC4MyvIl+5u7PGrZAzzbzbdYMobyb2fjVsaie/KJXnz37pn31ymKwF+8ZNttdNYUAdwzEfr4Lh+j+KQ/Nnq/J4+CyDXQx838skfn+zOPm5LDfHP4/dHZUVymF43dtuUuX7V09wUEgk6AMGQE+EE7VPexuNcDqlCHNDZ1C5R5Fmn0n1ro/5+FK269py/9ZnulR0dDbbE7bee9afD4e7l+eusT/CcgHqsT8Ky+CU7gn7TM39xNY584wrSKbNMOTZX+aSRsPlSKO06qdZkhZPMwTUZ4vZ/7gP2Zb+0GqS4ZV9lVHkAPw86c1mlzt/ph8zTHk0f1T+R03QniSPcvohJ/d3NVZRqDbPtAa/Nj3+FdbXmnCOLnDXs6gNKlWWYLCQQRvqD/ca6K309T6Vm4PslG/FhUw4yGVdUmk2a1w7xrpjqkdTWq6Rdq0LQ3vXLdofZLZrnutpcPpWvHT2x9S991fyejBcaTG4u2LYYCyju2YZTnf5tABz7PWEnxA5mLo5ISdRaYri1ujkelbK2OvvAlSluY1hbanffd2+Fc1ieINIgMNZ8WGpiGXeCJ32rb37/AFju5+m7v95iR8CB6VBdIAkjaTtJ8Yrh5Ml5ZOr1/g6EI1FFPCYtmMMpAjQkbnU6kKBt4cqke/vlBYiRptPdJ0pPlPWfuyNN4ZfjlkimSwAcxGu05ixj1qtxUdZfAa72Ktq1dZszNlH1NDGvJlj4zvVon/PfoNTS4tyF7IJblAnXx5R51UF+9MlVmI9lBI7tImnS/EpypL1ad+8XVbF/5IxEhGI78pj3xVLEYeR2YU98Ax6VGmJuWRottNIzBLYIXukie73UYEowlQp5FlzQ0ADQsokaCiMJQTmnotv57ZF2+lkosADmfU1lBl2JHPefx8qc0pqh5JPdllIRsaynmTylQfP2RPdUlvHsQJA35Zl2Pjy9KrF9YnnoCQp9w1pxtr/n8avyPpitNRYtt7l0cSH1SN9iDr4gxUZ4u6yLeZA2hI3IGxJEx4RrrvVWsGq4T1qhmVg2c9jXx/W341J8gHNxT5Z3+Gn4Go/kw7z8Ktc1ejrv1fYlPTVHqxqK/YV1KuAQdwampTWQDj7nRu67nIMtvkbpGbyypmnzMfnViz0LX/UusfBQF+Jmumqo/E7YMBsx7kBuH3IDFWJv9KGc5ebKdno1h1/0w3i5LfiY+FWrfDra+zbQeSL/AIqg/Fr5chMM4UGAzR2h35CykepqLEcCuXX6xr0SBKdXmUafVe4wB8qs6X+uVfP6FTd7I2WKxtuyB1jBJMCdMx7gBqT5VUxnFoSbVu5dOmgR19ZKxT2ODWwIdLTnv6pF08tas2cMqCEVVG8KAonvgUngXr7+JPiZo/lWJvMAimyADIdWXNqNnKGPKKnwnAUQAtLmNQ5W4J+0yBj6mtsaU1LyuqiqQKPpKtnC27QORUQH2soCgx3x61ytrpCwPzgW6oLdoyJBkjbs7eGwrsWFU8VbtypulZWcucjSY1Cnnp3VEWpWpW7JaRzB4pccZUsqumhRHLDxDeGh/wA10trEB1zaga+0MpEbyDtTNjl5B28kc/GIqpatveU9cGSdCvYgj+ox5keVT0qtqI08hcVxKDCQwjUiWg92VdTUN/Cm8gLPlG/sMpHLVWb+4GruGwK2vYnXvZm/uJrT9IsUVe3lIkByQdRrlCkjv0aD508ZK6hp6yOlvcv2Ft2wACsgQSAoJ8wgofGKJmRGhOV4B8TGlaFOPXVBC5V8g2nkC0VS+UvmLZjmJkmFDTEaMBI07jSqKk25Pv4DdGRbI6W3xS03suDPgY95EV1fQRIa/e+gLaLm+iWU3GaDzgET515hext10KvcdlIghiTmjYHvHga61eKXRhhaS4xs5YW2AgldwmcLmy8o7t5rVgePFLrd+r+9CrLGbXSyg+IFu0pO+VYEwWOUaDx30qulprhzyIP0WtkxHdmII/Cp7OCkh7vaYbTrkPMgTlB22Hqasms8pqF9O/m/t9xkr3IsoGwisGnNIazFghpSKc1TxN8RBhdfpHLJ8iDIqyEHN0iG0jF68vMA/aIHwOvwqU1Hh0IGpUg7ZVjTznX3CpGMb1OSr6YkRvdimob+2nh+tBr5VKDO2vlr+FRs4MgHXUaRIPkedRBOMk6BtNUQ2U7wPMIV/EmpTSqp/TE/DamNNmdy3CGwppTTGsGqluMKD41msTWaae/f7EI9QY/rvrXYtcTcEWjbs/xN860eCwFB9TWyrFRGVEtWabC8BbX5RfuX5EZSTbQd/ZQifWruD4dbsgiyioDuFET51aNKamWSUt337NiFFIU0ppzSGkJIMTfyRoSToAokk7+QHiSBUFriKsSDKsCAwYeyx1AzeySRrodtamv4xFOUmW+qoLN91ZI9apXWv3HXKOrtfSLEdYT/AAgZgBHfBq2MbWorZaa+oTOSAsTmOgjvk1WXHZ/3S5hMZiQqz8W/pqVuG2z7S5z33Cbn98x6VKqACAAB3DQUvhROpRvYe64INwIDp82pLDydjv8Ay1JYwq2xCjXmYALeJIA1qyaQ1Dk2qChDSGnNIaUkivW8wIkiREjQjyPfWs/6ftTJzE8yXYk+ZnWtrUF3EKpiZPcJY+4a08ZS2iGm5rG6OWv4/vD8xVXFdHAB2Hg8g8Q3gCAIPvrZXGuu4gZbcdqSA8+EZtPcalXCqDIGvee0feZNO3W7BSfkavA8GTKOsQ5hoZYkN4iDEGrlrBqnsyPDM2X7pMVaNIaSU5MKInWRH+3xFKakNIaUBDSE05qhib5JKqMwmDlifGSxAGvnT44OboiUqGvPm9mT5AwfWR+NLYUzqiqORB1PoBp76WzZaZIeN+1dn+lRBqyasnJRXSu/g/qLFXqyK7cCiWMDmTWtv47tgpy25z4949Iramo3tg7gHzFJCSiNV7mtOPJJL5jJmBcuQD4Bi2nhtRhriS0tlDEkqULKddDKOrA1Yu4BTtofh7qr3cBGoI9dPj/xWiOV10xff0FePG/Im65FRouZyDKyHUlYHZOZTJ3g5hympK1i2mJgKfONPft61ess2gZfWR8daTLj0vz9xKpbOxzSuYFOaVh61RD8yJewqn9TNZrA8fhWaJu2C2PUawazWKQkU1XxONS2CbjBQAGJOwBOUa+ZirJrXcY4b1yECCezo3svldXyseQMEbc6aCTklLYh3WhG/ELjmLFqV/7lxsiHxRQCzjxgDxqU4Nm9u4x8E+bX+ntf1U2AW4MwugTmJBUymX6IUEArAjSPGe6waaTp0iEr3K2GwKWp6tAuYy0DVj3sd2PiagxmLa2ToCsSCdNYOhOw1Ek8h5VeNVsTw+3cM3EDaR2tRHkdBudaiLV3IlrTQXDYjrFzAQpJyn668m8AdSPCDzqQ1HhMGLQKqTEyAYATbRQoAA0n1NSGolVvp2BXWpRv9YyEBQrZhHazAqGBPdrA2Md086azcck5kygTGoJOpjQcoj15c6tGortwKJYgDvJge81PVaqgrzMGq+IxKpGYxOw5k76CquJxl1nAsJKRq57GvhnGo8QGqa5w5H/eA3PtnMJ+zovwpuhRpz+W5F3sRriTcnq8sDQksGI/lQn+4VFhcA1ve6xH1YUL+BY+ZaavJaCiFAA7gAB7hWDUOe6jsTXpIzSGqfEuI9WyqcyBiPnOzlA5jXY7bipSXWYGcaQSVBMxOwAganxkVP4bpN+ZHUrokNKaDchZII7x7RHL6MzWA4OxB8tfD8jVdMYQ0rU5pTUAVsRfyjSM3dqT7hr31TZ8x1Vz5ZV/Eg1avWpbUGO8BZPmTqPT30li2knKBmG53Plm17tprXBxhC0rffsK3bYWsMqTlETv4+ZpjTmkNZW3J2yxKhDSmnNIagBDVe9cGx5H+Hfwk6e6rJqBhGgnyWFA/Cr8NJ2xJ7GLZkc/UzWTTfrvrBqubuWgy2FNI3r6U5qN/I+mnxmjH+YHsAH63ooCxRUSdvv+QWx6lWKzWKUkU1impTQAppTTGsGgBDSmmNKaAENK1F5yBoCx5AR+J0AqscO7+2+UfVt6e9z2j6ZaZL0hZWtcXW6StiHI3OYKANp5tH8tR/8A8tmu9Y9wzpCpoojxaW15xE1fsYVLYhFCzqY3J7ydyfE0xp3NJ+AWr3EakNSGkNVDCGkNO1IaAIbtoMIYAjuIkabaUGnNKakCM1A2HXXQCeY7J0MjUa71YNIaE2tgIyKr370Age1GggnykDWKmv3MoJ05xJAk90mtcE6xu0rQdyIVdBzMy20SKtxwT8UthZSrRDW0Zj84mn8TT/QBHvqxEU4QAQNhtSmlnPqZKVCGkNOaVqrJENIac0hoAU1WcRvMd5fKPcKssarhiSCdPMfmT+VX4k9X38hJDDbSsGnNIaperHFNQXLcnmdOQB2+1oN6sGoriT+ifhVuGXTIWatGaxWZoquW4yPUawaKKUDFKaKKAMGlNFFBIppTRRQQIaU0UUAIaU0UUAIaQ0UUAKaQ0UUAIaQ0UUAIaQ0UUARGyAZjXv3PvNYNFFFt7gIaU0UUAIaQ0UUAKaQ0UUAIaU0UVICmlNFFQAppTRRQAtFFFAH/2Q==">
            <a:hlinkClick r:id="rId3"/>
          </p:cNvPr>
          <p:cNvSpPr>
            <a:spLocks noChangeAspect="1" noChangeArrowheads="1"/>
          </p:cNvSpPr>
          <p:nvPr/>
        </p:nvSpPr>
        <p:spPr bwMode="auto">
          <a:xfrm>
            <a:off x="155575" y="-814388"/>
            <a:ext cx="2686050" cy="1704976"/>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50185" name="Picture 9" descr="http://3.bp.blogspot.com/-7ZWoVmp51KI/TiQRoIVZziI/AAAAAAAAA1s/9vHAB5FJ3E0/s640/Tar%25C4%25B1m+alan%25C4%25B1+a%25C3%25A7mak+i%25C3%25A7in+a%25C4%259Fa%25C3%25A7+kesimi.jpg"/>
          <p:cNvPicPr>
            <a:picLocks noChangeAspect="1" noChangeArrowheads="1"/>
          </p:cNvPicPr>
          <p:nvPr/>
        </p:nvPicPr>
        <p:blipFill>
          <a:blip r:embed="rId4" cstate="email"/>
          <a:srcRect/>
          <a:stretch>
            <a:fillRect/>
          </a:stretch>
        </p:blipFill>
        <p:spPr bwMode="auto">
          <a:xfrm>
            <a:off x="179512" y="4221088"/>
            <a:ext cx="3849638" cy="2510037"/>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51520" y="188640"/>
            <a:ext cx="8712968" cy="36504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Akdeniz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lgesi'ndeki ekili alanların yaklaşık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te ikisinde tahıl tarımı yapılır. Tahıl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 arasında buğday ve arpa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 gelir.B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sanayi bitkilerinin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yere sahiptir. Sanayi bitkilerinden pamuk,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lgenin ana gelir kaynaklarından birisidir.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03" name="Picture 3" descr="http://www.karasaban.net/wp-content/uploads/pamuk7.jpg"/>
          <p:cNvPicPr>
            <a:picLocks noChangeAspect="1" noChangeArrowheads="1"/>
          </p:cNvPicPr>
          <p:nvPr/>
        </p:nvPicPr>
        <p:blipFill>
          <a:blip r:embed="rId2" cstate="print"/>
          <a:srcRect/>
          <a:stretch>
            <a:fillRect/>
          </a:stretch>
        </p:blipFill>
        <p:spPr bwMode="auto">
          <a:xfrm>
            <a:off x="2483768" y="3284984"/>
            <a:ext cx="6120680" cy="3422154"/>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107504" y="231531"/>
            <a:ext cx="885698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Akdeniz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meyve ve sebze yetiştiriciliği de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nemlidir.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Turfandacılık son yıllarda ulaşımın gelişmesine dayalı olarak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ilerlemiştir.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Meyvecilikte ilk sırayı turun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giller alır.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rkiye'nin turun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giller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kısmı bu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lgemizde ger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ekleştirilir.Muz, ise bu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lgeye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bir meyvedir.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2228" name="Picture 4" descr="http://iblog.milliyet.com.tr/imgroot/blogv7/Blog333/2013/04/11/02/411129-3-4-9bb86.jpg"/>
          <p:cNvPicPr>
            <a:picLocks noChangeAspect="1" noChangeArrowheads="1"/>
          </p:cNvPicPr>
          <p:nvPr/>
        </p:nvPicPr>
        <p:blipFill>
          <a:blip r:embed="rId2" cstate="print"/>
          <a:srcRect/>
          <a:stretch>
            <a:fillRect/>
          </a:stretch>
        </p:blipFill>
        <p:spPr bwMode="auto">
          <a:xfrm>
            <a:off x="611560" y="3717032"/>
            <a:ext cx="4104456" cy="2862065"/>
          </a:xfrm>
          <a:prstGeom prst="rect">
            <a:avLst/>
          </a:prstGeom>
          <a:noFill/>
        </p:spPr>
      </p:pic>
      <p:pic>
        <p:nvPicPr>
          <p:cNvPr id="52230" name="Picture 6" descr="http://www.etarim.net/wp-content/uploads/2012/10/citrus-turuncgiller.jpg"/>
          <p:cNvPicPr>
            <a:picLocks noChangeAspect="1" noChangeArrowheads="1"/>
          </p:cNvPicPr>
          <p:nvPr/>
        </p:nvPicPr>
        <p:blipFill>
          <a:blip r:embed="rId3" cstate="print"/>
          <a:srcRect/>
          <a:stretch>
            <a:fillRect/>
          </a:stretch>
        </p:blipFill>
        <p:spPr bwMode="auto">
          <a:xfrm>
            <a:off x="4067944" y="3573016"/>
            <a:ext cx="4922912" cy="285750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251520" y="165028"/>
            <a:ext cx="871296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HAYVANCILIK: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Akdeniz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hayvancılık fazla gelişmemiştir. Bu nedenle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 ekonomisine fazla katkı sağlamaz. Sığır, koyun ve ke</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 </a:t>
            </a:r>
            <a:r>
              <a:rPr kumimoji="0" lang="tr-TR" sz="32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Toroslar'da</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yaylacılık yapanlar tarafından yetiştirilir.Hayvanlardan en yaygın olanı kıl ke</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isidir.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3251" name="Picture 3" descr="http://file.yabantv.com/1/0/0/0/1/0/1/1/1/0/0/0/1/file/8931.jpg"/>
          <p:cNvPicPr>
            <a:picLocks noChangeAspect="1" noChangeArrowheads="1"/>
          </p:cNvPicPr>
          <p:nvPr/>
        </p:nvPicPr>
        <p:blipFill>
          <a:blip r:embed="rId2" cstate="email"/>
          <a:srcRect/>
          <a:stretch>
            <a:fillRect/>
          </a:stretch>
        </p:blipFill>
        <p:spPr bwMode="auto">
          <a:xfrm>
            <a:off x="107504" y="4005064"/>
            <a:ext cx="3240359" cy="2719537"/>
          </a:xfrm>
          <a:prstGeom prst="rect">
            <a:avLst/>
          </a:prstGeom>
          <a:noFill/>
        </p:spPr>
      </p:pic>
      <p:pic>
        <p:nvPicPr>
          <p:cNvPr id="53253" name="Picture 5" descr="http://www.alacamtarim.gov.tr/resim/haber-OTTuBz4MHKlH.jpg"/>
          <p:cNvPicPr>
            <a:picLocks noChangeAspect="1" noChangeArrowheads="1"/>
          </p:cNvPicPr>
          <p:nvPr/>
        </p:nvPicPr>
        <p:blipFill>
          <a:blip r:embed="rId3" cstate="email"/>
          <a:srcRect/>
          <a:stretch>
            <a:fillRect/>
          </a:stretch>
        </p:blipFill>
        <p:spPr bwMode="auto">
          <a:xfrm>
            <a:off x="3203848" y="4077072"/>
            <a:ext cx="3168352" cy="2635771"/>
          </a:xfrm>
          <a:prstGeom prst="rect">
            <a:avLst/>
          </a:prstGeom>
          <a:noFill/>
        </p:spPr>
      </p:pic>
      <p:pic>
        <p:nvPicPr>
          <p:cNvPr id="53255" name="Picture 7" descr="http://www.naturephoto-cz.com/photos/others/keci-68147.jpg"/>
          <p:cNvPicPr>
            <a:picLocks noChangeAspect="1" noChangeArrowheads="1"/>
          </p:cNvPicPr>
          <p:nvPr/>
        </p:nvPicPr>
        <p:blipFill>
          <a:blip r:embed="rId4" cstate="email"/>
          <a:srcRect/>
          <a:stretch>
            <a:fillRect/>
          </a:stretch>
        </p:blipFill>
        <p:spPr bwMode="auto">
          <a:xfrm>
            <a:off x="5724128" y="4077072"/>
            <a:ext cx="3312368" cy="2638822"/>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251520" y="120916"/>
            <a:ext cx="8784976"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SANAYİ: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Adana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 sanayi daha fazla gelişmiştir.adana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 dokuma, madeni eşya,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gıda, kimya, suni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bre, plastik, tarım ara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imento, cam ve tuğla fabrikaları vardır. Mersin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liman kentidir. Bu ilimizde,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Ataş Petrol Rafinerisi</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bulunur.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4275" name="Picture 3" descr="http://www.mdto.org/uploadedImages/CdVDcI4Q.jpg"/>
          <p:cNvPicPr>
            <a:picLocks noChangeAspect="1" noChangeArrowheads="1"/>
          </p:cNvPicPr>
          <p:nvPr/>
        </p:nvPicPr>
        <p:blipFill>
          <a:blip r:embed="rId2" cstate="print"/>
          <a:srcRect/>
          <a:stretch>
            <a:fillRect/>
          </a:stretch>
        </p:blipFill>
        <p:spPr bwMode="auto">
          <a:xfrm>
            <a:off x="1907704" y="3573016"/>
            <a:ext cx="7128792" cy="3168352"/>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107504" y="135783"/>
            <a:ext cx="8928992"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TURİZM:</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turizmden elde edilen gelirler bakımından</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üçü</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nc</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sıradadır. Turizm kıyı kesimlerinde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zelikle de Antalya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gelir kaynağıdır</a:t>
            </a:r>
            <a:r>
              <a:rPr kumimoji="0" lang="tr-TR" sz="10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5299" name="Picture 3" descr="http://antalyarehberi.tk/wp-content/uploads/2012/06/antalya_tatil_haritasi_8457456.jpg"/>
          <p:cNvPicPr>
            <a:picLocks noChangeAspect="1" noChangeArrowheads="1"/>
          </p:cNvPicPr>
          <p:nvPr/>
        </p:nvPicPr>
        <p:blipFill>
          <a:blip r:embed="rId2" cstate="print"/>
          <a:srcRect/>
          <a:stretch>
            <a:fillRect/>
          </a:stretch>
        </p:blipFill>
        <p:spPr bwMode="auto">
          <a:xfrm>
            <a:off x="107504" y="2636912"/>
            <a:ext cx="8856984" cy="4032448"/>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182390"/>
            <a:ext cx="885698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5. G</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NEYDOĞU ANADOLU B</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LGESİNİN EKONOMİK FAALİYETLERİ: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lgenin ana ge</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im kaynağı tarımdır. GAP(G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 Doğu Anadolu Projesi)'</a:t>
            </a:r>
            <a:r>
              <a:rPr kumimoji="0" lang="tr-TR" sz="32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ın</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tam anlamıyla uygulamaya girmesiyle tarım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nlerinde de artış sağlanacaktır.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Kırmızı mercimek, Antep fıstığı, kırmızı biber, ve karpuz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lgedeki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tarım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9" name="AutoShape 5" descr="data:image/jpeg;base64,/9j/4AAQSkZJRgABAQAAAQABAAD/2wCEAAkGBhQSERMUExQWFRUVGRsYGBgWGB8YGhcbGBkXGBobFxogHCYgGxokGhcYHy8gIycpLCwtHB8xNTAqNSYrLCkBCQoKDgwOGg8PGiwkHyQpKSksLCktLCwsLCwsLCwsLCwsLCksKSwsLCwsLCwsLCwsLCwsLCwsLCwsLCwsLCwsKf/AABEIAMIBAwMBIgACEQEDEQH/xAAbAAACAwEBAQAAAAAAAAAAAAADBAECBQAGB//EAEAQAAECBAQDBQYEBQMEAwEAAAECEQADITEEEkFRImFxBTKBkaETQrHB0fAGFFLhFSNicvGCkrIzQ1OiFnPCB//EABoBAAMBAQEBAAAAAAAAAAAAAAABAgMEBQb/xAAwEQACAgEDAgQFBAEFAAAAAAAAAQIRAwQhMRJBBTJRYSJxkaHwQrHR4YETFCMzUv/aAAwDAQACEQMRAD8AWkJoCx8IckpJ0PlGjg+wmSCpQB2FTD8rCITZLnc/SG5I5OkzcPhyrupUYfRgCO8QnlQnyHzhtZJYeg+ghmT2c1TTr8olzH0iuHwaSaB23N/ARoSpAT3QB0Hzi/tEpDJBMLzZpL38qRFtl1RacpI7yvAQscbK9dIUmyFFWjev+IGvsh9SPt4W4h1eIkEd5vWKjHSB7xOzD70jLX2Kt6MfOsVRgJgLFJ8Byg3A2h2wgDgQVf3FvTxgMzthZ2SOQaA4PshZ91hzo3nDiuxt5gHQbQDMjEdpKUaq318IUXPKve213jbPYEoXmGvIDnyi8vsWSNVG1yKeUKgo8spRL1q4+H7QeTJUK7cyGj0X8Okj3T5wWXh5SRRHn984OkDHkzFj3j8QIdkzlAh6/V2+kPjIPdAq1npaOLKavOn7Q0hCoU5qgfb3giZrUBKelfpBjI8T9tFT2cpTsG+MMAC8UtzUkcy3lX6RaWsOc1+t/pDCOx/1HwiUdhpB7pMKgFiJfOvNxvCk/DoXTMx2MbiOyUCppyeL+ylI1T4AE/CAKMBPZSasc0VPYqlUCCG94lhG3O7WliyVK9IWX20ojhSBt/ltoQGar8JrN1t0c/4g8rsFSBWaTpxJpF19pLetRo33SlYHN7VUmyaeX3T5wJA2VX+GpZqrL/pcekXV2cEjgCfCg9L+MSe1VkU+9YEcVMrUVtQRRIOZhFM6ltySHjNnYZJvnMapxMzVj4WgU2cRcjyaAWxkHDJ/QryjoZX2gp7fGOgA9JIw6AA9ephuWlPKPPYfFmDpxNO82l/v7EI0s3kLTo3UCKHFSx4eMYU3GcN+fh/iKSklaRQh+tCa+GkILN386hW7eUcZqDQfGMxGGA96mjV+cNywlNBV7vDoY2hINgYIJL3+kJHF1Yfelo5UwnVvj+0ADhmoRasBHalLN4/WE1KBorp8rxZPs+bmuvpAARePKvvf/ELrzK3q7lulvOG5aUCwH2BEz8UAHf56wALy0gAcJ8oKhIYBtri0dJSvM7qUDRmcBtgPWKTMYQUJZRzbJcC1zpCuuSum3SGEkc94JmSLtCpWo0Y+XXlyEWxEpaADMDA9PiOUMgYCklgGeKTJiQogqR4VhKYpJBBbprqflCa8MkGngL3rbwOsG4Gz/FJSeZHhCs/t0vRJbxD+mxjPSC+45etIt7YWcOzs1aFjrCsBo9uzLBAHU/f2Ig9pTVaN97eUSick89PH/MWExId3qPtvv4Q6EB9pMVUk+cVyEj4/fSGku++/WBrnEE+vyPgYAFxgtbePxii8OfdPW8HUt6WIr4tZgbHaOlLJAJAtp8oBAJeCWdwPg9fjDX5U+99832i+Z/gflEOdS/z/AHHrDACvDVoW2/bnt4xPsxqtul/CKzUkuxD7GnT50hRamqQefS55OPhAIamSAzhV9YVmygb/ABvETZwO9fn8iLQnPxJGpf8Ab7HWAQb8vL29T9Y6MxU3+/wH7x0IDSw6eEEV6/bQVRSA1Ceu9Pn1i0nBUAuPp9iCmQxsGufC3rDKFVr1a5a7fLZ4bl4kBnAHLrBUYMkhvt+fnaGv4fp+0AzPXPFAzB2ts37xMu9Abf406w8ezduZpuefjE/lwh1LKUpoHL/AAly8S2krZUYuTpC0oq5X+Rv5RE2S/Nhy2eGJ82Sl8qyvm2RJNSQFVs+ghQ9rKKgJcsMaBTirXvxRzz1WOPe/kduLQZsnavnsEXhCHIYB9SwuCW9YYkYaWUkmdUPRKSQOpJDhozF4vMtk51F+JRokHmqrJFaAxM7FFPC4cVJ03FLtsT+8csta1wjvj4T/AOpDJmAlhmJu9ncaBiTEVyh6CwBBqRpWFBi1JBJmJV0IBpWpqX5i8EXNWZY/8hoEhW9QHFBTeOd6mcu51Lw3Eu33H8PjpiEMFGvEQG4eZLtCOJmHiIU5HERoAbcyehgK5hBYk0Yd4EUY5SaEi7mkX9tzSol+5QlqgBVQkdS8ZvPJ7NmsdDiW6iDTLUohOZZUaHL3Qb1cOA3WHPzS01SriRu4Bo19YBMxAdwF8VwzJpVzW3UMYjNnLhSUhSqADMo24gTTS4GkEc0l3HLR4pcxNFfa8we8D4X6C5rTbrB/43MCSkpQX1y0zFLMwe1XMY04EpUyzQtlY3LEPQkvbm+kWErKhRDDk6RepzKbhqWa8arUZPUzegwV5f3G0doOkky00rRxQkVbK4qdRWI/NS1FlJKVVo6S2hFx9iFlSUn2aHDEAk8RIy1YVtfzjiHIOYVYJzHKzXYWIdhZrxS1WRdzN+G4H2ZoS8EFcImBOjkWLUHM21hebh1pWQGWkGqkEqHkz0rp4wssg5nzFRS44w4HKwAY6PApgolPGCAl1AlwLnOdB4ERotZLukYPwqL8smOmabHT7qPt4rMmgjn48n0iDPmuAACipGdionS5onnSB/npYYLBQS1qgqJsnfe8dEdVB7PY4Mnh+WHCv5DaALk+T+B+NYlYrTf1u3loIvMweROZCkl9Eu4oCWH05QH2hSN7W1D05k/sdY607OBoIAQb7+PLrpEKm33bn4Hr8opner1F63/q2pWJKUgPWjW0fUM5beAQLOSxYunq3S1tXgsslWh8r+Y9IMqeBYdDfx6coheJJ+/S+sMQtN7KUq3pCk3spWodXn5fHqYeSpWp8fvasQZxc15tsN+hgEZg7AVu3IR0OGcrUnwjoNhCf8Z4QQL9fvS0ET2wohgC/Mcxp0MZGFRQNSmjddAHvDyC+mj3GxOvSJs0ofl9pLKXJbhJqNTbyiyp6yqr6BhrrA5CFEgAgWGwp6WjTxCpWHlulXtJxsGISLOxazaxM5qC6pGmPHLJJRjyyiZSZSc04jkkFtGqTCWN7RXM7qqO4CFBv7buTzhLGYziKi6jojKNbnUlhvAPzSgsgTMvvbBmFNQX3Bjx82peTZcH0+k0Cwrqe8vz8selvVydgA5vo12NqmKBawoklmGTLXMSWoHJ5VhJXaCUgLZLPmKlHuvRqF25mCzp8uUDMUEEn9FQkmgqRT6xzLg9Dpd0HTLUzF1Fb3YZW0DOR5VhhMvPLdRYKGVQTQlt1AMmpNOdYTkY1dEiZ3wQVF2dNzYONGdohSpZKnIUxZklSg51CQQ5J0YQdVITi3z9guVJKXSElIAcpSANipT8Vn4RFZ2JcTKMHABl8Qrc1qBUCw6xD5SGyoVYggklyLkvlH1gc/C5UjKSgLLZUbuauSxo/SFf5+fwUku4eXiEJKTmSgVITmVMfRqlq+NWgaMWJecSkJtXMoVzH/b4QCWuYolRUVOSyUAlUtIpd9W1tBFYRS8yHQmX3qE+TBnUd+UK7a3K6UuS0udRlBVQDkCXZixOzGlWg0mS6lqBszcRUG0QgNV26Whf2LFKsoAy5VEDKEWPdB6VLxEtC1A/zFKQAKJL5RoFPc3sYoTV8DEw94F81DmrwkmwDU0+6QCVhSUqC1l0VUsFSUoZjSneN/o0GOHUnKf+mCGKSHBqwpmJJIt1gpQA+feoLVDMGQC3mPOFdPcV+gsMQTmKQgA0zkB1bBKAXetyz7xVDlCg5zGhKUskAaOTl9POLJmyi6ACVAKLFGUBRLvoxDNfo0FM4LzFLZaAmaol6d4DcdIqw47FEOzDMpTVBDZybGwZLC5LaxTDMSwQpJ4mBzKSctMylPUA0YUeLS8QrMEqKAjuhSe8WHeCWve5vvDWYJT7RJcMoBS1WanCkJoTWvLwhbMlt8A5M0qPd9q4DlYAzAFyRsLD5wv/ABEqXmQklQId3CUgvQWvyNWgaJksKzLzJLd/MM1tMrC5q4gvtAAAT3mUuuVwAcrk2PJ4qLSBx9g2HzFlKJRayi3OhJLC9A5paHMJ22MrzWKXIC7ctb+DxjrJUAyWSaqAT/MTdiKcIMTJXLII9qMjDMMjqSA7JqGqSXJ9Y2x5pQexy59HDMviR6lGElqAItp/nwB8ImXgE2CnvzodLWjzXYuOVLnATF5kqNQQEgMH34TbrHpJmNRMJMmoBYkHhJGwf1j1MWdZF7nzWq0k9PKnx6gpfZ2Rg5I0fTwjl4U7t9/bQQrf7s+nWImTiC4U3qK2SaeojoOQXmYYgk1NBr8KX3iCDYs+nXTwpDacaeXQg318PvpZc5J90dbeMMRjzMSpzQeL/WOjVKUc/OOhCPP4fDMk728dvhXlB1YdVQ1LCzaCz01vE4ZwAzAAffr8YZw6SSHP3ah11gKGOzpWUKWvSvprGJ2piyohXvEjKl/MUNtXMbXbeKEqSASRnLAjdnpzjyClS1rQoEC4Yggci7d7xjyddO2o9uT6LwfBs8rXshsYlRJLEKsqoLizgux5ARGPBBAJmMrKkDMVONWIoPLSLcRUlK1NLJGWhUFNoCWe1oBPUJeYBJXxA51OAK1D2GtBpHDW2x7q5JMgjMMwYk5s1QBpmpVRiZczKkqKUhKywD5quA5fugj5QzhUZ5pC5qVIAzZUgAEmjF3DdKwqolRKZjplF/Zk2DbCxfeJXuVaeweWs2Ugy0qSQAkOyRUGxofpBJGFLdxxk92hI0KWN+rXhZGKStQTKSUqQWBqXehN2YDwiMPmKshKks5Cj7/FajsG08YN7E1sNcSgm6CoslDpGYN/3WLjXYwxiML7MllBFBq1NQlNfUwoMShDzVKQjNQoSHIDmxNlHWkUTMOdKUj2izqXLD9KiBSm0DSewkn/AILVWpRK8qeE0T7r+8UkN8ekNiUmWolIS4BPCBUbBIeo3J1hRcp0EIQ1WmS0igY0cnlvAjNGX2ZzIQ1SDmGbkq3hyhN3svz3HV9x7EollSAsNmc/9QAEs5zEW6CKz5icpzZU+zSwTmOVbihUQGblC8rBLSpCSUOEnhQOMgUrlfk7x2HXlSlACVOrMqrFJegUosx0pDQUNgpVlHCpCQxWUlipi7EWIo3yifbh8xyhjklkZdqlTg/5hNaiGShTTDMBYErYFX+1VKsB6xfEg+0yKmnvZnWjiBABpRofuTRadOJQQJksJcnLcEOxJpfXSJVM4CU8aBlAcgOoNUhTlhSg3gBxNwDmQo1SlQdSqMST7sXxKkKZIBmTFFi6mY1dqtStTWC0V01sXxC0S3SVKC3zgJ4Lhta762hfESytAUoqyWQSySpNHNi459YcmTpilJSkISD3kqUxTvmoXLbPC81MxS1JQEDKhwFKfK3CAkkuAYTdijsEOLTlmBKCtgMyno2jMA5bSKzMSpSQjIkJFkrdIpqskfMmC4WYlbnItZloykqZn3G9iwrCRxYSMpKjVyyUnK4oAr+620Wn2F032GCJqlJcqUlN0pDOwLXrl8Irh8O5BycJdVQBUG9x0ymFzNUpRCjNOVLkhlEPaoYeEX9jMBCSSpIDsqpLi3CS9ekNWDVKrLywm4YJTbMimZWoq1OcFwWL/L1K0E/9xlvmG6U6ekLomJlpABLsStCnLHQBiOEbfGAYlRU6ZuVJoySAAoCwCRp9tFxk4tNMxy4Vli4vg9N2mspSJiOJLPRnbcUNdP8AEY//AMhrQW8zcF761tqd41vw3KKkqkUUpIzcmJI10jN7R7IEpZCkGtQTXqNvWPYhPqjaPjcuN4puEiU9slYcAsL9OW9trtDAxBPvD43s+o/cRmrlEkUDM2hFm1f4axEkKFCQMtGDdB6chFWzFo0fbD9ZD1alPSOgGVG5Hh9REQ7JPQycIkAQzhpKEqckNr8nhBLtTS37xAlkkVoPU/fxi29iy34rxpMpOSWVMoM9Wdw4QNo8opQ7iyFlX6QHPJX6QI9ni8N7WUpLkEihGh0PnHhZiVpUAtuChITUnUcjq8eRrIU1I+l8GyJwcO63Gl8Bcg5wP5bEhtKh2YCBzsDMUgMqhJJPujlY13gasUE918r1KkdxRrTXzi+HxC0pBQXLVTUOk+9WgJu0cLtHuV3/AD+icROMsjOEEtQAAB/9Jr4xysVOUpAmqQAxOXTZgQ7Forg8ZLzAJfM7AsH3NfODzlJuhLpWWWFKqrLtye9hA5ew69gGFnhS3ShKctzxKAAskqrQta0OolETApYUcwJCUMAk+HXWMuV2hMUsjMwWrLQDZgA/xjTVJASn2eZShRacxKinXkIey5FLkj2oaTQoU5KCsAJo9TR3bxeDezolSlpC1qdRB91iBXK9mv6QDEzghYU6glJuzhNNCda30hKZj10SkUWtxmS+dy9YmO62K6G9zXkDhAK0qBJKjUkgbsNqQnh5qFhIyZ0pJ/lpBa+vIXaGZyF5l5EBSso4gcgS1qAsou8KYOcqYVBUzIsmmZJDAXIrWsG5EVs2EEmWMymFS5Wl2SAQclxA5WJlKJIJQpRcCyQx75GptA5+DQl86gVOyQl8q31XzJ0icbhClaV+wzKSmyCSE2Y0sesNF0n3Y5IQs5JiVkqLnkT/AGpdVt4HMxJLqXLpmL0LtrlUbCKexnSVFYIXMUKkOaOOFt/6oDNx2cqzrQoioqWSdm97xhE027OGNlqSsJlhBWXClBwAAwAJvbQ3icGFTFABMtGWlX4izl9afOLqwTplqUCFKZThLZA1wnQtvvEzMMlSSuWahQ4lFlEa5dBSkOXp+5VrsXkSlha5f/bPFMyGhegAcuLWHpFcHg1JUVFKiQ+QEAoAO5NzyeFjNSFqVkze7lzHM4uTl93rDBxa0S3m5koUoezSGIajBRZ2PhA7RLTLTpszuy+4o1WQEhKgKi1hbWF8ChSeATLrZDMoZrlSnFfOHpiwpV5bhiz8O1Ut4+EZ+LxSUlKJY7yiQZfC6juCe7zhxaey5FvQz7NMuaSpWZnJBDZm1LljXQQx+VnEjNwe0ckJdIAFsxqBpRoQxGIUm8sKVSnfWdykh2HRo7GYmasBaFezGylgna136w/mS0wqJJzKCkSloAcqJubh9VD0iwkZUhaDkSXqkZnNtTQc3gK1qWiYFJK1hgHcECjktaAKnpyHKSnaW1AG+cPsNRZs/hjtIqxPs8yjnorNQskEsCACQT91jU7UFLmltaxlfhWUn26FgglCFEkJYaJF6u9I2sYkG8erpfIfJeKpLUbehiGYljZnarX8TYP5RWaHqD3SzeD2AV1+ka0uSHH23h5Xi8zC1Bf1+MdlHlmKcKDZ9NDtExojCJ3Hi0dCoLGpSw2oYC7U9YrOxKQDV/IQvLmlg1yH6068xAZi2I33fQObPA2Wa+BxYIvyPXWF8b2IucomT3jcaED5xh4bElCiasbj135x7XsztZMuRnub9SbRhkjGa6Z8G2HLLDPrhyfPMTh/ZvLmJMtYPEVPxEcue8BRjZaDmzZwoZWbul9PhHtu0sN+bRmUtlkFlJ919ADpHmZ3YvsuBaFZCLoU4UdzsfKPLzadw37H1Ok8Rx510y2l6fwL4eUhyZRCgmpKuEBTNwirk84qjBZgg5kFRegpU1YqJtE4bDpCAyUpyFlBZLl/PcQr2nNTLKkgJD1CiKFtE/tHPy9j0ovsaOLWSSZrBKeEZQDcUariLyZMtKTMLpObuh0qUKc9dozZGPCQwQgrm7nMUgD0iVT865RyJYA0dyeZUb1rEUy629BxckTi6CE1KUy1OXU9Sdhe8Qjs5SEhJVmyl1igDVLBT1jKmTSVTcmZBzVfw7pZ3aCTEfzTkWctCQanq2sXS4YJPszXE1KVZ0hK+AkoBYAXqXYnRoUl9pEocIdB4VLy9zkNSBBMQAola1FIYZVBASF8lcojtDEpHs3yEEutKLAb8zGaX6Q9wvZHZgK1MXQkBs4NSdQOgvC6Zy0PUJAWQog8RS96ioi0ufLExKkFa01ZKiQC+ga+9YYmoORClLCBmBCUjMpGwB3i+eRNNPcUlJUqYrKleVAbMgh5j1ZjtF8PgkcBmAgknKKOFEsAQ1b7xaYck3OVTGYgp94vYkMzRafOUpCVZkLNSlDgNzJ36RDbTVDpl8SlkMpEx0ni4wHH9I2gcnFK9onMrKhJ7pSVZKFsxtBMBOORSpkxIWbC9OZet9IXSnNVU0olqNzXN/SwPD1il6MgaSrPOqkquXRwAg2fdusBl45DGWEK4OIrUtyL2Beo2hSfOAcqKnUcocLCcoN0l6hqxbBS05DLShKy7ZwQkl99Q0XvW43FegzMwktUpMsBRmXJLBR6lmAhVSVh86gUAZSsAnJ8r6vE4/BjDhaipKiqwdRAA2U8ETiwuWPY+0WpSRwhmJHXTxhrYnta4GMLKCR7RKi44UKYnO93L1LjSFVyJmYzMyQsCykkB9RzPOO/N5XBWoPYIpkOoIIpWLTpxmhCRmEslipn4jZidX1hXbHTRaZifZylF/5hrlIY1/SdtYtPyTAEJSc5yk5kuXsB0fR4ArsgKWhKvaLmXyhu6DSo6co9J2N+GkyFmaolSj3UkuEdNzz/AMxvixPI/hODVavHp43LnsvzsbPYf4dRKkt7QKmkAraiQ3upDPlDmut4xe2p2WYEEW8n0t8YZ7W7T9mHB4vdahfTwjBxON9rMKib60uNvj4R60aj8KPj5zllk5z5Y+nEAXPMtrsbffhDUmcTR3YObV+/g0Y6JgDKJDi9vEaG1YNLxeg3qa+l3v6xqmZtGomQSAaeIJ//AFHQEqBqwr97R0O0SMy5dH8Pr98opNlIYlWlNn3+kEz8LuwH3tAVEUDu3LvAX9YTNBHHIGVgcpPps8Jo7R/lGWHKkcQeygDp4Q9jU0Jq5FxWtmI84xMdJtVimvMN9SYwkrLibPZ/bFb+GvhuI2ML2gCK13/cR8/TiFIbPUEtmsxZ6xpYbtEs4Lj71jJtxL6U+D02I/DslYUUAJKr6pPhp4Ri9pfh+eMhTL9oqgzDiA5tceUXkdvZTVxzj1v4a7RC1FTghId4yeHHkd1XyO7D4hnwbXa9zxE6XOkLYoV7dQqFBklPIloVw2KVKXm9nld2UoDU2BFo+sY7tVPsSSATMa4dgbU5D1jy+J7DkzAllKSU2q7eBjGelraDv7Hp4fGIP/tjX3PNSkzJhTMKwhLqJDVCu7V/jCuLnqzFKOJwSpSkjTY6jlHo8Z+GFlspStPvOSCaX2eMc/h+eJiM8tWRLgZVf8m0Ijk/0ci8y2PTxazBLdTQnLAWmuYZUOErcgncPBpmCnKlpJYhBBIOVhTQC7CLzsMyZivZtLbKAosoNql6tFU4dCykIUbJd1aA1c78oje/5OnqTV/2dOx8qYMmT2YQKqQGPJqX6wX8iFpAVlTl4gQSSrmogwTH4aXnIJUAQ5yWPhpAsJLmIDy1BKF6BJUUjQnbpEtqgvbbYjAJmqCst1ioWe6m1FG79IXRgyZgQMqpj04qAD9e4jTlS5QYnjUKA2BJu41MLiQZZScje0pwCqK3catCUrH1coIcNMBmFQlrWAyQaljsIWxeQCXLAUthbLlY8hrDiQUKV79HdR4tbRGEx6CUKmZveFTQv0+UCk0TvV8ikgzVB1KsWKs1hrw9IBO7SSkqQCQjRZF3vl8dY1MP2fMUtXs5KykEr7tammlRBP4PNnAKXKdXuu6AnZxr0jSEZN+X6ET1GOO8mvqjMwEqaqYtJKQgoBzKc0rRjrC+PT7FSVSmsysqa6CwpWN5P4TnTCkzZqE5SCyQVW8hGp/ApCXKgZhfNUs56UjpjppvlUjz8nieCD83V8keTwGDWpbpCnmHiQQyzQ3cAJTTWPSyf/54rLxTmSaiWmuUcl2JfkwjSONSBQBMWw34gCeEqBBcjkQHjphp4RXxbnk5/Fs03/x/CgOHw0uSGQmupNVFtzCPaXbQQDV1bfWEfxJ29xEJpSseVn4krtQHUvX1joT7R4PLdyfVN2x2djzNUokudPmwa0N4dmcCldKvv3YSwkvXXT7rGlIlAWF6Xt9mNYozYVQBSb1oHe41uPGJw8wKFRVG7/u40hiTID1y/U66w0nDAdB8fukaUQBl4ZBD5sr6Fh6EPHQYyd01+94iKJGJE1wNKPXlyeKzdT0F9b77tBsOl05tPXnFwnTW/wBh/toRoZWKlO1XcudiEjodYz8VKv4CzvqddOkbmIlhzdrV0apMJTcJZnYcRYtfWsZtFIxMXhKuGepB30FGjGnYRSC8s5buGflUbR7CbhNgCAAHej3L1jNxOHtenJ21PhEMtMwv4vkpNSU8xVP7R6f8JY5JKwkg5k3B6j5x57FSg9a8Ibk+30aM9OFVLWJsg5Fi+ygeVHjPpRd2j3va/ai0y5TMWYF/7f2heR2/+pJHSojzcz8SKWhlyVgu4yjMH9GuYRl/ilILLQtHqIy6JFUmfQsP2ugmimO1o0JeOP6o8BgPxFLKklCwTtY72j2E7t0KKCQGO4FHhptckOBq/nHoQCOcNdjyZJnJJlIdixyj6R5LGzyFulRSNgaU5GNrAYzLMQUvWta3HSKjk33CpR4Z6HH9mYdSZ5VKQSS3dDhkgU2vpGErsiQMzJIc1AUQPAaCDYrtUqlzMpGZyQ9nBH0jHk49WRyQ9XAcinPxhTcJbNL6GkcuaPlk/qNJ/DWHDNmpXvGCDsOSyRxcNuMxnntzn6fvFD259tGbeJ/pX0NP9xqH+t/U0/4Hh3cpJNqqV9YZl4WQlsstAa1LR55fbJ5/fjAV9pkw1OC4iTKeWXmm/qz6NL7SeWhZNUFjzFj6MfCMftjHhKyxvWMLBYtRklz3lMPEpH1jO7Z7Q/mGrARpLM2jnUNzWm9swjO7aMeXxP4hlJpnzHZPEfSEZvbi1dxDc1n5D6xHxyL6Uj0uK7UUbloRw/bcpOZWcKNgElya1tbaPPLQqYxWoqfQ93qQGp1huT2d5aGl9YtY13E2ExK1zlZlkXsKMelyeZhnB4bw9P3g+EwopS9N+tA4eNSXhNgaM2g6s9do2SM2xWThm0La0NOlIfloamvwHOJmYRIrlDC7lN63cf6YtIDhhl8028LU+EaIgZkLBAoW0H2fukWGJABfRw5a/nb6GBhr0I0qPE28XiQl1FyKXYh6Wenh4xSJCHGJ/UYmEQkmuQHnmA9I6Cw2N6XiUgNoLeH7wAz6vsHLN0GsVw1QbsKX8T9IuU1ve/MC7UiigZBZnruedTvEBDqckNu9mqYvNagp6U1a8SJRyltWDA6mpasKgBTJbJfU7Hc3FYzMUmttyCQ76VP7xr4pNmJYOdzQMPB4zfZlN2c5aak3PL0jNopGTiZIazglr2I6uISm4IA2yjcPRulI3pkkUJQAbk9aaaxnT5aVKBGZ61oQaG71jNotMypuGFg4oK0JPMVBgSMOXZm8DWmrxqzZdWBbR1O4par0aBycLszP3SRtcRBdmBiex0q/pN6UNtHMQFYkDKJ7psHDkUppG8qTcXs5YunyhNUkgkPXdixpr5w7GK/xXFtlPs1MAymIeH+yvxfNlKSJ8klIeqASbHTrFRhAwLEUqGMDThQLl01qEgKGtNYW3oBrj8X4dbnMtLuwKFamrsDCsv8AFEpIyOvNxWQrUDccoQ/Khwzkk3CQQfWKZGDaA3ZYUOlf2iemIHH8Vp/8czyH1iw/E+0mYX5pHzjis04g2xJYtTUUMEVJOWpBP6SRT/1hdEPQdi6vxMs93Dqr+pTfKAq7bxKjRCE9cx+kG9hU9z0Yi9adYOJAYOzaUp1fL6RXTFdgsHI/EGLyhOaWkCrhBJ61PyjPm4IzFErJWo1dSnHk9PKNZeFbiq58LbFx5Qzh5INjsalIJBo75nIeKT9CTGw/Z7choPm7ND0rs4f41bxI9I1JWGGUltasQ40IoIcwWCcilFUsoilC70GnWHuS2ZsnAsa0H3TTT5w9hsH5gtQWHr8YfThMvukEaHKCSGatWpFgguzgFQILqJJaqaecOiGwSZeU61oH590l1eFrwwnKBVuFh7ttdLA1ii0DibKdBwu3vJNbtWDhv6mZrACoeusaJks4AHgcH3tL326HxhYXdwM1GDXf+3w8YNJUOEEqcd51AGlK+hiCQkndVU8T9dPGKJJwymCg54DTdjbS1xErDMH6lzdne21YqpbMXIGrr+FK1+MWSt3u6nsT603pDEKrxAeqyDsEmOgrHT4n6R0Ai2CxRSEhw7asOfnDP5ok70AfrU2jzuHm2dRLWJTekHRMIqSHcffKGUbCpyiS4Z9K6m/kIMcQCUdSQx2ptGFLxC9CQSanM7RoS55ZnNE3JBveEMbM2hIZ2ajal4EXIBNgVEb0FLxT83ejBxo9vjAvzICKkB9uG5vWAC60ad2gfd2c8ozp+EDgsaJ96rORY2jSccZSdxWzNC00OouHDJAYtqDVoihpiplOVk1Lmr3oBvQxaRhXNRY6ljQQ6psqyQdbG1dHgsqYDz4mcHcPE0VYh+Vq40yuauHptWFh2cdR3iDahuNqRq4iaA52Cav/AFUEAUtgaWykss04yKRNDsyF4AlmIJY969NRw6RZXZxzPzFQKhw1stY10qfL3u8pL5rODyrAlTHKVOqqHHF+lWzX5wukdmOMEwclLBjahqU/poSREzMLySrh0YFxvWsba1s9VChN0lmUdDyMBMt1A5nqQ+QahwH0v4wukdmWcE5PDcE3LGxDMqhvBjgFFJorQ3Lh2t02h+XLGZqF8pIyEaFN+vlFm4UuUHhUkMCLFwOgDQdIWZKMEXFFEVHvVY+9TZ/SGkdlOnuChNw4LFwxKobmAE1KBUaKL5xy3aCyCBcoqyqJNfdJ8bQUKwE3DZUkgABwTmy2NyHO8cUhIAdGqR3BX3a32p6Q4wZtWIIyPUVBgPtKAupgxYS/CzUtDQi8lY3qQLEPUNQgbgxK6lJ4ixBAGYs/CRoLjwi1QQxXlBIsAKF68orPntSpuO+wrUWrDQg6pTElqODYV0L1gaUkU1G7CgpoKU+ETNnA5CQNiACXcaG19YhE8ued+G28UhEZ63HC4apN8wPk8SmzM+StE2Ici+rExHtR3iS6di3du4HIxbMAfB9S+X9oYiiCMxGU8RCiWAfQ11gy5lHYliwq1oWmStQmqVfprlI92uxEMJQATsBW1S30pFEg1TRY2v3mpa/SsVTiAczAbVUSQR03FYqoNdn63GhPwikyaEnMLGgqfAimtopCY0Fp1vyeIhQJJqCmu7vz9Y6GQY8tViyhtF0nLqp82tYBhQWfWjVhtIp3i77QUXYhm2WKHaNNM4FgWNBuIUl4khqpYlnKeXxhmXiCK8Pdd2+EJopMaBvTXRV/2jps45QVAjZuLWE/zCjmJSk2saxVcwZXKFh3FC7bloQzTl4oElymr0YjTf5xbOFFVU91JACrtyIoOcZSZwCgn2igXtlfSH0YlGYlMz3WIYecCBjqpDhQSWJsBo4d47DyVj3nLp0YWryiUYtBLBelaP7usRMmgJBCgMuUnhoRaAW5CkFRWM1ctnscxc2pHTUd45tC1T+rpzixmcRrRlMMzOaGxjkLUSDWoL8QaoHzEKh2QZre8Bxpo+/hA1lTJD1ZYuLi2l4JMBAsonKDcO4+cXmEmtSxdwAb6RNBYIqJazEHUHQHxgaVWomhSWYeYY8oamSzTkQKJvcUgHsxlLgMKdzao+cFDsgpIUKDlQ3SXFtGrBEsHcCimdzZVH+ECE5JZRbqUqHIvWlDBiKtSoKTxnwbmzQqCwOWhBcEDRZ90u1tiYID1IOYd/eop4xC1B9gWJ4xRuE/GI9nw94slmOce69z0LwUFkpUHchwCCDmNHDGm0VlChAAoTYKLa18jB1rdLiuZ2ZVGv8AGkDUC5oWUAe9RxVoVDslSwQzUoruO+h1vFZgalXZ2ACXal+kXkoTyAcpqp71ERMSGBZDgs6tjQgQUKwExbJYnNX9e1dOUETLFCAL3AJLK6xeTQsSnhBsKuNP9pildM590uG5gjaHQWWStQJLFrvQB+6p+bRTIWqQSkvVVwN25RdUk8LpUbPmI1v984lUnK54QLeAt14YokoohgeHi4SwJdrD/bFUKFgSQKPlbmnyipnXRnqn9IYDUekDWp+Pj4qNYF6g+EUiS05WrKc0e1D9IWmJJdLOADdXjSDTksQMru9zSujbwDETCxICAbWNrfCGkAAys1SWJ0zGnrHRZMsqDjKQf6THRdE2Z0kcH+2C5jkHj846OhsoNgjb70hqYa+EdHQmNclGd3hWeog0/q+EdHRDGuQslZziug+EXWKeH1jo6JZQbD0NOUOqUWvp846OhoC+KrNS/L/jC4SHT/cPnHR0AgkrfXj+MDCv5C//AKx8THR0NATMmFxU+9r/AGwSZNOchy2Yax0dCGicDMJABJIrcw4RxePyjo6EDKzpKa8I7p0gC5Yc0F9v6I6OgJKS5YASwAYBv98VlpDopqfnHR0DGg8hAymg92G0oDWFj8oiOgAhffhacssKm0dHQDEp6zmVXVQ/9RBpaeAdER0dFdiWDJ419PmITWs5DX9f/KOjopCY0PgofAQjOUaV1Pwjo6GI87j8Sv2iuJV9ztER0dFFn//Z">
            <a:hlinkClick r:id="rId2"/>
          </p:cNvPr>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31" name="Picture 7" descr="http://www.komas.com.tr/tr/images/mercimek.jpg"/>
          <p:cNvPicPr>
            <a:picLocks noChangeAspect="1" noChangeArrowheads="1"/>
          </p:cNvPicPr>
          <p:nvPr/>
        </p:nvPicPr>
        <p:blipFill>
          <a:blip r:embed="rId3" cstate="email"/>
          <a:srcRect/>
          <a:stretch>
            <a:fillRect/>
          </a:stretch>
        </p:blipFill>
        <p:spPr bwMode="auto">
          <a:xfrm>
            <a:off x="2483768" y="4293096"/>
            <a:ext cx="2535560" cy="2444503"/>
          </a:xfrm>
          <a:prstGeom prst="rect">
            <a:avLst/>
          </a:prstGeom>
          <a:noFill/>
        </p:spPr>
      </p:pic>
      <p:sp>
        <p:nvSpPr>
          <p:cNvPr id="1033" name="AutoShape 9" descr="data:image/jpeg;base64,/9j/4AAQSkZJRgABAQAAAQABAAD/2wCEAAkGBxQTEhQUExQWFhUXGBgXGBcXGB0aGhwaGhccFxcYFxgcHSggHBwlHBQUITEhJSkrLi4uFx8zODMsNygtLiwBCgoKDg0OGxAQGywlICQsLCwsLCwsLCwsLCwsLCwsLCwsLCwsLCwsLCwsLCwsLCwsLCwsLCwsLCwsLDcsNzcsLP/AABEIAMIBAwMBIgACEQEDEQH/xAAcAAACAwEBAQEAAAAAAAAAAAAFBgMEBwACAQj/xABEEAABAgQDBQYCCAUDAQkAAAABAgMABBEhBRIxBiJBUWETMnGBkaGxwQcUI0JSYtHhFTNygpJDovBTFiQ0RFRjwtLx/8QAGQEAAwEBAQAAAAAAAAAAAAAAAQIDBAAF/8QAKBEAAwACAgICAgMAAwEBAAAAAAECAxESITFBE1EEIhQyYXGBkVJC/9oADAMBAAIRAxEAPwB9V0F4UtpGCl4KOi00PjUw2yz4UkFNwq/7QG2tlatggUI+ekeG39Hu4a43pgTZ6fLTuQ6Ew5gknp0+cZm8/RSVc7GNEwaeDrCFaHQnqICkr+TGuyltQ19jX8wtCzgj+WYHU09YYdtpnKwk1rVYEKWGyMyp8L7MpbBrmVbhwBvDzj2U/GqVi1TOmJoVClWOdY8qmJcESrOOzFhlVXQC9784JSmBsoA7VXaKBJGYbt9bRdQUo0AA4ZdIdwgZM61qRg+tJBKvh+sQOTlbg/8AOsCFz44x4VMLPdQpX9KSflA16Ri49lp9+qgPUjlyj59fKzTugaUgFMonQtKkS6ykGtKUJ9THtxmcFSJZft+sIorfZp1GvIyNPADnHhU8AbJvzhXUud/9Mv8AxP6xSmsSmkjeZcA/oVFVNifFL9juMTrrQQbWiiQpNFWjIMLxTt5htpxeVKlBJNaW1p0rDXtE/MyhSZZNGgKGl7cyK3jnFJiXC8JjWFOHUUEfFuUtUwlS+22fvFPlVJ/xOkWTtIkjU+NKxG1SfgZfjvQzOPkWpESnlnRVKQAGPJ4ZzT8hj2zi61mjbLi+oQQPMmggKaBWLj5GVLyhcqj4Zkcj8YqsYdMqG8UI6XUfa0SObPuEfzqH+n94qor2RbjfknTPC4IqOogRimGoXdnIF/hyJIPnSoMfXtnZng42oeKk/rHktvS4JUyQOKkHPXzF47VFMblPcvsW3mVBRSttskahSAPhFb6g2TQsoB5pJSfYxDP4mXHFK0rwOopz6x47f8x+MPxaXRvmq8hNMnQUStwD8K6OI97+8C8SwHNdOWv5agHyOnlWCUo+eNxFt1SSmxHhCq7li00/7CE62UqyOWUP+ekeW5ErWEjVRtB+dwyZfNmVqSO6rLp5nhF/AMEcYot5NKmgqQactDasbOelszXpPoMYDs72aQe7UXVTeV+g8Iv4m42yEpSCpxegJtQcT0iRuYKlBIIuQIWsQxBLk2tdTlR9mgVtbUxnndPsCimw220ogHnysPIR0VmnVED9THRT9TtUWtlZ6ii0rjvI8eI+cMeIy+dC0nim0ZnJzxSUKB3kEe0as2vOhKr7yQb9RGbhWtDflpTkVIyTEUnupBKgoWAqTXkIedjJJ1pk9snKVHMEm504jhF+WlGmVKWgDOblZuf2iwFoOqteEVSWtMlm/Id9Ign30mlgSLgkVp1ECZmeBrep8YPrwhlzUq8jSIXdjpZVyXK9F/tHJIzqkvInP4sL116C3mYrtzKj3NeUOTmwjB0W5XqQflETmxhA3FpVyChSviRDNLXRWcki9hyHVUOUa3WqgA8K8YYmWyU7zo9z8KCFLHZWbaV9qhQRwULpHSo09oqSWKEEZq36xnvHfk2cZqemPRcbTYmv9g/WPK5xkDeP+1MAUNOrTmQ2tQ8IozeFzWpYWR0TX4GBOO2T4R7YamMSlR95XlQfCKDmKM13Jl9HQkKHoqADsvzSQrkQR7GPiJcfhSmnOK/FryyiULwGXm23u+6w7/W1lV6p+MRN4W7/AKb7jI4BLinkn+1dwPOKaJY6ggeAi4yVI1UT4mD2vAtaJPqM6RuOsunll7M+FdIXMQ2ifZUW32i2scDfzBFjDQiYUe62STxSk/IGAG2Uq84gZmnVFN0q7NXmFWpDYu605J1blNplTBtoJhbw7JBdIFSm1Kc72hlTtZPiu4hIGgy19xaE/ZyRmm8zrCUq1Qtuoz017poYYJB+bU4lHZPb1qLQco/uppFbmE+kNjc2t2wvL7fzaSA4w2u4AABB8BSt4bGtpVBAW9JzLQI1CM/sglXtEmB4OhkBRALnFXLoIOoVEnUsx5nHL9UD8Pxph7+Wu/IgpPooCCFLRC3iADnZOiijdCjoocQCfvDlF9bI4QyXRnbFLaHZ5h4HMkBXBabKB68/OMnxzDly7hQqxpUEaEcxG54m3kSpdyAL5RUjrTUxn20bLM2gDPUA1C0G4PEftAiuL78G78fK0uhR2dlH5heVvQd5Z0SOvXpGo4PgDbQzHeUBUrV8hoBA3ZxptlCWm7AeqjzPMxbxjE0uqMsgjKkAukEeSP1hapVQclXb0en31TJo2SGhXhQr8zonwhI2unuwU2hoboN+JINzeH1T6W2hUi4rY6DgIzjaF5K1lR52MPjSdaDO9dBTAcUTdYNTQnzodfaFzCpjNSveNyT1OsRbP7PuvFS8/ZskmquJ6JHzg6vCMNlxvuOqPAdpT0AEP+kNmiMunto9/wAZCNwEWtHRRLuG/wDQmP8AJUdA1P8Ao3yr6NEwvZ5mX3svaOcVqFq/lToIIvvEJqqtPaIX54g016Uv7RXW08vRBIOoJAFOWsLTR5e6dbplBc/rlUB0tA/+LuBRq4KDkIo7QbMzKarQ2pSOKQakeF6mFcTABupSFC1FV9+UCcezYuNeDRJbHgqwWa+cEm1lYss+RI+EZe3iDg7qwR4wbwzGlGgJIid4qns7h9DY9h7ld199B/K5UeigYpzLc+3/AC52v5XUD4i0c1jNBU3jwdpmlnIRfpCK68aA4ftFNG0WJhxLS22nM9u7QU4k3pSD8rgjKFdqG0ZzyrkB45UnSBrT6lK3CRYkcPKCGA4oHAUmy02WniDrU9DDun9aFqdLoKMAk3MFpYQPIHCJmHKcYMmeuyzPyLboo4gKHUX8jCLi2xjvaDsSnszxWbp8+MPqHeceVuAw/IEVU+BQkdjUJu68tR5I3R66weksMlm+60knmrePqYEYjiwbWUuLI5AUFohax5vgD5mEdMs8V0t7HJt3lQR7+tUhUaxYHQ18IkE/+VR9Yn8jRJ4A1PoZcG+0lXUgV9dfeBchLMtLPZ5977qlEgU/CDpFaZxK1hCjim0SmXUqpWhuOY6QFzopOLRpzZtH3PAbBMZbfbC0Kqk+oPIwRUr0heeun5JuNMq7TSvbS6gLqRRab3trQ8DQR2yW0yXgGnD9qE1vbMBxHWLTbwrWM/x1HYTZQk5c1XWVclHUZuXTrFsVcuh4xK04/wDDWnKRnG02wgdfLsu6WSoEqSO6Vc4YdlNpBNtkGzzdljnwzDpE779CTFHbRGJqK4vyJ0pszNN0UpxKynQJtXxrCpIsPNzSw+2tCFKKyk2rS/e0PCNgQ+CNI9LbQpNFAFPEGOVrXaNCzOWZJieLF4qJVlH4RpAGbm06eUaTj2wrLgzMK7NXK5TXzNozDG8DfYWUOtkciASD4ERfFM66K/KmWpjEXXsrDauzbSBmVpQeMSYXKttrJSFvKryrX5wIkZZ1dkNuXNCAlR89IecPYmUNZGpdxHOibnqSbx2T9F0UXGuyZBmaCkugDkQ2D6FVY6KRwqc4y7h8h+sdEf3+wcpNOlGAL0ueMEkooIHyzuoi6hcZ0zBR6I4wr7Y7KtzTalISA+BVKtM1Puq8YZnFR5zVFYrLaewJ6PzS+tSFlJBqDSl61BpTxh5wfZVQDf1hagty6GW+/TipZPdEH8UwFhqcdnnEhSEpCkt83dB629YO7PSLikqddA7ZRqrpXRIrwGkXvLtdGiaettgyX2YaCjTtCONVaeFIJNYe20KNoAP4qX/y1gsJNYFAKjjfUxUfSUVKgenKIKjnk2L+LPZFBwJJWm+uo4gwu4tVD31xlZKHKHMDWhGqVctIO4jNA159OEIkxiqpVxaaBbC++2eutOVorjWymmlsbsN2+T/qoVX8SLjzHCGeS2uk1U36HqKRkow9l3elXwiv+m7UU6BY184mbwybT/pBzkUlBHrWC8UenodTF/2X/hsbuOyixaYQD1MdLTkuP/MNeOcRlsrgM8uwaSmvAqFvQmkHpTZW4Di6qoKoaFT1qs2AhKSXsR4ca8Uy9tlJNTS2S24m1QtwGu7yHM1i/g2GSjYASgLVxUvePvb2ghhuAoQBVCQBoO8fUwYZlW0iyR5gROr2TuklxTZCy4BoEjyET/WhzHpHvIOAHpETkvXhCqjP7PSnUnikxRncPacFFNoPikGPq3ALEEeAgJN7SSqFFKn+zVyWlSfekDbfgdT7BE9hf1ZRXLUQfvJHdV4jn1ixhm1aVnKvcWLUVYH+k8Y8TuJsrG7MMq/vHzhOxZsGpBSeoIPwMFYuf9jXLlrRpiH82hgNt/Jl2VDqRvy6s39h73yjPpLaJ+XO6oqT+FRt5HWGrCttu0qlxlZSoFKsqSoUNjW3/KQVgyY636F630C8CxYMOofBy8FciOMP+0s+Es/WEGqVBNKdYy+ew15CltsJ7VpRqlRFCL92ijWsH5sTr0qmWEsEUIJPaDhoAOEXuVXex8tzVKtDVgmJqWmtIsTc+sighIw/B8Sb0bNP60/rF97EJmXTV6XcUf6Tl81CsZ3hafQGofYSxvES02BX7VVCkDkLmsRTO0lAwXBQLVkWniAR3oR5naMqcLrgCl8AOA5AcBEeFuOzs0lVwkX6ADgOsaVhanYW4Rp82pLVAEKUgiqVJJIpyN4+ysw0r7vuofBUB3NokJJZH3TrWnkI9N46mtgIhUsRwxhAa/Cf8lf/AGjoEHFT0jonpg4MaJQiLKXBpASWmgnWsWZh6lDWFTJ1j2y+p4U6xXlniIqtTIN6x6U6kBRGpiiexeGihjM4ENrWoBWUggfm0TTrWI9nMWKHQhw/zAL8AqlafKKG129LZhcJWlSv6QdYEzEwlxNU6Wvy8IpK2jUoVTxNULvOI3HYUdl9oC+ksOK+3QN1R++kfOCDWIEKINjxiTlmT42ugjimGtOoOdIrzFjGN7f7PuS5K+80TZQ4dFcjGsTWI1FvCFXaybCm1NFJXnGUJ1qeFIphtzRWYetGONO0OvtURoWxOFreQp51Rblk6qr3zyTAzBcDDriGlM5KneKkEEAa3PGG3GJ4JflpdAysJClBAsKp0jTmyb/VBxxa62MUk2VgNtp7NHBI1Ceazr5QekZJLYoPM8TFDDHMjWY95d/LlEv8R8vGPPq0g0qp6QTUukeO0rFD691EQvYnSIVkEWJ/QXbXzvHr62E97SApnidCB1JoIqTLD6q5Qlf9/wCsNGRs54f/AKCk/iLRrvAecZ1ts+y62QSCpN0mt4i2pm5lmy2S2NM1Kp/yFoTHZ5KlHtSoj8pAPuKR6GDFX9mPqIXTKUtLB1xKEJUVqNAOZjUtnfouZACplZWrUobOVI8VanyhL2amWGXgttSyqlN8CoHGhEafg+JZ26IJprxNukU/Iy1Pgnwb8B2SwKTYTlZl268Kip8yqse5uUChvJCqaJ4DyEDw6aWr1NbxF9aUi5GYcxw8YyfM35AsentForpbIB5iORMkcPeOZm0LppXrFgstn7xT51g7n7C2/ZK06TqD6xbNQARXqDy6QPSEpulz1jyvESOI8aQ3NIk034B2L7OyEwT2rKUrJ/mJGVVfEWPnGd7bST8jRDRAYc7q0C6uaVcj4Rob+Ii+b9oQtqtoCt1LKbpCgoeOnzMVx3Tr/CsQLEqt1VApBpwKhQeRIhiYw/KN5wIr+JKvjBiSxmwBGamqVXHlBEziChSkkZQaLTQVSDzranWDWRt61o2TpLsCIwp4gFL7JHDf/aOiq/KSxUSlKgOQrTyvHR2mHUhmRx1t5NUrHhX4g3EEGMeQgFLhFOF6wDwv6M6qzPPUH4W9f8j+kPmGbKSjQs0FHmuqj7mkTvHjXhmT5teUL0ri7S1EINhrYnyAi1iOOFLSwxLuLUUlKaJNyeJtDe1LtoG6lIHIAD4CI35gDhElxli/LyfgT2TmSlLiSnOkZkm1KihB94SppK5N7sl1yE7iuBHLyh3xuYJJPKBaptuZT2LzZJNkqSM3sLg9YOO2n/hqh67ACllK0rQSCCFJV16Q8SWLomWqqoh1NlAfHzhDcwScaJQ22XUA23anzpcGKjyZxolSmltnmQdORJEXcc/DGu8bffTHd6ZArc06QvPPtuvAKcKKdwg8RxqYXXdoX9CsGsQNIS4d5dDpQi3lS8PGHiuyfNeh+axh5ght9RcbPdd+8Oh5g84F4tM5pmXVTdCstf6iBFCX7ZpJoQ43xTmze2oMS4fJvTCSplNUo3iXN1IIuAldL+ELw09obkh+xrE0N0Fe7b0hXntqQO6amPS8BemKAOoDlAciqj/FWh9IBYxsXOs1JZKhzb3/AGF4nh/Hj/8ATOq4x9ez7M7UuGtVU5Qd2VmC8M7qs1e6jSw+8ekZhMJUCQoEEagintDNgU+WwkjgItl/HlT+qFjNzejScR2aamUVQSh0aVJKT0oTbyhMD05IrKO0pQ9x0VH9qqw04JjSXALisGMRlm5hvI8nMOCh3knoYwTfD9bQz5J/4LmHbeZlBqaaCQrVQ3kHhcEaRW2r+j9p0dvKZUcVN6pI/EjlAPaTAFSxBO+0TurAsOh/CekXNj9oFMOJZUrMyo0BP3Sb08DGpLiueJ9CXiVdogltnpcN7yClwaKzV/xIt5RJI4mqTc3jmQePT9bQwYpKgOKTpfMnpUcIoyGLMtHK/LJXQ99KaqHWh1gu+a7EX69B+SxHt05mUOK/toD5mgiT6vMaiWP+afhWC2GYqytI7JQI5DvDxSaERbdmwBateRjJwgDqvoVZoPJuWVpPQV+EBp3EnAe9TxSQYc1zS1G58gaRbl0BQqQCOIP7xyaT8D89LtGanHFJuTXzpEje1HMH1rD3PbMSz1SWgk807p9rQpY39HLlCZZ4H8qxQ+ShaNMLGxXmn6FvHNqzlIFKnlCkxOKLucxbxDZuZQopWg5uR+XOBKmVIVRQKT1EbcUzK0iLtt/4NYnSkZkkZuUQN4uoLJOihRYrYjrAlpQjlt3guEy3JoNfwpCt5D4Sk3AUbjofCOiOWwl4pBATQioqaH0j5CaX2NtG3pbNKpII5j9o+LmVC0K3/YtSf/DzMw1yGYLT6BQihN4ZizV23g8PJKvRYHxjF8arwySS9jm5NkCBcxOqOsI01tPiSDlcboeS0AH4xGdsZr7zTfrT5x38WvRSUhtSyXlBKdTqeQhlwzCW2RuJ3jqriYU9jcTLqVKUlKVVpumsNzM1vCptCNcOhcm34BO18oUFD7RWhRNFKQbAjioaUiTB9riCGpsJoe66LoV/VXQwYxaW7SXcSKaFQPUXhMlw0tsopnBva4BAuOkUlrXQ2KVklqvIY2u2Dl5pJclwlt3UFIAQvxAsPGMpxHCXJdeR5BQrrofA8Y0bY7aEoc+rOgpbJo2pRrRWuUnlyhp2nwtqYZU0umam6riFUsRF5ytdMhqsdaMj2Vw9T8whAJCdVX4co1meYSmXWhtISAmwAp1hE2SklS8wpCyCSaW6dI0NRBFDoRT1iGXJquit9tCQpRolYBCkUUk8yLmnjGjYbMh1pKxxH/7GbyzI+0bKjmbUR1Irwhp2NmrONcEkKTU3oRf3rFfY35EbjZNtPshLziTnSEuUs4kAK8+fnGOY9gjsk4WnNNUrGik8/wBo/QoMKX0g4IJpkITQOAgpJ9wTyiivXkyY67MbkZ9TagUmH7BsbzgVMKOJbHzLBGdKcp0WDVNeRpp5xEnDphtJcCSUjVSDmp4gX9oXNijIto9HHe12akpSFpyrAUlQuk3EZntZg31ZwBNS2rebPEKFyCekeGsfcGijHzGMeU6wpDlDxB4gjlEcP4+TFXXhhfHW0xsl8VaW0244ojcGYi9KcxHh6RWtZdayPIUBQJNFDrlUQIzmTxMpQU1sQRDFgGPBCQCbRSsNQtySipphnEE5aFSVNqraoKVev6GGLZibWts9osqIVTeNSBS14Bv7XgDLXN+UjMPShifZvG0qeKUy/ZZxUkAgEjxFAfCI1y4doZjQ4khUX5aYsOcUmJgE0PkT8I9rbIuIyb32idT9huXe8InJrARiaprF5uZBGsUVfZGoZ4xDDkOjfSDyPEecIW1ezSVbqkgjVKxrGkIfSbCA22CsrCiimdIKwDyGsXltdoWK74s/P+JyLkuvKdOBg9sjgSniHHEkIBtX7x5gakQzyeEGeTmfAQitgO+eo5Aw84VhaG0gJSAPX3MbHlbnQK/UGtYAkgV1pyjoYykcjHRLQnyMQTjLg5+Ri5LY8vio+CrxXxOUW0rK4nKeHI+B4xXS0DrGfo2632HhiaHRkdbSpJ4G4/byhYxzZBtQK5ZeUn/TWd3wCtR5xaTKrJ+zBV0Hzi6xgE0u5Ab6lX/xENDpPoSmhZ2RmVSq3Gn0ltROYE6HhY6GHqXnELAKTXwhcxnYuacTQLbXTTUelRCfMtz0garSoDnqn1EUrGsnafYFkSWjbJKZ0rp1jPJpSpCbdSBuLVnTyKSeHWPGB/SI2qiZgZLAVFx4wS2ym2H5YOoUlWShsRWnKJRNRXGkVxNKtoo4ssK30kflp4w2M4gXGGniaKTuudKcfb3hTfnC+2hMm3msATSgB41J1grLbPzRl0spyNhRzuKUsqUpXIBIoBDUiueoa6BuKTtHkvA6KvSHKUxppxsHMLjnCu5sC9p27VDwyqjpHYebbsHGlDhvEexEG8c0umZec+yzjhQh9D1aoc3VcswuPMisT4JiKUTKafeBT4ilR5xzuyM2plxtQSQRVJSsEhQ0N6QgInXGZhAdCkuNODMDrTQ+UNENz/wWWSXPFG3oxIVobERSnsQFRcagCAuKYsEFVeAzV4UprWAknPGYWFnup7o59TEK5aEnEkaE3lWkhQBSdYW5yTUy4S1qkXH408j1i3KzZy6wF2mm1pfl1pKsq6pUOAKePnAxtvoOOWq0A9udlUllM7KDdN3UJuATqoAaCuojM1Eq1Mbxsk+VsTKVDczuUHQgEinrCVs1si2864Vj7Jt1Q/r4gV5DjGvHnSlqvRCofJoUsC2VmZo/ZtnLW61bqPI8fKNDwT6M2W6F9anFfhG6n9T6w8yIQkBKQAAKACw9I5525B1ERf5NU+gKNeCo1h7LIo22hAHJIr66wCx9+2ZJ3k3i9OPnNSuusBsYuKA2iae32acc9niWxkUzUK2yRnH3m1c/Aw0SU6hxO6oK+I8Yy191TK+0RroQdFDkocYI4bOBwZpYqSsXUyTfxbOhHSDf468os3NvTNDfl7VSKxSTLvKVQINOfCFhjaFwHKp4oVycBSfexitiOMOKqTOEJ/CFmluQTAjE/YlQ59j29PIlk/aKBXolCTVRPhy6wMw2ZU/2r7lwR2YHDW4EKmCyipheVIXlFc7zgIJHJIN/Mw7SjYIShsUbRamhJHGKcUukZq1K2WcORQVykDygk9MBKa2IHh78oqvTIQm2vIws4u0t4UzZR94Dj49IqujOpddlOb28ZStSc6zQ0qkVT5HjHQEXssiv8wf41+cdD9fY3FGsYoy282UKFR7jqOsZ9hOEOuTSpckpCN5a+SK6jmTDU+9lTrUxSw2Z3J1Q/mBtI65RevxjLFbemW04joa5KTQ2kJQKD3PUmLXZwBwDHUuhKa/aBIJHMcCOcHUPDgY5vT0RpNM9fVhALHsMDiFJOhBBEHu1rFOdTXThHNJdoEt7Pz3M7MqS+tvgDbmRDhsvskynecSFK6xZ2tTScaVpmQQfI/vBvBWybCKZctOTXEJILS7QTZCQkDlF1oG1YjeeQymq1BIHM39IX8Q2sJqGEdMxv6D9YzSnR3F10Nkw42hOZ1QQBxUaQu4ltnTdlWys6doqya9OcKs9mWQp9ZUdd4g08OA9I6RQtzdl0KI4UTUdcxNAPGNMx9h+CZ7bL7uIuKzKmJhw8SgWAH5cl4o7XbLtmU+vNlYKQnMlzU1sDU3JvDBh+GNsqDszkU7bKhFwmniLnrCrthic3iTxYl0nsEECgskqHFSuMPja5fqRyN+kKmJbSOvMtNHuo1PPx6RPhW0pbAFNIa8E+jJJ/nLKlcUoNAOhJF4bZP6P5VGjCT1VvfGK1WPWtCq63tsSJTbTSoiPFcfLryEpNN2leCa6k+UaE5sTLHVlsDwp7wDxXZbDU1BcQ2T+BZr53iCWNPZojKBJ3aYMsFiV5VUs6k/ePmYYNlHgmXSPM+JhWf2TZSCWZxpVeDhpUeMG9mptDiS2FjtE2KKivinmITIo4/r/ANhVbfaGvD3aEn2iXEU3qOMVJdihBNqRLPP101jJ76A57A042SFHiDrFFuSKgCs66CCT6qJNamsCsTxBTYFEKWdAE0pTmSbCLym/A66BWNyoAUeHDnC7ON9kwTcOLIKaa0BsRS45xfnJxxxQz5cw0bSagcis8T0gxh2yqnD2rrtVHpp0AjZC4rshltegFh2MOlIRMtB5B0zCix4KA+MH8NmGE9xojkCBXzX+kHEbNgcR8Ika2fAN4Skn4EWZpdkcrMrc3Smifwg/E8YNS7QSklJ8RFdKAgUArwB4069ITce2qPbdmjupNFHiTxA6QJn6E7t9jO9M5lGprSI1JzWEC8EnEKOY+hvDS0WrEenWEZXWgUMOrwjoLlwR0Jtnf9AaefIqT5QK2TxH7d8G4NARzGhET4jI4k4O9LpHnX3ELUlhkxKPpW4QtBNFlPAHjHY5ST35Kuk+tB6dw0sK3FKDRNWnAe6Tqk/hPsYLSOPuIol8Vv3069Kp/SPqHQLGhBsoG6VDrHv+GkghsBSOCFGik+CjZQ94DtPplJcJapDFJYgFCoUFDmOHjE7eJsrWpCXEqWkbyQakeMZ9P4Q8QpIcSFcgDeo0UoGFeVmpyVczoQU0saosocv3h4xul0yOTHHoN/SNOdm4yoCtCrproPaBrG2cykAIbCBzAzK8q6Q6K2YE2lKn0FAN8oJ155tRBWT2FlBSrf8AuV+sOrjWmhHaXszwPqeOfsnFKNalxYSK+JVpBSWkSuzj7TY/A2cx9bCsO72w0kRTsE+5+cCJn6MpReiCjqhREB2n/XoZZlorM4VLooaF0/8AuKqPJI3Y8z2OKSDvBKR1CR5AawJxn6Nw0kqRMLFOBv7iELEMGeRdW8OYJPtHTjVv9qD8nW0hvYxEzDpQgnKLqUPYQ+YHhwQAQNBpGe/R0E0c/FUGNMlpsARD8h8a4obbc7CqHstClAJPHSJHMRyi4pAozNQSDTwipMTVDUGvjElkfgT4E/JdxCcC0lLgzJP3R/ysBFvspFEMpA8B72iGZdqagwImJ46cOkaZlsrMKSbEZ5CrKZbINrpT+kL2JybIKXGkdktPFNgfEaR6mZoHXrqesDMRxgBOvr8ovGJehbaXkfdncVDqbObw1STcQTfWBUki/OkYW084pWZslJrUEGhhkw2QnJg776qfmUfkInf4nF7TJL8hekN2L7SstAgqzKOiRCufrc4SEFKEHgFa+Jg5hewdzmCHBXUVr7w2SWz7bYpkydRWHXGPAlZXQA2f2O7IAuAV6cfMfOHaVlwAN2nhHltkt0KTbrpHv60k1oaEag2HrAde2SbbJXUAeHhFN6YCL2oNa8opYpjTbSSparchqT0gJL4h228o0TXdTX3PWEq9LoaMToJvKLtaVCff9osS+DNHVCfMViuifQkax6RjN7Rm+Stmt42l0Ef4Syf9NPpSPqcHa5KHgTFIYuDxEWEztYPL7E4UWP4Mj8SvWOiv9bMfIPyA4UTTCxeg84AYo2FA14jhpBB6ZHFXkID4jNJpYdLwkp7HXQDZ2hSx9m6CUjuqAqQORgvLbSS6huvtjoTQ+hjP8eVvGFxw3jf/ABZtErzOXo3dvayVS3lLiSriU71fSFnEtoBMEoYC1qTvE0oAAR8aQB+jJhp1x1pymdSQWweNDUgdYJsSolZ5xs1AdSMp5cfnCfHMvQ0WqNhw2dD8uhxu1RcciO8I8OPqRreEjDZ16UWVJBUhXeSD/uFePxg+nHUvJzIIPPmDyI4Rnu9HP8e5fXgIfxUg3j2rFKixgI7N11io/NAA0ic19B+JEuOz4VWphPxBYoRWLU+8VEwuz0xQ8/CNWOH5H6laB8rPmUfCxdKjRY+cOcntK2sVSsHpxEZliL9TSKIVS41jVeCb7ZBZ3L0bF/H06ZrRGrHUfiEZN9YX+I+sSMS7rlcoUrwiX8OV7H/mL6NEmMebvvgQBf2jQnS/vAvDdn1LVvGh4A1MPmFbPNIAS6gJ5KHPrFNRCErNVCIqbdeNG0kDmRaC8nsO68Ae2Qo/hvm8q2jRWMGKE7tCngoAUPlHtWE0opJFdajnAeX6J735YAwLZMNbqkVP5ob5CRSkUATblF2WX2iAhZ3xoYqOOlNQaRKqdA/4CKKACopELs2U2spPv5QGdxMA0Kt3h/wwGxKfV9xQUfwAFZPjQWgeTuHYxTU8KFSVWHM6dBC7i+OIbQVLNAOB1UTpQcbwMIdykutrSBcUbVfpSmsDcNwRyedKn8zbKKUTTKT4acrmG4ryx9L0BC5NT7/2aVKI7qUjdA6nSvWNB2f2EfoDMupT+Vu6vM6QYw91thPZspCUJ5D3J4xaRjYBoNYjkz+kOsd+i7J7MSyPulR5rVX20i+1hzA0aR/iIGNzSlXJ8olTiIFhGX5Hs6ot+wyJZrghH+I/SPipRo6oT6CBKJ48o9mdVyh/lE+OvstnC5f8A9TH2KH1pUfY75QfHX2ZQ9iak8FjxBHxgdOY0silbdI3J6YB7wSociAfjFB1MvxZbFdSEpB9hG1VH0d8rPz3OTRUbwOXcx+hXdm5Vw5g20o8ykVgdiuxzSxZhBpyFPhSLrOvom1t9mHSkwptaVoJCkkEEaggxpycflZ9CO2JbeRotJoQTxvY+ce53YJsg5UFJ61gK9sAoA0Ua+Hzhb4ZO/DGx1wGJCnkAALbmEDjXKvz4GKyngCVZXGzxJSfinUQttbLTaTYqHUEwXc2bnQAQ+q40iTwr7Nc/lJLtFtOPEXKgr2+VYqTW1CPwq8BQx7Z2KmVjefNYtSv0ckn7VxSh0NIKx4l5Fv8jkukK85tDXRJHjSAjs8twgJBjVpD6M2UqqVE05isH29iZQatV8DT3FIb5YnpEHVswz+CvG5SaGCEls+SKqB8BG7s4GwlISGxQcyT8TH1eCMUISgD+k0jv5AukZdJ7FtqQFEEHiB7UgxhWAiXUCLp41HCG8SyE1ANeOU6+Rik6+gGmnzhXfI59eisvB0nfRSh6ceETPozpFRcR8lcTQk0rY2va/hyjxiOMNormVpHaAm2SMOKQbG3In5R9dxRsGh3SYV8T2lRaiqnhlF9eXOLOF4HMzNFOfYt8lCrpHhonzgNa8jJEs7tAlBojeX90Job9SIuSTM/M94JQk8XEgK52SNdeIhgwbZ1hgfZoAPFRur1gymgERdr0HkB5HZVsXdUp0nXNYeQAFfODkvKoQKISEgcEinwiBU5QREucr0ibyHcWy/5+8QzjCSAVgKHWBy5ymkROTdY6bO+NgraPA7BbSsqNFA6J6pgRJgJOVsKWeJAr6mDW0c8G5R01FFbt+cZyraZSbBVAOVQIp8dWujTiT12zQF5jStvOO3RxvCIja4U79YrO4+XDlC1eCdT6Xhf4177LJT7Y/z2OIaFVEDpxPgIXV7bDMaNqI4cIBIknlXEs+rrkUfcxIvCZilTLOj+2KT+NK8h3H2Fv+2x/wCkfWOgF2T3/R9SI6G+CPo7lH2jRMPcN7n1izOaDzjo6Jwea/IPl1mmp4wXw9Ztc+sdHQwtBlA3TFZSRyj5HQ6FIVpHLnEykigsNI6OhhiAje8onb0MdHRGi3osS8WI6OibAeVR4RoPEx0dFELXgCuj7dPnCjiCj2pvzj5HQ0eWPXhCxiyze51+UA1vKIuom/Ex9jouBDx9GDCVOOEpBIFiQCR4co0uXMdHRLOBEsybRTSo0846OjDQV5PrhiER0dCLyWXghmTc+EVufhHR0UQ4v/SOf+7Nf1/IwhMajyjo6PRwf0AwizLoLiAUpIqLECNpwWRaQ0kobQk80pA+Aj7HQb8GTL/YLAx4j5HRlomvJxbHIekdHR0IOf/Z">
            <a:hlinkClick r:id="rId4"/>
          </p:cNvPr>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35" name="Picture 11" descr="http://3.bp.blogspot.com/-PeX3SW0ttdo/TWV9ENC-3vI/AAAAAAAACMU/tt-P2PN0Opo/s320/antep+f%25C4%25B1st%25C4%25B1%25C4%259F%25C4%25B1+4.jpg"/>
          <p:cNvPicPr>
            <a:picLocks noChangeAspect="1" noChangeArrowheads="1"/>
          </p:cNvPicPr>
          <p:nvPr/>
        </p:nvPicPr>
        <p:blipFill>
          <a:blip r:embed="rId5" cstate="print"/>
          <a:srcRect/>
          <a:stretch>
            <a:fillRect/>
          </a:stretch>
        </p:blipFill>
        <p:spPr bwMode="auto">
          <a:xfrm>
            <a:off x="5580112" y="4437112"/>
            <a:ext cx="3048000" cy="2286001"/>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www.vaybee.de/images/reisen/gueney_anadolu_boelgesi.gif"/>
          <p:cNvPicPr>
            <a:picLocks noChangeAspect="1" noChangeArrowheads="1"/>
          </p:cNvPicPr>
          <p:nvPr/>
        </p:nvPicPr>
        <p:blipFill>
          <a:blip r:embed="rId2" cstate="print"/>
          <a:srcRect/>
          <a:stretch>
            <a:fillRect/>
          </a:stretch>
        </p:blipFill>
        <p:spPr bwMode="auto">
          <a:xfrm>
            <a:off x="467544" y="1052736"/>
            <a:ext cx="8064896" cy="4752528"/>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323528" y="309148"/>
            <a:ext cx="8712968"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Sulamanın sınırlı olduğu yerlerde buğday, arpa, kırmızı mercimek,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tarımı yapılırken sulamanın yeterli olduğu yerlerde pamuk yetiştirilir.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Tarımı sınırlandıran 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sorun, kuraklık ve sulamanın etersizliğidir. Tamamlanmaya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alışılan GAP ile bu olumsuzluğun ortadan kaldırılması hedeflenmektedir.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8371" name="Picture 3" descr="http://www.nationalgeographic.com.tr/ngm/0803/images/konu_buyuk_1.jpg"/>
          <p:cNvPicPr>
            <a:picLocks noChangeAspect="1" noChangeArrowheads="1"/>
          </p:cNvPicPr>
          <p:nvPr/>
        </p:nvPicPr>
        <p:blipFill>
          <a:blip r:embed="rId2" cstate="print"/>
          <a:srcRect/>
          <a:stretch>
            <a:fillRect/>
          </a:stretch>
        </p:blipFill>
        <p:spPr bwMode="auto">
          <a:xfrm>
            <a:off x="2123728" y="4293096"/>
            <a:ext cx="5616624" cy="2444131"/>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179512" y="130212"/>
            <a:ext cx="885698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HAYVANCILIK: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platolar ve bozkırlar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üçü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 baş hayvancılık(koyun, ke</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 yaygın olarak yapılır. Ke</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 daha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alanlarda yaygındır. Canlı hayvan ticaretinin gelişmiş olduğu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hayvansal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gelir kaynağıdır.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9395" name="Picture 3" descr="http://www.gonentarimilce.gov.tr/upload/resimler/haber/Hayvanc%C4%B1l%C4%B1k%20-Besicilik%20(6).JPG"/>
          <p:cNvPicPr>
            <a:picLocks noChangeAspect="1" noChangeArrowheads="1"/>
          </p:cNvPicPr>
          <p:nvPr/>
        </p:nvPicPr>
        <p:blipFill>
          <a:blip r:embed="rId2" cstate="print"/>
          <a:srcRect/>
          <a:stretch>
            <a:fillRect/>
          </a:stretch>
        </p:blipFill>
        <p:spPr bwMode="auto">
          <a:xfrm>
            <a:off x="3419872" y="3284984"/>
            <a:ext cx="5472608" cy="331236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www.tekerleklisandalye.info/FileUpload/bs421103/File/karadeniz_bolgesi.jpg"/>
          <p:cNvPicPr>
            <a:picLocks noChangeAspect="1" noChangeArrowheads="1"/>
          </p:cNvPicPr>
          <p:nvPr/>
        </p:nvPicPr>
        <p:blipFill>
          <a:blip r:embed="rId2" cstate="print"/>
          <a:srcRect/>
          <a:stretch>
            <a:fillRect/>
          </a:stretch>
        </p:blipFill>
        <p:spPr bwMode="auto">
          <a:xfrm>
            <a:off x="0" y="692696"/>
            <a:ext cx="9144000" cy="4680520"/>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107504" y="-98428"/>
            <a:ext cx="8928992"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SANAYİ: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Gaziantep dışında sanayi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fazla gelişmemiştir.Başlıca sanayi kolları tarım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 ve petrole dayalı olarak gelişmiştir.</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rkiye'de petrol</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 b</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y</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k bir b</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bu b</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lgede </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ıkarılmaktadır</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.Bu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 petrol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ketiminin yaklaşık %15'ini karşılar.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Batman'daki Petrol rafinerisi,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lgenin de en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sanayi kuruluşudur.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sınır ticareti</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yaygındır.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0419" name="Picture 3" descr="http://www.enerjiport.com/wp-content/uploads/2010/07/1722.jpg"/>
          <p:cNvPicPr>
            <a:picLocks noChangeAspect="1" noChangeArrowheads="1"/>
          </p:cNvPicPr>
          <p:nvPr/>
        </p:nvPicPr>
        <p:blipFill>
          <a:blip r:embed="rId2" cstate="email"/>
          <a:srcRect/>
          <a:stretch>
            <a:fillRect/>
          </a:stretch>
        </p:blipFill>
        <p:spPr bwMode="auto">
          <a:xfrm>
            <a:off x="4139952" y="3429000"/>
            <a:ext cx="4824536" cy="3312368"/>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179512" y="181247"/>
            <a:ext cx="8568952"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TURİZM:</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tarihsel ge</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mişli ve kalıntıları ile turizme hizmet etmektedir. Ancak yeterli tanıtım ve alt yapı olmadığından turizm yeterince gelişmemiştir.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1444" name="Picture 4" descr="Nemrut'un müthiş öyküsü"/>
          <p:cNvPicPr>
            <a:picLocks noChangeAspect="1" noChangeArrowheads="1"/>
          </p:cNvPicPr>
          <p:nvPr/>
        </p:nvPicPr>
        <p:blipFill>
          <a:blip r:embed="rId2" cstate="print"/>
          <a:srcRect/>
          <a:stretch>
            <a:fillRect/>
          </a:stretch>
        </p:blipFill>
        <p:spPr bwMode="auto">
          <a:xfrm>
            <a:off x="251520" y="3212976"/>
            <a:ext cx="3312368" cy="3273152"/>
          </a:xfrm>
          <a:prstGeom prst="rect">
            <a:avLst/>
          </a:prstGeom>
          <a:noFill/>
        </p:spPr>
      </p:pic>
      <p:pic>
        <p:nvPicPr>
          <p:cNvPr id="61446" name="Picture 6" descr="http://istenhaber.com/media/mardin-evlerinin-fiyati-milyon-dolarlari-asti.jpg"/>
          <p:cNvPicPr>
            <a:picLocks noChangeAspect="1" noChangeArrowheads="1"/>
          </p:cNvPicPr>
          <p:nvPr/>
        </p:nvPicPr>
        <p:blipFill>
          <a:blip r:embed="rId3" cstate="email"/>
          <a:srcRect/>
          <a:stretch>
            <a:fillRect/>
          </a:stretch>
        </p:blipFill>
        <p:spPr bwMode="auto">
          <a:xfrm>
            <a:off x="3707904" y="3212976"/>
            <a:ext cx="5112568" cy="3311277"/>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179512" y="109517"/>
            <a:ext cx="871296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6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6. DOĞU ANADOLU B</a:t>
            </a:r>
            <a:r>
              <a:rPr kumimoji="0" lang="tr-TR" sz="3600" b="1"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6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LGESİNİN EKONOMİK FAALİYETLERİ:</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p:txBody>
      </p:sp>
      <p:pic>
        <p:nvPicPr>
          <p:cNvPr id="62467" name="Picture 3" descr="&lt;/p&gt;&lt;p&gt;Doğu Anadolu Bölgesi'nin illeri"/>
          <p:cNvPicPr>
            <a:picLocks noChangeAspect="1" noChangeArrowheads="1"/>
          </p:cNvPicPr>
          <p:nvPr/>
        </p:nvPicPr>
        <p:blipFill>
          <a:blip r:embed="rId2" cstate="print"/>
          <a:srcRect/>
          <a:stretch>
            <a:fillRect/>
          </a:stretch>
        </p:blipFill>
        <p:spPr bwMode="auto">
          <a:xfrm>
            <a:off x="1043608" y="1340768"/>
            <a:ext cx="7560840" cy="5112568"/>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107504" y="108268"/>
            <a:ext cx="885698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TARIM:</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tarım fazla gelişmemiştir.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Bölge, ülkemizin en dağlık ve en engebeli bölgesi olduğundan tarıma elverişli toprakları azdır.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Yaz mevsimi kısa ve yaz sıcakları yetersizdir. Bölgenin batısı ve güneyinde iklim daha yumuşaktır. Ayrıca sulama imkanları daha fazladır.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3491" name="Picture 3" descr="http://tr.all.biz/img/tr/catalog/150867.png"/>
          <p:cNvPicPr>
            <a:picLocks noChangeAspect="1" noChangeArrowheads="1"/>
          </p:cNvPicPr>
          <p:nvPr/>
        </p:nvPicPr>
        <p:blipFill>
          <a:blip r:embed="rId2" cstate="print"/>
          <a:srcRect/>
          <a:stretch>
            <a:fillRect/>
          </a:stretch>
        </p:blipFill>
        <p:spPr bwMode="auto">
          <a:xfrm>
            <a:off x="3131840" y="4071942"/>
            <a:ext cx="3810000" cy="266700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323528" y="116632"/>
            <a:ext cx="8640960" cy="46573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Buna rağmen bölgede sanayi pek gelişmediğinden halkın çoğunluğu geçimini tarım ve hayvancılıktan sağlamaktadır.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Bölgede üretilen en önemli ürünler</a:t>
            </a:r>
            <a:r>
              <a:rPr kumimoji="0" lang="tr-TR" sz="3200" b="1" i="0" u="none" strike="noStrike" cap="none" normalizeH="0" baseline="0" dirty="0" smtClean="0">
                <a:ln>
                  <a:noFill/>
                </a:ln>
                <a:solidFill>
                  <a:schemeClr val="tx1"/>
                </a:solidFill>
                <a:effectLst/>
                <a:latin typeface="Comic Sans MS" pitchFamily="66" charset="0"/>
                <a:cs typeface="Arial" pitchFamily="34" charset="0"/>
              </a:rPr>
              <a:t> buğday </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ve</a:t>
            </a:r>
            <a:r>
              <a:rPr kumimoji="0" lang="tr-TR" sz="3200" b="1" i="0" u="none" strike="noStrike" cap="none" normalizeH="0" baseline="0" dirty="0" smtClean="0">
                <a:ln>
                  <a:noFill/>
                </a:ln>
                <a:solidFill>
                  <a:schemeClr val="tx1"/>
                </a:solidFill>
                <a:effectLst/>
                <a:latin typeface="Comic Sans MS" pitchFamily="66" charset="0"/>
                <a:cs typeface="Arial" pitchFamily="34" charset="0"/>
              </a:rPr>
              <a:t> arpa</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chemeClr val="tx1"/>
                </a:solidFill>
                <a:effectLst/>
                <a:latin typeface="Comic Sans MS" pitchFamily="66" charset="0"/>
                <a:cs typeface="Arial" pitchFamily="34" charset="0"/>
              </a:rPr>
              <a:t>Yurdumuzda tarım ürünlerinin en geç olgunlaştığı bölgedir.</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 Sıcaklık çok düşük olduğu için sebze üretimine en az elverişli bölgemizidir.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4515" name="Picture 3" descr="http://www.sagliktarim.com/images/ARPA.jpg"/>
          <p:cNvPicPr>
            <a:picLocks noChangeAspect="1" noChangeArrowheads="1"/>
          </p:cNvPicPr>
          <p:nvPr/>
        </p:nvPicPr>
        <p:blipFill>
          <a:blip r:embed="rId2" cstate="email"/>
          <a:srcRect/>
          <a:stretch>
            <a:fillRect/>
          </a:stretch>
        </p:blipFill>
        <p:spPr bwMode="auto">
          <a:xfrm>
            <a:off x="2915816" y="4149080"/>
            <a:ext cx="2713484" cy="2569468"/>
          </a:xfrm>
          <a:prstGeom prst="rect">
            <a:avLst/>
          </a:prstGeom>
          <a:noFill/>
        </p:spPr>
      </p:pic>
      <p:pic>
        <p:nvPicPr>
          <p:cNvPr id="64517" name="Picture 5" descr="http://www.tarsustarim.gov.tr/Resimler/F923ITEkaramanda_bugday_62_kurusu_gordu_1342279426.jpg"/>
          <p:cNvPicPr>
            <a:picLocks noChangeAspect="1" noChangeArrowheads="1"/>
          </p:cNvPicPr>
          <p:nvPr/>
        </p:nvPicPr>
        <p:blipFill>
          <a:blip r:embed="rId3" cstate="email"/>
          <a:srcRect/>
          <a:stretch>
            <a:fillRect/>
          </a:stretch>
        </p:blipFill>
        <p:spPr bwMode="auto">
          <a:xfrm>
            <a:off x="5652120" y="4149080"/>
            <a:ext cx="3360490" cy="2627785"/>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323528" y="81590"/>
            <a:ext cx="864096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HAYVANCILIK: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Bölgede otlak ve meraların fazla olması, iklimsel ve yer yüzü koşullarından dolayı tarımsal faaliyetlerin yeterince yapılamamasından dolayı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hayvancılık en önemli geçim</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 kaynağı haline gelmiştir.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Hayvancılıkta  geleneksel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 yöntemlerin</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 kullanılması ürün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 miktarını</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 düşürmektedir.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5539" name="Picture 3" descr="http://img1.loadtr.com/b-388243-hayvan_karikat%C3%BCrleri.gif"/>
          <p:cNvPicPr>
            <a:picLocks noChangeAspect="1" noChangeArrowheads="1"/>
          </p:cNvPicPr>
          <p:nvPr/>
        </p:nvPicPr>
        <p:blipFill>
          <a:blip r:embed="rId2" cstate="print"/>
          <a:srcRect/>
          <a:stretch>
            <a:fillRect/>
          </a:stretch>
        </p:blipFill>
        <p:spPr bwMode="auto">
          <a:xfrm>
            <a:off x="5580112" y="2132856"/>
            <a:ext cx="3371081" cy="4536504"/>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251520" y="249475"/>
            <a:ext cx="8568952"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Erzurum-Kars Bölümü'nde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yaz yağışlarının fazla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olmasıyla oluşan çayırlar</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 büyükbaş hayvancılığın</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 gelişmesini sağlamıştır.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Bölgenin güneyindeki</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 ovalarda ise küçükbaş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hayvancılık gelişmiştir.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Bölgede yapılan hayvancılığın ülke ekonomisinde önemli yeri vardır. Ayrıca arıcılık(bal üretimi) önemli geçim kaynaklarındandır</a:t>
            </a:r>
            <a:r>
              <a:rPr kumimoji="0" lang="tr-TR" sz="1000" b="0" i="0" u="none" strike="noStrike" cap="none" normalizeH="0" baseline="0" dirty="0" smtClean="0">
                <a:ln>
                  <a:noFill/>
                </a:ln>
                <a:solidFill>
                  <a:schemeClr val="tx1"/>
                </a:solidFill>
                <a:effectLst/>
                <a:latin typeface="Comic Sans MS" pitchFamily="66" charset="0"/>
                <a:cs typeface="Arial" pitchFamily="34" charset="0"/>
              </a:rPr>
              <a:t>.</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6563" name="AutoShape 3" descr="data:image/jpeg;base64,/9j/4AAQSkZJRgABAQAAAQABAAD/2wCEAAkGBhQSDxQUEBQWFRQUGBgYFBQXFRMWFRcWFhQVFxYYFRcXICYeFxojGhYYHy8gJCcpLCwsFx4xNTAqNSYrLCkBCQoKDgwOGg8PGiocHyQuKSktLCwtLCwuLCksKikpKS8pKSwsLCksLCkpKSwsLCksLCksKSkpLCksLCkpLCwsKf/AABEIANEA8QMBIgACEQEDEQH/xAAcAAEAAgMBAQEAAAAAAAAAAAAABgcBAgUEAwj/xABKEAABAwICBwUFBQMJBwUBAAABAAIDBBEFIQYHEhMxQVEiYXGBkRQyQlKxYnKCocEjM6IIFSRDU5KywtEXNERUY4Pho7PD4vAW/8QAGgEBAAMBAQEAAAAAAAAAAAAAAAIDBAEFBv/EAC0RAAICAQIEBQIHAQAAAAAAAAABAgMRBCESIjFRBRMyQWEjsRRCcYGRocEz/9oADAMBAAIRAxEAPwC7I4xYZDgOQ6LbdDoPQJFwHgPot0Bpuh0HoE3Q6D0C3RAabodB6BN0Og9Atrrx4pjMNNHvKmVkTPme4NHgL8T3BAerdDoPQJuh0HoFD/8AalTv/wB2grKofNDSyln95+yFj/aQ4e9hmJAdfZgfya66AmO6HQegTdDoPQKMYZrJoppBE6R0Ep4RVMb4Hnw3gAPkVJZqhrGlz3BrRmXEgNA6knIIDbdDoPQJuh0HoFA8e124bTXDZTO8fDCNoX++bN9CVEaj+Ucb3joHbHzOltl5MsPVAXVuh0HoE3Q6D0Cjug+ncGKQGSC7XMNpInW2mEi4zGTgeRCkqA03Q6D0CbodB6BbogNN0Og9Am6HQegW6IDTdDoPQJuh0HoFuiA03Q6D0CbodB6BbogNN0Og9Am6HQegW6IDTdDoPQJuh0HoFuiA03Q6D0CbodB6BbogNN0Og9Am6HQegW6ID47A6D0CysogMxcB4D6LdaRcB4D6LdAEREBTmu3WRU0c8dLRv3RLBJJIAC6znODWtJ90dkknwXh1M4k3Eqqd2It9pqYmsdFLL2gxl9ktaz3Gm9jcC5uptrI1Wx4rsP3m5mjGyH7O01zL32XNuOBzBB5lenV1q3iwqN+y8yzS23khGyLNvZrW52FyTxuUBMALBYkkDQS4gAZkk2AA4knkFxtMtKo8OopKiUFwbYNYDYve42a0Hl1v0BVPYNrLGMYjDTYi0x0zzZkETnCOSW92CoJ7T2cg0WFyLoCaaQ6VDEg+mw2jZXjg6eZtqOMjo85vI+yoxX6pqqKGF9ZNJWwRX3tHDJI0sZx/YbRO82flyJAyKuqlpmRsayNoYxos1rQA0DoAOC+pCAiWiOjGF7hk1DTwFjx2ZNkPflkQ4vu4OByIOYN1KTTt2dnZbs9LC1vBRPGcPfQTuraRpdE83rqZovtD/mIW/wBq0e8B74HUKU0NcyaNkkTg+N4DmOBuCDmCEBD8K0YjocbL6doZFWU7y+NuTRNDJGbtHK7ZDl4qcLiaQyCOSlmdk1k2w48g2djowT3bZjXaBQGURcavx3YceQDthvZLnyPsCRGwEZC4zJ/1QHZRc6Cpndm6NkbftPJd5hosPUr3Nff/APZIDdERAYuvOzEYy7ZEjC75Q5t/S6j2OazcPpJtzUVDRJ8TQ179m/zlgIb4Fe04NSVcTZI2xlrxdksWyD4tc3jmgO4srjYHUva99POdp8YBa/8AtIzk1x7wRY+S7KAIiIAiIgCIiA+aIiAzFwHgPot1pFwHgPot0AREQBERARXWToecSw98DHBsgc18ZPu7bL2DrciHEX5XVU6vNStZHiEU1axsUUDw+22x7pHNN2huwTYXsSTbgv0AiAxZZRfOoqGsaXPIa1oJc4kAAAXJJPAIDcqDUIdhmIiAX9hrnOMHSnqTdz4u5kmZaOTrhbVWlVXV5YZExkX/ADlSHBrh1ghHaePtOsD38Vxq7V3U1I/pmK1L8w4NjayJgc03Ba0HIg5grJZrKa3iUiahJljYlhzKiF8MouyRpa4cDY9DyI4g8jZR7RLHJGzSUFY69TANpkhy9op+DJR9sZNeOovzUIqNUE4zp8Vqmu+2Xn1LXgrjV2i2O008NQ2UVhpiTGdq77OFnNcH7Ly1wyIuUhraJdJfzsHCSL7BXOkw29WJnWs2MtaPlJddzvMWF1B9FtdEMsvs+IRuoqjhaS4jLul3WLCftZd66utfHX0+FvEJ/a1LmwRWOd5ciR+G/qFrz7kCH40ajSGrlgppjDh1Mdl8oBO+l52FxtgcuQGfMLwtwqt0bmjmEzqnD3ODZ22ILA74tgkhruYI42seKtPRLR1lDRRU8YHYb2j80hze495P6dF7MYwplTTyQTC7JWlrh3HmO8HMd4XnvUvj+CWD3UtU2SNr2EOY9oc1w4FrhcEeShGtXTOSlhjpqO7qyrOxCG+8xuQc8dDnYeZ5L46nqyRkFRQTm8tBMYwesTiXRnw963dZeLRCH27HK6vf2mUzvZaXoNm+8c3v4n/uFbJzUY8RzB4MD1CU24vXPkkqH5vc2TZa1xzIbkds34uPErqatMIlwytqMOkkMkLmCopXHLs7WxKLciCWXA8easNRvSNuxX4dN/1ZIHfdnhcW/wAcTVjpvk54fuSaOvWx2rKd45iVh8NkOH5t/NdQL5PgBc1x4tvbzFvovsvQIBERAEREAREQHzREQGYuA8B9FutIuA8B9FugCIiAIiIAiLw43izKWmlnlNmRML3eQ4DvJy80BzdK9MoaEMD9qSaU7MFPGNqWV3CzW8h1Jy8Vw8Rr650IkraGJ1OCHvhjmdJOxoz2nxlojm2eJaCeHMhfHVjhrqgOxWrF6irJMV89zTglrGR34XFyTzFu+9gOCjOKlFxZ1PBDsZ0sjgbGI2uqJpxeCCIXfIPm6NZ1ceHivPT4Zi842ny0tGDwibEal4++9xDSfBSLBtHmQvkmIBmmPafYdlgPYiZ0Y0cuZuTmV2Vhp8PqrXMuJk5WNlWY7j+JYWRJWxx1dJezp4GmKSO5sC9hJH6d4UxwvFI6mFk0DtqOQXa7u53HIg5EdQu5U07Xtcx4DmuBDmuFwQciCOYVb6H4f/N2I1WHXO5cBVUl+THHZkZfudb0vzWXXaKCh5law0Trm84Z2dLNC6bEItmoZ2wOxK0ASMPceY+yclU8jaukr8Pw+vdt08VXHLBMSbFm0GgBx5C47J905cCFeyjOsLRVtfQSR2/asBfA7mJGi9gejuB8QeQWLR6x1Pgk+V/0WWQTWUTRZUW1Z6QmtwuCV+cjQY5eu3Gdkk95Fj5qUrZJNPDKCs8UxH2HHquTg2fDnTHvkpwbHxs0+q7eqXC9zg9Pte/MHTPPMmV20D/d2fRQTX/MYqimkb/WQVER8HWH+ZXBg1OI6aFg4NjjaPJjQtdsvpROLqexRnTx+zFSv+StpCPOYNP5OKkyiGsyW1NTD5q2kH/rh3+VZ6f+iOvoTYLKwEJXsFZlaveACSbAcSuXXaWUcMm7mqoI3/I+VjXDxBOXmvY+oL49qAsffNp2rsPm26A0pMXilcWxyNc5vEA5jyXtUbheZp2l0e6qYHjbAIIdE8EEh2W00/kVJAgCIiA+aIiAzFwHgPot1pFwHgPot0AREQBERAFXWvaqLcI3bTnPNFH5XL/q0KxVXeuaLaiw8Hh7fAD57QQE5wqhENPFE3hGxjB4MaG/ovWsLKAxZZS6IBZQfTSPYxXCpRxc+eB3e18O0PRzPzU4UE06l2sTwmMcd9NIR9mOC1/Vyo1GPKl+j+xKPVEkRFhfGm4iWrOn3FTilMPdjqhIwdGzs2h+QHop6oXow8DGsTbcXcykfbmf2b2k29PUKaL32+LD7pfYyYwVB/KKpb09HJ8sr2n8TAR/gVtUhvGz7rf8IUG134bvcFlIFzC+OQeAdsu/J5UvwCfbpKd/zRRn1jaVbJ5qj+5H3PeoPrJkvPhUX9pXROPhGCT/AIgpwq80vl3mkWEQ8mCaUj8Jsf4E06zYgyybqv8ATnS6okm/m7CRtVbheaa9mUzDzc7k8g+XeV09YmmJoqdrKcbdZUu3dLGBe7zYF5HRtx5kd9mgWhraCms47yolO3UzHNz5Dmcznsi5t1zPNb7rVWvkikQGl/k6sLb1FY90js3FkY2bnjm8lzvHJenR/BarAKuJr5d/h1Q9sbnWLdzI82jeWXIbd2RINjfrZW4otrPeBhFSDxcGNj67x0jBHbv2rHyWOvUTckmSaO9UQ/0uFw47EjXd7ewRfzXTC+YjzBPEC1/Hj9F9F6RAIiID5oiIDMXAeA+i3WkXAeA+i3QBF8KqqbGxz5HBjGglznEAADiSTwVUYtrRqq+Z1LgUdwMn1jx2Wjhdt8mjvNyeTVyUlFZeyHUs/Fcdgpm7VTNHE3q97W38L8fJQ2u154XGbCZ8neyJ5HkXWBXAoNTEb3b3E6iWrmObu25rL9L5uI8x4KSQat8NYLNo4T3uBcfMuJXmWeKUx6ZZaqpM89Lr4wt5sZJWd74X2/hutdYGOU1ZhRnpZo5hTTU852HAuAZM0O2m8W9lxOYHBeqo1bYa8Z0cI+6C0+rSFHsS1HUbrmmfNTuII7LtttiMwQ7Mju2kh4pTJ4eUddUi2wb8FD8Z0vqIMUp4N0w0krhC+XbbvBPIxz2BrL32QALkj4uK8eB4nW0LGxV7RUwMAa2rgBMjGgWG/h94iw95lz1B4r3zaEU1TiUGJh5c6Ng2Q0gxvIBDHk9QHHh0HRehXbCxZg8lTTXUzojpfNU1NTBUwbgxhksHaDi+CRz2sc6xIDrt4d/cpconoZq+iw6Wpkie55qHXAd/VsBcRG3qAXHPwUrurDgJUDeBUY9JIM2UMAivy387ttwHeIwL/eC9Wm+nopiKakAmr5uzFCM9gn45flaONjxt0zX10YwL2SmbG523I4mSaU8ZJn5yPPnkO4Beb4jeq6nH3f2Lao5eTroiwvmDWVNpDPNS41U4lFd0dI6liqYx8UE0PaPkQ3zsVclJUtkjbJGQ5j2hzXDgWuFwR5FRLRahbPU4w2VodHJNHE5p4FraZgI/iXk1eSvo55sKqHEmD9pSPP8AWUzyeHe05H/wvp3X9CMl7JGNvmZKdKMP39DUxWvvIZGgd5YbfnZczVjV73BqN3SINPiwln+VSdRLV1BuYamn/wCXq52NH2HlsrPLZk/JUp8jQJaq7baTSqWV5AZRUQu48Gl9zn+F7j5KxCqWxeV801fFCbTYpXCja7m2npY2iZ3hnY+JV2lXM2ckSPQWnOI182LTg7F3Q0DD8MTSQ6Qd7jf1crGAXkwvDWU8EcMQsyNoY0dwFhfv5+JK3rsQjhjdJM9sbGi7nuIa0eZVNk3ZLJ1bHoVeTYsMVxiOnh7VJQOE1RIM2STi4ijB5hrs+8td0C5eKaX1eMyOpcFa6On92eucC0W5iPmLj8R7hmrC0P0Rhw6lbBAO97z70j+bnfoOQyWyijh5pEWzuBZRFsIhERAfNERAZi90eA+ixNMGtLnEAAEknIAAXJJ5BZi90eA+irjXrj7ocObTxX3lY8RADjsCxeB4nZb+IoCH4xi9RpHXOp6Zxjw6F13v4bdjk53zOPwsOQ4lWngeBQ0kDYaZgYxvq483OPxOPVeDQnRZtBRRwNA27bUzvmlI7R8B7o7gu+vltbq3dLC9KNdcMLIREXnloREQBcHSXBp3xtdh8vs9RG4uZkN0/attslZwIdYG9siL8yu8itqtnVLiiyMop9SuTrAx2HsTYW2Vwy249vZPf2S4fRfCSv0ir+xsx4fEfecMngc+Jc/0srNRek/FbcYSRV5KIzodoHBh7XOaTLPJ+9qH5vcTmQL+62/meakyIvMsslZLik8suSSWEFgrKKs6czQSG3tzz/WVsx8mCOMf4CttNMAfKIqmmH9LpHbcXLeMP72Bx6PbcdxsoI/Ww6Jz6TCqSSqmEspc8giPbdK9zrNbmRnxJbwXPxvDseqKd81ZVCmjaLmGE7LrEgZ7vx5uK+vVtcIRU2lsjFhtlqv0opmwsllmjiY9ocN49rHZ8iHG9xwI7lE3azsLp6qeT2prhMIyRGyR/wC0YHMJFhY3bseiqKPQuK95XyPJzJJAv16lWDoRq6w6anJkpw97XFri6SXPIEGwcOR/JYrJ01JyeX+hJRbOy/X1hg4Gc+EJ/UhQPQrWFRQ1hnqjINhkghtGXWfUVEsszzY5GzmM8lItOdX9DDHE6GmYy7i11i/Ps3HFx6FQt2i9Mf6oDwc4fqp030yjyp7hwaJhif8AKBa9+6oYWguNhNUvDI2/ac0cvEhdjA9BY8Rc2fE69te4ZiCGRopmd2yw3P5ea5uH6m8OqaaORomjL2i+zLftDI5PB5gqH6VarXUM7TS1Dxdu0xzhsuBBsRtMt3Z25qdOp0/Fwx2fyccJH6NoqJkTGxxMaxjRZrGgNaB3AL0L834TrGxegIEh9qiHwyXky7njtjzurT0L1w0deWxuPs85y3UhFnHpG/g49xse5b00+jyQaJ6iwCsqRwIiID5oiIDMXujwH0VW6wId9pJhUTs2sa+W3K7S53/xhWlF7o8B9FWGsZ25x7CZz7r95CT3uyH/ALiquz5csdmdj1J2iwsr4s3hERAEREAREQBERAEREAURwXHppMbrqaQ/sYY4nRNsMtoNu6/E32j6BSuaZrGlzyGtaCXOJyAAuST0AVTautI/bNIq6Zl93JEQz7kb42sJ8QL+a10V8VdksbJf6Vye6LXhpmsBDGtaCbnZa1tyeJNhmvDpM29FP9w/lY/oumuTpXLs0M5+xb1ICohlyRJrYqVTLVtPaWZnzNDvNrrfQqGqWauWf0mQ9I/q4L1dQvpsqj1O9rBZejv0kZ+dx+qrVWdp6bULvvs+v/hVkqtJ6Ds+pY2r2o2qVzT8Dz6OAP1uvnrGpr08b+bH28ngj6gLz6tHdicfaZ9HLq6dNvQv7nMP8QWd8t+3cn+UrGOQtcHDiCCPEG6nGk2rSkxGMStaIZ3tDhMwWBJF/wBozg7Pnke9QYK3NGZL0UB/6bfyy/RatRZKvE4vDIRSezK+0C1lTUVQKDFnbTL7ENSSciDshr3Hi3gLnNvPLMXUCqA0ywpklRURvGW8eWnm0k3BHqp5qb0mfNSvpag3noyGbR4viI/ZO78gW+QXt6e7zI79TPKOGWIiItBE+aIiAzF7o8B9FBNdGj7qnC3SRfvaVwnZbjZnv2/Dn+FTuLgPAfRZe0EEEXByIPAoCGaFaTsr6KOdpG0Rsyt+WQDtDzyPmu8qbxmGXRzEzLE0vw+qObBy5lgvkHtzLercuqtbB8ZhqoWzU7w+N3AjiDzDh8Lh0K+W1ukdM8r0s11zysHuREXnloREQBYXjxjGoaWEy1MjY428zxJ6NHFx7goToxpJUY1XfsWuhw6ncHSHhJO8ZsY4jgCbOLRyGZN1s02kne9unchKaiTyiro5o2yRPD2O91zTcGxsfQhfdRDFtEKuimfUYPsvjkcXz0EhswuOZfA74HHpl+i5k2tp0J2arDayJ44gNDm+TiBdX3eG2wfJzIhG1PqWDdRfEtZFJFNuI3OqKgnZENO3eO2uhd7oPnkojX4pi2Mnc0dNJR0rsnzS3Y5zed3EA2t8LBnzKsPQjV5TYZFaFu1K4ftJ3Abbu4fK37I87rTp/C8rN23wRlb2OTXaOz17dmvcYID/AMJE+7nW4e0TDj9xgAHUrp4DonS0QcKSFsZdbacNoudbhdziTbuWuD4+Zaqsp5QBJTS5AZbUMgDonW8DY+HeuyvO1DnCTqey7FkEmshRXWFW7NK1nOR4/utzP52UqVWaYYvv6k7JuyPsN77HtHzP0UdNDinntudm8I4anurejtHLIficGjwaLn8z+SgkcZc4BouSQAOpOQVwYPhwgp44h8IFz1dxcfW616ueIY7kIIj2seotTxs+Z9/JrT/qq+Ul0+xDeVWwOETdn8Rzd+g8lGlZp48NaOSe5P8AVtFaGV3V4H91v/2C92nklqFw+ZzB+d/0X30Oo93RR34vu8/iNx+VlyNZFXaOKPq4uPg0WH1PosSfHfn5LPykCCtvRZtqKC/yD8yT+qqS3RXRh9PsQxs+VrR6NF/zV+s6IjAqvSj/AH2f75+gXq1cSFmMMtwmglY/v3bmPb6ZjzXNxmbbqZndZHH+Irp6uGF2MMt/VwTPd3bTo2N/X0XpaTKcSqZcwWUReqUnzREQGYuA8B9FutIuA8B9FugOdjuAQ1lO+CpYHxvGY5g8nNPJw5FUPi2h+JYDO6ehc6WmJzIbtDZ6TxDp8w8iF+iViy5KKksPcJ4Kd0c150soDaxrqd/NwBfEfMdpvmFOKTSiklF4qmBw7pY/oTdYx/Vfh1WS6WmaHn447xOJ6nYsHeYUSqv5OVE43ZPUM7iY3/5QvLs8Lqk8xbiXK1olVdpfRwi8tVA3/usJ8g0kqCaS69oIwW0MZmfykeCyIeA95/5Lo0v8nSiabvnqH9wMbPo0qX4Bqyw+jIdDTMLxwkkvI/xBfcA+AC7X4ZVF5k3IO1sp7BdBMSxydtRiD3xQcnPGydn5YIuQ+0cvFX1gWBRUcDIKdgZGwWAHEnm5x+Jx5ldDZWV6aiorCWEVN5MWSyyi6cMWSyyiArDWtgVRBNHiuH/vYG7NQwZ7yEG93N+IDMHnYg/CuroZpxBiMO1EdmRoG8hJ7TD1HzNPJynJbfiql001OvbMavBXmCcEkxB2w0k8TG74CflPZPcsWq0cdQuz7k4TcTsaaaUCJpghP7Rws8j4AeV/mIVeBcAaSSQymLEI3xSg9olpzPVw/UXClmjGHCulDYnBzBnI9pvst/1PBYPI/Dx3/ks4uIkegOBbT/aHjssyjvzdbN3l9fBTPFcREED5HfCMh1JyaPMr701O2NjWMFmtFgO4KA6e43vJRCw9mM3d0Mn+jf1K8xZvs+C70oi00xe5znG5cSSe8m5XownDzPOyMfERfubxcfQFeRT3V9g2yx07hm/sx/dB7TvMi3gFvtn5cCpLLJgxgAAHAAADuGQVW6Y4lvqt9jdsfYb+H3j63U70pxv2anJB7b7tjHeRmfADNVSs2khu5snJ+x1dF8P31XG22QO277rc/rYKzsYrhDBJIfhaSPE5NHqQuBoFgu6hMrx25fdvyYDl6nP0XI1o6WRxNEDngW7Ug+Im3ZaBz6+i5JO65RjvgLZZIdUVAY1z3mwGZKnupPCHbmaukbY1Tg2IHiII7hvq4k+SrzQ/RWbG6gF4dFQRuu93N5HwNPNx5kZNB62X6KpaZsbGsjaGsY0Na0ZBrQLADusvoqKuBb9TNKWT7IiLQRPmiIgMxcB4D6LdaRcB4D6LdAEREAREQBERAEREAREQBERAEKIgOTj+i9NWx7FXCyVvIkdpv3XDtN8iquxXUC+J5lwqsfE4ZtY8uBHcJY8/UK50TGQURNiGklC0iWH2lgGUgY2Y9Lh0dn+oUIGnOZ30Tg652iHZ3vnfa53X6sIVf6NU8QxPEaCojje0vFXAHsa4Fk4G8ADhwEg/Mqj8PX1UcEuJlP4VphTultUOeyMv4hm0Qywvk3nkfVWhDrgwpjA1srgGiwbuZMgBkBkvLpfoVRQ4xQOfSxezVW3BIwDYYJfejeA21nHh5L56S6t8NpsQoNqmApql0kEg3kwAmcA6F19q+ZDm24Zqi3Q1WdcklY0QzSLWZFU1Dnnb2ALRgNOQucrG2fAk9/cuVHp5GHtIgdIAfdLg3a7sgSrG091f0FAKOqipmbmOoayqY4ve10UvZudon3Tn5rs6W4XBhtTh1XTwxRRNmNPPsMa0GOoADXG3HZc29+9Wx0tcVhI5xsr/AP8A6zGq6pjip2+ye0NIibYxMLYrucWPkzuAcy3MgDopXo7qCZvN9ik7qmQm7mNLgwn7ch7b/wAlIdbkLo6WCtjHboaiOXxjcQyQeBBHopxTTB7GvabtcA5p6gi4PoVbCuEPSsEW2zWjomRMayJrWMaLNY0ANA6ADgvuiKw4EREB80REBmLgPAfRbrSLgPAfRboAiIgCIiAIiIAiIgCIiAIiIAiIgCIiAKt9ZEhocQoMTHuMcaaqt/ZS5tJ8DtHxAVkLlaT4Eyso5qeT3ZWFt/ldxa7ycAfJAR/WvhhmwqSSL95TFlTERnnEdokfg2l5dNR/OWACog/eNZHVQ2zIfHZ5A77bYW2qvF3TUL6OrH9IoiaeZjuJYBZju8FvZvzt3rTVpemfV4ZL/wALIXwX+KmmJcy1+IBJB7zZAe6oe3GcBcWWvUwEgZdmZudvKRtlyqGP+eNGQw/vTFsd4qID2b9CSwH8S+GgT/5uxWqwt+UUhNTRX+V3vsHhbh9h3VezREew4zW0Jyiqf6ZTdO1lM0eB5dGoD0aHYgMWwMxzfvDG+mnB4iRrdi57z2Xea+mqLFXS4Y2KX99SPfTSg8QYjZt/wlo8lyKdhwrSBw4UmKZtPwsqhmR3bRv/AHx0Xtij9g0gdyp8UZcdG1cQzHcXNue8nuQFgIiIAiIgPmiIgMxcB4D6LdaRe6PAfRboAiIgCIiAIiIAiIgCIiAIiIAiIgCIiAIiICK4xozI3EIa6jsJLtiqoybNmgJ4/fj4jqBZeTTfDZY6mkr6RhfNE9sM0bRnJTTODXA/dcQ4Hlx5KaJZARPTzRR9SyOopbNraR28p3G3atm6Jx+V4y8T4rlaVPfU4fT4nTxmOpo/2wjcCHbIu2pgd3WDv7verBssOZcWOYPEcs0BH8SwuHFcOaHhzWTMZLE7hJG4tDo3t6OF/PzXg0g0ZnqsIEUzmmtia18UrMh7RDnG9pPu7Vs+m0VL2ssABwHBZsgPPhpk3Me/tvdhu82fd29kbdu6916VhZQBERAfNERAax+6PAfRZREAREQBERAEREAREQBERAEREAREQBERAEREAREQBERAEREAREQBERAaoiID/9k=">
            <a:hlinkClick r:id="rId2"/>
          </p:cNvPr>
          <p:cNvSpPr>
            <a:spLocks noChangeAspect="1" noChangeArrowheads="1"/>
          </p:cNvSpPr>
          <p:nvPr/>
        </p:nvSpPr>
        <p:spPr bwMode="auto">
          <a:xfrm>
            <a:off x="155575" y="-952500"/>
            <a:ext cx="2295525" cy="1990725"/>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6565" name="AutoShape 5" descr="data:image/jpeg;base64,/9j/4AAQSkZJRgABAQAAAQABAAD/2wCEAAkGBhQSDxQUEBQWFRQUGBgYFBQXFRMWFRcWFhQVFxYYFRcXICYeFxojGhYYHy8gJCcpLCwsFx4xNTAqNSYrLCkBCQoKDgwOGg8PGiocHyQuKSktLCwtLCwuLCksKikpKS8pKSwsLCksLCkpKSwsLCksLCksKSkpLCksLCkpLCwsKf/AABEIANEA8QMBIgACEQEDEQH/xAAcAAEAAgMBAQEAAAAAAAAAAAAABgcBAgUEAwj/xABKEAABAwICBwUFBQMJBwUBAAABAAIDBBEFIQYHEhMxQVEiYXGBkRQyQlKxYnKCocEjM6IIFSRDU5KywtEXNERUY4Pho7PD4vAW/8QAGgEBAAMBAQEAAAAAAAAAAAAAAAIDBAEFBv/EAC0RAAICAQIEBQIHAQAAAAAAAAABAgMRBCESIjFRBRMyQWEjsRRCcYGRocEz/9oADAMBAAIRAxEAPwC7I4xYZDgOQ6LbdDoPQJFwHgPot0Bpuh0HoE3Q6D0C3RAabodB6BN0Og9Atrrx4pjMNNHvKmVkTPme4NHgL8T3BAerdDoPQJuh0HoFD/8AalTv/wB2grKofNDSyln95+yFj/aQ4e9hmJAdfZgfya66AmO6HQegTdDoPQKMYZrJoppBE6R0Ep4RVMb4Hnw3gAPkVJZqhrGlz3BrRmXEgNA6knIIDbdDoPQJuh0HoFA8e124bTXDZTO8fDCNoX++bN9CVEaj+Ucb3joHbHzOltl5MsPVAXVuh0HoE3Q6D0Cjug+ncGKQGSC7XMNpInW2mEi4zGTgeRCkqA03Q6D0CbodB6BbogNN0Og9Am6HQegW6IDTdDoPQJuh0HoFuiA03Q6D0CbodB6BbogNN0Og9Am6HQegW6IDTdDoPQJuh0HoFuiA03Q6D0CbodB6BbogNN0Og9Am6HQegW6ID47A6D0CysogMxcB4D6LdaRcB4D6LdAEREBTmu3WRU0c8dLRv3RLBJJIAC6znODWtJ90dkknwXh1M4k3Eqqd2It9pqYmsdFLL2gxl9ktaz3Gm9jcC5uptrI1Wx4rsP3m5mjGyH7O01zL32XNuOBzBB5lenV1q3iwqN+y8yzS23khGyLNvZrW52FyTxuUBMALBYkkDQS4gAZkk2AA4knkFxtMtKo8OopKiUFwbYNYDYve42a0Hl1v0BVPYNrLGMYjDTYi0x0zzZkETnCOSW92CoJ7T2cg0WFyLoCaaQ6VDEg+mw2jZXjg6eZtqOMjo85vI+yoxX6pqqKGF9ZNJWwRX3tHDJI0sZx/YbRO82flyJAyKuqlpmRsayNoYxos1rQA0DoAOC+pCAiWiOjGF7hk1DTwFjx2ZNkPflkQ4vu4OByIOYN1KTTt2dnZbs9LC1vBRPGcPfQTuraRpdE83rqZovtD/mIW/wBq0e8B74HUKU0NcyaNkkTg+N4DmOBuCDmCEBD8K0YjocbL6doZFWU7y+NuTRNDJGbtHK7ZDl4qcLiaQyCOSlmdk1k2w48g2djowT3bZjXaBQGURcavx3YceQDthvZLnyPsCRGwEZC4zJ/1QHZRc6Cpndm6NkbftPJd5hosPUr3Nff/APZIDdERAYuvOzEYy7ZEjC75Q5t/S6j2OazcPpJtzUVDRJ8TQ179m/zlgIb4Fe04NSVcTZI2xlrxdksWyD4tc3jmgO4srjYHUva99POdp8YBa/8AtIzk1x7wRY+S7KAIiIAiIgCIiA+aIiAzFwHgPot1pFwHgPot0AREQBERARXWToecSw98DHBsgc18ZPu7bL2DrciHEX5XVU6vNStZHiEU1axsUUDw+22x7pHNN2huwTYXsSTbgv0AiAxZZRfOoqGsaXPIa1oJc4kAAAXJJPAIDcqDUIdhmIiAX9hrnOMHSnqTdz4u5kmZaOTrhbVWlVXV5YZExkX/ADlSHBrh1ghHaePtOsD38Vxq7V3U1I/pmK1L8w4NjayJgc03Ba0HIg5grJZrKa3iUiahJljYlhzKiF8MouyRpa4cDY9DyI4g8jZR7RLHJGzSUFY69TANpkhy9op+DJR9sZNeOovzUIqNUE4zp8Vqmu+2Xn1LXgrjV2i2O008NQ2UVhpiTGdq77OFnNcH7Ly1wyIuUhraJdJfzsHCSL7BXOkw29WJnWs2MtaPlJddzvMWF1B9FtdEMsvs+IRuoqjhaS4jLul3WLCftZd66utfHX0+FvEJ/a1LmwRWOd5ciR+G/qFrz7kCH40ajSGrlgppjDh1Mdl8oBO+l52FxtgcuQGfMLwtwqt0bmjmEzqnD3ODZ22ILA74tgkhruYI42seKtPRLR1lDRRU8YHYb2j80hze495P6dF7MYwplTTyQTC7JWlrh3HmO8HMd4XnvUvj+CWD3UtU2SNr2EOY9oc1w4FrhcEeShGtXTOSlhjpqO7qyrOxCG+8xuQc8dDnYeZ5L46nqyRkFRQTm8tBMYwesTiXRnw963dZeLRCH27HK6vf2mUzvZaXoNm+8c3v4n/uFbJzUY8RzB4MD1CU24vXPkkqH5vc2TZa1xzIbkds34uPErqatMIlwytqMOkkMkLmCopXHLs7WxKLciCWXA8easNRvSNuxX4dN/1ZIHfdnhcW/wAcTVjpvk54fuSaOvWx2rKd45iVh8NkOH5t/NdQL5PgBc1x4tvbzFvovsvQIBERAEREAREQHzREQGYuA8B9FutIuA8B9FugCIiAIiIAiLw43izKWmlnlNmRML3eQ4DvJy80BzdK9MoaEMD9qSaU7MFPGNqWV3CzW8h1Jy8Vw8Rr650IkraGJ1OCHvhjmdJOxoz2nxlojm2eJaCeHMhfHVjhrqgOxWrF6irJMV89zTglrGR34XFyTzFu+9gOCjOKlFxZ1PBDsZ0sjgbGI2uqJpxeCCIXfIPm6NZ1ceHivPT4Zi842ny0tGDwibEal4++9xDSfBSLBtHmQvkmIBmmPafYdlgPYiZ0Y0cuZuTmV2Vhp8PqrXMuJk5WNlWY7j+JYWRJWxx1dJezp4GmKSO5sC9hJH6d4UxwvFI6mFk0DtqOQXa7u53HIg5EdQu5U07Xtcx4DmuBDmuFwQciCOYVb6H4f/N2I1WHXO5cBVUl+THHZkZfudb0vzWXXaKCh5law0Trm84Z2dLNC6bEItmoZ2wOxK0ASMPceY+yclU8jaukr8Pw+vdt08VXHLBMSbFm0GgBx5C47J905cCFeyjOsLRVtfQSR2/asBfA7mJGi9gejuB8QeQWLR6x1Pgk+V/0WWQTWUTRZUW1Z6QmtwuCV+cjQY5eu3Gdkk95Fj5qUrZJNPDKCs8UxH2HHquTg2fDnTHvkpwbHxs0+q7eqXC9zg9Pte/MHTPPMmV20D/d2fRQTX/MYqimkb/WQVER8HWH+ZXBg1OI6aFg4NjjaPJjQtdsvpROLqexRnTx+zFSv+StpCPOYNP5OKkyiGsyW1NTD5q2kH/rh3+VZ6f+iOvoTYLKwEJXsFZlaveACSbAcSuXXaWUcMm7mqoI3/I+VjXDxBOXmvY+oL49qAsffNp2rsPm26A0pMXilcWxyNc5vEA5jyXtUbheZp2l0e6qYHjbAIIdE8EEh2W00/kVJAgCIiA+aIiAzFwHgPot1pFwHgPot0AREQBERAFXWvaqLcI3bTnPNFH5XL/q0KxVXeuaLaiw8Hh7fAD57QQE5wqhENPFE3hGxjB4MaG/ovWsLKAxZZS6IBZQfTSPYxXCpRxc+eB3e18O0PRzPzU4UE06l2sTwmMcd9NIR9mOC1/Vyo1GPKl+j+xKPVEkRFhfGm4iWrOn3FTilMPdjqhIwdGzs2h+QHop6oXow8DGsTbcXcykfbmf2b2k29PUKaL32+LD7pfYyYwVB/KKpb09HJ8sr2n8TAR/gVtUhvGz7rf8IUG134bvcFlIFzC+OQeAdsu/J5UvwCfbpKd/zRRn1jaVbJ5qj+5H3PeoPrJkvPhUX9pXROPhGCT/AIgpwq80vl3mkWEQ8mCaUj8Jsf4E06zYgyybqv8ATnS6okm/m7CRtVbheaa9mUzDzc7k8g+XeV09YmmJoqdrKcbdZUu3dLGBe7zYF5HRtx5kd9mgWhraCms47yolO3UzHNz5Dmcznsi5t1zPNb7rVWvkikQGl/k6sLb1FY90js3FkY2bnjm8lzvHJenR/BarAKuJr5d/h1Q9sbnWLdzI82jeWXIbd2RINjfrZW4otrPeBhFSDxcGNj67x0jBHbv2rHyWOvUTckmSaO9UQ/0uFw47EjXd7ewRfzXTC+YjzBPEC1/Hj9F9F6RAIiID5oiIDMXAeA+i3WkXAeA+i3QBF8KqqbGxz5HBjGglznEAADiSTwVUYtrRqq+Z1LgUdwMn1jx2Wjhdt8mjvNyeTVyUlFZeyHUs/Fcdgpm7VTNHE3q97W38L8fJQ2u154XGbCZ8neyJ5HkXWBXAoNTEb3b3E6iWrmObu25rL9L5uI8x4KSQat8NYLNo4T3uBcfMuJXmWeKUx6ZZaqpM89Lr4wt5sZJWd74X2/hutdYGOU1ZhRnpZo5hTTU852HAuAZM0O2m8W9lxOYHBeqo1bYa8Z0cI+6C0+rSFHsS1HUbrmmfNTuII7LtttiMwQ7Mju2kh4pTJ4eUddUi2wb8FD8Z0vqIMUp4N0w0krhC+XbbvBPIxz2BrL32QALkj4uK8eB4nW0LGxV7RUwMAa2rgBMjGgWG/h94iw95lz1B4r3zaEU1TiUGJh5c6Ng2Q0gxvIBDHk9QHHh0HRehXbCxZg8lTTXUzojpfNU1NTBUwbgxhksHaDi+CRz2sc6xIDrt4d/cpconoZq+iw6Wpkie55qHXAd/VsBcRG3qAXHPwUrurDgJUDeBUY9JIM2UMAivy387ttwHeIwL/eC9Wm+nopiKakAmr5uzFCM9gn45flaONjxt0zX10YwL2SmbG523I4mSaU8ZJn5yPPnkO4Beb4jeq6nH3f2Lao5eTroiwvmDWVNpDPNS41U4lFd0dI6liqYx8UE0PaPkQ3zsVclJUtkjbJGQ5j2hzXDgWuFwR5FRLRahbPU4w2VodHJNHE5p4FraZgI/iXk1eSvo55sKqHEmD9pSPP8AWUzyeHe05H/wvp3X9CMl7JGNvmZKdKMP39DUxWvvIZGgd5YbfnZczVjV73BqN3SINPiwln+VSdRLV1BuYamn/wCXq52NH2HlsrPLZk/JUp8jQJaq7baTSqWV5AZRUQu48Gl9zn+F7j5KxCqWxeV801fFCbTYpXCja7m2npY2iZ3hnY+JV2lXM2ckSPQWnOI182LTg7F3Q0DD8MTSQ6Qd7jf1crGAXkwvDWU8EcMQsyNoY0dwFhfv5+JK3rsQjhjdJM9sbGi7nuIa0eZVNk3ZLJ1bHoVeTYsMVxiOnh7VJQOE1RIM2STi4ijB5hrs+8td0C5eKaX1eMyOpcFa6On92eucC0W5iPmLj8R7hmrC0P0Rhw6lbBAO97z70j+bnfoOQyWyijh5pEWzuBZRFsIhERAfNERAZi90eA+ixNMGtLnEAAEknIAAXJJ5BZi90eA+irjXrj7ocObTxX3lY8RADjsCxeB4nZb+IoCH4xi9RpHXOp6Zxjw6F13v4bdjk53zOPwsOQ4lWngeBQ0kDYaZgYxvq483OPxOPVeDQnRZtBRRwNA27bUzvmlI7R8B7o7gu+vltbq3dLC9KNdcMLIREXnloREQBcHSXBp3xtdh8vs9RG4uZkN0/attslZwIdYG9siL8yu8itqtnVLiiyMop9SuTrAx2HsTYW2Vwy249vZPf2S4fRfCSv0ir+xsx4fEfecMngc+Jc/0srNRek/FbcYSRV5KIzodoHBh7XOaTLPJ+9qH5vcTmQL+62/meakyIvMsslZLik8suSSWEFgrKKs6czQSG3tzz/WVsx8mCOMf4CttNMAfKIqmmH9LpHbcXLeMP72Bx6PbcdxsoI/Ww6Jz6TCqSSqmEspc8giPbdK9zrNbmRnxJbwXPxvDseqKd81ZVCmjaLmGE7LrEgZ7vx5uK+vVtcIRU2lsjFhtlqv0opmwsllmjiY9ocN49rHZ8iHG9xwI7lE3azsLp6qeT2prhMIyRGyR/wC0YHMJFhY3bseiqKPQuK95XyPJzJJAv16lWDoRq6w6anJkpw97XFri6SXPIEGwcOR/JYrJ01JyeX+hJRbOy/X1hg4Gc+EJ/UhQPQrWFRQ1hnqjINhkghtGXWfUVEsszzY5GzmM8lItOdX9DDHE6GmYy7i11i/Ps3HFx6FQt2i9Mf6oDwc4fqp030yjyp7hwaJhif8AKBa9+6oYWguNhNUvDI2/ac0cvEhdjA9BY8Rc2fE69te4ZiCGRopmd2yw3P5ea5uH6m8OqaaORomjL2i+zLftDI5PB5gqH6VarXUM7TS1Dxdu0xzhsuBBsRtMt3Z25qdOp0/Fwx2fyccJH6NoqJkTGxxMaxjRZrGgNaB3AL0L834TrGxegIEh9qiHwyXky7njtjzurT0L1w0deWxuPs85y3UhFnHpG/g49xse5b00+jyQaJ6iwCsqRwIiID5oiIDMXujwH0VW6wId9pJhUTs2sa+W3K7S53/xhWlF7o8B9FWGsZ25x7CZz7r95CT3uyH/ALiquz5csdmdj1J2iwsr4s3hERAEREAREQBERAEREAURwXHppMbrqaQ/sYY4nRNsMtoNu6/E32j6BSuaZrGlzyGtaCXOJyAAuST0AVTautI/bNIq6Zl93JEQz7kb42sJ8QL+a10V8VdksbJf6Vye6LXhpmsBDGtaCbnZa1tyeJNhmvDpM29FP9w/lY/oumuTpXLs0M5+xb1ICohlyRJrYqVTLVtPaWZnzNDvNrrfQqGqWauWf0mQ9I/q4L1dQvpsqj1O9rBZejv0kZ+dx+qrVWdp6bULvvs+v/hVkqtJ6Ds+pY2r2o2qVzT8Dz6OAP1uvnrGpr08b+bH28ngj6gLz6tHdicfaZ9HLq6dNvQv7nMP8QWd8t+3cn+UrGOQtcHDiCCPEG6nGk2rSkxGMStaIZ3tDhMwWBJF/wBozg7Pnke9QYK3NGZL0UB/6bfyy/RatRZKvE4vDIRSezK+0C1lTUVQKDFnbTL7ENSSciDshr3Hi3gLnNvPLMXUCqA0ywpklRURvGW8eWnm0k3BHqp5qb0mfNSvpag3noyGbR4viI/ZO78gW+QXt6e7zI79TPKOGWIiItBE+aIiAzF7o8B9FBNdGj7qnC3SRfvaVwnZbjZnv2/Dn+FTuLgPAfRZe0EEEXByIPAoCGaFaTsr6KOdpG0Rsyt+WQDtDzyPmu8qbxmGXRzEzLE0vw+qObBy5lgvkHtzLercuqtbB8ZhqoWzU7w+N3AjiDzDh8Lh0K+W1ukdM8r0s11zysHuREXnloREQBYXjxjGoaWEy1MjY428zxJ6NHFx7goToxpJUY1XfsWuhw6ncHSHhJO8ZsY4jgCbOLRyGZN1s02kne9unchKaiTyiro5o2yRPD2O91zTcGxsfQhfdRDFtEKuimfUYPsvjkcXz0EhswuOZfA74HHpl+i5k2tp0J2arDayJ44gNDm+TiBdX3eG2wfJzIhG1PqWDdRfEtZFJFNuI3OqKgnZENO3eO2uhd7oPnkojX4pi2Mnc0dNJR0rsnzS3Y5zed3EA2t8LBnzKsPQjV5TYZFaFu1K4ftJ3Abbu4fK37I87rTp/C8rN23wRlb2OTXaOz17dmvcYID/AMJE+7nW4e0TDj9xgAHUrp4DonS0QcKSFsZdbacNoudbhdziTbuWuD4+Zaqsp5QBJTS5AZbUMgDonW8DY+HeuyvO1DnCTqey7FkEmshRXWFW7NK1nOR4/utzP52UqVWaYYvv6k7JuyPsN77HtHzP0UdNDinntudm8I4anurejtHLIficGjwaLn8z+SgkcZc4BouSQAOpOQVwYPhwgp44h8IFz1dxcfW616ueIY7kIIj2seotTxs+Z9/JrT/qq+Ul0+xDeVWwOETdn8Rzd+g8lGlZp48NaOSe5P8AVtFaGV3V4H91v/2C92nklqFw+ZzB+d/0X30Oo93RR34vu8/iNx+VlyNZFXaOKPq4uPg0WH1PosSfHfn5LPykCCtvRZtqKC/yD8yT+qqS3RXRh9PsQxs+VrR6NF/zV+s6IjAqvSj/AH2f75+gXq1cSFmMMtwmglY/v3bmPb6ZjzXNxmbbqZndZHH+Irp6uGF2MMt/VwTPd3bTo2N/X0XpaTKcSqZcwWUReqUnzREQGYuA8B9FutIuA8B9FugOdjuAQ1lO+CpYHxvGY5g8nNPJw5FUPi2h+JYDO6ehc6WmJzIbtDZ6TxDp8w8iF+iViy5KKksPcJ4Kd0c150soDaxrqd/NwBfEfMdpvmFOKTSiklF4qmBw7pY/oTdYx/Vfh1WS6WmaHn447xOJ6nYsHeYUSqv5OVE43ZPUM7iY3/5QvLs8Lqk8xbiXK1olVdpfRwi8tVA3/usJ8g0kqCaS69oIwW0MZmfykeCyIeA95/5Lo0v8nSiabvnqH9wMbPo0qX4Bqyw+jIdDTMLxwkkvI/xBfcA+AC7X4ZVF5k3IO1sp7BdBMSxydtRiD3xQcnPGydn5YIuQ+0cvFX1gWBRUcDIKdgZGwWAHEnm5x+Jx5ldDZWV6aiorCWEVN5MWSyyi6cMWSyyiArDWtgVRBNHiuH/vYG7NQwZ7yEG93N+IDMHnYg/CuroZpxBiMO1EdmRoG8hJ7TD1HzNPJynJbfiql001OvbMavBXmCcEkxB2w0k8TG74CflPZPcsWq0cdQuz7k4TcTsaaaUCJpghP7Rws8j4AeV/mIVeBcAaSSQymLEI3xSg9olpzPVw/UXClmjGHCulDYnBzBnI9pvst/1PBYPI/Dx3/ks4uIkegOBbT/aHjssyjvzdbN3l9fBTPFcREED5HfCMh1JyaPMr701O2NjWMFmtFgO4KA6e43vJRCw9mM3d0Mn+jf1K8xZvs+C70oi00xe5znG5cSSe8m5XownDzPOyMfERfubxcfQFeRT3V9g2yx07hm/sx/dB7TvMi3gFvtn5cCpLLJgxgAAHAAADuGQVW6Y4lvqt9jdsfYb+H3j63U70pxv2anJB7b7tjHeRmfADNVSs2khu5snJ+x1dF8P31XG22QO277rc/rYKzsYrhDBJIfhaSPE5NHqQuBoFgu6hMrx25fdvyYDl6nP0XI1o6WRxNEDngW7Ug+Im3ZaBz6+i5JO65RjvgLZZIdUVAY1z3mwGZKnupPCHbmaukbY1Tg2IHiII7hvq4k+SrzQ/RWbG6gF4dFQRuu93N5HwNPNx5kZNB62X6KpaZsbGsjaGsY0Na0ZBrQLADusvoqKuBb9TNKWT7IiLQRPmiIgMxcB4D6LdaRcB4D6LdAEREAREQBERAEREAREQBERAEKIgOTj+i9NWx7FXCyVvIkdpv3XDtN8iquxXUC+J5lwqsfE4ZtY8uBHcJY8/UK50TGQURNiGklC0iWH2lgGUgY2Y9Lh0dn+oUIGnOZ30Tg652iHZ3vnfa53X6sIVf6NU8QxPEaCojje0vFXAHsa4Fk4G8ADhwEg/Mqj8PX1UcEuJlP4VphTultUOeyMv4hm0Qywvk3nkfVWhDrgwpjA1srgGiwbuZMgBkBkvLpfoVRQ4xQOfSxezVW3BIwDYYJfejeA21nHh5L56S6t8NpsQoNqmApql0kEg3kwAmcA6F19q+ZDm24Zqi3Q1WdcklY0QzSLWZFU1Dnnb2ALRgNOQucrG2fAk9/cuVHp5GHtIgdIAfdLg3a7sgSrG091f0FAKOqipmbmOoayqY4ve10UvZudon3Tn5rs6W4XBhtTh1XTwxRRNmNPPsMa0GOoADXG3HZc29+9Wx0tcVhI5xsr/AP8A6zGq6pjip2+ye0NIibYxMLYrucWPkzuAcy3MgDopXo7qCZvN9ik7qmQm7mNLgwn7ch7b/wAlIdbkLo6WCtjHboaiOXxjcQyQeBBHopxTTB7GvabtcA5p6gi4PoVbCuEPSsEW2zWjomRMayJrWMaLNY0ANA6ADgvuiKw4EREB80REBmLgPAfRbrSLgPAfRboAiIgCIiAIiIAiIgCIiAIiIAiIgCIiAKt9ZEhocQoMTHuMcaaqt/ZS5tJ8DtHxAVkLlaT4Eyso5qeT3ZWFt/ldxa7ycAfJAR/WvhhmwqSSL95TFlTERnnEdokfg2l5dNR/OWACog/eNZHVQ2zIfHZ5A77bYW2qvF3TUL6OrH9IoiaeZjuJYBZju8FvZvzt3rTVpemfV4ZL/wALIXwX+KmmJcy1+IBJB7zZAe6oe3GcBcWWvUwEgZdmZudvKRtlyqGP+eNGQw/vTFsd4qID2b9CSwH8S+GgT/5uxWqwt+UUhNTRX+V3vsHhbh9h3VezREew4zW0Jyiqf6ZTdO1lM0eB5dGoD0aHYgMWwMxzfvDG+mnB4iRrdi57z2Xea+mqLFXS4Y2KX99SPfTSg8QYjZt/wlo8lyKdhwrSBw4UmKZtPwsqhmR3bRv/AHx0Xtij9g0gdyp8UZcdG1cQzHcXNue8nuQFgIiIAiIgPmiIgMxcB4D6LdaRe6PAfRboAiIgCIiAIiIAiIgCIiAIiIAiIgCIiAIiICK4xozI3EIa6jsJLtiqoybNmgJ4/fj4jqBZeTTfDZY6mkr6RhfNE9sM0bRnJTTODXA/dcQ4Hlx5KaJZARPTzRR9SyOopbNraR28p3G3atm6Jx+V4y8T4rlaVPfU4fT4nTxmOpo/2wjcCHbIu2pgd3WDv7verBssOZcWOYPEcs0BH8SwuHFcOaHhzWTMZLE7hJG4tDo3t6OF/PzXg0g0ZnqsIEUzmmtia18UrMh7RDnG9pPu7Vs+m0VL2ssABwHBZsgPPhpk3Me/tvdhu82fd29kbdu6916VhZQBERAfNERAax+6PAfRZREAREQBERAEREAREQBERAEREAREQBERAEREAREQBERAEREAREQBERAaoiID/9k=">
            <a:hlinkClick r:id="rId2"/>
          </p:cNvPr>
          <p:cNvSpPr>
            <a:spLocks noChangeAspect="1" noChangeArrowheads="1"/>
          </p:cNvSpPr>
          <p:nvPr/>
        </p:nvSpPr>
        <p:spPr bwMode="auto">
          <a:xfrm>
            <a:off x="155575" y="-952500"/>
            <a:ext cx="2295525" cy="1990725"/>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6567" name="Picture 7" descr="http://www.mailce.com/wp-content/uploads/arı-karikatür.jpg"/>
          <p:cNvPicPr>
            <a:picLocks noChangeAspect="1" noChangeArrowheads="1"/>
          </p:cNvPicPr>
          <p:nvPr/>
        </p:nvPicPr>
        <p:blipFill>
          <a:blip r:embed="rId3" cstate="print"/>
          <a:srcRect/>
          <a:stretch>
            <a:fillRect/>
          </a:stretch>
        </p:blipFill>
        <p:spPr bwMode="auto">
          <a:xfrm>
            <a:off x="4860032" y="764704"/>
            <a:ext cx="3837806" cy="3384376"/>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179512" y="229292"/>
            <a:ext cx="871296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MADENCİLİK: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Türkiye'de maden rezervinin(miktarının) en fazla olduğu bölgemizdir.</a:t>
            </a:r>
            <a:r>
              <a:rPr kumimoji="0" lang="tr-TR" sz="3200" b="0" i="0" u="none" strike="noStrike" cap="none" normalizeH="0" baseline="0" dirty="0" smtClean="0">
                <a:ln>
                  <a:noFill/>
                </a:ln>
                <a:solidFill>
                  <a:srgbClr val="FF0000"/>
                </a:solidFill>
                <a:effectLst/>
                <a:latin typeface="Comic Sans MS" pitchFamily="66" charset="0"/>
                <a:cs typeface="Arial" pitchFamily="34" charset="0"/>
              </a:rPr>
              <a:t> </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Ancak bu madenler ulaşım zorluğu ve ekonomik nedenlerden dolayı yeterince işletilememektedir.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67587" name="AutoShape 3" descr="data:image/jpeg;base64,/9j/4AAQSkZJRgABAQAAAQABAAD/2wCEAAkGBhQSERUUExQVFRQWGBoaFxgYGBgaGxoaGBgaGBcYFxgcHCYgGBojGRoXHy8gIycpLCwsFx4xNTAqNSYrLCkBCQoKDgwOGg8PGikcHyQsLCkpLCwsLCkpLCwsKSwpLCwsLCkpLCwpLCwpLCkpLCwsLCwsLCksKSksKSksLCwsKf/AABEIAMIBBAMBIgACEQEDEQH/xAAbAAACAgMBAAAAAAAAAAAAAAADBAIFAAEGB//EADwQAAECBAQDBgUDBAEDBQAAAAECEQADITEEEkFRBWFxIoGRobHwBhPB0eEyQvEUI1JishVyggcWM6LC/8QAGgEAAwEBAQEAAAAAAAAAAAAAAAECAwQFBv/EACcRAAICAgIBBAICAwAAAAAAAAABAhEDIQQxEiJBUWEycROBBSNC/9oADAMBAAIRAxEAPwBK1efpEF4kqYJqRV9qV/mImWQRmIPIer6QzKkUsK6b9dh+YyeykqB4f9I215ncwVKxLFaKPuuwgsxYlpUS1Xtc8hyip+b8wuX6fxE96QfsMpRUhRlgq1e3VuXOF8NhlAqDPbrWp9POLDByiioqmj/zEpcwOaO/2rFUl0FgUHN2iHDekbmy3T70+sEEqgHfTTpGCrjmH8vzABGVLKWLQ6kZgxswbSkbkhqcv4jcwsCB0/iKQitxQahfUZvTvhMrYVsKDvEO8RDBne3X3pFdiJgAaw+0UuhCHEp6QkJ3iuAgXEcVmUwsBeJ8PkqWDq3OGNh0gNzjMkRkzE6m0Dm4tia+/pFCGEJ3jYZ9/e0If1i+TdI2jHKZmD7mAB9ZYEgD86QnNm+AiBx5UlgzG8ATMJgAmswNUuJml6nSIiZAMxIbrpGNzjQeIGbpAFG1NDvCkjN3fz9IRyjcw9gE5GWal6C3L30iWBbTFBKCAK09mB4TDFbp7yd20iapwskZirXk1B3RYhIlyyBqGJ3J0jMoUdkhCRUiu55dIZwUlyoakjowreN4DDFZKdf3q1YXA2EWODkAZiBQsE++sP6EElp32gBlVAqxtyMPJlVY6iIzZIAzau/faJXY2I/9PKba1jIMtRFiYyNKRIRWGBII0vz2gyTQvE/lGnvpAsdNo1tIxbpUUleysUhcwk52T0rDOGwQScoYKa7M4+7wzKAbu990bmy6JPMP9YpCYOdhgSQHHj5cvtGYPD5lNoHbyt5RvEKIYi77+HfaG5MxgopDsQEvbQmHFWyXpEpsoABIo/j4eXfEcTgcgrRwx16mMwkzOAp+1sGYNS/nB589JDEudfxGihqxeQjh1KZqbV84blMkOefntuYAZibJSOZLxHGcUTKQSCHA1YPSyQbmtoailsG7FMbMciwZy2wNgY4viuL+bNJBoKJ+p97Qzj8eVh1PuQ+p8PAwjJrCKFlhi0Tw6iNSN63iMxTqfSILnQAEQWMRmCNypwjFTPWAZqXNrFmj4XxE1HzEpDGzljyPSK3NmsGjuZHxq6AJUpxYZizsL05xpDx/6Id+xwEzCFBKVOFC42MSlS2ZjWHeK44zZhUtKQXNUvVi2/dCiJYqbRL+il9m1p3LRuWBGLTT0gOUmEBPOdIxYA5wXDp0PjBZkoPS0AxeRKKzy96xbjAtUsqlmsw0hVeGKWKX8tOUNyJyjqQXsLeMS2A7gcAWtYfmkGxqS4TWg8H2i1wWGACQR+0V66xGTg/7mZVe0x7qesZplUOcNwBlyiT1PN4lgZRqs2qE7B4cQc0sh2FAeeo9Y1It8uzEjziWxUZKRTm/sQGZhKKCrbeZeGkliPDv1iWLR/bKht39Y1ikyG2jm5rghgWbnGRYqU+gMahDsmJgZ838c4UnylEOavX7NDARmclkl2DQeXKBbkAT9B75Rzy2zRdCSEVAUVJ6w1ehqSCPfrBcTIoCdT6CFcRMysCzAAPqO7pGqIJyhmlt+4BybeMRw7qLWSnych/GGJCVKBYAA1L7fT8wt/WpAIBAY1N6xpFV2S3eg03GoSOyQkbk36aknxjmuIfFCUrYCm477i4eE/iLHI/SgqKi29Bq/WOfKWigSOj/APeookS1BL1JILCtgBUud4RONM5WdWthdhs8Uay8MIxeVHT3SAB7Ehh1iWF4pMSlhlCajLlBFNzfziqXxEnQecbQpxQsTod20POKWg0HnTAS4F68q1YdIAU+MGXhjkBeFmMIZsRomNqB2jEzNxCGSlkvvDvDJy82RIAexUaCE5YJtrFrLwTAjYX5wnJI1x45Teh/hXw6JmJSn5ksAJzFUwsmhBU51FXhXE4YKUmiXb9r7m9b9NGh0YMqBfWH+FyAnKUs6Q5YXIrrrEqblro6njjhkpNWc9MwwgU6WQ27U6aRe/FCE4abNQXUpavmS9U5ZiQoHLZyFGt6Rz+KxpXkcZcqQnqxJfwPlF04uuzDNkjkqUVRBRy8zG8MolaSqwMBSpvzDGCDrD1g9jnLJKRd2IrXrYw5grqFKJJ73AcesCkywaa1c+DQ5hJeVQzkdoMGBoQRTnT0MZMpHSqkj5cs2y35gihfViD5RubKylSaM4IbmxfneBYLt/26hyCna23LbnDUwZWINU3ptEJNjbQELYsNwe8D6iCiZ2/d209YiqbnNKKF2DMzX/Ebly1AuU0Ll9jBVgNL9PpGplUrToA/SlvSBylG9QG7vxGpanHUV74paIexeRJp/EZE0ge6RuKti0JO0sqNNA760ceJg2CQW2fyYW97QtOopIUSoAOHOul7tBE4kqfIl+ZfwAjNQbZbehjiOIYECjeu3vnCeGwbD5s2rWDX1t7tDicILqdRo6WYD8wPE4knM7BIokP3VPvWN0vHszbvorcRxchRCSS1VbnNWnkD0itxOPSlJUQrnzJsGgU9ZC8wuLXqCwPc8LfEY/tJ5Go6vferxF2yqoo8ROzKKjUnag8IXdzGkwQDeNSSJA6QHELDACDpQ5gE9FWG0MAWjbxgFI2hLnpEWgAtMLMJQI0lNawThEl5ZNLn0EWXB1yxOT81Gcejaka+6GBbATn4KZkzZVZf8spbxaFRh6OY9iOLwuIlFCVJV2XKHqBu125x5BjZQTMUEHshRA6PSLnj8emKErC8PlOtIvWOl4hwOZIAE1JSVJzh9QQWPlHNcPnETEl2rHS4zikzELUuarMpVybdANByjkyNJnp8VNrR2vwn8O4afKdc7It/0lmbRiTWK7H8BRLxYkypgVLJdUyjITdZPQA+Uc7JxRTR2hefj19plGorW4u3QtBDIkzTNgk09/osOL4SWZmYAjLRJuQDYcy1e+KabwtMxRJJDAAfSLErKmz6AP1Ir5wwJQFg1I5cmeXk2d2LiQ/jUKObmcJysakXtWA4eQb66R0mJ0MVGMZL87COjDlc+zzuZxY4txGuGzc5y6X590NzEO7mo122I2tFJhZ5QrMRT3WLvDT0qSFXBcH+I1aPPLLA4vMyqZk3qR2ga02IqOsWCcapYUkpJB10rTXb6RUqw6HdJvRwSKagtcdYLhF/JmpLukliHcpexro/0hrQnsfwYY6g689i8dNw1aRLqQSR0alBFBNw2ZOZIc1JG4+9YLgZpyqalBa9jGdeMrG/Uix4lxBHy1JTrQ8q1B5xVrXXk4J6fz6xOSnKjJkGWvUnQk+fdCsqbS1RT6iLlLyJiqITzmL/AFjIaUEmv1aMiPIqhFJK+yoEHxO+ghpGDMtWdFx3Wp0jRwCk1UFZizVDX8oOjHzCCCAdDoad94ltroa32DVNHyyQTnNv9g7Hpr0aKvEBwQGJBrsLUbuh6ekMVAMFDzJB7orzUlxoC2zlvqfKKcrQvHZVTMLmQrdLgtWlCGij4viHCZbuE1Lb6Pu1fGOkxkxgybqc9xa3QAiOZx+GILsw93GkGP7HIr0prGxLKiwgqMvv6wXCAZi0bkM3LwzBoNJwCDmUpIVRgK6bGDuAHivTia1dncMWY1AuDStYJK9ISK/+lUkElKgDC5jp51ZdNITnYQLILAFxXwMbTx0SnYbgGBVNSEpDkE+/OLvG/D0yQEzU9sWWmxqaEcn35RcfCeESiWuYB+pRP48o6GYlK0sRQix2N42hhUoGbyNSPNl4SZNXmSkAggAgkZdcqW1IFzpFfi5TEgir63fV49N4dw9MpACRZ/8A7fgCPOuPqefMp+4xlPH4RTLU/KTAYCX2n2i3lqiHC0lMhRP76jkBT1eCC2seXllbPc4NeNIIoxEIDcyW8S3o8QFYZQmg3zOPH+fGMno73sbTKDiDKSwoLRpCW0eJhcczZ2xSoXKRlajkU1il4lK7SSbAFx0qIv8ADoAJb+BFPxthlB/y8hHRgfqo8/npfxOxCXJKylAo+phlIVJcXD/x9Ihw+Y6n39iG5KwoKzNd9H21tp4x6B89QxhMcRcBj7pGsdOBBJU2ug5jzjWHnJ1AJazVOxAitmS0nMVGptDRJ33DZ5MslBuGDVooAuIlgZoS4I3fofYir+BuKBYMshihIYbgUB66HnXWLnHIAKSBu99Tq+jRMwj8BFEUI1YPztFfPTlU4F3B6jWCrxGVwQ6D5BmBgGMUUsdHcHkzfWsZDWgsqU4cmusZGkT9mA0jIVF2XeKkpqAvKeVKNVt4TxHDTJSlaioyyS5Adi1CRcPW20P4WUCQ57JsGGpZ46KZgmISci5bkKFLcnBqN/SJjtUTJ0cRNweeXMKFZkpAPUOKPFLikGrggkXcafz5R0DSjMXLSVBJmAp2UAlgC+oP0iq45MCCBSjmldgKdYm2peJaVqzk+Iz/AJVTmLFm1NHPcCwhDF8ZC0NlqedBz59IVxmPKlkqchzT6QmtTmOqMdGdkikNBcMwPZ7303gQBZ4zqaxohBpk8qppE0SXLQpLVXeLHCFFXBdqfaH2SOSUvKPSIIw6i2W4BPkIGublTlFzQwzg8RRmcMx5vcOxZxqxjtlXiZe51EjiCJUhCE9ogZixAejgP1jjeJ/EE6eTmUQn/FNEjrueZjMLxAIDKK8wozBktoBTSjm0WE/h0r5AUqhapFHa5O8cE+VJNKXXtRosa7Q78C4lajMQ5KAkEPViaU7tI57iiwZqz/sfF4vfgWeEzVoFiHG5YtXxEU/GZQTiJo/3PmX+sdE3cEyI/kzWG4rlTkIcVq+5e0WaajrFLRhF1hKoB5D0jzs0aVnr8CXqaIYYuSNqe+6HcKkEud6dW/mEcNSYobgH1B9BFngpJfoa+P2Ec09Hp425P+xuWI2uJiCSpOZhvHJ7na2optisuXcnwuY53jJzzANAPfpHcq4ekA5ZgPIgjzjjMXJdRW71I7qANHbxo+ps8jm8mE8aUWCwWHNLNrDmBw9AqtTUUs1IiEdkhtCBvX2YzEKUkBKbkeV/pHaeQRmYl3ZIDkuK5iH1P7RpCqEpJJPZd9toc/pVJSwdlNTm2+kb/pxpSlPGKJFOGKXKmCZLLqTpuP3J6EfSPSZU9M2UCNgoevoY87/oy7hR3rWOr+H5hMkVqhwXuwUaONWy90BLCmjoI6HlBlpBlsTT9vXaNTpbtlDl/HY+EEwyx2swBcEVFlC0YNbLvRU/MIo7ePTSMic+aAbjz7/N4yAZ0oluUpQodo1Ou/0jtZKAuWSpibPy2jiuFoBWAne/q/dHaYcMhufp+I4JZGtI08b7PPsfh2TkoyJqik+Km+kWfxDwOR/RrKjlOVwo0IWagA3JJakRxMpJnLUs9lMwHkWRUeJEc/8AFHFJ0wupJShJJlpINaF1q/2O2gpvGiuckh9I80kYQKNVNX3yic3DlIfQfeBfNUnUhxsPffAytVK++semc5k1RJZwTrEPlwSYXLgGsTRKzWhgaEggObQ7gEp+Yl7Aue78tGlYFbBmV0Ifp/EG4fKcml2Hft6RMlaoB3GzUTpgclIAYEtsXfvguG4YEKBCwQaBvrUiFcRLKDoas3urwDFSCrshDnl5RMLhST18Cass8RhZSVpWoBVWuACdM2lIFxyWmYAEsnLcvmSXFAGijnYVSaEd92jeSmniIJQUpqY1pUN8EWuTOBFaEOKgOPKJ8dWpc4rNyBVvXnAMLhlKfK763rD4lTAkAKPN2YbPrFuUr+gSRVSkvaO1+GfhubiJY+Wglto5OXJZvtHdfDvx/NkSRKTlSlDj9IcuXcnU18ojIk1s6OM5KXpKji3Al4fEZJiciinXb7XMFwoZtvUmD8V4yrEzs6yVKbKC1tSBsWIiMtLCOHkUqo9jhqUm7+SStBDmGW19qQgL13hvNHId2SPnFxLf+mQUgnsvlNzrrHHmXVXUj6xaTcWpjVqRToNT3nwrHbxn2fO8jDLHSkyQTVtK+FPK3jBkygSCdm+30jUlJmKSmg7DPuxs/dEFBi2xP/5jrOUdllqXo45sftCuLlZVDLY299ILINK6WPTN+IgFZqndxyF29YpEsFKXWo7qV3iw4JiBLmhmyrp/5Vy+LlPcIVxMhqeHTSA4YlE6V/3podiQG8a90UI7GdLDhSNBX0PvnC80/qIpy3hv5QIVVg93OmvKsVs6cGr7DRlNWOLKfisrNMJS/Nt9Y1ElYhOZRP7i4atGDO1jR25xqIpl0dxwSWpJTmsOgfUk8/vHSzpwNuZb1r0p3xxs7jhScwQQHoKOfe8bTx0G7oPM69RHnyi27NkGwuHadmmAVU/QneGviDBmatEuwuSK2B8S8R4bjRNdNDYv3tE+JzSESykh0ku+uYN6+sX5Owo8g+I+BKwswIUQoEOhQFw7VGh+4ioSK1vHXf8AqItsSmXcIRf/ALi/oBHJTGePRxtyimznkqZIqaGcOgkAM4N2174BJS5oHi3mYpKZaEkdtmLGg2rrSNbEBnIKACkWvv3xHCyJoPzASkKLu5SNdPSGsHKUsOxy7CgJ5naHZyAwADtpf2YlsZOTNKh8xbE5WS782hVc0dkBu0akuXOrh+njEphWQlNaktpWj2MNDBpIRQpNaa0uRtX1iQFVdqmViPCusQlcGCglQqVdOvWLApFSwtUcwzvyZ4zCYg5mAoz8xXzgTGycvCAAJDdrYB6bw1h8IBUsxqa+D7wniMcJSiVEbDvqXiI4qPlZtas+7s5GhaoGxiXbDRYz8Mg6CzaV+8UuOwmV8grYAMS93a5/MSw8hS1BWY1D3pdg21WjZwpqRmcO5cueRLw+yotxdoPhAMiFFKkzKhYJNwwBA5184dB08YQ4VKubufQBnh5ceZm/KkfR8KNYk32yL1hh6QoV274ZzUjJo6m9i+IPZPQxRyprLyjxe1KxcY39JG9oo1vKUzZiO5r+3j0OL0zw/wDIv1ossNPZi9nIPQg+BDwVQcuK6jmGDRX/ANaSCTLV3MYhguJAliltq+H1jqo8wtELcBw138Px5QDEKymlwyh9j5+MLYjHskEaEwCRi2qpBvUmsIR0hmiYARdOnqIQ4q4/TdKnHUEENyNfCIYXiATYOSaHlv6RmPxDgubhj9I17RBd4LiWeUFEu4rTehpu9O6BTl5llINrnR9ucVPCZpGYc3bkQPJ4dSSJihuHJ6tbnGDujRCeDCcvaBflG4FiyUrUEuzvGQyi9mJmdnP+nQuQO/U2tBv6EEsFOkalLGmrXbziww2AVNmZ5jBjWyQGY5UACnWLHGyEmWGllRH6QTYXIKnr4RzUkhW7Of4dPVh5mYglNQWN+j67Ra4viKJqM0s7AhmIsxbwiSZ8taCFDKoPQ+elW5RSYXEATbHKpbAadlSffSMWrZsjn/jiWFzlTEuagHag06GOXWI9G4xhkSlfLmIACu0g/wCSFEkg7KDmmzRwOKw2RSk/4kjwse8Vjtwv0pGM+xjhuHKsxAokV77RcYOQLnT/ACrR4Hg5RlISLhTKKRdWoB2gCpvaqOVxXv8ArG1WRZcTF50sl8iQbBsx57BxBsKgAElgANdWG2sIzMQkJypqSdH0/LxHDSQXUqwu9b7VvET6Ggs4AGyicoptd32OasLf3VqcOOYNhrXzh3DSFEupyCzaHyqKwwqWlNEh1Ve4Zu61dYhyLSEMItShd1JJHVJBYkQCfmByjsqNPPa5rD5woCvmaAMwqSaHvArEDKE1QCVOAmp/x/x7/pFIllR/04qPaUVNyqXLBgDQQ9LwDIoMoDdbetDDOFkBNCmtXq76gg7feC1VU1ZqaVBFITYKjMNg8wroO9jt4wzKwjpJ/YNN+kTloZIYiovtDks2S9AD4tX69YSGUkoFJKTRj5XHlGYqeUg+++C8VPbSoWV5kH8iAzi/5jgyRqZ9JxcnlhTByJoIzNbL5uD5tDyj2RFStZH6coSQxpYe/WLGUC3JvWHlgkkzLjZZTlJP5IrAJSDrASgZ1sz89X9+UaxBYp60itnYwZ7209I6uOvQeZz3/uZYFOUW2LHcgeUV2LlpzFgzkk7atFinGjKCP1AGnlFdjlJbM4c0HPmTG8UcTYnNf9Wmgg8icpd7CwpConEirM8P4PEJKC4YilPzFEgcQs5uxTueNJxNRmrzH5g8nEgKZQLc29fpDCpQIBHusMCOCU63BNUm/wDqR9FRZzpgcK1Br0NPtFRLmlExKv2k5ehoR6ecWWJmpKSQNC8RIpEZsrMey9KFt7/URqFVYhVwwcA35RuJpjOwm8fCZpJQrNds2lbxGfxBeJBCAUBIrqT5W5xXypPzJjO4NX1VW24DRcYrES8OkpNVKFEA2f8AyOgEc1DFUcIV8o5lkMWDmlrg7RVrkhExKsxIzAgMz8w59tFgMQqYAoqUUi4DU8vOGRgnJUipJ1LsOhFYbTGmA+J8WjEhLEhQBBCgxSU5Wd92844zGSh2VqBOjvt9I7dGEMqpTmSLBZYhzVuXUGKziMpExwARnJLCrHRqUi8ScRydnPKnqf8AUBQAJSLU196xqSEgEmvPeLBPwpNSCoqQSRZz50Y05wj/AEawWLjfnyG9do6PJMyqhvh2DKjXYmlOlYfC0tlylSh+3XkDtWE0BYqmgSw5kChNIbkygkZm79oyctl1oHjMYpi4ABbuI2HsQtLnEsSpyaMHDdYYxqHZKSCSKnvoB19BAsNhGBKugY13LtppDTChlc1gFPmZReors/VoFhVmXMqf1UZNqnXmDDXD5ktK2ZiQWOzbcoU4pIQS+Zm29Wil8kv4JCcMyqB9Ge+oOxhiVNBAAIvXx+8Vip7psARaoD6u3O0EwmKBoKdeR86awn3YJFpKBZ33f6wTCTg9dnAO20KpLg+9ogGBzKNAOppoNYTeykWXFJaZqNAQDl30vv72igM3Ml4ZxU5dVJ7LWv4N3xWylirVa7M789owyxvZ6XBnVxbGpM4FJBNgSxq9IcCqDURRiYQocy3nFjLba3h4RnlXpR1cX850K8ZxBADFnLdzF4qRKRmDud2I2e7Uiy4sApnYAHppCJUkPqfTrHTh/BHm83eVkRMaz7B3LcxG5xBGp57He0KTJhenvug/y3Q4JcXqG5RucYWUpNAUpIFSS71hzDrQ6gGZ6M59RQRXJCi2dNDYtVhe94axBBIym1qt+ICRssTp0P4geVQLfpq16dKwDIsh2J6fQiN/KmKOvM20rVorQg2LkFdCuWwFA5PiQN9YzDYgkFKv1JoeeyucaEopDE98CnqYguVHWumsJpAmGkLGUcqRkBSHqk0jIgqzrJnFAlLIHaNy1BoydbRWoSokkuVG9353iwl8JYPmLVrSjc7wNeDzbhOgcv1NbxzxRbN4XOHI7PUjwIjosAynYl/3JNWJaorbnSKuRw7sdkDY6nxMWHClfLUSWVRiffrD/QJDHGiCcoAtdnoN/tCOC4X2gS4B5Dyg83ig+Ycod2p0Jyue+HcO5cFJKnHc9gPHwitpAlsEpEsFqgvRzQfmFsdgUrITYix1L3fzi2Vwlj26PVn5O1bDlCmNwwTyN2vp7tGSas0OPmTkyypAL1Og1r4wYLdNn5d0S4lgGVmUgALIrza78wIBKwiQk68nNu6NKtmb0QSkpdqqOnTs/SIKXk7Sip+4U5/aJoxyUutVq9S1g2sU2LmqmLKlJ7FKV7n5xXi2w6QWbxBJTR8xpSrJezixLVhXETszVKiwv9G7oZXLQA6QxOxLuO+kLTJL1Ltv5gP7vGtkkMHKzAZi7XOvhBEgBwQGILHerQpLQxcsRvrDEpAL0Zhqr3zgFRZ8OnqSwUxAoGZxyIh3EYpCQVEtsCCHMUq56EWWVqFms4/22hTEYxai6iST4dOkKkxlhjuNZ/1DKLgXPU7QrKnA/pv0HnCLPcxktRBoaxSQvssEqUlQOVyedt6dItJcwFPZq+moipl48sMyX5iniLROdOYBksd3/EZzxRkdWDlTxa7RHiU4ZgCaa9/8QtMS5cMBcD08oyekrIUo6s1XAjZkjTT3aHFJKjPJPzk5AlYZTOzjesPYfhVtUm4NG5iF5Mp3cljoIMuUpAOQnLShPlz7oG2QjU8KcJWQAP0nT3y5RNKasLabHp71hQTFTAwLkP2dd7GG8CphlUWNxze/fDRLG8HLa1dW0hkiloBgVssC71HvpFhODV0i0SIqS4O8VWNCkgbxbKVU9Ir8c5tAAlNmpBqNIyIf0zsYyDQHpU1RIy6U/j6xpUgGqq8jA04sHKGysNxUu72s0TmYoRy0aodSGDbCv0EKIzIUagEitLvqOYt4Qrh+KAzL/Wn1i+XMCgMtTpR7/TSCOhyKpGEKSCT0Gh3f07o6PAHsjQhn6iKj5gzAMGpYE+HK8NTsSlICQe1c1aujwp37Dh0Wk+ac2ZTsO/vPIUiun4pypRZKSddB1iuxnElkNyJ8N4UnqM391EjmwiIx+SpDPxKtIw4LhyoZSKu4qdv0iOOncYCAQEpKjsXtr+IvPiEfMwuR2UhiG1BdqbMfIxRSsIhKnToLki+sb49Ixl2JmYtRJOWtnvEVT6fpLj9wPqIbxaE5nGtenusIT8MQaG9b13tGgiIWQR+lulurmDFegY0cgljW7UhNUvtbwRQbv9vDAkhQYkOV607LeLvASqoI0tygoltTn6RipdYAIZn0FdQ8ZLwxUbxJStoF81RGUGkAECawSRLc1gaSfCCS0KFRb28MBvGrASnLT7894XTPIO7NT0gc2eCR9YH8yp56wDbHV4zOe0A7MGoL6+9ID88ig8IlIkAAqUW2H1O0YpClgkW7oWgJ4fE6Fxzg6VWZQJPPqavaK5BcWvBJzpSGJq792hhONjseTfMcoOhTc6XiGR1lwRSjV5gknnEJiVBmeoFXBfWx0jMHOPbDD9NxyP2gSIbsb4diD8wAiqRpqC9YPxLHhArd6JFz9oSwsrtoWC935coniRnU+0aIQzKXSvL0eBzFUgaZzHugU2cx7oAMSoAMY1CalObxuFQHbLFT3esRxxp3fSMjIx9zRCckNKcUOaL34WPaVGRkHsDLTC//ACq7/wDkYo8SHKn/AMj/AMoyMhe5JKUr+2Dq5jUof2z3+pjIyE+i/cjiFOgvsP8AgI5Wcmn/AJGMjIcQYfh4dCn3+kL4sdtPvSMjIv3IQmoXgGDV2x3/AFjIyKAbn690Ys/2/H0jIyAQjvG5ZjIyGMNLH9v/AMvpEMQo5bxkZAwATf0xOSP0+9YyMgQMmD774sJwZBb3eMjIQxXDp7R5WgClV8I1GQg9hmUrsmBT1Ed7eojIyKXZAfA6dFQYGh6/aMjIsAaoFNNIyMgAUWaxkZGQAf/Z">
            <a:hlinkClick r:id="rId2"/>
          </p:cNvPr>
          <p:cNvSpPr>
            <a:spLocks noChangeAspect="1" noChangeArrowheads="1"/>
          </p:cNvSpPr>
          <p:nvPr/>
        </p:nvSpPr>
        <p:spPr bwMode="auto">
          <a:xfrm>
            <a:off x="155575" y="-884238"/>
            <a:ext cx="2476500" cy="18478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7589" name="Picture 5" descr="https://encrypted-tbn0.gstatic.com/images?q=tbn:ANd9GcSb_8Dk7WW7KnjZn_EN2d-BPrh71pEpUJEEIzyWd9CiB-GVPmJ0"/>
          <p:cNvPicPr>
            <a:picLocks noChangeAspect="1" noChangeArrowheads="1"/>
          </p:cNvPicPr>
          <p:nvPr/>
        </p:nvPicPr>
        <p:blipFill>
          <a:blip r:embed="rId3" cstate="print"/>
          <a:srcRect/>
          <a:stretch>
            <a:fillRect/>
          </a:stretch>
        </p:blipFill>
        <p:spPr bwMode="auto">
          <a:xfrm>
            <a:off x="4572000" y="3212976"/>
            <a:ext cx="4439816" cy="3563888"/>
          </a:xfrm>
          <a:prstGeom prst="rect">
            <a:avLst/>
          </a:prstGeom>
          <a:noFill/>
        </p:spPr>
      </p:pic>
      <p:pic>
        <p:nvPicPr>
          <p:cNvPr id="67591" name="Picture 7" descr="https://encrypted-tbn3.gstatic.com/images?q=tbn:ANd9GcRP7l1aexDfzL06MhI1g058jq6_aE7CNYvR739Pgw4bnRzQUpE"/>
          <p:cNvPicPr>
            <a:picLocks noChangeAspect="1" noChangeArrowheads="1"/>
          </p:cNvPicPr>
          <p:nvPr/>
        </p:nvPicPr>
        <p:blipFill>
          <a:blip r:embed="rId4" cstate="print"/>
          <a:srcRect/>
          <a:stretch>
            <a:fillRect/>
          </a:stretch>
        </p:blipFill>
        <p:spPr bwMode="auto">
          <a:xfrm>
            <a:off x="323528" y="3212976"/>
            <a:ext cx="4219575" cy="3528392"/>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179512" y="115114"/>
            <a:ext cx="885698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chemeClr val="tx1"/>
                </a:solidFill>
                <a:effectLst/>
                <a:latin typeface="Comic Sans MS" pitchFamily="66" charset="0"/>
                <a:cs typeface="Arial" pitchFamily="34" charset="0"/>
              </a:rPr>
              <a:t>SANAYİ: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İklim ve yer şekillerinin olumsuz etkilerinin görüldüğü bölgede, sanayi yeterince gelişmemiştir. Sanayi üretimi bakımından en geri kalmış bölgemizidir.Bölgedeki sanayi kuruluşları daha çok tarım ve madenciliğe dayalıdır.Bölgede şeker, dokuma, sigara, maden, yem, hayvansal ürünler, çimento sanayisi yer almaktadır.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8611" name="Picture 3" descr="https://encrypted-tbn0.gstatic.com/images?q=tbn:ANd9GcRNNbU_F3NeEIzFw0CssL8rkjAT7Jq7ERCCJoiJ1YNGLcUSZq-K7ViNcYQX"/>
          <p:cNvPicPr>
            <a:picLocks noChangeAspect="1" noChangeArrowheads="1"/>
          </p:cNvPicPr>
          <p:nvPr/>
        </p:nvPicPr>
        <p:blipFill>
          <a:blip r:embed="rId2" cstate="print"/>
          <a:srcRect/>
          <a:stretch>
            <a:fillRect/>
          </a:stretch>
        </p:blipFill>
        <p:spPr bwMode="auto">
          <a:xfrm>
            <a:off x="611560" y="4797152"/>
            <a:ext cx="2619375" cy="1743076"/>
          </a:xfrm>
          <a:prstGeom prst="rect">
            <a:avLst/>
          </a:prstGeom>
          <a:noFill/>
        </p:spPr>
      </p:pic>
      <p:pic>
        <p:nvPicPr>
          <p:cNvPr id="68613" name="Picture 5" descr="https://encrypted-tbn2.gstatic.com/images?q=tbn:ANd9GcRzLFxlKpIb8sXYmfmj38buatahCmNjreOuCUlwLaDX1kCMT9IT"/>
          <p:cNvPicPr>
            <a:picLocks noChangeAspect="1" noChangeArrowheads="1"/>
          </p:cNvPicPr>
          <p:nvPr/>
        </p:nvPicPr>
        <p:blipFill>
          <a:blip r:embed="rId3" cstate="print"/>
          <a:srcRect/>
          <a:stretch>
            <a:fillRect/>
          </a:stretch>
        </p:blipFill>
        <p:spPr bwMode="auto">
          <a:xfrm>
            <a:off x="4932040" y="4149080"/>
            <a:ext cx="4032448" cy="2511947"/>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179512" y="116633"/>
            <a:ext cx="8784976" cy="46881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Bölgede yer şekillerinin engebeli ve su kaynaklarının yeterli olması nedeniyle, su gücünden elektrik enerjisi elde edilir. Hidroelektrik üretimin en fazla olduğu bölgemizdir.</a:t>
            </a:r>
            <a:r>
              <a:rPr kumimoji="0" lang="tr-TR" sz="3200" b="1" i="0" u="none" strike="noStrike" cap="none" normalizeH="0" baseline="0" dirty="0" smtClean="0">
                <a:ln>
                  <a:noFill/>
                </a:ln>
                <a:solidFill>
                  <a:schemeClr val="tx1"/>
                </a:solidFill>
                <a:effectLst/>
                <a:latin typeface="Comic Sans MS" pitchFamily="66" charset="0"/>
                <a:cs typeface="Arial" pitchFamily="34" charset="0"/>
              </a:rPr>
              <a:t> </a:t>
            </a:r>
            <a:r>
              <a:rPr kumimoji="0" lang="tr-TR" sz="3200" b="1" i="0" u="none" strike="noStrike" cap="none" normalizeH="0" baseline="0" dirty="0" smtClean="0">
                <a:ln>
                  <a:noFill/>
                </a:ln>
                <a:solidFill>
                  <a:srgbClr val="FF0000"/>
                </a:solidFill>
                <a:effectLst/>
                <a:latin typeface="Comic Sans MS" pitchFamily="66" charset="0"/>
                <a:cs typeface="Arial" pitchFamily="34" charset="0"/>
              </a:rPr>
              <a:t>Bu nedenle en fazla elektrik enerjisi üretilen bölgemizdir</a:t>
            </a:r>
            <a:r>
              <a:rPr kumimoji="0" lang="tr-TR" sz="3200" b="1" i="0" u="none" strike="noStrike" cap="none" normalizeH="0" baseline="0" dirty="0" smtClean="0">
                <a:ln>
                  <a:noFill/>
                </a:ln>
                <a:solidFill>
                  <a:schemeClr val="tx1"/>
                </a:solidFill>
                <a:effectLst/>
                <a:latin typeface="Comic Sans MS" pitchFamily="66" charset="0"/>
                <a:cs typeface="Arial" pitchFamily="34" charset="0"/>
              </a:rPr>
              <a:t>.</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Bölge, Türkiye ekonomisine en fazla katkıyı </a:t>
            </a:r>
            <a:r>
              <a:rPr kumimoji="0" lang="tr-TR" sz="3200" b="1" i="0" u="none" strike="noStrike" cap="none" normalizeH="0" baseline="0" dirty="0" smtClean="0">
                <a:ln>
                  <a:noFill/>
                </a:ln>
                <a:solidFill>
                  <a:schemeClr val="tx1"/>
                </a:solidFill>
                <a:effectLst/>
                <a:latin typeface="Comic Sans MS" pitchFamily="66" charset="0"/>
                <a:cs typeface="Arial" pitchFamily="34" charset="0"/>
              </a:rPr>
              <a:t>elektrik enerjisi, hayvancılık</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 ve</a:t>
            </a:r>
            <a:r>
              <a:rPr kumimoji="0" lang="tr-TR" sz="3200" b="1" i="0" u="none" strike="noStrike" cap="none" normalizeH="0" baseline="0" dirty="0" smtClean="0">
                <a:ln>
                  <a:noFill/>
                </a:ln>
                <a:solidFill>
                  <a:schemeClr val="tx1"/>
                </a:solidFill>
                <a:effectLst/>
                <a:latin typeface="Comic Sans MS" pitchFamily="66" charset="0"/>
                <a:cs typeface="Arial" pitchFamily="34" charset="0"/>
              </a:rPr>
              <a:t> madencilik </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alanında sağlamaktadır.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9635" name="Picture 3" descr="http://www.cumhuriyet.com.tr/medya.php?mn=29290"/>
          <p:cNvPicPr>
            <a:picLocks noChangeAspect="1" noChangeArrowheads="1"/>
          </p:cNvPicPr>
          <p:nvPr/>
        </p:nvPicPr>
        <p:blipFill>
          <a:blip r:embed="rId2" cstate="print"/>
          <a:srcRect/>
          <a:stretch>
            <a:fillRect/>
          </a:stretch>
        </p:blipFill>
        <p:spPr bwMode="auto">
          <a:xfrm>
            <a:off x="4716016" y="4149080"/>
            <a:ext cx="4104456" cy="261709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179512" y="188640"/>
            <a:ext cx="8856984" cy="41280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dağlar denize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yakın ve denize paralel uzanır. Bunların bir sonucu olarak kıyı ile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kesimler arasında yetiştirilen tarım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 arasında farklılıklar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lmektedir.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Taşk</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bakır ve linyit yatakları sayesinde madencilik gelişmiştir.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lgedeki halk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ift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ilik, madencilik, balık</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ılık yaparak ge</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imini sağlar. Orman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nlerinin gelişmesiyle bu alana 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nelik meslekler daha yoğundur.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55" name="AutoShape 3" descr="data:image/jpeg;base64,/9j/4AAQSkZJRgABAQAAAQABAAD/2wCEAAkGBhQSERUUExQVFRQWGRsaFxgXGBwbHBohGBscHSAeGx8cHCYfHBokHxgbHy8gIycqLCwsHR4xNTAqNSYrLCkBCQoKDgwOGg8PGiwkHyUsLCwsLCwtKiksLSwqLSksKiwsLywvLCwsLCwsLCwsLCwsLCwsKiwsLCwsLCwsLCwsLP/AABEIAMIBAwMBIgACEQEDEQH/xAAcAAACAwEBAQEAAAAAAAAAAAAFBgMEBwACAQj/xABJEAACAQIEBAMECAQCBgkFAAABAhEDIQAEEjEFBkFREyJhMnGBkQcUI0KhscHwUmJy0YLhFSQlM5KiFjRDU4OTssLSJnN0s/H/xAAaAQACAwEBAAAAAAAAAAAAAAACAwABBAUG/8QAMxEAAgIBAwIDBgUEAwEAAAAAAAECEQMSITEEQRMyUSJhcYGRoQXB0eHwFFKisTNC4gb/2gAMAwEAAhEDEQA/AEPl3hedVlVKDJqEhqilRE7gsLie041blflbwVLVPtar+0xW3uUdFH4/kt0+M5KoQKuTWl4ekM6XSH6sQ0gW7d5jDrlOWMqVBFJCDcEE/wB8dVySRhlbCg4XT60qZ99NT+mCfD+B5crfL0P/ACk/+OAQ5cy42pke6pUH5Pglwnl+je1Qe6vX7f8A3MZsj25GY+QbxLl+gM6wWhSvQDBRTWJWoQbRYnWon0HbEg5epg01NEKaljp2UxJBKke6RibN8v0hn6V63no1dsxXmVakRfxJiJtt8hhf+khamV+rnL18zTDeJq/1iq06dBHtOe52xcZt1FMqUeWMXC+IvS4fTq1HOlKKFjEnyrB6STIjGF8yVjWrPVYx4rM8MZME7H3Yd8lx2rU4dUoPUfR/u5EagC1QTcX9kdZ9cZvmOBMlQ+ISRJg7ahsD39D7saI43FvYBST7kIpqBAqAGZBBFv3+uCAptVppQFaKaEwha2qImJgG9/TH3gvAKdZ9DEjys0g76RMb48ZPga1JCyGK+XzdYO89DYYKgjUuTq1XJZKlRL0tXia0kNBDMBvb1MYa8hxiq+YpavAIJYHwyZ9knue2MVyfBqvjVKK1WCqAbmBEpDGDEg7QOhw/8P4+zMT9Z1mkpFgt4T2zC+1dpudhhTx2uNynKpcmrYWM3XqvmKiioFVAkA0w3tapM6gemLHB86K1EVBWrFiYKjQSG7R4e0XnaOuApp1BmaoFY+xSMuisTJq76dO0dsZccKbsfknaTQVanWKlTUpEMCD9mw3Ef96cEOHeIIWKUfy6l/CDgKprj/taR99Fv0rYuZE1mYKzU7/w61Jjp978DOJOOxUJBLh/E/EJEdSJHx3t6YIYUeVOJ64ULZXILAmAdVY9QJmRtPrGG7CGqNKdnY7HY7FFnY7HY7EIdjwtFQSQAC0Se8d8e8diEOx2Ox2IQVed+WaNeiCaS69SjUqgPebTF7nrha439DQMtQqzEBUqWFt5Yf2GNNZAdxMGflj1g1NoZHLKPcwTOfRhnKbOvhFggB1U4IYEn2ZIJNjaJHbaRDcmZtWVTlqxLXA8M3n3bD8Rj9I46cEsnuDeZvlH5mPIGcZNSZaq1yD5bgggQRuJm3fEifQ5xB/CJpBFqblmE0xvNRdxbpv0scfo+pmUG5H54F8R5np0wYV3PugfM4bGcpPaJlyZYpb0fm7PfRrmqdRkARgpjUGifgb47GrZrmwlyRlVIN/bPUT/AA47HQWFf2ff9zn+PIpLwXw18dIJqM1OorXBC6nUg7gwxGxF9sVfrNbKk+A1QUwZqUPKXT1phwyx7pHYjbDBwmt4vDtQ3mi//HSQH8Zwscx5B1k02YQUZL3TU0NpJvpI+6bfljK3TbNEYOVQXPA35HNrVprUXPuFbowy6kdCCDSkEHF/J5jTP+0L9D/q28GP+z74yZaiamlaeqfaNMaj6mZjE1LO0qas1XwtIgw1NPMZ2FpJg9BhXjY2q3+x3V/8/wBQsfiSlFe53t8WFM7zhnHqUnOahl1AFVpDTqUzsvWIv6Yq8S4vWqwauaarp9kPoO+8W67WwE4nzshQrRoUUnZvDWQPSRv8MLy8eqAQHN98a4ZcdXor6HAn0s4ypzv7/maDTZaVKqusEBwZMCdTOelov0wA4zmgzLBBgRaOt/74p8u8cqpRraH1EaCFYBh7d7NI69MQ8Z4s1V0qNpuseVQsQTItieNbpL53+35lPp9PtX9v3CvK7f6yPVHH/KcR8CqeZcCcrnmQh0JVhIkeog4v8Je4wfLAvagm1T/WMwWBKmig/wCF1kWvO1se8rmHZahlUUIQoDjVcEbCw36G3rj5keYK9LxAjAKWNiqnt3Hpgtw/j+YZXk02tMeGp/Jb4R4krpR/y/8AP5jNC5v7fuT8sceFB1NR/EX7w1wbgiZXSSRJscNArJ9YbwK9NUNKmfMfEnz1erVARE7T16YX6q5gaPLlHLwYCLI1d5UdTECT8iRVzlWolTRUy2Vmxnw1O/uxJSb30/e/yQCguFL7fuO9N63SrQP/AIbfpWOKnG8/WoijVfw2VKokLqEjS8gzNiJwoHMAMytlct5TFkI2+OL3D6HjHTTyVNj10hwB7zqgfHC216P/AB/VBqLXdfcOfRzxFmeoAsp4iGQwhNTVBsYN7C3bGk4QOGcvHLkVqlJaQUqStOpUZmIaw0r5WM9JOIONfSdWo0q2rL+DUBC0pbVuTOoR7SgTG04zyqUqj96/Js1QjPS5VaXpf6I0fHYQuW+N1Mrl61bPu4dqk6WMn2QQqrsDBuAY22vj3W+lCmKzUzTYKv3pBPT7va/fAyg06HYcWXMrhFsesfCcBv8ASBdQytKkAgr1BHT548u5IuG9cRY2ZZZqdUGGrgdcfFzCnYjAaqpPTpBvHyxCqt2I6biet+3rg1iXqL8eV8DEGHfH0thaqZltWhI1RJnYDudr+lsKvMX0iOh8OjpMSC7QxMbwNgPf8sKklHub8GDLm8qNMauBivV4iB+X4Yz7lXnRqjaa0n+ZV2tMEDp2P492wVAU1KQVMFSNjb3fgb4OMYsT1GPLhdSLr8WuFA8x/e+KFTOsTJgz2/cYhasJmCCNrev7t64iRJKtcXEgzO5H5QPjjRGCRz5Tcu5NWzDXvA/cem+KWeUkCSBPr6xfFirVX1iRNuswBisfNTgAiJAJv66vdfDY7C5CrX4cS06h06Dt647FzM5OmXOurSRpurVLjtPm7Y+42rKvURT9ANwnjAyOSOXzIK1/DRRSEEzSqVLkgwq6Yv16Thb4xzPVriBpUQBC722uZPTe2AOc461arUqvLVHYlj+g9BYDFSpWVtmvv2I93fGOl3OtBtO+5bPEiWhrOP8Am7+k9fXFXifEJq0p2Bn4zilmc0xHmuO/UdjiHXrgNuLG8R6+70xilFQnqXB3X1+TqOneCT32+e/+y5x3LaGDD2XuI6dxgUWweTNB0FJxIGx6/wD9wGzmSame46Efu2D13wczLhcCzkGbwcxG2lJ+FRf1OLAY+CpO5JP4gf8AtxBw1/sswO9Nf/208EeJZFqdCnqsSu3a8/kR+ODhyZ5+X+epCu2CnDngjAbLsSBae2NJ5f8Ao2NeklRapkqreyR7Sg9R8D6g41Re1mWQquACxjqZPvv+mL/DMxqo1tCaiq7XEzP8JGCvOPI7ZPJVqzVAQNIAvcsQANvUn4YUOCVlfLZnUWOlaZOmN9RHyvjO/wDktD4tPGwtwfOVErKTSKDqZewEHqSOmGbi1eHDkbsi/No/XCflOB0wFd2em/tKpAMDu2xE9u2H3glXLVaOs6nam2xJWWXbY3U9p9MPyNxjqYrHjuYI5n4HmBm8xVpsQoYaVk38oJttvOHrkbiHiZXXp0vA1Db/ABX6EXwLr8WOYSoqBBWYHQ2wLbQRPwB6GJtiPh3CamW4VmA7HxDTZrknTEQo+Ai1pnpfGPWnwbvDuKjOlukn395Q4/zXUzJZVI8IN5YLKTpJhrGxiMVOHcRpLCPTLMWBDM5IF973Jnpt75wA4fUfwlIpyCP4gDvvjxXqPOoI+pdlA1TJA+6bbzt6dccla9Wrv8Ue70dNHD4STUfhKvrR75m4g/isjsWIJLHuzGSfyHwwMq8QZy1Qt5tSydtw39sWOZsq3jE/ehdYUE6WgSCYiZ3iYMjA2hlXZWUA3Km9ttXx646auvaPN+LCLrHwtlQxjm7M08siUq7U1Vvux96e4NgenrjzwjnjMtUVataprBsQxAb4TE+mBOay4pUW1EMzCw6Lfp/fAjKVJr0o31p/6gMacTpHM63TPJrS55Nh4D9IJcKKq6rkaw3mN7GAsfjffDZTz6PdGF/T09dj++uPz5RzY9o7LYDoAP1OGbhHM9SmysnmUkB0bcg27xJ2HYxh0oxq0c94r4HXivMjt49Kl5W8Esx+9qLKAvpCm/wHTCFmKTIilhck36kwN8F8zmNDVZaCxYNbcdh0EkDrgPnmaoxafKDCgXgXxxHKz2ePF4ey/mwQ4JmtJ1DcTHToZH5+/DzwrikUQV6kSp2946bGPUR1GM04RXCsdRgSN7Xve9sMnCM8KINNyAszTcTpYdiRsw/HDISpCs+JTNAfNI5JsvS8TJMbztI/LFWrxNKb6T7Y2UAkgTfYGDHeMZpk+MJUzRqMXKRoVU3N5JMkeWfW8dMafw7jquoVmFVekggj0xox572Zxeq/C1D2oMrujVFsPDm81D5ie4RW323ZT1x4/wBDzTAru9SCTpBKJEKACqe0oj7xN8Ea6KQTTYRIGlhcdwDMGe1vTAWvnQpg6jMzYyTBJAU9YloG0HrGNkPbWzOHkhLE/aVE9fIUixOgD0BAH5Y7EQem1wxj+oDa2Ow2hWowKjdT6kzivXI9QOh/XE5ESBe+ITXAsBA9RIxmck1Z1ZQcJOL7HhqhO+/54i8XYjcb4IcMpk1IgaWB2FrCcDHUyfefzwiUrdDvDccayJ92vpX6hKhVkah0/TBPh2U+suoMxcDTJLRvA/AeuA2QeEf0B/LDXyGCtUNBJpUncr0vAH/qPzwqHNL1OhOUXjWSf9r+vC/nuOzXCRSLuqgUqlOk9MkRK+LTBn1mfnOJOcKUUk9/6D+2Gf6wtfgZS3i0EJCk3inUv8IPzjCjzLxFKtBImZEiDbykXtHbG6JwZScuSLlfNladQqYKgNMAmB2BtOGzK8TzDoWWqoUAG8g3IEe1vJFsJfKOZVTU1xpC3n3jF3O8cGkwQAZkAfj3nbG/DmjjxcWzJl6Z5sm+yQfbmeqytNUFEiTBM9PKGJHXeMC15lLeI8E6aZIJ6XGwiPjvgDlM2ClRSfKFEkRsHW3vv1xe4IHrtURGAASWZgAFAiS2wA+MTF8ZJ5HNm3HihjXsorDM1WDvBKoAWYCQknSJPYkgevzwz8tDXRP2ugIbiBBnrO/z2vgLx/j1GnlhlcoT5iTXe3mNhCmwjvA2gBmBaYuEVXWVizALv19T7sJyTuos0YVbYzHh48UNTrFSL9SLXvHuw9HmBFytarVYFFYCx1GCyDbf2mj0MjpjPODKHQVFSEVwtSGltPeB0N/wwSVkbKZhwZMgkEQfsyG29YB+WBxKO7QHUttqLA2czgQAIv2f3SO3S3TFjhXFxTipBGiSSBJjr1H9u+IeKZJzTLM0IR90C3bvinkFqOjqApVlYkaT0B2J2kC/7OOZjhHUpL15PZ5MuRYnja5hxt6V68Dgn0jZUyvnYHcGmTYgDbV2GE3PZgUjKQULMLmD5Qp29zDrgfQoilLMAagAhT0tF43OPHF6ytlqRE3qVb/4aWO5mjE8Rg1Y7oq57MVKjEkEKLAfj+o/DEeVraKob+Eg/Izj2mYkEybgke8gTiJ0gxbYbeon53wlKhrd8nzxPKF9JPxvGGR1CVXRZjw1a56lVY/C5wqUnsfTDBnM2FzQb2l8JAQD08FQY9b/ADGCTIhp4XxbKig6ZqAF0sHhy0PaJTzWbr7hgVxenTFOm2XzHirULETrDAK2mTqXvbFJclpcXFSnUDoCRb2QRIOxBgxi3kOWMxmPBWiAtNVqq9R7U1Bqk79TYEBZO2ClhjKLk6QUcs4TpNuwe1VlUEPPX0tjwOJmqjaAQwnUF9BvGL3MXCilSpTpkP20AkD3g3E7zfFHgWRAqFATOkhiO7sqW92o45klCWyO3jlmg7fFd/fxQXyaJlAEJBdlVixEgBgDAHU3wTyvGprUYJgkEljB39LAemKnEKaDMat0QKo9dKgfO354X3zBZjMTP6/sYV5Wa3bgk/Qc8hzoyq6MQxuRqFmUAnS0bx0O+GPhHF0qtTWp5kqj7N589Jh90n7wmYJxmFSkQq1LQxZR3sB+F8XuF8f0UQImrJ0DpJ2/HDFkcWZ54IZIvUttzQs4FpOyfWXEek+tzBk977zjsCajMx1NGo3b3nf8cdjX/UzMK/Cun739TJ80IkjfFOjmCN4K+uL2bEg4GtHew/fxOF4pOgfxGCjltdwnwUs1ZdAURfcifQT1v0vj744EiLyZ+ffFXLVhqWA1iDbHvOEKxgnSbg9wf3HwwOWNuxvRdRoxtI6uwJtEG59w7/LDNwrOz5hIATSxBjaNPrptfC3kcm1VlpqCWc3gTAG9uwxJleH1/rH1cAq83DWAG8n0g4HGt0Hl6iOmUZrzLt69hzqZvNUxVB01EFNwCPKYYAkD7t9UzEzilzRxRamSQT5pBKkiR+5wy5j6s1BaFXOBai02BK0yekzv00/hirQ5WoeEC1RsxTa2vYbSLTIPocbNVLY4Gi+RC4TRBpNvLnT8BB/E/lgmOXaJSdbA+sf2we49ywiUQ+XplQpIZbmZEgiZ2AvHQz0woVuIMIM2HTGnG4OG6FzUlLZl+jlEQPSU+JUbSoAEklmECBttgrxXMUsnkPq9In61U81eLFFMAoQRaxAHW7nYiVXh+fKNrAkqyNvBJDg7mb+sYOc1ZVq2jO+N4q5hHBlYZDSQjQ1yCRosw3iYFsZ29th77WKWXGpgCYE74feXOH6gKga0grB3iZ+EWwmVOC1KTL46PSVurDcCJj1g41Hlzg1CtpUN5EUadFYJqXvpgtIMzbfCNt7Y5KVWlsR8p1VymXq1Kx0qCQJ3segv17f5490uFCpl6rU2VVrhjJcQA15i1wLfAYJcS5Zy5fwytV0Gift0IBqC1mCg9AZjePXEmV4RlEAInYQVpkSNxY1JGCxRlFbIXlnGUt2LFWtSeigq1giNE6fMxE7DoDbr8sD6nFSAaGUXytAvpLEdAWgb9sN2R4Hl6dOsi1PtapYCoaRlKbGQi7gXLSbEiB0M/cpyAsA0PPUVg2pWu0byrKoXpAX1wrwJQjp7XZ1Jficcs3OXNVt+nx/Uz/McpZqdVRVCWkipSOkbkwHkkXMDATMPE09epEZtJAsZiSARInSN8a7xZ6By9VoUVFptAkKZANomfhjIs2NyO/Xph9t8nKk9yatnjWEuR4igD+oCAPiBi5whA+epqQCuuCOkAf5Yo8A4E+areCjIj6WKa2gEj7oMb4LZXhVfLZxGzFJqUEksR5Njsw8pHxxer1JFC+y/aMB64JcU006sCB9nTsO5RCf1OKaqCFMXLvf0Cr+EnF3i6FqzaIIATrOyL07YJcB9wlwU+IkyQqmb99JW3zxaz3H6gdQhgMwDBbBpI+6LA+4fnigKZNKmgN9IlVECTMj4bz8BirxTJVEPsNp6NpaCPQxjNpnmmot0jqxy4unxNx3lV/MMDipDGFltKhiG6rIG0/d0/HEHC4p1GLHYIzf+dTP6Yg4TEuDv5T8CL/ljxkXapUf+CzOfRTIHxMfLGfPDwMzh6G/DP+p6eM63f6lvPZoSEWZBlj3LH+xxSIAPxxNAAY3LETPxGIszl4CkmdS6vdcj9MIvY1Nbl6suqjQVSJLv+JUCcV8ujUWO0pUYAzYFRE/AnEGQtVp/1qPxGOq0hUdiWtrYge8/5YO01YjS09Pz+tl5s2CZbMNqO8Mf0tj7iajwPyiyj3747Et+gekVzTOB1SnpNvni3Uzsn9f7YhepPQ4fHZnM6rw8kdnwfEJGzfM/od8G+GcPFcotSQtNhOgLq0MRJUWLEEk/HpgEARc7dzghwjOmnWVqY8ymxmxv6xY41UnycvHPSzYOU+Wsvlw4o0qjVKpGmpVIVoidCqsjoSZO8dhi7xfgWXJPjKDViNVNGLr6BoG3vxLRzIaijAAho392EniuWqLVYLXrASYAdiPh5hbFqMdVC2pvl0whw3h/hVWNWl4lIKSKoQK8CT5hcGxIN/liwnDnaPDoBAIaQWMlgDcgIOo2EThepUquoTWqkSLEmL/4sfKeRmzVKh97HGmKT4RmkpLljZRzVOkk1lWn1OusQZB3AN+m0YSfpHyqFKOZo0glGqWCuI85EXIA9CASATG3e8/B6Qnyg+Vt79J92FTiXEqjUXolvskYOqwDDAQYO62JsN8U4+iIr7sC5erEjvH4EH9MOfI/GEalUy1cDwoapTqRem4RhPqpEiP7nCRRaCD2g/jhpylDSS1O1msLdDsT78Zvaq4mvGoSlWR0grm8pQdtNavU1DvRLb9QS4sce8llaFKy5jNad4SkqX95qGMe+D5hXUljp9TN531XmZxeRlUEEi/qP1wWPJHIrfIfUdNPA6V0zsvxSiu1PM1bgzWrKBYzsqTv/NiLLZ7MCyZqsq9FBkAdh6DbEbVFj20HvZf7495fNUVHmen8GJ/9IjDXKK7mRQb7HvMZ/NGZzlb9/HBPkzIVK2YBqVqtWAxAZyRt2JjrgJW4plzs5+CsfzAxb4Dzzl8s7A0qlWVNxpA79Z7YXOa0umMjB2rRonGOFD6tXt/2VTcD+A9Mfn11t2tfGo1/piQqV+rFlYEMr1ZBBER7MjfvhI41xujW0illKeXAJ/3budU/xapFvQDfGeEq8wzJC+CvyglMZyk9RmXS4I07zIG/SJnG51OHMAV8UkGxWoisD6HSFke/GJUMtQmPMlQXDJddx0N/kcbHwLnXL5hVDVV8QAagx0yeunUfjGLm74JCLjyYjmuEtTc02UlqZqAgbTrjp08uK2Q4U9ZylNTqAkiP3+OGTiGUcVHcxLHWAZEapb82PrgbwjN6KjqwI1R8YP4jfbFLM70pG5dJGONTm2rYZ4TyfoOquVUKdUeKDqI2WFa1956Thvo5Wgy6vEWYEwIg9vKsYz+nmWWnUk+yVB+eLXBeLP4LQb6zv0mP0thcuodcDsfQY9VamMnGeAq6SpCvY6gCTabfI4VanDjQqxYo9p6km9+1xEYtHOPB87X3vgdrIld1Jn49x64yzk5PUdXDjjijoXBHnHuQO0AfEY+58+wOyAfnifh2SqVcwAgmDqJ2AA6ntg6eWKTsNdUs0CQpAH98LptM0NrUhM4jUWKQG8EmOp1H8gMRUM2aZkLcG2sH8saVw/guWQD7O4kBiOhMxt6m+Ci8Po7BVuNjsfhh6hZicmm7f2MrXN1GEmswJ6AH9BjsP9fknLlidLLPRXIHwE2x2K8OQWtev3MlgemPaFrASZ7Cf0wXzOQoaWIJkXm3USIA3BnDfylwanl6QcgGqwliRMfyjsB1PU4uWZRXG4jH0kpvZqvVCL/oLMbik/xX+98UHqOGhgViQRsca5W4kkwQL9YwN5o4fQq0VqR512/mA6GNpwjD18tWmdV7hvVfg6068d37+Gefox43UcDL6S6DUZAnQRtJiINxfrGLnPbmg6s66dZgDSb6RvaB2/HFrl7nagAEWnTpRa2w6dBi3xji6OhSuFqIZJX+kgnSejBTqBBB+eOs4u7R5tzfDRnq8ffUPKoAOPqcfqT933X/ALjA7PoErOonSGIF+mq34Yr1kh20i2puvqcBrn6jNMX2GDJ8YqM4B03DdP5TgfUreiCd4Rb/ADGKmTzJV1Y9P31x9GXkTJI/f98C5SfLCUIokVjpe8ezsAOvpjxQrmT5jZT1Pux5NCFeL2H546hSsbbqZ+WKJSPjZ0qLE/icX+GzUYKbs2rf3Ej8YxTWl6fPEsQQ2zC6mdoxIpJ2HLJOUNDexLUpFTDCGHvxGx/cf3xNms+1UgsVJAiR1/zxBqjrPwxbSvYGLdbnjEC0TJJ32O+LeRo66miQs9X1R/yqT8hgoeV0RdTZqle4+yr3v0JpicEoSatASyRTpgHwvhiKbjDRluXKBTU+bRTuIRj876h/w4rVuVRv9apaZ/hqFt/4VUt8wMEsUgHmiDalU+LYdP7fjgvUKlabQAwDG/cExI6xitU5Xra9YhqRHtqNQ2+8oJdfiLHE9XSEp3FlPu9putv3viSxSrcmPNG9jxxKs+vUxmynqSToW/a2w6C5viEZRKhYuWVrwRBG8wQdt8e3rlr9evwt+mJajQxkHc3H5YTWl7GyeSWWKUt0HqT0HVzAJOmR6g7xE/hgbmMreUBVbTAPffbHgZceYdbTtaL+6cQB3BiQRtDDDFmtaZKxKxyjLXCTTREWkCGF9xKyLkba/cfjig0yQzFbE7DcHrc2wYzkaE8oUmQTpUj2j6YqZhSVMKKhY3gwN+3xwM1j0+yjThy5HP257FjlXiBVWuYD3v8Ay495jPabpcDfAvLFkDEhVDwIggyCP7nEOZqFWkHGRrc60MnsK+Rgy/GXglSzAbge0B6jqPXb3bY95njysQrNFh5h09/zwu06xUhlMEXBGGhimdy7gIn1gCVaAGaOki5Md8SLfBcq5BNTKZiTpdyvQhjB92OwIoZ5kUL4mmOk7Y7D1BmF9RCyThVOkVZKz6GUCDE2mdMdWF42ibnDlwzh1aqsjyoRYtYkHYgTMHCxwfgKGuHksm51Dr/CZ3vPS4Hww8vxUDGbrdLkk+UbPwdZY45SXD/IqDldzqAqeZgAs+VQfWJn8MQcZy2l6OXo0lJrNUplnliNEBmUeIywurVJF4jFteK1FAZkfS2rRA9oqJOmYBgXJ7epAwxct8YyKUKdd3LuVax2Qs5ZluZ36ncAYDosDatx27WkB+K9ZploU3fdJuvg9/sCObOHLTyVLKU1AefLa6+p67TPfGfNxLTSUux1LI94KkD8490YeuY+YhmfFzCiEjw0O0k7ke4dfXGfNlwwElR/UwX88dNzblSPOrH7NvkpfW9Taj19PXHrMPDGAd8WKWQE27gA7g3E/CO2LNej5jJsIsTB90bk/PFaS9bB4pkja3riehk2AJW1vhgrT4cYuhMrIOg30npa8apt6YdOFcsLToLX+tUUDQBNEOi7e09RCAPS0kGJwShYEslGctRJWQfgBvtt6/5Ylo0BHtSO4PcemN14byoDTH1n6o9jdcuqSOhEAER3jFbh2dorRzBXMGsKJglVSlSMidKsg1ELsSD8TiKKAeRmR5DlSvXP2VJnXq+k6BPQsbA+mCeW5IrS5NI1BSEmIRAfVyTfppA1T0AE40jhXHKr6fGoU8tSdD4FSVCq0bgSfOZJEyRGxEnHjnTi6rlaVOnmED6hJZlgLeLkG+rSAxUnqcEtnwU5NmeZHlGu1WotShVH8Ipj2VUkOQD/ALwrbyyCflLhR+jzIKELZh3FYE01WxbaYAQsCJuDsTBGIMnxKplDTqilTzCtqK1aL1K021OWmoACovLAC9gbwx5PnxK7qtN6aW1FSKgdpIM+GFltjdGbcziTvsiRfvKHDuREy+WreZ2quh0+HBcgBiFWVME2MjcdBgF9ImUVEy9Nw9asECh6aaVn2ftSbDaygzMkjbD5wXIstPwxX1EKfq9TwyWpqbFLytRFgAariPN0xNleBVKAZ6uaar1JNOmluzaQsge/FKdbMpwt2jFv+jrhgWBSnqInTLKJNyurUVjdojDBlPotDrqGYprq9klDDTBBkwVuQNsPlDMPmF8TLFFSnUZQWpuxJWzWpuCBNpYnbaMVuJZzPFZDZdxJDiiWLwe0uhUna0nF7kcrM2qfRznHE0gXRbEyDcEyLkwf0g9RiY8Gz2hkqw1BPJqWlSJjaA4GsAbSOuGjLF8tTbVTzVFCxZQKRYlmB8xNWq7lpv5VG3XCvw3jT5WsrNVzNVWLGonh1KZUqJVkLqVLTA9bz0w+L+YqVgjP8pZihYhWp7o6km294G8XNoMGDiFbHS3tfszbeQcaAvPmUr06imowYghRWpimQTupan5RMnzEDrJ6YW6FMVaKlwFYavDqsDHkAkVIGnQwPQm4nC3iUtx0M8o7AmiU2SRI69/7Y9utoOntJt/n78FOIcCp1AKlJTSJAY028yqWFwrKSyrPR1ta+AlMv4T1NDBEOhmtYmfaEztMEDv3wp4muTQs6ktj1XpyFAIkCItFiZ/YxTzNJf5lYCfKSLgT7umJKmYDAwxmZuO/r3n5/HEealUczICkAwYMC8GBPtA36EYBqg7sGPWqV1lvORYSxmw6k/D5YHnMEMVDGB/GL/gTHzODfA6c0zf+IiN7R6ehPTY4BE/bEjuY984FxVWEsklwyalWqLuJHphi5dydasytQIBW5JYCL9tzt0GBXhmLAmI6T+7nFihXZGBt5Y/dr4BwiPj1OSKpP8yTj3BK75io31CrJNzT1FSYEsIWPMZb447Fwc01v4n+Df5Y+YO0Jbk3e30X6DTwvkTM1fM4GVoDZq1mI6nQLyYG8dugwUq8R4Zw+4H1msPvPBAPovsj5E+uM44/9ItfMm7mO2wwtNniTLGT3wc4YlLVVsCHU55R8PXpj7h75j+lCpXdSUBRZ0rtEiLGMBeC0Bms5dWFGTVqJqkeUSQPRmgfHC4a0mO+NE5PygSmWAOqq4Rf6V3+bH/lwmeWTqwoYoJ1DcKcXSmdFMwoux/xbfhi3yfw+mr5mrURGRUUUFaGLtfV5B5yLrNrz6YWOKmtVzLMrqEkALE2Fug2+OKub4VmKuYarl6JqBBT1SAsaFC+2GUgnTMA9fdh2NWtxWV0aDxHlg0K9N6GVpqnia1NyGLWFLzGVkmx6HpG0fF+CrRerXp1PqVcsCtPw3NMLEFSQpDSQW1LIBt1wLy30qU69Hwc2CyAiGSpoqIU2PmGlvw9ZwxUefKL02otmRUTRKPo01V0wYqKTodTtKNJ7XkPqXoZC1kuA5zMoviZilWpHfx8sUYCN6bSH9xgdMNnCeCmjR8J63iqSQCaYBg9PLExtOE2rz8SlJeH1Bmq0DXSp0Ss9CS4DKgFhc/HbB/jtbOh1WkgqM1PUwpuFI0wCAzmY1OIi5ja9ly1PZ7F7c0eM3yYtYlEzWapxKtFQmVMSDMyd7yI7Wxe4TyxSyaNQyyMFNz4hdgZmy+aLblfXqThQyPEuIVKVWv9XCPQ8kVaUsQA2oq2shogTEX3wMpcy5/MU/EOUSqjC4o3mAdwrjeAI7Ab4vRJ9ytSXYcOJ5Q0KbJmUQ5EMS7PGhQTKlr6vaYLEQNIM3gEuE0aAoE5ZKdamNlpAwTvu9SOuMmp/SIySrZJ0YArKvWWGWbaZ2kxB+MxGLXK9Cv9ZTONROXoF11hKmnVNiWprB0kwxsB6XwTha5IpUxu5my1dKGoZatqAZ3KZo0aICqT5wjB5gRsJ21Tuq8DoZrPqwOZyVIz5FKJUcyAQS7y4iN9Wq/uxpPE6lepJpKPDEFFNVaZaB96VaF9Dc9Y2wpZnMcPo2z2TNMtJZ/qyGkTf2alNjMe/V8cDFugg/Sq1+HGKy1MzlCZFQKGq0mYmQVW7qSSZW/SBilx3nLPpVpDJUaFXLVo8KsxaCSD5GkyKgKsIPpsZGB/BOOcJpmoKTtVU3gU8xU0iwtqBKx7zv0xZqc18PWQtdXLiXpVtVJJF/EKMnmc6RPciYBJOK078fYtNgzmbiHEaZP1qgrI8IgyqB2dmmzMYZB6aSTsLTivy3yrmNa+Ll/q1MsA7vW1VSCDEHzCkTEkhVOwtqtPR5lzuczatlaBY0pVKlVQKNM+yzKAYLaSyzrb3dQy5rJZ1Xoq5DJUYtmawKgL5NIRVMnTIDTFz2wV1tsU9yDgtGstarl6Vf7Kio0Gr4dWBtHkClogglmkQJGxMPCcvVrGqMxmKp1a1p6GRKSlW0gLChjUtMG3QTvjzx/P06fFaCUqtNHFNTVLQqFZNmIEAsJPb2fhPleK6KOcZabvRLO406SqggXkNBMgkwTa9sXvVoF87iZnuC0WyzTSzClHPi5gqtSWQ6SCxhis2C/nBOKFanmMuunL0qNGk0aqlQnxDfcpU0hTB2Cx64fMrxgNWo5OnVqitUQ1DWVQaBqFC5g6QHUljGkxN98e6HLa06VV0WaqA65MvrE6jcEebcEDYiL7GpgtUZ9xXib02002qZig4GgVENMKZBBUFUUmdj36Ti7R405WolShVqF1XxQysu58pMwCx1QACZkRe2CHLHMPhJWNDKNmsyTpikkhFBJBqVIJYzMDpBud8EeW+Us2+arvnAUDIvhspmCWDHzQPOIU7WiOmDc0uQWvQQ8rSy7VPDFGpRpqrS1SrLlp+8ANKC1kgE7yYwU504UlPhdMUJcBwWYLBnTBM7kRNzGww6ZOjSpVqn1hKRp1m0VpWwcjyOLWSp7JAsrx3wl86vqo5OkHBp6QKxUz94rAjqQrESbwT0wLp7DIuS3E7h1dURTAPlv8WvNu2AmUvU8vwxsXFOA5VqVGiFhSkkrYhZUbx773xnPMHJtbJ19ENDEhdUAmJ6+ywsYI3F4G2ETxNcD45U1ueaVYTdfiBiXwAxJ1Xib7kwT+Nvnijl3gaiCBsew9O4vi5ZoIM9z1/Y2wqmh6afBG9EzYH5Y7E5zI/Zj9MdiqC1Cdj6MSnLmSOxjHPSjEoznmmpJAFyTA952xsWUqihScQCtCjBJH3z29ZLHCPyTkVdwxUHwyXJido0+u8H4YcOLLGUbeajamPWFMfjDWwlvVsjTjWlNsQKGfqBru1mvcxY+/GucM4fl/q7oy1Kh8Sp9kKrIpBNi2kiSRAHp7zjHFQS1/vHpaD1+eHjh3Mfh8QoggFKngkyTEsEBMTERq3G5GNWIz5VcR64nksvw003GSFavUTTTFGkCtPTvAI/mBLG57nCxT5S4hnqgq18uiiZ1ZiKYXpZB5iNjEY0rn3mwZRaYWDUeQgif32HckYWs1n6uWydOtVLPncwLIT7AJJ6eVVRSCzRExPTDYNtX6mSWz2LuSK5XwsjQM1swwarXC6TZgSVW9gBAB8oG8yZIcezqLxDKU9bNUYOq6HYOswS76fKwlQNJXTBPaMZ5l+Y3o2psdVUha+aI8xDGNNIGDptYmFnqMHOH8fpeIg4dka1eorq1atUWXgMpfzm2oiQFBG+3e5Qp2XGVoauLcLr13an56OpftKlJwskxoqJLAz5ArIRBHWwnOuJ8pZ7IHxEYCnS3r0dKwDb7ZFuT7I1CRAuLk41fjlHxKuWqrdRqOof06hcG0lR6RIO+Fjl/h9XN8LKirNTXUgEgq3mMo+pTE7T0PxGBhOkmXKO7oX6vNdcaar0wtdRqapTQN4qWEvTkB+kPTJg27jB3hvNiZhC75am9K7VKwS1OJA8ZCupbAeZC1p7YVuF8LzGhstQrBnpuA+TzNK6k9VnWoS3tCNxe4wbbl7P0ArjK6Ggq5y1VGVtVvNTcTc7spJ9MMk4AqLC/E+W6D5RKz1Gy1VixSpSJKq1Q2QgWZZhQbX2InBUcGNLIoFao7FUNRqrF5EyxKwVbfbT0GPudVKeVoZasihqjqoppJUQQdwPKFBHywyZeorAwDpXyyRZhAMr3F4nuDjNKb+45R7ChxCtUytBXo+A9OBfXoQLEyAmkEdgqkmRgXxXOV6lMmvlsjmKawTFSo5Qm4toZlPuGPfDsoGrZpTQyJFOsQhr02BOq8BoIESBYdRg1y9mqVMVENOnRaoRAVmNNzp3UuAJAtAjYYY3SAUbYv8Or8QrI1KjkvBpRANVmp0xPZWUH/AJTOPudqZ6hTn65w/LkKAdTO5kWu7i5t/DifgfC6+bydYGqEanUemtqh1aIgs3iA3mIWAPXArlXL18t42WzOV1LU0K0nWjGpZWkiWnaJJt7hgtnf8/2VxWxVydCrTVqpy2V4jXBJeqjGpom4HhhBAi+0md42E0s/xNpNPJDL6pnwqNKisQfaLC43nVYWxqeYWkKZqazSNMqPEBKaoIQeIOqnyjV0v2x4r8VrPSDU6X1umzaKlKooRx0IkrocC8+UDsemKU/cW1sZhmuN1sqRor5HL1CAWTL1ajBzG7KlN6IbvpAww8M+kGqUNV6NN6BGg11PhlyB7JLqiNBLbGRfF2rylk6ito4cKVZtkrq4pz1CNTYqh6/CwvgFlOGUMrm/9pqlemQqZdlBFGko2Raf3GBBHmvabkzg7i+wJLkuK5Shl1+1iv5irokjUxZoBCiV9DMdwYwwZPj71KFOpSrI6NpCIajpU6SrNrjUJPmgA2OKifR1k9XioKdWi0eUs2oKpBDI7OZMCCpABHbYnK2XXJulfLkGnVKhgPZZWsDA7Eg6osCd8RyTBpi/x/i9IoRmUzCWvJ8QAfzBlJj1gg9CcKL8BylRAaGdHmMqbKFI2BpgCe2oT6gDGj8UqZWrUTL5kMjlvIri6z/Cy7pYibbxhS5p+jGnQD16LnTOoqIME97hiPVTqH8x2JT4REvQ8ryyXLGk3gZlVIejU1KjeqkxF+9vQHAfjeTz1UJ9ZpVEalBWro1iV6AoDY+7ffDDwTj9Vqi5bMK58g8PMagaymLG4GtGEWuevmBwVyGeroSuYywdlPt0GaiSOjFQQBIvY/DBWweDNkyiFKiqSdW4dSrGdybAbzt6YqJyLXgPR8ykCxsdr26++B+uNizuey7AK1ZkLAhVrhKhuIIVmhzYxZjhZ4jwD7NYzDVFpksihmy7KT1DaWkAWAm3m74lKfmQSm4+VmdNkM0p0+DVtb2D+mOw3f8ASYp5TWzgI6GjRqR/jjze/HYHwF6h/wBRL0Mxr0g1RiNiZHXENalcdjtiZXkRIHvI/ISfwx6o0A7KoaSxAEKTv6nTjPob3Hauw18rZYpQGkS1Y/gJAA9Jwxc0gBTTLRoXT79IifiQx+OO4DlwjhgDopLIB28ghfm2n54E8XpS2pmu1t+nrhcUtT935mmTqKX82E5xpqG3bfDnyxmMiKtJs1TLOKagSC20gQIgbb4SeI1vtbXAtPeMOn0b53K+Kz5tNSQqDyEi5aNtiTb1jB49mKy7o0TmJsjmtGvK1XzRpnwJLCQP5yYgEzG99r4TecOD5nMPTQPpqlVRKIkqEVQCdW66SJvvPU7vvDsmy06FRNa0DWstS5UEaQ07gMQRpPdNsBueOcMnRz4Du6aFKt4Q1F7jykEqBF7+uHqk6XBjeoAZHkjh9AgVqvjVxeo7too0yBOnu7GLJJJ7AYZG5uepTGU4WhqEHTUqQKdJAIBUMPKs39m/Ub4Xk4/wivVlqVesRZUrOq0x6hEgCe5GDHMP0j0svTFBA+VWPKKNNRA/kZvJ8QrYuSvsUr78nrK52rwnIeDmq1F6is+hQzF4qC4UQCVBJMtABnpECfor4gqVmP1pF1Enwn1pdiCItp7iD8NsC25qywScvnOIU6kfeCOGM/e06CT6k4I5LmSvWpH65k3zmW/79aTLUUdSpADCJneDETfEcVTCt3uP3PFQZWrlc/oko4pVipAlKgMb7gH8/iD9NVObsXIKB4J8oPcWsSNxMem+Mj4Nz0f+qFGz+RqIYSJroojysAd19qRbYiNhofDuOZdEV6FQVWaiKdJSSCfDMEVLfZwSJJA6x2wiUWlQ2Lt2MlMBqjuYhJRT1HVj8bD/AA+uI8xnwlNHRdYfSqqnXUPLHSPXYDCxlPGy/Da6rNbNM1crHmLszN5jHsjrewsPTFDkDm5XK0H8hooQUcmV07C4EELYz2EYDRdtdi9W6DHG+SspV1CqdFSu5cuGAYPpAAUm+kR7PXrhN4x9HmdyoFWhVGZQGXpkGCJm6EkEf0kekYZOJcCfiGX+sUcwy1VDGgFYaW6gv/VFuwI9cB9HEstkxmnrrVVV1VaRQq6RuFYGCQd/wnDY+lgSb5o8/RpzRUYtkmptqIZgYNiTLFidokm592HzOcDo1VWjU1PcNq1EMDS9lgVjSVJkR1+OMm4f9KiUcwalKkH8QANLKCJMyYmfmPXDjytzHQq5l6q51SSoTwaiinHmBlfOwbc362vAxJ43bkiKWyRbrc10ErNk8+QGa6VTBVgIjVYqji020ne0xj7xDgdamDXyXhVwfNHsO0XEPTIRj71uLE48c08So0c/Saoqf7qrdhIuFOoAAz7OnacCuSeB/wCz/rGVzL0qxZ3MkGk3naA9M+WI6rBnrOKUajq4Lb30nmj9MdNW0Zmn4TLZtUk6ryPKgiLC97+mCuW534dmRMra1zonrG8Rab9tsKHPPDVzOWo5yvRWlmntrpAvTqBDfxBIIsCQTMi09hvAvowy1cF3zTMkzGXosCfSaigLvtBi1+uGaY1dfQG2P1c5XLpry+imt5pFwsm9wdRQG5vHpYWxXyHHqTZZsvl6v1o1HIVJVXTVdhIOkqpBMg9bEiMScC5fpZRdGXTMwblXzVMf8usqD6gDFbjPCMm0tmMtXpso9sEGPXXTmBYbmMXSewu6ZW5vzy1aS0sya+XqidFY09S3N1LIdLrsINzAO98D8jnczlKelkpZpSDJp1NNXTAHsXYGJ2nfYYgflbVTZsjnnamQS1FmWoPgpJDdr9tsWq3IfDaoTQ9fL1wBqKbaiAGbSZABP8JjB7JVRXcWE5ry5pmjVyxqgORRZiFekDsoYypC/wBQI/IH/pqqrCkXruQSG+1lVA7MJBA7zHrh6pchZfWVzjVa2qyuhhgqkAFtK+YiRdvdcYFZjkSpl6yihXZ0JOlnqMmnoAxUHS1+1xO2LTdk2otLxgZegCtYpmFFxGuSdgNYDAett8Medo1K1Fa1DNtDpKzBEx1EfD34TKv0bZiWd8v4psR4NfXJM3PmBFx279sScE5gfhsiplcwlO50ONQE7lGi3qIj3YZzwxbVA+rzRmUYq/h6wYaUi/8Ax47ArjHM1KpWd0bysZEq03Gx82+PmJq96G+HH0FiiyffJ+GGLlRKb1SyofINz3a1t+k4VXXDnygop0+knzHGNzdaTVCK1WxyB8hQSNQg/wCG+3vK/LA7J8teIfOCY2k9f74KcIUNVb0AQT1b2nPWLkjFujntA9kCNpPb8BM4HHDb4jMs9xB4Zy79Yz5pKurS0bGLsd+wsT8MaxxLkam2eyaJZadKKirYEK0rI7CWN+4wF+jHj1I1sxUZVDa2gC7MWC+yI7AD/FjQ8rQXLCpmK7DW0kiZI+9pHdja39IGI247ITLfdnmnm0XM1cpWACVpakSbPIGtB2YG8bwRG2Evin0c1KObarSzdRRUBOp9LPqmAJ07QRa2298OXBciuYVq9VQzMTp1QdInoOkEe+R02wp8U4rmuIq2VpUmFalWJTMK0U9CswVm38xWQVPW/pi43q2+YDS07njN8FzDFaOdy6Z2m5ASrTATMJ6gyLDcmY74UOO5CmlB6dZvGy4d1oVFg6Xpz5ZUEXjSZ380Y0TjGfHDcpT+tVDWzFQ6DoEllm+lTsijzH1juML3G+Y8nnKT0qIagrL5vsjCMhBQsoFtgNQuJ7SC6LvjgU1XIabglDL8Lo5kU6bVqNMOsqG1GJKH8R6HDLyjmw+TpNr8WQZYLpKksSVZZlSpOn4dMIPL/PNPN08nkxBctNWFIA0kwt9ydyRbbvhq4rW+pZ9KiyKObB1qBP2qxcerKb/0k98KyJvZ+9jYpJ7C1ztyc1HNf6QyVPTUQksixpqWnUB0NjqHXf1wQyfM1DxctnNMLmQaVYkG1SmRpkAXYSQP1icEOfPGyzU8xQrMq1StGrTPmSGM60BBCNGpZFjIwvc2cNo5OnU8j1ctUVGqFjGmoDKtIEzpN7TB33xIpSSsjbVjbnuLeDnBUDM6MjK/8NMIwOpvTU+n0j348818Cy+ZaiamtHqnw2NMwXVhdHPUAw3uUjYnH3lTP5aplmdFAogLSBYhpAmVJ2J1Ez6nGZca5gzK06dSmJSjmWSjULe0KbWRlImegYdPUYppXttRSbXPc076PClPLmkSPESpUR73Phtp1EdLRjmyrZr6zl2DU6TFCzahILKCyAbjoZNvNbGV5Tn00c4KxOgVWPirOplKxJIZfKT162InDnxjmqu1A1MtTM13lKswgEaBqM7+XaRMi/TF6Gm3Zeq0H879HWTq0xT8MJTBlitmMbgtvfqd8YrzxwVTn6lPJoAqAAKurpbr79ye+NO4zzo+Xo0cnlQ2ZzZRdcAkkugOqRtLGSTYflQ5Z+ix5NfiNRUqVLlaZ82wA82wa33QTJN8UpNeZk0rsJ3LPD2rppzdWt4dLU0bH2YIDsQQXA0hVJNjIthmy3E6mV4fWSigalUbyKPapEm6sp3pxHmBsSe9nivxXh2QQkmku/mdtTEn1YliTGEbjP0nvmg1PKUU0z/1iooAHqim5b1OCTcuxexNR5wSjwcUarIc0hKBDH3pC2cbQYYdL+mFbiHLubytOnpzUU6gAClt2iT5SCNMiLfLpj3xuDTVzDGmQbgEEm2ozedj2xqFWHyniimj6V1qrqCD1KwdpFh8Dgrp7FSVJGDZ7PV0YyDMm4AEe6APxxeyHMHEaTAUmzGoWgAuPd1xrGb5MyvEKAr5UiGkhbxPVSDdb9MZpxvlh8rUipTakLw4kQel1+GL8Z8Mixp8FOvSrZqoK1RqVCtIDGadIsI3IDjzDba+GbgOXytDzVquWrVZnVVzDsF9yBdIPvnAHgnGs8XFOmy1/wCFagBJ9L9fTBjOcTpm3EuHPTkwXVCvxDCCR8ThmzQp6r3GSrzy7eXL1skWNgpJM3G0wNp3GE7mHnDiDnQQgDWL0gjCAdyaeqLXMY81/o9oZhTU4fmVeL+FUYBr9FaRJ2sY33wv1eD+HW0O7o6aQZ1KBY6gxiVPYgEe8XwNpBKI85Dl/iHDWarSqrWWrBfSd+qnvcMTI/HH3M8/5lkYqNZX26VSA6z1EiGHwGKPJXOwRfqtbzKLUmJuBP8AuyfTp8u2PnOBplfEpmHEw3WP4T3HphsN1dCn5qYsV+dNTEmhSBP8q/8Axx2F2tXDMWZbneMdgPE96+g7w16ETYbuBGy+8fpjsdjOaIcjfy3sf/F/PEfHTA+H9sfcdhq4QuXmYG+jO+bab/arv7zht5lY+CTNzmGJPfY377D5Y7HYuPKFZDUOF0wuUQKAoCWAEAW6Rgf9H6AZGnAAmSY6kk3Pr647HYyPyv4/qN/7L4CVz8xnPN95URQ3UA7gHcD0wr8TYrks7pOmWQGLWg2t09Mdjsal5f57hK5BP0ZqPr2Xt2/9v9zjXfpT9jJ//lU/yfHY7C3zH5jPX5E30in/AGU56jRB7eYYq81IDwWoCAR5N/61x2OwMfKviSfL+AsctOV4EdJI/wBYqi1rXt7seOID/wCnV/wn4+Mt/fj7jsFPy/NAw83yZnPHUEkwJ1b/AOEY2/6OKKtwyhqUHyxcTucfMdgJ+Vlx8yCHKjkZdyCQZj4BRA92FPnbPVFRodxYbMRuBPXHY7DcPLDl5jJMqJzCk3Oob364cgIsO5x2OwceWBLkj4h/uKn9ONRyzk5KsCTAIAHYeSw7DHY7AS8yCflFz6Iqh1VxJjWLT/Lhx5ypBqMEAiDuJx9x2AyecFdz85ogCqQBJLyettMY2/k2oXyFPWS0pfUZ/PHY7BLysmXsZTzTRVM2NChZmdIA+8O2J+b3LZTLMxJbQBJuYE2ntjsdhn/UGPInk+U+/BXPOfq4udhjsdhmDuXk5QuDHY7HYwvkef/Z">
            <a:hlinkClick r:id="rId2"/>
          </p:cNvPr>
          <p:cNvSpPr>
            <a:spLocks noChangeAspect="1" noChangeArrowheads="1"/>
          </p:cNvSpPr>
          <p:nvPr/>
        </p:nvSpPr>
        <p:spPr bwMode="auto">
          <a:xfrm>
            <a:off x="155575" y="-2560638"/>
            <a:ext cx="7105650" cy="53340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3557" name="Picture 5" descr="http://www.tarimsalhaber.com/images/haberler/2013_2014_balikcilik_av_sezonu_1_eylulde_aciliyor_h5522.jpg"/>
          <p:cNvPicPr>
            <a:picLocks noChangeAspect="1" noChangeArrowheads="1"/>
          </p:cNvPicPr>
          <p:nvPr/>
        </p:nvPicPr>
        <p:blipFill>
          <a:blip r:embed="rId3" cstate="print"/>
          <a:srcRect/>
          <a:stretch>
            <a:fillRect/>
          </a:stretch>
        </p:blipFill>
        <p:spPr bwMode="auto">
          <a:xfrm>
            <a:off x="107504" y="4221088"/>
            <a:ext cx="4392488" cy="2546227"/>
          </a:xfrm>
          <a:prstGeom prst="rect">
            <a:avLst/>
          </a:prstGeom>
          <a:noFill/>
        </p:spPr>
      </p:pic>
      <p:sp>
        <p:nvSpPr>
          <p:cNvPr id="23559" name="AutoShape 7" descr="data:image/jpeg;base64,/9j/4AAQSkZJRgABAQAAAQABAAD/2wCEAAkGBhQSERUUExQVFRQWGBoaFxgYGBgaGxoaGBgaGBcYFxgcHCYgGBojGRoXHy8gIycpLCwsFx4xNTAqNSYrLCkBCQoKDgwOGg8PGikcHyQsLCkpLCwsLCkpLCwsKSwpLCwsLCkpLCwpLCwpLCkpLCwsLCwsLCksKSksKSksLCwsKf/AABEIAMIBBAMBIgACEQEDEQH/xAAbAAACAgMBAAAAAAAAAAAAAAADBAIFAAEGB//EADwQAAECBAQDBgUDBAEDBQAAAAECEQADITEEEkFRBWFxIoGRobHwBhPB0eEyQvEUI1JishVyggcWM6LC/8QAGgEAAwEBAQEAAAAAAAAAAAAAAAECAwQFBv/EACcRAAICAgIBBAICAwAAAAAAAAABAhEDIQQxEiJBUWEycROBBSNC/9oADAMBAAIRAxEAPwBK1efpEF4kqYJqRV9qV/mImWQRmIPIer6QzKkUsK6b9dh+YyeykqB4f9I215ncwVKxLFaKPuuwgsxYlpUS1Xtc8hyip+b8wuX6fxE96QfsMpRUhRlgq1e3VuXOF8NhlAqDPbrWp9POLDByiioqmj/zEpcwOaO/2rFUl0FgUHN2iHDekbmy3T70+sEEqgHfTTpGCrjmH8vzABGVLKWLQ6kZgxswbSkbkhqcv4jcwsCB0/iKQitxQahfUZvTvhMrYVsKDvEO8RDBne3X3pFdiJgAaw+0UuhCHEp6QkJ3iuAgXEcVmUwsBeJ8PkqWDq3OGNh0gNzjMkRkzE6m0Dm4tia+/pFCGEJ3jYZ9/e0If1i+TdI2jHKZmD7mAB9ZYEgD86QnNm+AiBx5UlgzG8ATMJgAmswNUuJml6nSIiZAMxIbrpGNzjQeIGbpAFG1NDvCkjN3fz9IRyjcw9gE5GWal6C3L30iWBbTFBKCAK09mB4TDFbp7yd20iapwskZirXk1B3RYhIlyyBqGJ3J0jMoUdkhCRUiu55dIZwUlyoakjowreN4DDFZKdf3q1YXA2EWODkAZiBQsE++sP6EElp32gBlVAqxtyMPJlVY6iIzZIAzau/faJXY2I/9PKba1jIMtRFiYyNKRIRWGBII0vz2gyTQvE/lGnvpAsdNo1tIxbpUUleysUhcwk52T0rDOGwQScoYKa7M4+7wzKAbu990bmy6JPMP9YpCYOdhgSQHHj5cvtGYPD5lNoHbyt5RvEKIYi77+HfaG5MxgopDsQEvbQmHFWyXpEpsoABIo/j4eXfEcTgcgrRwx16mMwkzOAp+1sGYNS/nB589JDEudfxGihqxeQjh1KZqbV84blMkOefntuYAZibJSOZLxHGcUTKQSCHA1YPSyQbmtoailsG7FMbMciwZy2wNgY4viuL+bNJBoKJ+p97Qzj8eVh1PuQ+p8PAwjJrCKFlhi0Tw6iNSN63iMxTqfSILnQAEQWMRmCNypwjFTPWAZqXNrFmj4XxE1HzEpDGzljyPSK3NmsGjuZHxq6AJUpxYZizsL05xpDx/6Id+xwEzCFBKVOFC42MSlS2ZjWHeK44zZhUtKQXNUvVi2/dCiJYqbRL+il9m1p3LRuWBGLTT0gOUmEBPOdIxYA5wXDp0PjBZkoPS0AxeRKKzy96xbjAtUsqlmsw0hVeGKWKX8tOUNyJyjqQXsLeMS2A7gcAWtYfmkGxqS4TWg8H2i1wWGACQR+0V66xGTg/7mZVe0x7qesZplUOcNwBlyiT1PN4lgZRqs2qE7B4cQc0sh2FAeeo9Y1It8uzEjziWxUZKRTm/sQGZhKKCrbeZeGkliPDv1iWLR/bKht39Y1ikyG2jm5rghgWbnGRYqU+gMahDsmJgZ838c4UnylEOavX7NDARmclkl2DQeXKBbkAT9B75Rzy2zRdCSEVAUVJ6w1ehqSCPfrBcTIoCdT6CFcRMysCzAAPqO7pGqIJyhmlt+4BybeMRw7qLWSnych/GGJCVKBYAA1L7fT8wt/WpAIBAY1N6xpFV2S3eg03GoSOyQkbk36aknxjmuIfFCUrYCm477i4eE/iLHI/SgqKi29Bq/WOfKWigSOj/APeookS1BL1JILCtgBUud4RONM5WdWthdhs8Uay8MIxeVHT3SAB7Ehh1iWF4pMSlhlCajLlBFNzfziqXxEnQecbQpxQsTod20POKWg0HnTAS4F68q1YdIAU+MGXhjkBeFmMIZsRomNqB2jEzNxCGSlkvvDvDJy82RIAexUaCE5YJtrFrLwTAjYX5wnJI1x45Teh/hXw6JmJSn5ksAJzFUwsmhBU51FXhXE4YKUmiXb9r7m9b9NGh0YMqBfWH+FyAnKUs6Q5YXIrrrEqblro6njjhkpNWc9MwwgU6WQ27U6aRe/FCE4abNQXUpavmS9U5ZiQoHLZyFGt6Rz+KxpXkcZcqQnqxJfwPlF04uuzDNkjkqUVRBRy8zG8MolaSqwMBSpvzDGCDrD1g9jnLJKRd2IrXrYw5grqFKJJ73AcesCkywaa1c+DQ5hJeVQzkdoMGBoQRTnT0MZMpHSqkj5cs2y35gihfViD5RubKylSaM4IbmxfneBYLt/26hyCna23LbnDUwZWINU3ptEJNjbQELYsNwe8D6iCiZ2/d209YiqbnNKKF2DMzX/Ebly1AuU0Ll9jBVgNL9PpGplUrToA/SlvSBylG9QG7vxGpanHUV74paIexeRJp/EZE0ge6RuKti0JO0sqNNA760ceJg2CQW2fyYW97QtOopIUSoAOHOul7tBE4kqfIl+ZfwAjNQbZbehjiOIYECjeu3vnCeGwbD5s2rWDX1t7tDicILqdRo6WYD8wPE4knM7BIokP3VPvWN0vHszbvorcRxchRCSS1VbnNWnkD0itxOPSlJUQrnzJsGgU9ZC8wuLXqCwPc8LfEY/tJ5Go6vferxF2yqoo8ROzKKjUnag8IXdzGkwQDeNSSJA6QHELDACDpQ5gE9FWG0MAWjbxgFI2hLnpEWgAtMLMJQI0lNawThEl5ZNLn0EWXB1yxOT81Gcejaka+6GBbATn4KZkzZVZf8spbxaFRh6OY9iOLwuIlFCVJV2XKHqBu125x5BjZQTMUEHshRA6PSLnj8emKErC8PlOtIvWOl4hwOZIAE1JSVJzh9QQWPlHNcPnETEl2rHS4zikzELUuarMpVybdANByjkyNJnp8VNrR2vwn8O4afKdc7It/0lmbRiTWK7H8BRLxYkypgVLJdUyjITdZPQA+Uc7JxRTR2hefj19plGorW4u3QtBDIkzTNgk09/osOL4SWZmYAjLRJuQDYcy1e+KabwtMxRJJDAAfSLErKmz6AP1Ir5wwJQFg1I5cmeXk2d2LiQ/jUKObmcJysakXtWA4eQb66R0mJ0MVGMZL87COjDlc+zzuZxY4txGuGzc5y6X590NzEO7mo122I2tFJhZ5QrMRT3WLvDT0qSFXBcH+I1aPPLLA4vMyqZk3qR2ga02IqOsWCcapYUkpJB10rTXb6RUqw6HdJvRwSKagtcdYLhF/JmpLukliHcpexro/0hrQnsfwYY6g689i8dNw1aRLqQSR0alBFBNw2ZOZIc1JG4+9YLgZpyqalBa9jGdeMrG/Uix4lxBHy1JTrQ8q1B5xVrXXk4J6fz6xOSnKjJkGWvUnQk+fdCsqbS1RT6iLlLyJiqITzmL/AFjIaUEmv1aMiPIqhFJK+yoEHxO+ghpGDMtWdFx3Wp0jRwCk1UFZizVDX8oOjHzCCCAdDoad94ltroa32DVNHyyQTnNv9g7Hpr0aKvEBwQGJBrsLUbuh6ekMVAMFDzJB7orzUlxoC2zlvqfKKcrQvHZVTMLmQrdLgtWlCGij4viHCZbuE1Lb6Pu1fGOkxkxgybqc9xa3QAiOZx+GILsw93GkGP7HIr0prGxLKiwgqMvv6wXCAZi0bkM3LwzBoNJwCDmUpIVRgK6bGDuAHivTia1dncMWY1AuDStYJK9ISK/+lUkElKgDC5jp51ZdNITnYQLILAFxXwMbTx0SnYbgGBVNSEpDkE+/OLvG/D0yQEzU9sWWmxqaEcn35RcfCeESiWuYB+pRP48o6GYlK0sRQix2N42hhUoGbyNSPNl4SZNXmSkAggAgkZdcqW1IFzpFfi5TEgir63fV49N4dw9MpACRZ/8A7fgCPOuPqefMp+4xlPH4RTLU/KTAYCX2n2i3lqiHC0lMhRP76jkBT1eCC2seXllbPc4NeNIIoxEIDcyW8S3o8QFYZQmg3zOPH+fGMno73sbTKDiDKSwoLRpCW0eJhcczZ2xSoXKRlajkU1il4lK7SSbAFx0qIv8ADoAJb+BFPxthlB/y8hHRgfqo8/npfxOxCXJKylAo+phlIVJcXD/x9Ihw+Y6n39iG5KwoKzNd9H21tp4x6B89QxhMcRcBj7pGsdOBBJU2ug5jzjWHnJ1AJazVOxAitmS0nMVGptDRJ33DZ5MslBuGDVooAuIlgZoS4I3fofYir+BuKBYMshihIYbgUB66HnXWLnHIAKSBu99Tq+jRMwj8BFEUI1YPztFfPTlU4F3B6jWCrxGVwQ6D5BmBgGMUUsdHcHkzfWsZDWgsqU4cmusZGkT9mA0jIVF2XeKkpqAvKeVKNVt4TxHDTJSlaioyyS5Adi1CRcPW20P4WUCQ57JsGGpZ46KZgmISci5bkKFLcnBqN/SJjtUTJ0cRNweeXMKFZkpAPUOKPFLikGrggkXcafz5R0DSjMXLSVBJmAp2UAlgC+oP0iq45MCCBSjmldgKdYm2peJaVqzk+Iz/AJVTmLFm1NHPcCwhDF8ZC0NlqedBz59IVxmPKlkqchzT6QmtTmOqMdGdkikNBcMwPZ7303gQBZ4zqaxohBpk8qppE0SXLQpLVXeLHCFFXBdqfaH2SOSUvKPSIIw6i2W4BPkIGublTlFzQwzg8RRmcMx5vcOxZxqxjtlXiZe51EjiCJUhCE9ogZixAejgP1jjeJ/EE6eTmUQn/FNEjrueZjMLxAIDKK8wozBktoBTSjm0WE/h0r5AUqhapFHa5O8cE+VJNKXXtRosa7Q78C4lajMQ5KAkEPViaU7tI57iiwZqz/sfF4vfgWeEzVoFiHG5YtXxEU/GZQTiJo/3PmX+sdE3cEyI/kzWG4rlTkIcVq+5e0WaajrFLRhF1hKoB5D0jzs0aVnr8CXqaIYYuSNqe+6HcKkEud6dW/mEcNSYobgH1B9BFngpJfoa+P2Ec09Hp425P+xuWI2uJiCSpOZhvHJ7na2optisuXcnwuY53jJzzANAPfpHcq4ekA5ZgPIgjzjjMXJdRW71I7qANHbxo+ps8jm8mE8aUWCwWHNLNrDmBw9AqtTUUs1IiEdkhtCBvX2YzEKUkBKbkeV/pHaeQRmYl3ZIDkuK5iH1P7RpCqEpJJPZd9toc/pVJSwdlNTm2+kb/pxpSlPGKJFOGKXKmCZLLqTpuP3J6EfSPSZU9M2UCNgoevoY87/oy7hR3rWOr+H5hMkVqhwXuwUaONWy90BLCmjoI6HlBlpBlsTT9vXaNTpbtlDl/HY+EEwyx2swBcEVFlC0YNbLvRU/MIo7ePTSMic+aAbjz7/N4yAZ0oluUpQodo1Ou/0jtZKAuWSpibPy2jiuFoBWAne/q/dHaYcMhufp+I4JZGtI08b7PPsfh2TkoyJqik+Km+kWfxDwOR/RrKjlOVwo0IWagA3JJakRxMpJnLUs9lMwHkWRUeJEc/8AFHFJ0wupJShJJlpINaF1q/2O2gpvGiuckh9I80kYQKNVNX3yic3DlIfQfeBfNUnUhxsPffAytVK++semc5k1RJZwTrEPlwSYXLgGsTRKzWhgaEggObQ7gEp+Yl7Aue78tGlYFbBmV0Ifp/EG4fKcml2Hft6RMlaoB3GzUTpgclIAYEtsXfvguG4YEKBCwQaBvrUiFcRLKDoas3urwDFSCrshDnl5RMLhST18Cass8RhZSVpWoBVWuACdM2lIFxyWmYAEsnLcvmSXFAGijnYVSaEd92jeSmniIJQUpqY1pUN8EWuTOBFaEOKgOPKJ8dWpc4rNyBVvXnAMLhlKfK763rD4lTAkAKPN2YbPrFuUr+gSRVSkvaO1+GfhubiJY+Wglto5OXJZvtHdfDvx/NkSRKTlSlDj9IcuXcnU18ojIk1s6OM5KXpKji3Al4fEZJiciinXb7XMFwoZtvUmD8V4yrEzs6yVKbKC1tSBsWIiMtLCOHkUqo9jhqUm7+SStBDmGW19qQgL13hvNHId2SPnFxLf+mQUgnsvlNzrrHHmXVXUj6xaTcWpjVqRToNT3nwrHbxn2fO8jDLHSkyQTVtK+FPK3jBkygSCdm+30jUlJmKSmg7DPuxs/dEFBi2xP/5jrOUdllqXo45sftCuLlZVDLY299ILINK6WPTN+IgFZqndxyF29YpEsFKXWo7qV3iw4JiBLmhmyrp/5Vy+LlPcIVxMhqeHTSA4YlE6V/3podiQG8a90UI7GdLDhSNBX0PvnC80/qIpy3hv5QIVVg93OmvKsVs6cGr7DRlNWOLKfisrNMJS/Nt9Y1ElYhOZRP7i4atGDO1jR25xqIpl0dxwSWpJTmsOgfUk8/vHSzpwNuZb1r0p3xxs7jhScwQQHoKOfe8bTx0G7oPM69RHnyi27NkGwuHadmmAVU/QneGviDBmatEuwuSK2B8S8R4bjRNdNDYv3tE+JzSESykh0ku+uYN6+sX5Owo8g+I+BKwswIUQoEOhQFw7VGh+4ioSK1vHXf8AqItsSmXcIRf/ALi/oBHJTGePRxtyimznkqZIqaGcOgkAM4N2174BJS5oHi3mYpKZaEkdtmLGg2rrSNbEBnIKACkWvv3xHCyJoPzASkKLu5SNdPSGsHKUsOxy7CgJ5naHZyAwADtpf2YlsZOTNKh8xbE5WS782hVc0dkBu0akuXOrh+njEphWQlNaktpWj2MNDBpIRQpNaa0uRtX1iQFVdqmViPCusQlcGCglQqVdOvWLApFSwtUcwzvyZ4zCYg5mAoz8xXzgTGycvCAAJDdrYB6bw1h8IBUsxqa+D7wniMcJSiVEbDvqXiI4qPlZtas+7s5GhaoGxiXbDRYz8Mg6CzaV+8UuOwmV8grYAMS93a5/MSw8hS1BWY1D3pdg21WjZwpqRmcO5cueRLw+yotxdoPhAMiFFKkzKhYJNwwBA5184dB08YQ4VKubufQBnh5ceZm/KkfR8KNYk32yL1hh6QoV274ZzUjJo6m9i+IPZPQxRyprLyjxe1KxcY39JG9oo1vKUzZiO5r+3j0OL0zw/wDIv1ossNPZi9nIPQg+BDwVQcuK6jmGDRX/ANaSCTLV3MYhguJAliltq+H1jqo8wtELcBw138Px5QDEKymlwyh9j5+MLYjHskEaEwCRi2qpBvUmsIR0hmiYARdOnqIQ4q4/TdKnHUEENyNfCIYXiATYOSaHlv6RmPxDgubhj9I17RBd4LiWeUFEu4rTehpu9O6BTl5llINrnR9ucVPCZpGYc3bkQPJ4dSSJihuHJ6tbnGDujRCeDCcvaBflG4FiyUrUEuzvGQyi9mJmdnP+nQuQO/U2tBv6EEsFOkalLGmrXbziww2AVNmZ5jBjWyQGY5UACnWLHGyEmWGllRH6QTYXIKnr4RzUkhW7Of4dPVh5mYglNQWN+j67Ra4viKJqM0s7AhmIsxbwiSZ8taCFDKoPQ+elW5RSYXEATbHKpbAadlSffSMWrZsjn/jiWFzlTEuagHag06GOXWI9G4xhkSlfLmIACu0g/wCSFEkg7KDmmzRwOKw2RSk/4kjwse8Vjtwv0pGM+xjhuHKsxAokV77RcYOQLnT/ACrR4Hg5RlISLhTKKRdWoB2gCpvaqOVxXv8ArG1WRZcTF50sl8iQbBsx57BxBsKgAElgANdWG2sIzMQkJypqSdH0/LxHDSQXUqwu9b7VvET6Ggs4AGyicoptd32OasLf3VqcOOYNhrXzh3DSFEupyCzaHyqKwwqWlNEh1Ve4Zu61dYhyLSEMItShd1JJHVJBYkQCfmByjsqNPPa5rD5woCvmaAMwqSaHvArEDKE1QCVOAmp/x/x7/pFIllR/04qPaUVNyqXLBgDQQ9LwDIoMoDdbetDDOFkBNCmtXq76gg7feC1VU1ZqaVBFITYKjMNg8wroO9jt4wzKwjpJ/YNN+kTloZIYiovtDks2S9AD4tX69YSGUkoFJKTRj5XHlGYqeUg+++C8VPbSoWV5kH8iAzi/5jgyRqZ9JxcnlhTByJoIzNbL5uD5tDyj2RFStZH6coSQxpYe/WLGUC3JvWHlgkkzLjZZTlJP5IrAJSDrASgZ1sz89X9+UaxBYp60itnYwZ7209I6uOvQeZz3/uZYFOUW2LHcgeUV2LlpzFgzkk7atFinGjKCP1AGnlFdjlJbM4c0HPmTG8UcTYnNf9Wmgg8icpd7CwpConEirM8P4PEJKC4YilPzFEgcQs5uxTueNJxNRmrzH5g8nEgKZQLc29fpDCpQIBHusMCOCU63BNUm/wDqR9FRZzpgcK1Br0NPtFRLmlExKv2k5ehoR6ecWWJmpKSQNC8RIpEZsrMey9KFt7/URqFVYhVwwcA35RuJpjOwm8fCZpJQrNds2lbxGfxBeJBCAUBIrqT5W5xXypPzJjO4NX1VW24DRcYrES8OkpNVKFEA2f8AyOgEc1DFUcIV8o5lkMWDmlrg7RVrkhExKsxIzAgMz8w59tFgMQqYAoqUUi4DU8vOGRgnJUipJ1LsOhFYbTGmA+J8WjEhLEhQBBCgxSU5Wd92844zGSh2VqBOjvt9I7dGEMqpTmSLBZYhzVuXUGKziMpExwARnJLCrHRqUi8ScRydnPKnqf8AUBQAJSLU196xqSEgEmvPeLBPwpNSCoqQSRZz50Y05wj/AEawWLjfnyG9do6PJMyqhvh2DKjXYmlOlYfC0tlylSh+3XkDtWE0BYqmgSw5kChNIbkygkZm79oyctl1oHjMYpi4ABbuI2HsQtLnEsSpyaMHDdYYxqHZKSCSKnvoB19BAsNhGBKugY13LtppDTChlc1gFPmZReors/VoFhVmXMqf1UZNqnXmDDXD5ktK2ZiQWOzbcoU4pIQS+Zm29Wil8kv4JCcMyqB9Ge+oOxhiVNBAAIvXx+8Vip7psARaoD6u3O0EwmKBoKdeR86awn3YJFpKBZ33f6wTCTg9dnAO20KpLg+9ogGBzKNAOppoNYTeykWXFJaZqNAQDl30vv72igM3Ml4ZxU5dVJ7LWv4N3xWylirVa7M789owyxvZ6XBnVxbGpM4FJBNgSxq9IcCqDURRiYQocy3nFjLba3h4RnlXpR1cX850K8ZxBADFnLdzF4qRKRmDud2I2e7Uiy4sApnYAHppCJUkPqfTrHTh/BHm83eVkRMaz7B3LcxG5xBGp57He0KTJhenvug/y3Q4JcXqG5RucYWUpNAUpIFSS71hzDrQ6gGZ6M59RQRXJCi2dNDYtVhe94axBBIym1qt+ICRssTp0P4geVQLfpq16dKwDIsh2J6fQiN/KmKOvM20rVorQg2LkFdCuWwFA5PiQN9YzDYgkFKv1JoeeyucaEopDE98CnqYguVHWumsJpAmGkLGUcqRkBSHqk0jIgqzrJnFAlLIHaNy1BoydbRWoSokkuVG9353iwl8JYPmLVrSjc7wNeDzbhOgcv1NbxzxRbN4XOHI7PUjwIjosAynYl/3JNWJaorbnSKuRw7sdkDY6nxMWHClfLUSWVRiffrD/QJDHGiCcoAtdnoN/tCOC4X2gS4B5Dyg83ig+Ycod2p0Jyue+HcO5cFJKnHc9gPHwitpAlsEpEsFqgvRzQfmFsdgUrITYix1L3fzi2Vwlj26PVn5O1bDlCmNwwTyN2vp7tGSas0OPmTkyypAL1Og1r4wYLdNn5d0S4lgGVmUgALIrza78wIBKwiQk68nNu6NKtmb0QSkpdqqOnTs/SIKXk7Sip+4U5/aJoxyUutVq9S1g2sU2LmqmLKlJ7FKV7n5xXi2w6QWbxBJTR8xpSrJezixLVhXETszVKiwv9G7oZXLQA6QxOxLuO+kLTJL1Ltv5gP7vGtkkMHKzAZi7XOvhBEgBwQGILHerQpLQxcsRvrDEpAL0Zhqr3zgFRZ8OnqSwUxAoGZxyIh3EYpCQVEtsCCHMUq56EWWVqFms4/22hTEYxai6iST4dOkKkxlhjuNZ/1DKLgXPU7QrKnA/pv0HnCLPcxktRBoaxSQvssEqUlQOVyedt6dItJcwFPZq+moipl48sMyX5iniLROdOYBksd3/EZzxRkdWDlTxa7RHiU4ZgCaa9/8QtMS5cMBcD08oyekrIUo6s1XAjZkjTT3aHFJKjPJPzk5AlYZTOzjesPYfhVtUm4NG5iF5Mp3cljoIMuUpAOQnLShPlz7oG2QjU8KcJWQAP0nT3y5RNKasLabHp71hQTFTAwLkP2dd7GG8CphlUWNxze/fDRLG8HLa1dW0hkiloBgVssC71HvpFhODV0i0SIqS4O8VWNCkgbxbKVU9Ir8c5tAAlNmpBqNIyIf0zsYyDQHpU1RIy6U/j6xpUgGqq8jA04sHKGysNxUu72s0TmYoRy0aodSGDbCv0EKIzIUagEitLvqOYt4Qrh+KAzL/Wn1i+XMCgMtTpR7/TSCOhyKpGEKSCT0Gh3f07o6PAHsjQhn6iKj5gzAMGpYE+HK8NTsSlICQe1c1aujwp37Dh0Wk+ac2ZTsO/vPIUiun4pypRZKSddB1iuxnElkNyJ8N4UnqM391EjmwiIx+SpDPxKtIw4LhyoZSKu4qdv0iOOncYCAQEpKjsXtr+IvPiEfMwuR2UhiG1BdqbMfIxRSsIhKnToLki+sb49Ixl2JmYtRJOWtnvEVT6fpLj9wPqIbxaE5nGtenusIT8MQaG9b13tGgiIWQR+lulurmDFegY0cgljW7UhNUvtbwRQbv9vDAkhQYkOV607LeLvASqoI0tygoltTn6RipdYAIZn0FdQ8ZLwxUbxJStoF81RGUGkAECawSRLc1gaSfCCS0KFRb28MBvGrASnLT7894XTPIO7NT0gc2eCR9YH8yp56wDbHV4zOe0A7MGoL6+9ID88ig8IlIkAAqUW2H1O0YpClgkW7oWgJ4fE6Fxzg6VWZQJPPqavaK5BcWvBJzpSGJq792hhONjseTfMcoOhTc6XiGR1lwRSjV5gknnEJiVBmeoFXBfWx0jMHOPbDD9NxyP2gSIbsb4diD8wAiqRpqC9YPxLHhArd6JFz9oSwsrtoWC935coniRnU+0aIQzKXSvL0eBzFUgaZzHugU2cx7oAMSoAMY1CalObxuFQHbLFT3esRxxp3fSMjIx9zRCckNKcUOaL34WPaVGRkHsDLTC//ACq7/wDkYo8SHKn/AMj/AMoyMhe5JKUr+2Dq5jUof2z3+pjIyE+i/cjiFOgvsP8AgI5Wcmn/AJGMjIcQYfh4dCn3+kL4sdtPvSMjIv3IQmoXgGDV2x3/AFjIyKAbn690Ys/2/H0jIyAQjvG5ZjIyGMNLH9v/AMvpEMQo5bxkZAwATf0xOSP0+9YyMgQMmD774sJwZBb3eMjIQxXDp7R5WgClV8I1GQg9hmUrsmBT1Ed7eojIyKXZAfA6dFQYGh6/aMjIsAaoFNNIyMgAUWaxkZGQAf/Z">
            <a:hlinkClick r:id="rId4"/>
          </p:cNvPr>
          <p:cNvSpPr>
            <a:spLocks noChangeAspect="1" noChangeArrowheads="1"/>
          </p:cNvSpPr>
          <p:nvPr/>
        </p:nvSpPr>
        <p:spPr bwMode="auto">
          <a:xfrm>
            <a:off x="155575" y="-884238"/>
            <a:ext cx="2476500" cy="18478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3561" name="Picture 9" descr="http://www.bulentakbay.net/wp-content/uploads/maden.jpg"/>
          <p:cNvPicPr>
            <a:picLocks noChangeAspect="1" noChangeArrowheads="1"/>
          </p:cNvPicPr>
          <p:nvPr/>
        </p:nvPicPr>
        <p:blipFill>
          <a:blip r:embed="rId5" cstate="email"/>
          <a:srcRect/>
          <a:stretch>
            <a:fillRect/>
          </a:stretch>
        </p:blipFill>
        <p:spPr bwMode="auto">
          <a:xfrm>
            <a:off x="4572000" y="4221088"/>
            <a:ext cx="4381500" cy="2515369"/>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ChangeArrowheads="1"/>
          </p:cNvSpPr>
          <p:nvPr/>
        </p:nvSpPr>
        <p:spPr bwMode="auto">
          <a:xfrm>
            <a:off x="179512" y="202211"/>
            <a:ext cx="8784976"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TURİZM:</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Bölgenin turizm etkinlikleri tarihi zenginlikler ve doğal güzellikler üzerine kurulmuştur. Ancak turizm potansiyeli olmasına karşın ulaşım, iklim şartları, büyük merkezlere uzak olması, tanıtım eksikliği gibi nedenlerle turizmin bölge ülke ekonomisine katkısı çok azdır.</a:t>
            </a:r>
          </a:p>
          <a:p>
            <a:pPr marL="0" marR="0" lvl="0" indent="0" algn="l" defTabSz="914400" rtl="0" eaLnBrk="0" fontAlgn="base" latinLnBrk="0" hangingPunct="0">
              <a:lnSpc>
                <a:spcPct val="100000"/>
              </a:lnSpc>
              <a:spcBef>
                <a:spcPct val="0"/>
              </a:spcBef>
              <a:spcAft>
                <a:spcPct val="0"/>
              </a:spcAft>
              <a:buClrTx/>
              <a:buSzTx/>
              <a:buFontTx/>
              <a:buNone/>
              <a:tabLst/>
            </a:pPr>
            <a:endParaRPr lang="tr-TR" sz="3200" dirty="0" smtClean="0">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3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tr-TR" sz="3200" dirty="0" smtClean="0">
                <a:latin typeface="Comic Sans MS" pitchFamily="66" charset="0"/>
                <a:cs typeface="Arial" pitchFamily="34" charset="0"/>
              </a:rPr>
              <a:t>İshak Paşa                               Sarayı( AĞRI)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0659" name="Picture 3" descr="http://www.tatilgezisi.com/resimler/Destinations/401/143.jpg"/>
          <p:cNvPicPr>
            <a:picLocks noChangeAspect="1" noChangeArrowheads="1"/>
          </p:cNvPicPr>
          <p:nvPr/>
        </p:nvPicPr>
        <p:blipFill>
          <a:blip r:embed="rId2" cstate="email"/>
          <a:srcRect/>
          <a:stretch>
            <a:fillRect/>
          </a:stretch>
        </p:blipFill>
        <p:spPr bwMode="auto">
          <a:xfrm>
            <a:off x="2357422" y="3829749"/>
            <a:ext cx="3643338" cy="2885399"/>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ChangeArrowheads="1"/>
          </p:cNvSpPr>
          <p:nvPr/>
        </p:nvSpPr>
        <p:spPr bwMode="auto">
          <a:xfrm>
            <a:off x="107504" y="169863"/>
            <a:ext cx="892899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cs typeface="Arial" pitchFamily="34" charset="0"/>
              </a:rPr>
              <a:t>7. İÇ ANADOLU BÖLGESİNİN EKONOMİK FAALİYETLERİ: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İç Anadolu Bölgesi'nde karasal iklim hâkimdir. Kışlar çok soğuk ve kar yağışlı geçtiği için don olayı görülmektedir. İklime uygun olarak daha çok tahıl ürünleri yetiştirilmektedir.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1683" name="Picture 3" descr="http://turkhaber.com.ua/wp-content/uploads/2013/03/uncut_tam-tahilli-tahil-yonunden-zengin-bir-beslenme-programi-kan-sekeri-seviyesini-kontrol-etmeye-yardimci-olabilir-kan-sekeri-seviyesini-sabit-tutmak-enerjik-hissetmeyi-saglar-ve-odaklanmaya-yardimcidir_446405799.jpg"/>
          <p:cNvPicPr>
            <a:picLocks noChangeAspect="1" noChangeArrowheads="1"/>
          </p:cNvPicPr>
          <p:nvPr/>
        </p:nvPicPr>
        <p:blipFill>
          <a:blip r:embed="rId2" cstate="email"/>
          <a:srcRect/>
          <a:stretch>
            <a:fillRect/>
          </a:stretch>
        </p:blipFill>
        <p:spPr bwMode="auto">
          <a:xfrm>
            <a:off x="1547665" y="3212976"/>
            <a:ext cx="5904656" cy="3533801"/>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http://img215.imageshack.us/img215/8333/anadolublgesininharitas.png"/>
          <p:cNvPicPr>
            <a:picLocks noChangeAspect="1" noChangeArrowheads="1"/>
          </p:cNvPicPr>
          <p:nvPr/>
        </p:nvPicPr>
        <p:blipFill>
          <a:blip r:embed="rId2" cstate="print"/>
          <a:srcRect/>
          <a:stretch>
            <a:fillRect/>
          </a:stretch>
        </p:blipFill>
        <p:spPr bwMode="auto">
          <a:xfrm>
            <a:off x="251520" y="260648"/>
            <a:ext cx="8640960" cy="6408712"/>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179512" y="180276"/>
            <a:ext cx="885698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Türkiye topraklarının %21'ini kaplar.</a:t>
            </a:r>
            <a:r>
              <a:rPr kumimoji="0" lang="tr-TR" sz="3200" b="1" i="0" u="none" strike="noStrike" cap="none" normalizeH="0" baseline="0" dirty="0" smtClean="0">
                <a:ln>
                  <a:noFill/>
                </a:ln>
                <a:solidFill>
                  <a:srgbClr val="FF0000"/>
                </a:solidFill>
                <a:effectLst/>
                <a:latin typeface="Comic Sans MS" pitchFamily="66" charset="0"/>
                <a:cs typeface="Arial" pitchFamily="34" charset="0"/>
              </a:rPr>
              <a:t> Tarım alanları en geniş bölgemizidir</a:t>
            </a:r>
            <a:r>
              <a:rPr kumimoji="0" lang="tr-TR" sz="3200" b="0" i="0" u="none" strike="noStrike" cap="none" normalizeH="0" baseline="0" dirty="0" smtClean="0">
                <a:ln>
                  <a:noFill/>
                </a:ln>
                <a:solidFill>
                  <a:srgbClr val="FF0000"/>
                </a:solidFill>
                <a:effectLst/>
                <a:latin typeface="Comic Sans MS" pitchFamily="66" charset="0"/>
                <a:cs typeface="Arial" pitchFamily="34" charset="0"/>
              </a:rPr>
              <a:t>. </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Ülkemizin</a:t>
            </a:r>
            <a:r>
              <a:rPr kumimoji="0" lang="tr-TR" sz="3200" b="1" i="0" u="none" strike="noStrike" cap="none" normalizeH="0" baseline="0" dirty="0" smtClean="0">
                <a:ln>
                  <a:noFill/>
                </a:ln>
                <a:solidFill>
                  <a:schemeClr val="tx1"/>
                </a:solidFill>
                <a:effectLst/>
                <a:latin typeface="Comic Sans MS" pitchFamily="66" charset="0"/>
                <a:cs typeface="Arial" pitchFamily="34" charset="0"/>
              </a:rPr>
              <a:t> "tahıl ambarı"</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 olarak adlandırılır.Türkiye ekonomisine en önemli katkısı tarım sektöründedir.</a:t>
            </a:r>
            <a:endPar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Yer şekilleri ve iklim koşulları tahıl tarımını ön plana çıkarır.Nadas ihtiyacı duyulur. Düzlüklerin geniş yer kaplaması makineli tarımı kolaylaştırıştır</a:t>
            </a:r>
            <a:r>
              <a:rPr kumimoji="0" lang="tr-TR" sz="10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3731" name="Picture 3" descr="http://www.borsarti.com/wp-content/uploads/2010/12/tahil.jpg"/>
          <p:cNvPicPr>
            <a:picLocks noChangeAspect="1" noChangeArrowheads="1"/>
          </p:cNvPicPr>
          <p:nvPr/>
        </p:nvPicPr>
        <p:blipFill>
          <a:blip r:embed="rId2" cstate="print"/>
          <a:srcRect/>
          <a:stretch>
            <a:fillRect/>
          </a:stretch>
        </p:blipFill>
        <p:spPr bwMode="auto">
          <a:xfrm>
            <a:off x="4427984" y="4221088"/>
            <a:ext cx="4464496" cy="2448272"/>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251520" y="157032"/>
            <a:ext cx="878497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Tarım iklim şartlarına bağlıdır.özellikle ilkbahar yağışlarının yetersizliği veya gecikmesi, tahıl üretiminde önemli dalgalanmalar oluşturur.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Buğday, arpa, çavdar, şekerpancarı, patates, yeşil mercimek, nohut, ve elmanın en fazla yetiştirildiği bölgemizdir.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Özellikle ülkemizde üretilen patates, nohut ve şeker pancarının büyük bir bölümü bu bölgeden karşılanır.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4755" name="Picture 3" descr="http://www.ilkehaberajansi.com.tr/images/resim/2012de-bitkisel-uretim-azaldi-68866n.jpg"/>
          <p:cNvPicPr>
            <a:picLocks noChangeAspect="1" noChangeArrowheads="1"/>
          </p:cNvPicPr>
          <p:nvPr/>
        </p:nvPicPr>
        <p:blipFill>
          <a:blip r:embed="rId2" cstate="print"/>
          <a:srcRect/>
          <a:stretch>
            <a:fillRect/>
          </a:stretch>
        </p:blipFill>
        <p:spPr bwMode="auto">
          <a:xfrm>
            <a:off x="4067944" y="4653137"/>
            <a:ext cx="4824536" cy="2016224"/>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107504" y="161122"/>
            <a:ext cx="878497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HAYVANCILIK: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Arazi yapısı ve bitki örtüsü küçükbaş hayvancılığına daha uygundur. Bölge toplam hayvan sayısının en fazla olduğu bölgemizdir. İç Anadolu Bölgesi'nde yağış azlığı nedeni ile gür otlaklara rastlanmaz. Bozkır denilen bitki örtüsü hakimdir.Bu nedenle bölge küçükbaş hayvancılığın en fazla yapıldığı bölgemizdir. Özellikle koyun, kıl keçisi ve tiftik(Ankara) keçisi beslenir.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5779" name="Picture 3" descr="http://www.eveteriner.net/hayvanlar_alemi/memeli_hayvanlar/Kisabilgi/Keci_dosyalar/image005.jpg"/>
          <p:cNvPicPr>
            <a:picLocks noChangeAspect="1" noChangeArrowheads="1"/>
          </p:cNvPicPr>
          <p:nvPr/>
        </p:nvPicPr>
        <p:blipFill>
          <a:blip r:embed="rId2" cstate="print"/>
          <a:srcRect/>
          <a:stretch>
            <a:fillRect/>
          </a:stretch>
        </p:blipFill>
        <p:spPr bwMode="auto">
          <a:xfrm>
            <a:off x="3203848" y="4725144"/>
            <a:ext cx="4248472" cy="2016224"/>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251520" y="212354"/>
            <a:ext cx="871296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MADENCİLİK: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Madenler açısından fazla zengin değildir. Lüle taştı(Eskişehir), krom, linyit (Ankara), kaya tuzu(Nevşehir), </a:t>
            </a:r>
            <a:r>
              <a:rPr kumimoji="0" lang="tr-TR" sz="3200" b="0" i="0" u="none" strike="noStrike" cap="none" normalizeH="0" baseline="0" dirty="0" err="1" smtClean="0">
                <a:ln>
                  <a:noFill/>
                </a:ln>
                <a:solidFill>
                  <a:schemeClr val="tx1"/>
                </a:solidFill>
                <a:effectLst/>
                <a:latin typeface="Comic Sans MS" pitchFamily="66" charset="0"/>
                <a:cs typeface="Arial" pitchFamily="34" charset="0"/>
              </a:rPr>
              <a:t>civa</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(Konya), bor mineralleri (Eskişehir) başlıca çıkarılan madenlerdir. Tuz Gölü'nden önemli oranda tuz üretimi yapılmaktadır.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6803" name="Picture 3" descr="http://www.eskisehirevler.com/images/Luletasi/luletasikaynak.jpg"/>
          <p:cNvPicPr>
            <a:picLocks noChangeAspect="1" noChangeArrowheads="1"/>
          </p:cNvPicPr>
          <p:nvPr/>
        </p:nvPicPr>
        <p:blipFill>
          <a:blip r:embed="rId2" cstate="print"/>
          <a:srcRect/>
          <a:stretch>
            <a:fillRect/>
          </a:stretch>
        </p:blipFill>
        <p:spPr bwMode="auto">
          <a:xfrm>
            <a:off x="251520" y="3645024"/>
            <a:ext cx="4320480" cy="2981326"/>
          </a:xfrm>
          <a:prstGeom prst="rect">
            <a:avLst/>
          </a:prstGeom>
          <a:noFill/>
        </p:spPr>
      </p:pic>
      <p:pic>
        <p:nvPicPr>
          <p:cNvPr id="76805" name="Picture 5" descr="http://www.tahinpekmez.org/uploads/images/kaderkismet/38_861Luletasi_15.jpg"/>
          <p:cNvPicPr>
            <a:picLocks noChangeAspect="1" noChangeArrowheads="1"/>
          </p:cNvPicPr>
          <p:nvPr/>
        </p:nvPicPr>
        <p:blipFill>
          <a:blip r:embed="rId3" cstate="print"/>
          <a:srcRect/>
          <a:stretch>
            <a:fillRect/>
          </a:stretch>
        </p:blipFill>
        <p:spPr bwMode="auto">
          <a:xfrm>
            <a:off x="4572000" y="3717032"/>
            <a:ext cx="4392488" cy="2867398"/>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107504" y="116632"/>
            <a:ext cx="885698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SANAYİ: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Sanayisi gelişme yolundadır. Sanayi kuruluşlarının, Marmara ve Ege Bölgesi'nden sonra en fazla olduğu bölgemizidir.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Sanayi kuruluşları Ankara, Kırıkkale, Eskişehir, Konya ve Kayseri'de yoğunlaşmıştır.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Petrol arıtma tesislerinden</a:t>
            </a:r>
            <a:r>
              <a:rPr kumimoji="0" lang="tr-TR" sz="3200" b="1" i="0" u="none" strike="noStrike" cap="none" normalizeH="0" baseline="0" dirty="0" smtClean="0">
                <a:ln>
                  <a:noFill/>
                </a:ln>
                <a:solidFill>
                  <a:schemeClr val="tx1"/>
                </a:solidFill>
                <a:effectLst/>
                <a:latin typeface="Comic Sans MS" pitchFamily="66" charset="0"/>
                <a:cs typeface="Arial" pitchFamily="34" charset="0"/>
              </a:rPr>
              <a:t> </a:t>
            </a:r>
            <a:r>
              <a:rPr kumimoji="0" lang="tr-TR" sz="3200" b="1" i="0" u="none" strike="noStrike" cap="none" normalizeH="0" baseline="0" dirty="0" smtClean="0">
                <a:ln>
                  <a:noFill/>
                </a:ln>
                <a:solidFill>
                  <a:srgbClr val="FF0000"/>
                </a:solidFill>
                <a:effectLst/>
                <a:latin typeface="Comic Sans MS" pitchFamily="66" charset="0"/>
                <a:cs typeface="Arial" pitchFamily="34" charset="0"/>
              </a:rPr>
              <a:t>Orta Anadolu Petrol Rafinerisi</a:t>
            </a:r>
            <a:r>
              <a:rPr kumimoji="0" lang="tr-TR" sz="3200" b="0" i="0" u="none" strike="noStrike" cap="none" normalizeH="0" baseline="0" dirty="0" smtClean="0">
                <a:ln>
                  <a:noFill/>
                </a:ln>
                <a:solidFill>
                  <a:srgbClr val="FF0000"/>
                </a:solidFill>
                <a:effectLst/>
                <a:latin typeface="Comic Sans MS" pitchFamily="66" charset="0"/>
                <a:cs typeface="Arial" pitchFamily="34" charset="0"/>
              </a:rPr>
              <a:t> </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Kırıkkale'de kurulmuştur.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7827" name="Picture 3" descr="http://www.geziharitam.com/iller/kirikkale/images/kirikkale_petrol_rafinerisi.jpg"/>
          <p:cNvPicPr>
            <a:picLocks noChangeAspect="1" noChangeArrowheads="1"/>
          </p:cNvPicPr>
          <p:nvPr/>
        </p:nvPicPr>
        <p:blipFill>
          <a:blip r:embed="rId2" cstate="print"/>
          <a:srcRect/>
          <a:stretch>
            <a:fillRect/>
          </a:stretch>
        </p:blipFill>
        <p:spPr bwMode="auto">
          <a:xfrm>
            <a:off x="2267744" y="4581128"/>
            <a:ext cx="4176464" cy="2140843"/>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107504" y="123454"/>
            <a:ext cx="8928992"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TURİZM</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Turizmin en fazla geliştiği</a:t>
            </a:r>
            <a:r>
              <a:rPr kumimoji="0" lang="tr-TR" sz="3200" b="1" i="0" u="none" strike="noStrike" cap="none" normalizeH="0" baseline="0" dirty="0" smtClean="0">
                <a:ln>
                  <a:noFill/>
                </a:ln>
                <a:solidFill>
                  <a:schemeClr val="tx1"/>
                </a:solidFill>
                <a:effectLst/>
                <a:latin typeface="Comic Sans MS" pitchFamily="66" charset="0"/>
                <a:cs typeface="Arial" pitchFamily="34" charset="0"/>
              </a:rPr>
              <a:t> </a:t>
            </a:r>
            <a:r>
              <a:rPr kumimoji="0" lang="tr-TR" sz="3200" b="1" i="0" u="none" strike="noStrike" cap="none" normalizeH="0" baseline="0" dirty="0" smtClean="0">
                <a:ln>
                  <a:noFill/>
                </a:ln>
                <a:solidFill>
                  <a:srgbClr val="FF0000"/>
                </a:solidFill>
                <a:effectLst/>
                <a:latin typeface="Comic Sans MS" pitchFamily="66" charset="0"/>
                <a:cs typeface="Arial" pitchFamily="34" charset="0"/>
              </a:rPr>
              <a:t>dördüncü </a:t>
            </a:r>
            <a:r>
              <a:rPr kumimoji="0" lang="tr-TR" sz="3200" b="0" i="0" u="none" strike="noStrike" cap="none" normalizeH="0" baseline="0" dirty="0" smtClean="0">
                <a:ln>
                  <a:noFill/>
                </a:ln>
                <a:solidFill>
                  <a:schemeClr val="tx1"/>
                </a:solidFill>
                <a:effectLst/>
                <a:latin typeface="Comic Sans MS" pitchFamily="66" charset="0"/>
                <a:cs typeface="Arial" pitchFamily="34" charset="0"/>
              </a:rPr>
              <a:t>bölgemizdir. Çünkü bölge; doğa, tarih ve kültür değerleri açısından çok zengin bir bölgemizidir.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8851" name="Picture 3" descr="http://kapadokyaturuveotelleri.com/wp-content/uploads/2012/11/Kapadokya-Resim-Kapadokya1.jpg"/>
          <p:cNvPicPr>
            <a:picLocks noChangeAspect="1" noChangeArrowheads="1"/>
          </p:cNvPicPr>
          <p:nvPr/>
        </p:nvPicPr>
        <p:blipFill>
          <a:blip r:embed="rId2" cstate="email"/>
          <a:srcRect/>
          <a:stretch>
            <a:fillRect/>
          </a:stretch>
        </p:blipFill>
        <p:spPr bwMode="auto">
          <a:xfrm>
            <a:off x="251520" y="2636912"/>
            <a:ext cx="4032447" cy="4048125"/>
          </a:xfrm>
          <a:prstGeom prst="rect">
            <a:avLst/>
          </a:prstGeom>
          <a:noFill/>
        </p:spPr>
      </p:pic>
      <p:pic>
        <p:nvPicPr>
          <p:cNvPr id="78853" name="Picture 5" descr="http://www.ibayrak.com/dvd/yazilikaya_muzesi.jpg"/>
          <p:cNvPicPr>
            <a:picLocks noChangeAspect="1" noChangeArrowheads="1"/>
          </p:cNvPicPr>
          <p:nvPr/>
        </p:nvPicPr>
        <p:blipFill>
          <a:blip r:embed="rId3" cstate="print"/>
          <a:srcRect/>
          <a:stretch>
            <a:fillRect/>
          </a:stretch>
        </p:blipFill>
        <p:spPr bwMode="auto">
          <a:xfrm>
            <a:off x="4283968" y="2708920"/>
            <a:ext cx="4762500" cy="3943350"/>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ChangeArrowheads="1"/>
          </p:cNvSpPr>
          <p:nvPr/>
        </p:nvSpPr>
        <p:spPr bwMode="auto">
          <a:xfrm>
            <a:off x="323528" y="928507"/>
            <a:ext cx="864096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4800" b="0"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Yurdumuzdaki ekonomik faaliyetleri inceleyelim:</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sz="4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TARIM</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tr-T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sz="4800" b="1" i="0" u="sng"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 TAHILLAR:</a:t>
            </a:r>
            <a:endParaRPr kumimoji="0" lang="tr-TR" sz="4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179512" y="99491"/>
            <a:ext cx="8784976"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lgeden, </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lkemizden yetiştirilen </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nlerin;</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ayın tamamı,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Fındığın %83'</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Yeşil mercimek ve patatesin %50'ye yakını,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Mısırın %50'si,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yaklaşık %15'i elde edilir.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Bu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 ayrıca;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 balık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ığında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yer tutar</a:t>
            </a:r>
            <a:r>
              <a:rPr kumimoji="0" lang="tr-TR" sz="10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4579" name="Picture 3" descr="http://www.2kr2.com/wp-content/uploads/2011/04/cay.jpg">
            <a:hlinkClick r:id="rId2"/>
          </p:cNvPr>
          <p:cNvPicPr>
            <a:picLocks noChangeAspect="1" noChangeArrowheads="1"/>
          </p:cNvPicPr>
          <p:nvPr/>
        </p:nvPicPr>
        <p:blipFill>
          <a:blip r:embed="rId3" cstate="email"/>
          <a:srcRect/>
          <a:stretch>
            <a:fillRect/>
          </a:stretch>
        </p:blipFill>
        <p:spPr bwMode="auto">
          <a:xfrm>
            <a:off x="395537" y="4077073"/>
            <a:ext cx="2088232" cy="2664296"/>
          </a:xfrm>
          <a:prstGeom prst="rect">
            <a:avLst/>
          </a:prstGeom>
          <a:noFill/>
        </p:spPr>
      </p:pic>
      <p:pic>
        <p:nvPicPr>
          <p:cNvPr id="24581" name="Picture 5" descr="http://upload.wikimedia.org/wikipedia/commons/thumb/3/3f/Hazelnuts.jpg/255px-Hazelnuts.jpg">
            <a:hlinkClick r:id="rId4"/>
          </p:cNvPr>
          <p:cNvPicPr>
            <a:picLocks noChangeAspect="1" noChangeArrowheads="1"/>
          </p:cNvPicPr>
          <p:nvPr/>
        </p:nvPicPr>
        <p:blipFill>
          <a:blip r:embed="rId5" cstate="print"/>
          <a:srcRect/>
          <a:stretch>
            <a:fillRect/>
          </a:stretch>
        </p:blipFill>
        <p:spPr bwMode="auto">
          <a:xfrm>
            <a:off x="2411761" y="3789040"/>
            <a:ext cx="2016224" cy="2827388"/>
          </a:xfrm>
          <a:prstGeom prst="rect">
            <a:avLst/>
          </a:prstGeom>
          <a:noFill/>
        </p:spPr>
      </p:pic>
      <p:pic>
        <p:nvPicPr>
          <p:cNvPr id="24583" name="Picture 7" descr="http://www.eziraat.net/wp-content/uploads/2011/02/misir_zea_mays.jpg">
            <a:hlinkClick r:id="rId6"/>
          </p:cNvPr>
          <p:cNvPicPr>
            <a:picLocks noChangeAspect="1" noChangeArrowheads="1"/>
          </p:cNvPicPr>
          <p:nvPr/>
        </p:nvPicPr>
        <p:blipFill>
          <a:blip r:embed="rId7" cstate="print"/>
          <a:srcRect/>
          <a:stretch>
            <a:fillRect/>
          </a:stretch>
        </p:blipFill>
        <p:spPr bwMode="auto">
          <a:xfrm>
            <a:off x="4427984" y="3789040"/>
            <a:ext cx="1728192" cy="2811016"/>
          </a:xfrm>
          <a:prstGeom prst="rect">
            <a:avLst/>
          </a:prstGeom>
          <a:noFill/>
        </p:spPr>
      </p:pic>
      <p:pic>
        <p:nvPicPr>
          <p:cNvPr id="24587" name="Picture 11" descr="http://www.kocakariilaclari.net/wp-content/uploads/2012/06/Tütün-200x300.jpg">
            <a:hlinkClick r:id="rId8"/>
          </p:cNvPr>
          <p:cNvPicPr>
            <a:picLocks noChangeAspect="1" noChangeArrowheads="1"/>
          </p:cNvPicPr>
          <p:nvPr/>
        </p:nvPicPr>
        <p:blipFill>
          <a:blip r:embed="rId9" cstate="email"/>
          <a:srcRect/>
          <a:stretch>
            <a:fillRect/>
          </a:stretch>
        </p:blipFill>
        <p:spPr bwMode="auto">
          <a:xfrm>
            <a:off x="6156176" y="3717032"/>
            <a:ext cx="1905000" cy="2857500"/>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ChangeArrowheads="1"/>
          </p:cNvSpPr>
          <p:nvPr/>
        </p:nvSpPr>
        <p:spPr bwMode="auto">
          <a:xfrm>
            <a:off x="107504" y="56279"/>
            <a:ext cx="8928992"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BUĞDAY:</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Orta kuşakta yarı kurak iklim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lgelerinde yetişen ve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en yaygın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retilen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İlkbahar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filizlenmek ve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mek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yağış, yaz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ise olgunlaşmak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kurak ve sıcak bir ortam ister.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Kışların aşırı soğuk ge</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mediği yerlerde sonbaharda, Doğu Anadolu'nun soğuk yerlerinde ilkbaharda ekilir.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rkiye'de en fazla </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retim İ</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Anadolu B</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lgesi'nde yapılır.Konya, Ankara ve Adana ise ilk </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üç</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sırayı paylaşır.</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Karadeniz kıyılarında yazların yağışlı ge</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mesinden, Doğu Anadolu'nun 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yerlerinde ise yazların serin ge</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mesinden dolayı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retilemez.</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107504" y="220040"/>
            <a:ext cx="8856984"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ARPA:</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 buğdaydan sonra 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retilen tahıl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r.Buğdaya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 biraz daha soğuk ve kurak şartlarda ve nispeten mineral oranı az olan topraklarda yetişir. Buğdaya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 daha kısa s</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rede olgunlaşır, bu nedenle buğdayın yetişmediği Erzurum-Kars platolarında 200-2200 m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ksekliğe kadar yetişebilir.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alanları genelde buğday ile paralellik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sterir.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yarıya yakın kısmını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Anadolu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karşılar.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ChangeArrowheads="1"/>
          </p:cNvSpPr>
          <p:nvPr/>
        </p:nvSpPr>
        <p:spPr bwMode="auto">
          <a:xfrm>
            <a:off x="179512" y="138139"/>
            <a:ext cx="8856984"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AVDAR: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Tahıllar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erisinde soğuğa en dayanıklı olanıdır. Bu nedenle, buğday ve arpanın yetiştirilemediği serin ve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yerlerde de yetiştirilebilir.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en </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İ</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Anadolu ve Doğu Anadolu B</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lgeleri'nde </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YULAF:</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Yulaf, sıcak ve kurak şartlarda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retildiği gibi, serin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lgelerde de yetişebilir.Daha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bisk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vi ve yem sanayinde kullanılır.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daha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Anadolu ve Doğu Anadolu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lgeleri'nde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
          <p:cNvSpPr>
            <a:spLocks noChangeArrowheads="1"/>
          </p:cNvSpPr>
          <p:nvPr/>
        </p:nvSpPr>
        <p:spPr bwMode="auto">
          <a:xfrm>
            <a:off x="107504" y="32740"/>
            <a:ext cx="8928992"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MISIR: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Yaz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yağış  alan veya yaz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sulama yapılan yerlerde  yetiştirilir. En uygun iklim,  yaz yağışlarının olduğu  Karadeniz iklimidir. Ancak  Karadeniz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ekonomik değeri 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olan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ay ve fındık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daha yaygın olduğu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mısır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retiminde,</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Akdeniz B</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ilk  sırada yer alır.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Mısır bitkisi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zde; yemeklik mısır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yağı,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erezlik ve hayvan yemi olarak kullanılır.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ELTİK</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sym typeface="Wingdings" pitchFamily="2" charset="2"/>
              </a:rPr>
              <a:t>( PİRİNÇ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Yetişme s</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resi boyunca 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nem (yağış) ve sıcaklık isteği vardır.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genelde akarsu boylarında yaygındır. Orta Karadeniz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 Samsun,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orum, Kastamonu dolaylarında, akarsu kenarlarında yetiştirilir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179512" y="188640"/>
            <a:ext cx="8856984" cy="61822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4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 BAKLAGİLLER</a:t>
            </a:r>
            <a:endParaRPr kumimoji="0" lang="tr-TR"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MERCİMEK:</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Yetişme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yağış, olgunlaşma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sıcak ve kurak iklim ister. Her t</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rl</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toprak koşullarına dayanıklıdır.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kırmızı mercimek</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en fazla</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G</a:t>
            </a:r>
            <a:r>
              <a:rPr kumimoji="0" lang="tr-TR" sz="24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neydoğu Anadolu B</a:t>
            </a:r>
            <a:r>
              <a:rPr kumimoji="0" lang="tr-TR" sz="24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'nde(%95),</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yeşil mercimek</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ise</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a:t>
            </a:r>
            <a:r>
              <a:rPr kumimoji="0" lang="tr-TR" sz="24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Anadolu B</a:t>
            </a:r>
            <a:r>
              <a:rPr kumimoji="0" lang="tr-TR" sz="24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 (%75)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 </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nohut:</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Yarı kurak iklim şartlarında yetişebilen nohut, en fazla İ</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Anadolu, Akdeniz, İ</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Ege ve G</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neydoğu Anadolu B</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 Baklagiller i</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erinde en fazla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miktarına sahiptir.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FASULYE:</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ksekliği 2000 metreyi aşmayan ve yaz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sulanabilen t</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 sahalarda yetiştirilir. En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yetişme alanları, kıyı b</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lgelerimizdeki ovalardır.İ</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b</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lgelerimizde ise, akarsu boylarındaki bah</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elerde yetiştirilir.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ChangeArrowheads="1"/>
          </p:cNvSpPr>
          <p:nvPr/>
        </p:nvSpPr>
        <p:spPr bwMode="auto">
          <a:xfrm>
            <a:off x="179512" y="312933"/>
            <a:ext cx="8856984"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4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C. SANAYİ BİTKİLERİ:</a:t>
            </a:r>
            <a:endParaRPr kumimoji="0" lang="tr-TR"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AY:</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Her mevsim bol yağışlı, ılıman iklim koşullarında tarımı yapılır. T</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rkiye'deki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ay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tamamını Karadeniz B</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karşılar</a:t>
            </a:r>
            <a:r>
              <a:rPr kumimoji="0" lang="tr-TR" sz="24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Doğu Karadeniz'de Rize ve </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evresi en </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nemli </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ay </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retim merkezidir</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ay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retiminde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nyada beşinci sıradadır.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retilen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ayın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kısmı yurt dışına ihra</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edilir.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Yetişme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nem ve y</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sıcaklığa ihtiyacı olan bir bitkidir.Kıra</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(tuzlu) toprakları seven, yetişme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nem ve y</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sıcaklığa ihtiyacı olan bir bitkidir.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yaklaşık %56'sı Ege B</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lgesi'ndeki Manisa, İzmir, Denizli, Muğla ve Uşak gibi illerde yapılır.</a:t>
            </a:r>
            <a:r>
              <a:rPr kumimoji="0" lang="tr-TR"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 </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retiminde Ege B</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lgesi birinci sıradadır.</a:t>
            </a:r>
            <a:endParaRPr kumimoji="0" lang="tr-TR"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G</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neydoğu Anadolu ve Karadeniz b</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lgelerinde de yetiştirilir.</a:t>
            </a:r>
            <a:endParaRPr kumimoji="0" lang="tr-TR" sz="2400" b="0"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ChangeArrowheads="1"/>
          </p:cNvSpPr>
          <p:nvPr/>
        </p:nvSpPr>
        <p:spPr bwMode="auto">
          <a:xfrm>
            <a:off x="0" y="89937"/>
            <a:ext cx="914400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PAMUK:</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Pamuk yetiştirmek i</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su ge</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iren toprak, y</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sıcaklık, b</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bol su, olgunlaşma ve hasat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kuraklık gibi şartlar gerekir.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nyada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 gelen pamuk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reticilerindendir.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Yurdumuzda en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pamuk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Kıyı Ege ovalarında,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ukurova, Hatay, Kahramanmaraş ovalarında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 GAP ile birlikte pamuk tarımı G</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neydoğu Anadolu B</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hızla gelişmektedir.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Pamuk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tekstil, yağ ve yem sanayisinin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ham maddesidir.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ŞEKER PANCARI:</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şekerpancarı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1926 yılında Uşak ve </a:t>
            </a:r>
            <a:r>
              <a:rPr kumimoji="0" lang="tr-TR" sz="24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Alpullu</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şeker fabrikalarının yapılmasıyla başlamıştır. Şekerpancarının fazla sıcaklık isteği yoktur. Ancak, yetişme ve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verme d</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tabandan sulanması gerekir.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en fazla İ</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Anadolu B</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yapılır. Daha sonra Orta Karadeniz, Marmara, Doğu Anadolu ve İ</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Ege B</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lgeleri'nde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
          <p:cNvSpPr>
            <a:spLocks noChangeArrowheads="1"/>
          </p:cNvSpPr>
          <p:nvPr/>
        </p:nvSpPr>
        <p:spPr bwMode="auto">
          <a:xfrm>
            <a:off x="107504" y="487664"/>
            <a:ext cx="892899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KETEN- KENEVİR: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Tropikal(sıcak) b</a:t>
            </a:r>
            <a:r>
              <a:rPr kumimoji="0" lang="tr-TR" sz="24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lgelerin bitkisi olan keten- kenevirin liflerinden keten kumaşı ve kot bezi yapılır. Ayrıca kenevir tohumundan, yağ </a:t>
            </a:r>
            <a:r>
              <a:rPr kumimoji="0" lang="tr-TR" sz="24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ıkarımında faydalanılır.</a:t>
            </a:r>
            <a:r>
              <a:rPr kumimoji="0" lang="tr-TR" sz="24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 Keten- kenevirden uyuşturucuda yapıldığından </a:t>
            </a:r>
            <a:r>
              <a:rPr kumimoji="0" lang="tr-TR" sz="2400" b="1"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retiminde devletin kontrol</a:t>
            </a:r>
            <a:r>
              <a:rPr kumimoji="0" lang="tr-TR" sz="2400" b="1"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4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 vardır.</a:t>
            </a: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 Keten - kenevir </a:t>
            </a:r>
            <a:r>
              <a:rPr kumimoji="0" lang="tr-TR" sz="24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retimi daha </a:t>
            </a:r>
            <a:r>
              <a:rPr kumimoji="0" lang="tr-TR" sz="24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ok, batı Karadeniz'deki Kastamonu, Sinop ve Zonguldak </a:t>
            </a:r>
            <a:r>
              <a:rPr kumimoji="0" lang="tr-TR" sz="24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evresinde tarımı yapılır. </a:t>
            </a:r>
            <a:r>
              <a:rPr kumimoji="0" lang="tr-TR" sz="24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lkemizde keten- kenevir </a:t>
            </a:r>
            <a:r>
              <a:rPr kumimoji="0" lang="tr-TR" sz="24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retiminin yaklaşık %80'i Karadeniz B</a:t>
            </a:r>
            <a:r>
              <a:rPr kumimoji="0" lang="tr-TR" sz="24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lgesi'nden karşılanır.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HAŞHAŞ:</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Uyuşturucu yapımında kullanılmasından dolayı, devletin denetimi altında, sınırlı alanlarda ve az miktarlarda yetiştirilen bir bitkidir.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İ</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Ege'deki Afyon, Uşak, K</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tahya, Denizli illerinde </a:t>
            </a:r>
            <a:r>
              <a:rPr kumimoji="0" lang="tr-TR" sz="2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147047"/>
            <a:ext cx="864096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D. YAĞ BİTKİLERİ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AY</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İ</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EĞİ: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eği, halk arasında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nebakan,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ve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eği olarak da bilinir.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Ilıman iklim ve yağışlı bir ortam ister. </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Yurdumuzda </a:t>
            </a: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en fazla</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Marmara B</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lgesi'nde yetiştirilir</a:t>
            </a:r>
            <a:r>
              <a:rPr kumimoji="0" lang="tr-TR" sz="10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7" name="Picture 3" descr="http://www.anadoludabugun.com.tr/d/news/9353.jpg"/>
          <p:cNvPicPr>
            <a:picLocks noChangeAspect="1" noChangeArrowheads="1"/>
          </p:cNvPicPr>
          <p:nvPr/>
        </p:nvPicPr>
        <p:blipFill>
          <a:blip r:embed="rId2" cstate="email"/>
          <a:srcRect/>
          <a:stretch>
            <a:fillRect/>
          </a:stretch>
        </p:blipFill>
        <p:spPr bwMode="auto">
          <a:xfrm>
            <a:off x="683568" y="2852936"/>
            <a:ext cx="7992888" cy="3893841"/>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ChangeArrowheads="1"/>
          </p:cNvSpPr>
          <p:nvPr/>
        </p:nvSpPr>
        <p:spPr bwMode="auto">
          <a:xfrm>
            <a:off x="179512" y="70217"/>
            <a:ext cx="885698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Yurdumuzda en </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ok ay</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i</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eği: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FF0000"/>
                </a:solidFill>
                <a:effectLst/>
                <a:latin typeface="Comic Sans MS" pitchFamily="66" charset="0"/>
                <a:cs typeface="Arial" pitchFamily="34" charset="0"/>
              </a:rPr>
              <a:t>Marmara Bölgesi      Karadeniz Bölgesi   ve  İç Anadolu Bölgesi'nde yetişir.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Yemeklik sıvı yağ, sabun ve yağlı boya yapımında kullanılır. Bitkisel yemeklik yağlarımızın yaklaşık yarısı ay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eğinden karşılanır. Ayrıca yağı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ıkarıldıktan sonra kalan 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spesi de hayvan yemi olarak kullanılır. Ay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eği tohumları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yaygın bir şekilde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erez olarak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ketilmektedir.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0115" name="Picture 3" descr="http://www.tr.all.biz/img/tr/catalog/56588.png"/>
          <p:cNvPicPr>
            <a:picLocks noChangeAspect="1" noChangeArrowheads="1"/>
          </p:cNvPicPr>
          <p:nvPr/>
        </p:nvPicPr>
        <p:blipFill>
          <a:blip r:embed="rId2" cstate="email"/>
          <a:srcRect/>
          <a:stretch>
            <a:fillRect/>
          </a:stretch>
        </p:blipFill>
        <p:spPr bwMode="auto">
          <a:xfrm>
            <a:off x="2123728" y="4941168"/>
            <a:ext cx="4191000" cy="178576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107504" y="205093"/>
            <a:ext cx="892899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SEBZE VE MEYVECİLİK:</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Karadeniz kıyılarında fazla yağıştan ve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neşli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sayısının az olmasından dolayı sebzecilik fazla gelişmemiştir. Ancak Orta Karadeniz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 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kseltinin ve ılıman iklimin etkisiyle Bafra ve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arşamba ovarlında sebzecilik yaygındır. Tokat ve Amasya'da elma, Doğu Karadeniz kıyılarında kivi ve mandalina az da olsa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yapılan meyvelerdir.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5603" name="Picture 3" descr="http://31.media.tumblr.com/tumblr_m48mlzwnaF1rvevh9o1_500.jpg"/>
          <p:cNvPicPr>
            <a:picLocks noChangeAspect="1" noChangeArrowheads="1"/>
          </p:cNvPicPr>
          <p:nvPr/>
        </p:nvPicPr>
        <p:blipFill>
          <a:blip r:embed="rId2" cstate="email"/>
          <a:srcRect/>
          <a:stretch>
            <a:fillRect/>
          </a:stretch>
        </p:blipFill>
        <p:spPr bwMode="auto">
          <a:xfrm>
            <a:off x="179512" y="3717032"/>
            <a:ext cx="3960440" cy="2880320"/>
          </a:xfrm>
          <a:prstGeom prst="rect">
            <a:avLst/>
          </a:prstGeom>
          <a:noFill/>
        </p:spPr>
      </p:pic>
      <p:pic>
        <p:nvPicPr>
          <p:cNvPr id="25605" name="Picture 5" descr="http://www.lezzetvadisi.com/files/sebze_meyve_yiyecek.jpg"/>
          <p:cNvPicPr>
            <a:picLocks noChangeAspect="1" noChangeArrowheads="1"/>
          </p:cNvPicPr>
          <p:nvPr/>
        </p:nvPicPr>
        <p:blipFill>
          <a:blip r:embed="rId3" cstate="print"/>
          <a:srcRect/>
          <a:stretch>
            <a:fillRect/>
          </a:stretch>
        </p:blipFill>
        <p:spPr bwMode="auto">
          <a:xfrm>
            <a:off x="4499992" y="3789040"/>
            <a:ext cx="4032448" cy="2664296"/>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noChangeArrowheads="1"/>
          </p:cNvSpPr>
          <p:nvPr/>
        </p:nvSpPr>
        <p:spPr bwMode="auto">
          <a:xfrm>
            <a:off x="179512" y="116633"/>
            <a:ext cx="8784976" cy="54576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ZEYTİN:</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Akdeniz iklimin doğal bitkilerindendir. Soğuğa karşı hassas olduğundan, kışları ılık ge</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tiği ve don olaylarının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lmediği yerlerde tarımı yapılır.Akdeniz ikliminin hakim olduğu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lgelerde yetiştirilir.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Zeytin </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retiminde Ege B</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birinci sıradadır. Diğer </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yapılan b</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lgemiz ise Marmara B</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lgesi'dir.</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Akdeniz iklimi etkisi altındaki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 Marmara kıyılarında da yetiştirilir.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zellikle Gemlik zeytinleri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en kaliteli sofralık zeytinlerini oluşturur.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1139" name="Picture 3" descr="https://encrypted-tbn3.gstatic.com/images?q=tbn:ANd9GcQ-4pdUWMOtD9Ovb9rpTFoTAIFspyFp_hTS3CInuagEnFQeVWPo"/>
          <p:cNvPicPr>
            <a:picLocks noChangeAspect="1" noChangeArrowheads="1"/>
          </p:cNvPicPr>
          <p:nvPr/>
        </p:nvPicPr>
        <p:blipFill>
          <a:blip r:embed="rId2" cstate="print"/>
          <a:srcRect/>
          <a:stretch>
            <a:fillRect/>
          </a:stretch>
        </p:blipFill>
        <p:spPr bwMode="auto">
          <a:xfrm>
            <a:off x="2843809" y="4941168"/>
            <a:ext cx="4248472" cy="1800200"/>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188640"/>
            <a:ext cx="8424936" cy="3416320"/>
          </a:xfrm>
          <a:prstGeom prst="rect">
            <a:avLst/>
          </a:prstGeom>
        </p:spPr>
        <p:txBody>
          <a:bodyPr wrap="square">
            <a:spAutoFit/>
          </a:bodyPr>
          <a:lstStyle/>
          <a:p>
            <a:pPr lvl="0" eaLnBrk="0" fontAlgn="base" hangingPunct="0">
              <a:spcBef>
                <a:spcPct val="0"/>
              </a:spcBef>
              <a:spcAft>
                <a:spcPct val="0"/>
              </a:spcAft>
            </a:pPr>
            <a:r>
              <a:rPr lang="tr-TR" sz="3600" b="1" dirty="0" smtClean="0">
                <a:solidFill>
                  <a:srgbClr val="FF0000"/>
                </a:solidFill>
                <a:latin typeface="Comic Sans MS" pitchFamily="66" charset="0"/>
                <a:ea typeface="Calibri" pitchFamily="34" charset="0"/>
                <a:cs typeface="Times New Roman" pitchFamily="18" charset="0"/>
              </a:rPr>
              <a:t>SOYA FASULYESİ:</a:t>
            </a:r>
            <a:endParaRPr lang="tr-TR" sz="3600" dirty="0" smtClean="0">
              <a:latin typeface="Arial" pitchFamily="34" charset="0"/>
              <a:cs typeface="Arial" pitchFamily="34" charset="0"/>
            </a:endParaRPr>
          </a:p>
          <a:p>
            <a:pPr lvl="0" eaLnBrk="0" fontAlgn="base" hangingPunct="0">
              <a:spcBef>
                <a:spcPct val="0"/>
              </a:spcBef>
              <a:spcAft>
                <a:spcPct val="0"/>
              </a:spcAft>
            </a:pPr>
            <a:r>
              <a:rPr lang="tr-TR" sz="3600" dirty="0" smtClean="0">
                <a:latin typeface="Comic Sans MS" pitchFamily="66" charset="0"/>
                <a:ea typeface="Calibri" pitchFamily="34" charset="0"/>
                <a:cs typeface="Times New Roman" pitchFamily="18" charset="0"/>
              </a:rPr>
              <a:t>Yağı insan beslenmesinde, unu ise yem olarak kullanılan soya,</a:t>
            </a:r>
            <a:r>
              <a:rPr lang="tr-TR" sz="3600" b="1" dirty="0" smtClean="0">
                <a:latin typeface="Comic Sans MS" pitchFamily="66" charset="0"/>
                <a:ea typeface="Calibri" pitchFamily="34" charset="0"/>
                <a:cs typeface="Times New Roman" pitchFamily="18" charset="0"/>
              </a:rPr>
              <a:t> en </a:t>
            </a:r>
            <a:r>
              <a:rPr lang="tr-TR" sz="3600" b="1" dirty="0" smtClean="0">
                <a:ea typeface="Calibri" pitchFamily="34" charset="0"/>
                <a:cs typeface="Times New Roman" pitchFamily="18" charset="0"/>
              </a:rPr>
              <a:t>ç</a:t>
            </a:r>
            <a:r>
              <a:rPr lang="tr-TR" sz="3600" b="1" dirty="0" smtClean="0">
                <a:latin typeface="Comic Sans MS" pitchFamily="66" charset="0"/>
                <a:ea typeface="Calibri" pitchFamily="34" charset="0"/>
                <a:cs typeface="Times New Roman" pitchFamily="18" charset="0"/>
              </a:rPr>
              <a:t>ok Akdeniz B</a:t>
            </a:r>
            <a:r>
              <a:rPr lang="tr-TR" sz="3600" b="1" dirty="0" smtClean="0">
                <a:ea typeface="Calibri" pitchFamily="34" charset="0"/>
                <a:cs typeface="Times New Roman" pitchFamily="18" charset="0"/>
              </a:rPr>
              <a:t>ö</a:t>
            </a:r>
            <a:r>
              <a:rPr lang="tr-TR" sz="3600" b="1" dirty="0" smtClean="0">
                <a:latin typeface="Comic Sans MS" pitchFamily="66" charset="0"/>
                <a:ea typeface="Calibri" pitchFamily="34" charset="0"/>
                <a:cs typeface="Times New Roman" pitchFamily="18" charset="0"/>
              </a:rPr>
              <a:t>lgesi'nde yetiştirilir.</a:t>
            </a:r>
            <a:r>
              <a:rPr lang="tr-TR" sz="3600" dirty="0" smtClean="0">
                <a:latin typeface="Comic Sans MS" pitchFamily="66" charset="0"/>
                <a:ea typeface="Calibri" pitchFamily="34" charset="0"/>
                <a:cs typeface="Times New Roman" pitchFamily="18" charset="0"/>
              </a:rPr>
              <a:t> Yetiştirme devresi kısa olduğundan ikinci </a:t>
            </a:r>
            <a:r>
              <a:rPr lang="tr-TR" sz="3600" dirty="0" smtClean="0">
                <a:ea typeface="Calibri" pitchFamily="34" charset="0"/>
                <a:cs typeface="Times New Roman" pitchFamily="18" charset="0"/>
              </a:rPr>
              <a:t>ü</a:t>
            </a:r>
            <a:r>
              <a:rPr lang="tr-TR" sz="3600" dirty="0" smtClean="0">
                <a:latin typeface="Comic Sans MS" pitchFamily="66" charset="0"/>
                <a:ea typeface="Calibri" pitchFamily="34" charset="0"/>
                <a:cs typeface="Times New Roman" pitchFamily="18" charset="0"/>
              </a:rPr>
              <a:t>r</a:t>
            </a:r>
            <a:r>
              <a:rPr lang="tr-TR" sz="3600" dirty="0" smtClean="0">
                <a:ea typeface="Calibri" pitchFamily="34" charset="0"/>
                <a:cs typeface="Times New Roman" pitchFamily="18" charset="0"/>
              </a:rPr>
              <a:t>ü</a:t>
            </a:r>
            <a:r>
              <a:rPr lang="tr-TR" sz="3600" dirty="0" smtClean="0">
                <a:latin typeface="Comic Sans MS" pitchFamily="66" charset="0"/>
                <a:ea typeface="Calibri" pitchFamily="34" charset="0"/>
                <a:cs typeface="Times New Roman" pitchFamily="18" charset="0"/>
              </a:rPr>
              <a:t>n olarak elde edilir.</a:t>
            </a:r>
            <a:endParaRPr lang="tr-TR" sz="3600" dirty="0" smtClean="0">
              <a:latin typeface="Arial" pitchFamily="34" charset="0"/>
              <a:cs typeface="Arial" pitchFamily="34" charset="0"/>
            </a:endParaRPr>
          </a:p>
        </p:txBody>
      </p:sp>
      <p:pic>
        <p:nvPicPr>
          <p:cNvPr id="92162" name="Picture 2" descr="http://www.taraf.com.tr/fotoraflar/soya-fasulyesi-radyasyona-dayanikli_5363_b.jpg"/>
          <p:cNvPicPr>
            <a:picLocks noChangeAspect="1" noChangeArrowheads="1"/>
          </p:cNvPicPr>
          <p:nvPr/>
        </p:nvPicPr>
        <p:blipFill>
          <a:blip r:embed="rId2" cstate="print"/>
          <a:srcRect/>
          <a:stretch>
            <a:fillRect/>
          </a:stretch>
        </p:blipFill>
        <p:spPr bwMode="auto">
          <a:xfrm>
            <a:off x="467544" y="3501008"/>
            <a:ext cx="3577580" cy="2841104"/>
          </a:xfrm>
          <a:prstGeom prst="rect">
            <a:avLst/>
          </a:prstGeom>
          <a:noFill/>
        </p:spPr>
      </p:pic>
      <p:pic>
        <p:nvPicPr>
          <p:cNvPr id="92164" name="Picture 4" descr="https://encrypted-tbn1.gstatic.com/images?q=tbn:ANd9GcRPr62cuXmvoZG6lEynPsfkJ0sQSlxU06tGfi_JpO9aK3pHTSJO"/>
          <p:cNvPicPr>
            <a:picLocks noChangeAspect="1" noChangeArrowheads="1"/>
          </p:cNvPicPr>
          <p:nvPr/>
        </p:nvPicPr>
        <p:blipFill>
          <a:blip r:embed="rId3" cstate="print"/>
          <a:srcRect/>
          <a:stretch>
            <a:fillRect/>
          </a:stretch>
        </p:blipFill>
        <p:spPr bwMode="auto">
          <a:xfrm>
            <a:off x="4139952" y="3501007"/>
            <a:ext cx="4851698" cy="2952329"/>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ChangeArrowheads="1"/>
          </p:cNvSpPr>
          <p:nvPr/>
        </p:nvSpPr>
        <p:spPr bwMode="auto">
          <a:xfrm>
            <a:off x="107504" y="116632"/>
            <a:ext cx="8856984" cy="51375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SUSAM:</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Ilıman iklim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lgelerinde tarımı yapılmaktadır.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 Marmara, Ege, Akdeniz;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neydoğu Anadolu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 gibi sıcak yerlerde yetiştirilir.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YER FISTIĞI: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Meyveleri toprak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inde olgunlaşır. Sıcak ve nemli iklim şartlarında tarımı yapılır.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Akdeniz B</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yetiştirilir.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3187" name="Picture 3" descr="http://www.cagdassusam.com/wp-content/uploads/2011/06/susam11.jpg"/>
          <p:cNvPicPr>
            <a:picLocks noChangeAspect="1" noChangeArrowheads="1"/>
          </p:cNvPicPr>
          <p:nvPr/>
        </p:nvPicPr>
        <p:blipFill>
          <a:blip r:embed="rId2" cstate="email"/>
          <a:srcRect/>
          <a:stretch>
            <a:fillRect/>
          </a:stretch>
        </p:blipFill>
        <p:spPr bwMode="auto">
          <a:xfrm>
            <a:off x="2555776" y="4653136"/>
            <a:ext cx="3168352" cy="2088232"/>
          </a:xfrm>
          <a:prstGeom prst="rect">
            <a:avLst/>
          </a:prstGeom>
          <a:noFill/>
        </p:spPr>
      </p:pic>
      <p:pic>
        <p:nvPicPr>
          <p:cNvPr id="93189" name="Picture 5" descr="http://t2.gstatic.com/images?q=tbn:ANd9GcToibvR7XqLuioNzeHtMSfu3yHNENwex4eRSjL8f9ZzYTKeSJTe"/>
          <p:cNvPicPr>
            <a:picLocks noChangeAspect="1" noChangeArrowheads="1"/>
          </p:cNvPicPr>
          <p:nvPr/>
        </p:nvPicPr>
        <p:blipFill>
          <a:blip r:embed="rId3" cstate="print"/>
          <a:srcRect/>
          <a:stretch>
            <a:fillRect/>
          </a:stretch>
        </p:blipFill>
        <p:spPr bwMode="auto">
          <a:xfrm>
            <a:off x="5652120" y="4653136"/>
            <a:ext cx="3325863" cy="2088232"/>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ChangeArrowheads="1"/>
          </p:cNvSpPr>
          <p:nvPr/>
        </p:nvSpPr>
        <p:spPr bwMode="auto">
          <a:xfrm>
            <a:off x="179512" y="116632"/>
            <a:ext cx="8784976" cy="51863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 YEM BİTKİLERİ: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Yonca, yulaf, fiği, bur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ak ve korunga gibi bitkilere yem bitkileri adı verilir.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 ahır hayvancılığının gelişmesi ve et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artmasında yem bitkilerinin ayrı bir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 vardır.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Daha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Ege, Akdeniz, ve Marmara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lgelerinde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retilen yem bitkileri fabrikalarda işlenerek kullanıma hazır hale getirilir.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4211" name="Picture 3" descr="http://www.halepkecisi.me/upload/2012/08/baling-timothy-hay.jpg"/>
          <p:cNvPicPr>
            <a:picLocks noChangeAspect="1" noChangeArrowheads="1"/>
          </p:cNvPicPr>
          <p:nvPr/>
        </p:nvPicPr>
        <p:blipFill>
          <a:blip r:embed="rId2" cstate="email"/>
          <a:srcRect/>
          <a:stretch>
            <a:fillRect/>
          </a:stretch>
        </p:blipFill>
        <p:spPr bwMode="auto">
          <a:xfrm>
            <a:off x="2195736" y="4653136"/>
            <a:ext cx="5472608" cy="2204864"/>
          </a:xfrm>
          <a:prstGeom prst="rect">
            <a:avLst/>
          </a:prstGeom>
          <a:noFill/>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p:cNvSpPr>
            <a:spLocks noChangeArrowheads="1"/>
          </p:cNvSpPr>
          <p:nvPr/>
        </p:nvSpPr>
        <p:spPr bwMode="auto">
          <a:xfrm>
            <a:off x="251520" y="477274"/>
            <a:ext cx="864096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SEBZECİLİK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 hemen hemen her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sebze yetiştirilmektedir. Sebze tarımı, tahıllardan farklı olarak sulama isteyen ve yoğun emek harcanarak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nlerdir. Ayrıca kışın seracılık sayesinde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kesintiye uğramaz. Sebze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retiminde ilk sırayı Akdeniz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alır.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Turfanda sebzecilik ise;</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bir mevsim başı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faaliyetidir. Bazı sebze ve meyvelerin, 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 hava koşullarında erkenden yetiştirilip pazarlanması esasına dayanır.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ChangeArrowheads="1"/>
          </p:cNvSpPr>
          <p:nvPr/>
        </p:nvSpPr>
        <p:spPr bwMode="auto">
          <a:xfrm>
            <a:off x="107504" y="323802"/>
            <a:ext cx="892899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KARPUZ:</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Karpuz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sıcaklık isteyen bir tarım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r.Diyarbakır, karpuzuyla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bir ilimizdir.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Karpuz daha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Diyarbakır ve Adana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6259" name="Picture 3" descr="http://zaman-online.de/wp-content/uploads/karpuz2.jpg"/>
          <p:cNvPicPr>
            <a:picLocks noChangeAspect="1" noChangeArrowheads="1"/>
          </p:cNvPicPr>
          <p:nvPr/>
        </p:nvPicPr>
        <p:blipFill>
          <a:blip r:embed="rId2" cstate="print"/>
          <a:srcRect/>
          <a:stretch>
            <a:fillRect/>
          </a:stretch>
        </p:blipFill>
        <p:spPr bwMode="auto">
          <a:xfrm>
            <a:off x="1475656" y="3356992"/>
            <a:ext cx="6000750" cy="3216400"/>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ChangeArrowheads="1"/>
          </p:cNvSpPr>
          <p:nvPr/>
        </p:nvSpPr>
        <p:spPr bwMode="auto">
          <a:xfrm>
            <a:off x="107504" y="257895"/>
            <a:ext cx="8856984"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MEYVECİLİK:</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FINDIK: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Kış sıcaklığının 5-6 </a:t>
            </a:r>
            <a:r>
              <a:rPr kumimoji="0" lang="tr-TR" sz="3200" b="0" i="0" u="none" strike="noStrike" cap="none" normalizeH="0" baseline="30000" dirty="0" smtClean="0">
                <a:ln>
                  <a:noFill/>
                </a:ln>
                <a:solidFill>
                  <a:schemeClr val="tx1"/>
                </a:solidFill>
                <a:effectLst/>
                <a:latin typeface="Comic Sans MS" pitchFamily="66" charset="0"/>
                <a:ea typeface="Calibri" pitchFamily="34" charset="0"/>
                <a:cs typeface="Times New Roman" pitchFamily="18" charset="0"/>
              </a:rPr>
              <a:t>0</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 yaz sıcaklığının da 20-25 </a:t>
            </a:r>
            <a:r>
              <a:rPr kumimoji="0" lang="tr-TR" sz="3200" b="0" i="0" u="none" strike="noStrike" cap="none" normalizeH="0" baseline="30000" dirty="0" smtClean="0">
                <a:ln>
                  <a:noFill/>
                </a:ln>
                <a:solidFill>
                  <a:schemeClr val="tx1"/>
                </a:solidFill>
                <a:effectLst/>
                <a:latin typeface="Comic Sans MS" pitchFamily="66" charset="0"/>
                <a:ea typeface="Calibri" pitchFamily="34" charset="0"/>
                <a:cs typeface="Times New Roman" pitchFamily="18" charset="0"/>
              </a:rPr>
              <a:t>0</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 olduğu ve yıllık1000- 1500 mm yağış alan, ılıman ve serin iklim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lgelerinde yetişir. Don olayı ve yaz kuraklığı verimi 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ş</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Ülkemizde fındık tarımı, Karadeniz kıyılarında yaygındır</a:t>
            </a:r>
            <a:r>
              <a:rPr kumimoji="0" lang="tr-TR" sz="10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7283" name="Picture 3" descr="http://www.turanfindik.com.tr/wp-content/uploads/2013/05/11_12_2008_23_54_22_giresun_tombul_findik.jpg"/>
          <p:cNvPicPr>
            <a:picLocks noChangeAspect="1" noChangeArrowheads="1"/>
          </p:cNvPicPr>
          <p:nvPr/>
        </p:nvPicPr>
        <p:blipFill>
          <a:blip r:embed="rId2" cstate="email"/>
          <a:srcRect/>
          <a:stretch>
            <a:fillRect/>
          </a:stretch>
        </p:blipFill>
        <p:spPr bwMode="auto">
          <a:xfrm>
            <a:off x="3347864" y="3717032"/>
            <a:ext cx="5256584" cy="3029745"/>
          </a:xfrm>
          <a:prstGeom prst="rect">
            <a:avLst/>
          </a:prstGeom>
          <a:noFill/>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p:cNvSpPr>
            <a:spLocks noChangeArrowheads="1"/>
          </p:cNvSpPr>
          <p:nvPr/>
        </p:nvSpPr>
        <p:spPr bwMode="auto">
          <a:xfrm>
            <a:off x="107504" y="267638"/>
            <a:ext cx="8856984"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zellikle Ordu, Giresun ve Trabzon illeri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 yarısından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oğunu sağlamaktadır.daha sonra, Bolu ve Zonguldak illeri gelir. Karadeniz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toplam fındık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%83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karşılar.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 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nya fındık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ve ticaretinin yaklaşık %70-75'ini karşılamaktadır. Son yıllarda fındık yağı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de artmaktadır.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8307" name="Picture 3" descr="http://st.gdefon.ru/wallpapers_original/312236_(www.GdeFon.ru).jpg"/>
          <p:cNvPicPr>
            <a:picLocks noChangeAspect="1" noChangeArrowheads="1"/>
          </p:cNvPicPr>
          <p:nvPr/>
        </p:nvPicPr>
        <p:blipFill>
          <a:blip r:embed="rId2" cstate="email"/>
          <a:srcRect/>
          <a:stretch>
            <a:fillRect/>
          </a:stretch>
        </p:blipFill>
        <p:spPr bwMode="auto">
          <a:xfrm>
            <a:off x="3131839" y="4293096"/>
            <a:ext cx="4104457" cy="2376264"/>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ChangeArrowheads="1"/>
          </p:cNvSpPr>
          <p:nvPr/>
        </p:nvSpPr>
        <p:spPr bwMode="auto">
          <a:xfrm>
            <a:off x="251520" y="188641"/>
            <a:ext cx="8784976" cy="46860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İNCİR: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Kışların ılık, yazlara sıcak ge</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tiği iklimlerde yetiştirilebilir.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incir 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Ege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zellikle Aydın'da) yetiştirilir. Akdeniz kıyılarında,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neydoğu Anadolu ve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 Marmara'da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nya incir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retiminde %75'lik payı ile birinci sıradadır.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9331" name="Picture 3" descr="http://www.gidahareketi.org/AttachedFiles/images/kuruyemis/incir-sepeti.jpg"/>
          <p:cNvPicPr>
            <a:picLocks noChangeAspect="1" noChangeArrowheads="1"/>
          </p:cNvPicPr>
          <p:nvPr/>
        </p:nvPicPr>
        <p:blipFill>
          <a:blip r:embed="rId2" cstate="print"/>
          <a:srcRect/>
          <a:stretch>
            <a:fillRect/>
          </a:stretch>
        </p:blipFill>
        <p:spPr bwMode="auto">
          <a:xfrm>
            <a:off x="395536" y="5157192"/>
            <a:ext cx="1905000" cy="1524001"/>
          </a:xfrm>
          <a:prstGeom prst="rect">
            <a:avLst/>
          </a:prstGeom>
          <a:noFill/>
        </p:spPr>
      </p:pic>
      <p:pic>
        <p:nvPicPr>
          <p:cNvPr id="99333" name="Picture 5" descr="https://encrypted-tbn3.gstatic.com/images?q=tbn:ANd9GcQAkmBYWat2bgIT_oKKNHBm0YpS7CZcp4KrcwGYrNJDO3zp1gVi"/>
          <p:cNvPicPr>
            <a:picLocks noChangeAspect="1" noChangeArrowheads="1"/>
          </p:cNvPicPr>
          <p:nvPr/>
        </p:nvPicPr>
        <p:blipFill>
          <a:blip r:embed="rId3" cstate="print"/>
          <a:srcRect/>
          <a:stretch>
            <a:fillRect/>
          </a:stretch>
        </p:blipFill>
        <p:spPr bwMode="auto">
          <a:xfrm>
            <a:off x="2483768" y="4869160"/>
            <a:ext cx="2448272" cy="1616968"/>
          </a:xfrm>
          <a:prstGeom prst="rect">
            <a:avLst/>
          </a:prstGeom>
          <a:noFill/>
        </p:spPr>
      </p:pic>
      <p:pic>
        <p:nvPicPr>
          <p:cNvPr id="99335" name="Picture 7" descr="https://encrypted-tbn2.gstatic.com/images?q=tbn:ANd9GcRAEkCn3CmtaHZ9phdnPqorGy0T-aJ_5Z0wqMxc42v40zOU1C3l"/>
          <p:cNvPicPr>
            <a:picLocks noChangeAspect="1" noChangeArrowheads="1"/>
          </p:cNvPicPr>
          <p:nvPr/>
        </p:nvPicPr>
        <p:blipFill>
          <a:blip r:embed="rId4" cstate="print"/>
          <a:srcRect/>
          <a:stretch>
            <a:fillRect/>
          </a:stretch>
        </p:blipFill>
        <p:spPr bwMode="auto">
          <a:xfrm>
            <a:off x="5220073" y="4221088"/>
            <a:ext cx="3384376" cy="2445668"/>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
          <p:cNvSpPr>
            <a:spLocks noChangeArrowheads="1"/>
          </p:cNvSpPr>
          <p:nvPr/>
        </p:nvSpPr>
        <p:spPr bwMode="auto">
          <a:xfrm>
            <a:off x="107504" y="81230"/>
            <a:ext cx="885698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Z</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Kışın -40 derce sıcaklığa dayanır. Yazın sıcaklığa ve kuraklığa dayanıklı bir bitki olduğundan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hemen hemen her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lgede yetiştirilir.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Yurdumuzda en </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Ege B</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 yetiştirilir.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zellikle Ege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Manisa, İzmir, Denizli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relerinde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ekirdeksiz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 kurutularak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kısmı ihra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edilir.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neydoğu Anadolu,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Anadolu, Marmara ve Akdeniz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lgelerinde de yetiştirilir.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0355" name="Picture 3" descr="http://cinarithalatihracat.com/yonetim/galeri/1257898212.jpg"/>
          <p:cNvPicPr>
            <a:picLocks noChangeAspect="1" noChangeArrowheads="1"/>
          </p:cNvPicPr>
          <p:nvPr/>
        </p:nvPicPr>
        <p:blipFill>
          <a:blip r:embed="rId2" cstate="email"/>
          <a:srcRect/>
          <a:stretch>
            <a:fillRect/>
          </a:stretch>
        </p:blipFill>
        <p:spPr bwMode="auto">
          <a:xfrm>
            <a:off x="7343800" y="2348880"/>
            <a:ext cx="1800200" cy="267082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179512" y="154106"/>
            <a:ext cx="871296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H</a:t>
            </a:r>
            <a:r>
              <a:rPr kumimoji="0" lang="tr-TR" sz="28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AYVANCILIK</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Ekonomik değer taşıyan hayvanların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retilmesi, beslenmesi ve pazarlanması gibi işlere </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hayvancılık</a:t>
            </a:r>
            <a:r>
              <a:rPr kumimoji="0" lang="tr-TR" sz="28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denir.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Tarım alanlarının yetersiz olması, her mevsimi yağışlı olmasından dolayı bol su kaynaklarına ve otlaklara sahip olması gibi nedenlerle hayvancılık, Karadeniz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kırsal kesiminde halkın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ge</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im kaynağıdır.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6627" name="Picture 3" descr="http://www.masathaber.org/images/uploads/hayvancilik.jpg"/>
          <p:cNvPicPr>
            <a:picLocks noChangeAspect="1" noChangeArrowheads="1"/>
          </p:cNvPicPr>
          <p:nvPr/>
        </p:nvPicPr>
        <p:blipFill>
          <a:blip r:embed="rId2" cstate="print"/>
          <a:srcRect/>
          <a:stretch>
            <a:fillRect/>
          </a:stretch>
        </p:blipFill>
        <p:spPr bwMode="auto">
          <a:xfrm>
            <a:off x="3131840" y="3643314"/>
            <a:ext cx="5863580" cy="3068961"/>
          </a:xfrm>
          <a:prstGeom prst="rect">
            <a:avLst/>
          </a:prstGeom>
          <a:noFill/>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1"/>
          <p:cNvSpPr>
            <a:spLocks noChangeArrowheads="1"/>
          </p:cNvSpPr>
          <p:nvPr/>
        </p:nvSpPr>
        <p:spPr bwMode="auto">
          <a:xfrm>
            <a:off x="179512" y="270504"/>
            <a:ext cx="864096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MUZ:</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Yetişmesi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sıcaklık ve bol nem gereklidir. 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ş</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 sıcaklıklarda yetişmez ve don olayına karşı hassas bir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 Alanya ve Anamur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 yetiştirilir. </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 yetiştirilen muzun tamamı Akdeniz B</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lgesi'nden karşılanır.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1379" name="Picture 3" descr="http://www.bilgilinks.com/wp-content/uploads/2013/05/muz.jpg"/>
          <p:cNvPicPr>
            <a:picLocks noChangeAspect="1" noChangeArrowheads="1"/>
          </p:cNvPicPr>
          <p:nvPr/>
        </p:nvPicPr>
        <p:blipFill>
          <a:blip r:embed="rId2" cstate="email"/>
          <a:srcRect/>
          <a:stretch>
            <a:fillRect/>
          </a:stretch>
        </p:blipFill>
        <p:spPr bwMode="auto">
          <a:xfrm>
            <a:off x="3563888" y="3717032"/>
            <a:ext cx="4176464" cy="2957737"/>
          </a:xfrm>
          <a:prstGeom prst="rect">
            <a:avLst/>
          </a:prstGeom>
          <a:noFill/>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
          <p:cNvSpPr>
            <a:spLocks noChangeArrowheads="1"/>
          </p:cNvSpPr>
          <p:nvPr/>
        </p:nvSpPr>
        <p:spPr bwMode="auto">
          <a:xfrm>
            <a:off x="179512" y="188640"/>
            <a:ext cx="8784976" cy="4956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TURUN</a:t>
            </a:r>
            <a:r>
              <a:rPr kumimoji="0" lang="tr-TR" sz="2800" b="1" i="0" u="sng"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GİLLER:</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Narenciye</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adı da veriler bu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 portakal, mandalina, limon, greyfurt ve turun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tan oluşur. Soğuğa karşı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hassastırlar. Kışın, sıcaklığın sıfır derecenin altına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şmediği 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lgelerde yetişebilir. Ayrıca 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sıcaklık ve bol su isteyen bir bitkidir.</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Akdeniz b</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T</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 turun</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retiminde ilk sırada yer alır</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.Ege</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ise ikinci sırada yer alır.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 Ege kıyılarında,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 Marmara kıyılarında, Doğu Karadeniz kıyılarında yetiştirilir.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403" name="Picture 3" descr="http://www.yaban.gen.tr/wp-content/uploads/2012/12/yaban-gen-tr-turun%C3%A7giller-10.jpg"/>
          <p:cNvPicPr>
            <a:picLocks noChangeAspect="1" noChangeArrowheads="1"/>
          </p:cNvPicPr>
          <p:nvPr/>
        </p:nvPicPr>
        <p:blipFill>
          <a:blip r:embed="rId2" cstate="email"/>
          <a:srcRect/>
          <a:stretch>
            <a:fillRect/>
          </a:stretch>
        </p:blipFill>
        <p:spPr bwMode="auto">
          <a:xfrm>
            <a:off x="2915816" y="5013176"/>
            <a:ext cx="3714750" cy="1719462"/>
          </a:xfrm>
          <a:prstGeom prst="rect">
            <a:avLst/>
          </a:prstGeom>
          <a:noFill/>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ChangeArrowheads="1"/>
          </p:cNvSpPr>
          <p:nvPr/>
        </p:nvSpPr>
        <p:spPr bwMode="auto">
          <a:xfrm>
            <a:off x="179512" y="116633"/>
            <a:ext cx="8964488" cy="68820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ELMA:</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rkiye'de </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mle birlikte en </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yetiştirilen bir meyvedir. </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 a</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ama d</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neminde d</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ş</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 sıcaklıklardan etkilenir. Diğer d</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nemlerde -35</a:t>
            </a:r>
            <a:r>
              <a:rPr kumimoji="0" lang="tr-TR" sz="3600" b="0" i="0" u="none" strike="noStrike" cap="none" normalizeH="0" baseline="30000" dirty="0" smtClean="0">
                <a:ln>
                  <a:noFill/>
                </a:ln>
                <a:solidFill>
                  <a:schemeClr val="tx1"/>
                </a:solidFill>
                <a:effectLst/>
                <a:latin typeface="Comic Sans MS" pitchFamily="66" charset="0"/>
                <a:ea typeface="Calibri" pitchFamily="34" charset="0"/>
                <a:cs typeface="Times New Roman" pitchFamily="18" charset="0"/>
              </a:rPr>
              <a:t>0</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C'ye kadar dayanabilir. Az kire</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li ve derin topraklarda y</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ksek verim sağlanır. Elma </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İ</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Anadolu'daki Niğde, Nevşehir, Konya </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 Orta Karadeniz'de Amasya ve </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 Akdeniz'de Isparta, Antalya ve Burdur </a:t>
            </a:r>
            <a:r>
              <a:rPr kumimoji="0" lang="tr-TR" sz="36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6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evresinde yaygındır</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https://encrypted-tbn2.gstatic.com/images?q=tbn:ANd9GcRGiII9-NlIyUSiMPQh05JyS0M7V8R9wuU6Ye0zHC4qzkv_Gjvhrg"/>
          <p:cNvPicPr>
            <a:picLocks noChangeAspect="1" noChangeArrowheads="1"/>
          </p:cNvPicPr>
          <p:nvPr/>
        </p:nvPicPr>
        <p:blipFill>
          <a:blip r:embed="rId2" cstate="print"/>
          <a:srcRect/>
          <a:stretch>
            <a:fillRect/>
          </a:stretch>
        </p:blipFill>
        <p:spPr bwMode="auto">
          <a:xfrm>
            <a:off x="179512" y="188640"/>
            <a:ext cx="8784976" cy="6480720"/>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ChangeArrowheads="1"/>
          </p:cNvSpPr>
          <p:nvPr/>
        </p:nvSpPr>
        <p:spPr bwMode="auto">
          <a:xfrm>
            <a:off x="179512" y="163725"/>
            <a:ext cx="885698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ANTEP FISTIĞI: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retiminin %95'i ile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neydoğu Anadolu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lgesi ilk sırada yer alır. 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nya da ise ikinci sıradadır. Daha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Gaziantep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evrelerinde yetiştirilir.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KAYISI: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karasal iklim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lgelerinin al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ak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relerinde yetiştirilmektedir. Kayısı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en fazla Malatya, Elazığ, Konya, Ankara ve İzmir illerinde yapılır.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5475" name="Picture 3" descr="http://www.ontugfidancilik.com/resimler/malatya%20kay%C4%B1s%C4%B1.jpg"/>
          <p:cNvPicPr>
            <a:picLocks noChangeAspect="1" noChangeArrowheads="1"/>
          </p:cNvPicPr>
          <p:nvPr/>
        </p:nvPicPr>
        <p:blipFill>
          <a:blip r:embed="rId2" cstate="email"/>
          <a:srcRect/>
          <a:stretch>
            <a:fillRect/>
          </a:stretch>
        </p:blipFill>
        <p:spPr bwMode="auto">
          <a:xfrm>
            <a:off x="4427984" y="4653136"/>
            <a:ext cx="4104456" cy="2054002"/>
          </a:xfrm>
          <a:prstGeom prst="rect">
            <a:avLst/>
          </a:prstGeom>
          <a:noFill/>
        </p:spPr>
      </p:pic>
      <p:pic>
        <p:nvPicPr>
          <p:cNvPr id="105477" name="Picture 5" descr="https://encrypted-tbn0.gstatic.com/images?q=tbn:ANd9GcSCMi1sx1YvlaAOa51EOAQ9_hvopN7yQlOZO87TXbYIN0GxiLaK"/>
          <p:cNvPicPr>
            <a:picLocks noChangeAspect="1" noChangeArrowheads="1"/>
          </p:cNvPicPr>
          <p:nvPr/>
        </p:nvPicPr>
        <p:blipFill>
          <a:blip r:embed="rId3" cstate="print"/>
          <a:srcRect b="4793"/>
          <a:stretch>
            <a:fillRect/>
          </a:stretch>
        </p:blipFill>
        <p:spPr bwMode="auto">
          <a:xfrm>
            <a:off x="179512" y="5228630"/>
            <a:ext cx="4139952" cy="1486518"/>
          </a:xfrm>
          <a:prstGeom prst="rect">
            <a:avLst/>
          </a:prstGeom>
          <a:noFill/>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noChangeArrowheads="1"/>
          </p:cNvSpPr>
          <p:nvPr/>
        </p:nvSpPr>
        <p:spPr bwMode="auto">
          <a:xfrm>
            <a:off x="539552" y="279252"/>
            <a:ext cx="828092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EKONOMİ VE İNSAN FAKT</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(MESLEKLER)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ekonomik faaliyetlerin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olması ve insan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eşitliliği birbirinden farklı pek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mesleğin ortaya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ıkmasını sağlamıştır.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Anadolu toprakları 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nyanın en eski yerleşim alanlarındandır.Verimli topraklar ve uygun iklim koşulları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tarımın gelişmesini sağlamıştır.B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ylece</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ift</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ilik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Anadolu'da ilk gelişen mesleklerden olmuştur.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1"/>
          <p:cNvSpPr>
            <a:spLocks noChangeArrowheads="1"/>
          </p:cNvSpPr>
          <p:nvPr/>
        </p:nvSpPr>
        <p:spPr bwMode="auto">
          <a:xfrm>
            <a:off x="251520" y="116632"/>
            <a:ext cx="8712968" cy="41418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Kırsal kesimlerde daha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tarımla ilgili meslek grupları gelişmiştir.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ift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iler, ziraat teknisyenleri, ziraat 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hendisleri , veterinerler, tarım iş</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ileri tarım alanında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 başlıca meslek gruplarını oluşturur.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Halı ve kilim dokumacılığı, bakır işlemeciliği, topraktan kap kacak yapımı da ilk meslekleri arasındadır.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7523" name="Picture 3" descr="http://petgazete.com/wp-content/uploads/2013/05/iuuq_NV_00fwdjmjoj_AP__SL_dpn0xq_NK_dpoufou0vqmpbet0312101_2NU_0wfufsjofs_SK_tbhmjl_SL_kqh.jpg"/>
          <p:cNvPicPr>
            <a:picLocks noChangeAspect="1" noChangeArrowheads="1"/>
          </p:cNvPicPr>
          <p:nvPr/>
        </p:nvPicPr>
        <p:blipFill>
          <a:blip r:embed="rId2" cstate="email"/>
          <a:srcRect/>
          <a:stretch>
            <a:fillRect/>
          </a:stretch>
        </p:blipFill>
        <p:spPr bwMode="auto">
          <a:xfrm>
            <a:off x="2915816" y="3645024"/>
            <a:ext cx="6107832" cy="3109367"/>
          </a:xfrm>
          <a:prstGeom prst="rect">
            <a:avLst/>
          </a:prstGeom>
          <a:noFill/>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1"/>
          <p:cNvSpPr>
            <a:spLocks noChangeArrowheads="1"/>
          </p:cNvSpPr>
          <p:nvPr/>
        </p:nvSpPr>
        <p:spPr bwMode="auto">
          <a:xfrm>
            <a:off x="179512" y="129917"/>
            <a:ext cx="8784976"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 yerleşim merkezlerinde ise daha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kalabalık 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fusun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 karşılayacak meslek grupları vardır.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ğretmen, polis, avukat, doktor, hemşire, hâkim, savcı, memur, bankacı, eczacı vb.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revleri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ten kişiler ham madde işleyerek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yapmazlar. Bu meslek grupları hizmet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reterek ge</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imlerini sağlarlar.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8547" name="Picture 3" descr="http://galeri2.uludagsozluk.com/209/hastanelerde-sus-i%C5%9Fareti-yapan-hem%C5%9Fire-resmi_295215.jpg"/>
          <p:cNvPicPr>
            <a:picLocks noChangeAspect="1" noChangeArrowheads="1"/>
          </p:cNvPicPr>
          <p:nvPr/>
        </p:nvPicPr>
        <p:blipFill>
          <a:blip r:embed="rId2" cstate="email"/>
          <a:srcRect/>
          <a:stretch>
            <a:fillRect/>
          </a:stretch>
        </p:blipFill>
        <p:spPr bwMode="auto">
          <a:xfrm>
            <a:off x="1979713" y="3573016"/>
            <a:ext cx="2376264" cy="3173761"/>
          </a:xfrm>
          <a:prstGeom prst="rect">
            <a:avLst/>
          </a:prstGeom>
          <a:noFill/>
        </p:spPr>
      </p:pic>
      <p:pic>
        <p:nvPicPr>
          <p:cNvPr id="108549" name="Picture 5" descr="http://www.medimagazin.com.tr/templates/default/ckfinder/userfiles/images/ilac/eczane6.jpg"/>
          <p:cNvPicPr>
            <a:picLocks noChangeAspect="1" noChangeArrowheads="1"/>
          </p:cNvPicPr>
          <p:nvPr/>
        </p:nvPicPr>
        <p:blipFill>
          <a:blip r:embed="rId3" cstate="print"/>
          <a:srcRect/>
          <a:stretch>
            <a:fillRect/>
          </a:stretch>
        </p:blipFill>
        <p:spPr bwMode="auto">
          <a:xfrm>
            <a:off x="4283968" y="3573016"/>
            <a:ext cx="2160240" cy="3197350"/>
          </a:xfrm>
          <a:prstGeom prst="rect">
            <a:avLst/>
          </a:prstGeom>
          <a:noFill/>
        </p:spPr>
      </p:pic>
      <p:pic>
        <p:nvPicPr>
          <p:cNvPr id="108551" name="Picture 7" descr="http://www.materyaller.com/bilgibank/yazi/HAKIM-YARGIC.jpg"/>
          <p:cNvPicPr>
            <a:picLocks noChangeAspect="1" noChangeArrowheads="1"/>
          </p:cNvPicPr>
          <p:nvPr/>
        </p:nvPicPr>
        <p:blipFill>
          <a:blip r:embed="rId4" cstate="print"/>
          <a:srcRect/>
          <a:stretch>
            <a:fillRect/>
          </a:stretch>
        </p:blipFill>
        <p:spPr bwMode="auto">
          <a:xfrm>
            <a:off x="6444208" y="3645024"/>
            <a:ext cx="2466975" cy="3071987"/>
          </a:xfrm>
          <a:prstGeom prst="rect">
            <a:avLst/>
          </a:prstGeom>
          <a:noFill/>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ChangeArrowheads="1"/>
          </p:cNvSpPr>
          <p:nvPr/>
        </p:nvSpPr>
        <p:spPr bwMode="auto">
          <a:xfrm>
            <a:off x="179512" y="116633"/>
            <a:ext cx="8568952" cy="46199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zde hizmet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reten bir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meslek gruplarını s</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yleyebiliriz.Bunlardan bazıları şunlardır:Aş</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 garson, taksi şof</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kuaf</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 pilot,</a:t>
            </a:r>
            <a:r>
              <a:rPr kumimoji="0" lang="tr-TR"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rehber, postacı,kameraman, bilgisayar 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hendisi, kasap, makinist, manav, dalgı</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teknisyen gibi.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Yetiştirilen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 değerlendirip yeni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alanları oluşturan kişilere</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girişimci</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adı verilir.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9571" name="Picture 3" descr="http://iblog.milliyet.com.tr/imgroot/blogv7/Blog333/2012/06/03/00/365612-3-4-6fceb.jpg"/>
          <p:cNvPicPr>
            <a:picLocks noChangeAspect="1" noChangeArrowheads="1"/>
          </p:cNvPicPr>
          <p:nvPr/>
        </p:nvPicPr>
        <p:blipFill>
          <a:blip r:embed="rId2" cstate="email"/>
          <a:srcRect/>
          <a:stretch>
            <a:fillRect/>
          </a:stretch>
        </p:blipFill>
        <p:spPr bwMode="auto">
          <a:xfrm>
            <a:off x="0" y="4725144"/>
            <a:ext cx="3171825" cy="2132856"/>
          </a:xfrm>
          <a:prstGeom prst="rect">
            <a:avLst/>
          </a:prstGeom>
          <a:noFill/>
        </p:spPr>
      </p:pic>
      <p:pic>
        <p:nvPicPr>
          <p:cNvPr id="109573" name="Picture 5" descr="http://www.iskursitesi.com/wp-content/uploads/2013/08/B757DB3FF3E0A44282760018r.jpg"/>
          <p:cNvPicPr>
            <a:picLocks noChangeAspect="1" noChangeArrowheads="1"/>
          </p:cNvPicPr>
          <p:nvPr/>
        </p:nvPicPr>
        <p:blipFill>
          <a:blip r:embed="rId3" cstate="email"/>
          <a:srcRect/>
          <a:stretch>
            <a:fillRect/>
          </a:stretch>
        </p:blipFill>
        <p:spPr bwMode="auto">
          <a:xfrm>
            <a:off x="2555777" y="4293096"/>
            <a:ext cx="2664296" cy="2376264"/>
          </a:xfrm>
          <a:prstGeom prst="rect">
            <a:avLst/>
          </a:prstGeom>
          <a:noFill/>
        </p:spPr>
      </p:pic>
      <p:pic>
        <p:nvPicPr>
          <p:cNvPr id="109575" name="Picture 7" descr="http://www.ozelyildiz.com/yildiz/images/stories/kkk/asci.jpg"/>
          <p:cNvPicPr>
            <a:picLocks noChangeAspect="1" noChangeArrowheads="1"/>
          </p:cNvPicPr>
          <p:nvPr/>
        </p:nvPicPr>
        <p:blipFill>
          <a:blip r:embed="rId4" cstate="email"/>
          <a:srcRect/>
          <a:stretch>
            <a:fillRect/>
          </a:stretch>
        </p:blipFill>
        <p:spPr bwMode="auto">
          <a:xfrm>
            <a:off x="5292081" y="4221088"/>
            <a:ext cx="2304255" cy="2452143"/>
          </a:xfrm>
          <a:prstGeom prst="rect">
            <a:avLst/>
          </a:prstGeom>
          <a:noFill/>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1"/>
          <p:cNvSpPr>
            <a:spLocks noChangeArrowheads="1"/>
          </p:cNvSpPr>
          <p:nvPr/>
        </p:nvSpPr>
        <p:spPr bwMode="auto">
          <a:xfrm>
            <a:off x="107504" y="367240"/>
            <a:ext cx="9036496"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Girişimci insanlar var olan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nleri değerlendirmek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yeni iş alanları 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ar. Yeni mesleklerin ortaya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ıkmasında etkili olurlar. Ekonomik faaliyetler;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dağıtım ve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ketim aşamalarından oluşur. Bu aşamaların  hi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biri, insan emeği olmadan ger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ekleşemez. İnsanların ge</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inip ihtiya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  karşılamaları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meslekler oluşmuştur.  İnsanların bir kısmı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alışanları oluştururken diğer bir kısmı da işverenleri oluşturur. İşverenlere de girişim de denir. Hammaddelerin işlenip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şmesi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bir fabrikayı ise girişimciler tarım yaparak, para harcayarak kurar.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yapabilmesi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temel </a:t>
            </a:r>
            <a:r>
              <a:rPr kumimoji="0" lang="tr-TR" sz="2800" b="0" i="0" u="none" strike="noStrike" cap="none" normalizeH="0" baseline="0" dirty="0" err="1"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genin</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bulunması gereklidir.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251520" y="108769"/>
            <a:ext cx="878497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Doğu Karadeniz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 yazlar serin ve yağışlı ge</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tiğinden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 otlaklar vardır. Bunun sonucunda da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kbaş hayvan(sığır, manda gibi) yetiştiriciliği kolaylaşmıştır. Doğu Karadeniz yaylaları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kbaş hayvancılığında,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yere sahiptir.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Ordu, Rize dolaylarında yağışların her mevsime dağılması sonucu doğal bitki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zenginleşmiştir. Bu nedenle arıcılık(balcılık) da olduk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 yaygındır.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651" name="Picture 3" descr="http://www.haberler.com/haber-resimleri/291/uc-koyun-ikisinde-aricilik-yapiliyor-4242291_4316_o.jpg"/>
          <p:cNvPicPr>
            <a:picLocks noChangeAspect="1" noChangeArrowheads="1"/>
          </p:cNvPicPr>
          <p:nvPr/>
        </p:nvPicPr>
        <p:blipFill>
          <a:blip r:embed="rId2" cstate="email"/>
          <a:srcRect/>
          <a:stretch>
            <a:fillRect/>
          </a:stretch>
        </p:blipFill>
        <p:spPr bwMode="auto">
          <a:xfrm>
            <a:off x="5436096" y="4581128"/>
            <a:ext cx="3538364" cy="2131715"/>
          </a:xfrm>
          <a:prstGeom prst="rect">
            <a:avLst/>
          </a:prstGeom>
          <a:noFill/>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1"/>
          <p:cNvSpPr>
            <a:spLocks noChangeArrowheads="1"/>
          </p:cNvSpPr>
          <p:nvPr/>
        </p:nvSpPr>
        <p:spPr bwMode="auto">
          <a:xfrm>
            <a:off x="179512" y="388447"/>
            <a:ext cx="878497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6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retimin </a:t>
            </a:r>
            <a:r>
              <a:rPr kumimoji="0" lang="tr-TR" sz="3600" b="1" i="0" u="sng" strike="noStrike" cap="none" normalizeH="0" baseline="0" dirty="0" smtClean="0">
                <a:ln>
                  <a:noFill/>
                </a:ln>
                <a:solidFill>
                  <a:srgbClr val="FF0000"/>
                </a:solidFill>
                <a:effectLst/>
                <a:latin typeface="Calibri"/>
                <a:ea typeface="Calibri" pitchFamily="34" charset="0"/>
                <a:cs typeface="Times New Roman" pitchFamily="18" charset="0"/>
              </a:rPr>
              <a:t>üç</a:t>
            </a:r>
            <a:r>
              <a:rPr kumimoji="0" lang="tr-TR" sz="36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temel </a:t>
            </a:r>
            <a:r>
              <a:rPr kumimoji="0" lang="tr-TR" sz="3600" b="1" i="0" u="sng" strike="noStrike" cap="none" normalizeH="0" baseline="0" dirty="0" err="1" smtClean="0">
                <a:ln>
                  <a:noFill/>
                </a:ln>
                <a:solidFill>
                  <a:srgbClr val="FF0000"/>
                </a:solidFill>
                <a:effectLst/>
                <a:latin typeface="Calibri"/>
                <a:ea typeface="Calibri" pitchFamily="34" charset="0"/>
                <a:cs typeface="Times New Roman" pitchFamily="18" charset="0"/>
              </a:rPr>
              <a:t>ö</a:t>
            </a:r>
            <a:r>
              <a:rPr kumimoji="0" lang="tr-TR" sz="3600" b="1" i="0" u="sng" strike="noStrike" cap="none" normalizeH="0" baseline="0" dirty="0" err="1" smtClean="0">
                <a:ln>
                  <a:noFill/>
                </a:ln>
                <a:solidFill>
                  <a:srgbClr val="FF0000"/>
                </a:solidFill>
                <a:effectLst/>
                <a:latin typeface="Comic Sans MS" pitchFamily="66" charset="0"/>
                <a:ea typeface="Calibri" pitchFamily="34" charset="0"/>
                <a:cs typeface="Times New Roman" pitchFamily="18" charset="0"/>
              </a:rPr>
              <a:t>gesi</a:t>
            </a:r>
            <a:r>
              <a:rPr kumimoji="0" lang="tr-TR" sz="36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600" b="0" i="0" u="none" strike="noStrike" cap="none" normalizeH="0" baseline="0" dirty="0" smtClean="0">
                <a:ln>
                  <a:noFill/>
                </a:ln>
                <a:solidFill>
                  <a:schemeClr val="tx1"/>
                </a:solidFill>
                <a:effectLst/>
                <a:latin typeface="Comic Sans MS" pitchFamily="66" charset="0"/>
                <a:cs typeface="Arial" pitchFamily="34" charset="0"/>
              </a:rPr>
              <a:t>Sermaye</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600" b="0" i="0" u="none" strike="noStrike" cap="none" normalizeH="0" baseline="0" dirty="0" smtClean="0">
                <a:ln>
                  <a:noFill/>
                </a:ln>
                <a:solidFill>
                  <a:schemeClr val="tx1"/>
                </a:solidFill>
                <a:effectLst/>
                <a:latin typeface="Comic Sans MS" pitchFamily="66" charset="0"/>
                <a:cs typeface="Arial" pitchFamily="34" charset="0"/>
              </a:rPr>
              <a:t>İnsan gücü</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600" b="0" i="0" u="none" strike="noStrike" cap="none" normalizeH="0" baseline="0" dirty="0" smtClean="0">
                <a:ln>
                  <a:noFill/>
                </a:ln>
                <a:solidFill>
                  <a:schemeClr val="tx1"/>
                </a:solidFill>
                <a:effectLst/>
                <a:latin typeface="Comic Sans MS" pitchFamily="66" charset="0"/>
                <a:cs typeface="Arial" pitchFamily="34" charset="0"/>
              </a:rPr>
              <a:t>Hammadde</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chemeClr val="tx1"/>
                </a:solidFill>
                <a:effectLst/>
                <a:latin typeface="Comic Sans MS" pitchFamily="66" charset="0"/>
                <a:cs typeface="Arial" pitchFamily="34" charset="0"/>
              </a:rPr>
              <a:t>Girişimcilik, bir işi en başından başlayarak en üst seviyeye taşımaktır. Bu süreçte girişimcilerin doğru adımları atması gerekir.</a:t>
            </a:r>
            <a:r>
              <a:rPr kumimoji="0" lang="tr-TR" sz="3600" b="1" i="0" u="none" strike="noStrike" cap="none" normalizeH="0" baseline="0" dirty="0" smtClean="0">
                <a:ln>
                  <a:noFill/>
                </a:ln>
                <a:solidFill>
                  <a:schemeClr val="tx1"/>
                </a:solidFill>
                <a:effectLst/>
                <a:latin typeface="Comic Sans MS" pitchFamily="66" charset="0"/>
                <a:cs typeface="Arial" pitchFamily="34" charset="0"/>
              </a:rPr>
              <a:t> </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1"/>
          <p:cNvSpPr>
            <a:spLocks noChangeArrowheads="1"/>
          </p:cNvSpPr>
          <p:nvPr/>
        </p:nvSpPr>
        <p:spPr bwMode="auto">
          <a:xfrm>
            <a:off x="179512" y="239017"/>
            <a:ext cx="878497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1" i="0" u="sng" strike="noStrike" cap="none" normalizeH="0" baseline="0" dirty="0" smtClean="0">
                <a:ln>
                  <a:noFill/>
                </a:ln>
                <a:solidFill>
                  <a:srgbClr val="FF0000"/>
                </a:solidFill>
                <a:effectLst/>
                <a:latin typeface="Comic Sans MS" pitchFamily="66" charset="0"/>
                <a:cs typeface="Arial" pitchFamily="34" charset="0"/>
              </a:rPr>
              <a:t>Bu adımları sıralarsak; </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1" i="0" u="none" strike="noStrike" cap="none" normalizeH="0" baseline="0" dirty="0" smtClean="0">
                <a:ln>
                  <a:noFill/>
                </a:ln>
                <a:solidFill>
                  <a:schemeClr val="tx1"/>
                </a:solidFill>
                <a:effectLst/>
                <a:latin typeface="Comic Sans MS" pitchFamily="66" charset="0"/>
                <a:cs typeface="Arial" pitchFamily="34" charset="0"/>
              </a:rPr>
              <a:t>Ne üreteceğine karar verme </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1" i="0" u="none" strike="noStrike" cap="none" normalizeH="0" baseline="0" dirty="0" smtClean="0">
                <a:ln>
                  <a:noFill/>
                </a:ln>
                <a:solidFill>
                  <a:schemeClr val="tx1"/>
                </a:solidFill>
                <a:effectLst/>
                <a:latin typeface="Comic Sans MS" pitchFamily="66" charset="0"/>
                <a:cs typeface="Arial" pitchFamily="34" charset="0"/>
              </a:rPr>
              <a:t>Üretim yerine karar verme</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1" i="0" u="none" strike="noStrike" cap="none" normalizeH="0" baseline="0" dirty="0" smtClean="0">
                <a:ln>
                  <a:noFill/>
                </a:ln>
                <a:solidFill>
                  <a:schemeClr val="tx1"/>
                </a:solidFill>
                <a:effectLst/>
                <a:latin typeface="Comic Sans MS" pitchFamily="66" charset="0"/>
                <a:cs typeface="Arial" pitchFamily="34" charset="0"/>
              </a:rPr>
              <a:t>Hazırlıklarını tamamlama</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1" i="0" u="none" strike="noStrike" cap="none" normalizeH="0" baseline="0" dirty="0" smtClean="0">
                <a:ln>
                  <a:noFill/>
                </a:ln>
                <a:solidFill>
                  <a:schemeClr val="tx1"/>
                </a:solidFill>
                <a:effectLst/>
                <a:latin typeface="Comic Sans MS" pitchFamily="66" charset="0"/>
                <a:cs typeface="Arial" pitchFamily="34" charset="0"/>
              </a:rPr>
              <a:t>Üretime geçme</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2643" name="Picture 3" descr="http://uretim.meb.gov.tr/EgitekHaber/s76/res%C4%B1mler/karne.jpg"/>
          <p:cNvPicPr>
            <a:picLocks noChangeAspect="1" noChangeArrowheads="1"/>
          </p:cNvPicPr>
          <p:nvPr/>
        </p:nvPicPr>
        <p:blipFill>
          <a:blip r:embed="rId2" cstate="print"/>
          <a:srcRect/>
          <a:stretch>
            <a:fillRect/>
          </a:stretch>
        </p:blipFill>
        <p:spPr bwMode="auto">
          <a:xfrm>
            <a:off x="3707904" y="2420888"/>
            <a:ext cx="5256584" cy="4320480"/>
          </a:xfrm>
          <a:prstGeom prst="rect">
            <a:avLst/>
          </a:prstGeom>
          <a:noFill/>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ChangeArrowheads="1"/>
          </p:cNvSpPr>
          <p:nvPr/>
        </p:nvSpPr>
        <p:spPr bwMode="auto">
          <a:xfrm>
            <a:off x="107504" y="600968"/>
            <a:ext cx="892899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İnsan Etkisi, </a:t>
            </a:r>
            <a:r>
              <a:rPr kumimoji="0" lang="tr-TR" sz="28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retim, İş </a:t>
            </a:r>
            <a:r>
              <a:rPr kumimoji="0" lang="tr-TR" sz="2800" b="1" i="0" u="sng" strike="noStrike" cap="none" normalizeH="0" baseline="0" dirty="0" err="1" smtClean="0">
                <a:ln>
                  <a:noFill/>
                </a:ln>
                <a:solidFill>
                  <a:srgbClr val="FF0000"/>
                </a:solidFill>
                <a:effectLst/>
                <a:latin typeface="Comic Sans MS" pitchFamily="66" charset="0"/>
                <a:ea typeface="Calibri" pitchFamily="34" charset="0"/>
                <a:cs typeface="Times New Roman" pitchFamily="18" charset="0"/>
              </a:rPr>
              <a:t>Birliğii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İnsanlar yaşamları boyunca işlerini kolaylaştıracak alet ve makineler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retmişlerdir. Bu alet ve makineleri yaşamlarının her alanında kullanmaya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alışmışlardır. Bir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dağıtım ve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ketim aşamalarında da pek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alet, makine ve teknolojik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kullanılmaktadır. Ancak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 insan emeği olmadan yapılamaz. Bir konserve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retilirken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tarlada yetiştirilmesi, fabrikalarda işlendikten sonra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paketlenmesi, dağıtılması aşamalarında insan emeği vardır.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retilen konserveden yiyecek yaparak 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ketmekte de insan emeği vardır.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1"/>
          <p:cNvSpPr>
            <a:spLocks noChangeArrowheads="1"/>
          </p:cNvSpPr>
          <p:nvPr/>
        </p:nvSpPr>
        <p:spPr bwMode="auto">
          <a:xfrm>
            <a:off x="107504" y="644950"/>
            <a:ext cx="892899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İnsanlar yalnızca emekleriyle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katkı sağlamazlar. Bazı insanlar maddi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leriyle fabrika 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arlar.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ylece yeni iş alanlarının oluşmasını sağlarlar.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retimin yapılabilmesi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ham madde, para, alet, makine ve insanlara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vardır. Bunlardan herhangi birinin yokluğu ya da eksikliği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retimi olumsuz 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 etkiler. Sorunlar yaşanır. Bu sorunların ortaya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ıkmaması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iş birliği yapılır.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1"/>
          <p:cNvSpPr>
            <a:spLocks noChangeArrowheads="1"/>
          </p:cNvSpPr>
          <p:nvPr/>
        </p:nvSpPr>
        <p:spPr bwMode="auto">
          <a:xfrm>
            <a:off x="179512" y="297254"/>
            <a:ext cx="871296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İşbirliği yalnızca sorun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zmek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değil, yeni girişimlerde bulunmak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de yapılır. Yani iş birliği yeni iş alanlarının oluşmasını da sağlar.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Atat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 de inkılapları doğrultusunda girişimcilere imkânlar sağlamış, onları desteklemiştir.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ift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ilere yeni, modern tarım alet ve </a:t>
            </a:r>
            <a:r>
              <a:rPr kumimoji="0" lang="tr-TR" sz="32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makinaları</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kullanmaları konusunda yol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stermiş, imkânlar sağlamıştır.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Atat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 yeni fabrikalar 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ılmasını sağlamış, insan emeğinin ne kadar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olduğunu vurgulamıştır.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TotalTime>
  <Words>4353</Words>
  <PresentationFormat>Ekran Gösterisi (4:3)</PresentationFormat>
  <Paragraphs>298</Paragraphs>
  <Slides>94</Slides>
  <Notes>0</Notes>
  <HiddenSlides>0</HiddenSlides>
  <MMClips>0</MMClips>
  <ScaleCrop>false</ScaleCrop>
  <HeadingPairs>
    <vt:vector size="4" baseType="variant">
      <vt:variant>
        <vt:lpstr>Tema</vt:lpstr>
      </vt:variant>
      <vt:variant>
        <vt:i4>1</vt:i4>
      </vt:variant>
      <vt:variant>
        <vt:lpstr>Slayt Başlıkları</vt:lpstr>
      </vt:variant>
      <vt:variant>
        <vt:i4>94</vt:i4>
      </vt:variant>
    </vt:vector>
  </HeadingPairs>
  <TitlesOfParts>
    <vt:vector size="95" baseType="lpstr">
      <vt:lpstr>Ofis Teması</vt:lpstr>
      <vt:lpstr>5. SINIF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lpstr>Slayt 84</vt:lpstr>
      <vt:lpstr>Slayt 85</vt:lpstr>
      <vt:lpstr>Slayt 86</vt:lpstr>
      <vt:lpstr>Slayt 87</vt:lpstr>
      <vt:lpstr>Slayt 88</vt:lpstr>
      <vt:lpstr>Slayt 89</vt:lpstr>
      <vt:lpstr>Slayt 90</vt:lpstr>
      <vt:lpstr>Slayt 91</vt:lpstr>
      <vt:lpstr>Slayt 92</vt:lpstr>
      <vt:lpstr>Slayt 93</vt:lpstr>
      <vt:lpstr>Slayt 94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2013-09-06T16:25:20Z</dcterms:created>
  <dcterms:modified xsi:type="dcterms:W3CDTF">2017-09-21T15:13:14Z</dcterms:modified>
  <cp:category>www.sorubak.com</cp:category>
</cp:coreProperties>
</file>