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2" r:id="rId17"/>
    <p:sldId id="273" r:id="rId1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73BB6"/>
    <a:srgbClr val="FF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0" d="100"/>
          <a:sy n="110" d="100"/>
        </p:scale>
        <p:origin x="-163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19F1FBE-AFA2-4A82-A321-19ACA03B2AD4}" type="datetimeFigureOut">
              <a:rPr lang="tr-TR" smtClean="0"/>
              <a:pPr/>
              <a:t>23/09/2017</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876E406-9638-452D-B7AD-4B15B45DF70E}"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639D85A1-D683-4B3D-BB98-9B491D6E22F9}" type="datetimeFigureOut">
              <a:rPr lang="tr-TR" smtClean="0"/>
              <a:pPr/>
              <a:t>23/09/2017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F7B348F-9595-4FFD-B345-F28AD687A46C}"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639D85A1-D683-4B3D-BB98-9B491D6E22F9}" type="datetimeFigureOut">
              <a:rPr lang="tr-TR" smtClean="0"/>
              <a:pPr/>
              <a:t>23/09/2017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F7B348F-9595-4FFD-B345-F28AD687A46C}"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639D85A1-D683-4B3D-BB98-9B491D6E22F9}" type="datetimeFigureOut">
              <a:rPr lang="tr-TR" smtClean="0"/>
              <a:pPr/>
              <a:t>23/09/2017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F7B348F-9595-4FFD-B345-F28AD687A46C}"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639D85A1-D683-4B3D-BB98-9B491D6E22F9}" type="datetimeFigureOut">
              <a:rPr lang="tr-TR" smtClean="0"/>
              <a:pPr/>
              <a:t>23/09/2017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F7B348F-9595-4FFD-B345-F28AD687A46C}"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639D85A1-D683-4B3D-BB98-9B491D6E22F9}" type="datetimeFigureOut">
              <a:rPr lang="tr-TR" smtClean="0"/>
              <a:pPr/>
              <a:t>23/09/2017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F7B348F-9595-4FFD-B345-F28AD687A46C}"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639D85A1-D683-4B3D-BB98-9B491D6E22F9}" type="datetimeFigureOut">
              <a:rPr lang="tr-TR" smtClean="0"/>
              <a:pPr/>
              <a:t>23/09/2017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F7B348F-9595-4FFD-B345-F28AD687A46C}"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639D85A1-D683-4B3D-BB98-9B491D6E22F9}" type="datetimeFigureOut">
              <a:rPr lang="tr-TR" smtClean="0"/>
              <a:pPr/>
              <a:t>23/09/2017</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F7B348F-9595-4FFD-B345-F28AD687A46C}"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639D85A1-D683-4B3D-BB98-9B491D6E22F9}" type="datetimeFigureOut">
              <a:rPr lang="tr-TR" smtClean="0"/>
              <a:pPr/>
              <a:t>23/09/2017</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F7B348F-9595-4FFD-B345-F28AD687A46C}"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639D85A1-D683-4B3D-BB98-9B491D6E22F9}" type="datetimeFigureOut">
              <a:rPr lang="tr-TR" smtClean="0"/>
              <a:pPr/>
              <a:t>23/09/2017</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F7B348F-9595-4FFD-B345-F28AD687A46C}"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639D85A1-D683-4B3D-BB98-9B491D6E22F9}" type="datetimeFigureOut">
              <a:rPr lang="tr-TR" smtClean="0"/>
              <a:pPr/>
              <a:t>23/09/2017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F7B348F-9595-4FFD-B345-F28AD687A46C}"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639D85A1-D683-4B3D-BB98-9B491D6E22F9}" type="datetimeFigureOut">
              <a:rPr lang="tr-TR" smtClean="0"/>
              <a:pPr/>
              <a:t>23/09/2017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F7B348F-9595-4FFD-B345-F28AD687A46C}"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l="-3000" r="-3000"/>
          </a:stretch>
        </a:blipFill>
        <a:effectLst/>
      </p:bgPr>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9D85A1-D683-4B3D-BB98-9B491D6E22F9}" type="datetimeFigureOut">
              <a:rPr lang="tr-TR" smtClean="0"/>
              <a:pPr/>
              <a:t>23/09/2017</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7B348F-9595-4FFD-B345-F28AD687A46C}"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gif"/><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5.gif"/><Relationship Id="rId5" Type="http://schemas.openxmlformats.org/officeDocument/2006/relationships/image" Target="../media/image4.gif"/><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4.gif"/><Relationship Id="rId4" Type="http://schemas.openxmlformats.org/officeDocument/2006/relationships/image" Target="../media/image11.jpeg"/></Relationships>
</file>

<file path=ppt/slides/_rels/slide2.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audio" Target="../media/audio4.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audio" Target="../media/audio5.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audio" Target="../media/audio4.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audio" Target="../media/audio6.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audio" Target="../media/audio7.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audio" Target="../media/audio3.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000" r="-1000"/>
          </a:stretch>
        </a:blipFill>
        <a:effectLst/>
      </p:bgPr>
    </p:bg>
    <p:spTree>
      <p:nvGrpSpPr>
        <p:cNvPr id="1" name=""/>
        <p:cNvGrpSpPr/>
        <p:nvPr/>
      </p:nvGrpSpPr>
      <p:grpSpPr>
        <a:xfrm>
          <a:off x="0" y="0"/>
          <a:ext cx="0" cy="0"/>
          <a:chOff x="0" y="0"/>
          <a:chExt cx="0" cy="0"/>
        </a:xfrm>
      </p:grpSpPr>
      <p:sp>
        <p:nvSpPr>
          <p:cNvPr id="2" name="1 Başlık"/>
          <p:cNvSpPr>
            <a:spLocks noGrp="1"/>
          </p:cNvSpPr>
          <p:nvPr>
            <p:ph type="ctrTitle"/>
          </p:nvPr>
        </p:nvSpPr>
        <p:spPr>
          <a:xfrm>
            <a:off x="-325355" y="2160639"/>
            <a:ext cx="9705876" cy="1470025"/>
          </a:xfrm>
          <a:noFill/>
        </p:spPr>
        <p:txBody>
          <a:bodyPr/>
          <a:lstStyle/>
          <a:p>
            <a:r>
              <a:rPr lang="tr-TR" dirty="0" smtClean="0">
                <a:solidFill>
                  <a:schemeClr val="bg1"/>
                </a:solidFill>
              </a:rPr>
              <a:t>SOSYAL BİLGİLER </a:t>
            </a:r>
            <a:endParaRPr lang="tr-TR" dirty="0">
              <a:solidFill>
                <a:schemeClr val="bg1"/>
              </a:solidFill>
            </a:endParaRPr>
          </a:p>
        </p:txBody>
      </p:sp>
      <p:sp>
        <p:nvSpPr>
          <p:cNvPr id="3" name="2 Alt Başlık"/>
          <p:cNvSpPr>
            <a:spLocks noGrp="1"/>
          </p:cNvSpPr>
          <p:nvPr>
            <p:ph type="subTitle" idx="1"/>
          </p:nvPr>
        </p:nvSpPr>
        <p:spPr>
          <a:xfrm>
            <a:off x="1371600" y="3886200"/>
            <a:ext cx="6400800" cy="1752600"/>
          </a:xfrm>
        </p:spPr>
        <p:txBody>
          <a:bodyPr/>
          <a:lstStyle/>
          <a:p>
            <a:r>
              <a:rPr lang="tr-TR" dirty="0" smtClean="0">
                <a:solidFill>
                  <a:schemeClr val="tx1"/>
                </a:solidFill>
              </a:rPr>
              <a:t>5. Sınıf Projesi </a:t>
            </a:r>
            <a:endParaRPr lang="tr-TR" dirty="0">
              <a:solidFill>
                <a:schemeClr val="tx1"/>
              </a:solidFill>
            </a:endParaRPr>
          </a:p>
        </p:txBody>
      </p:sp>
      <p:pic>
        <p:nvPicPr>
          <p:cNvPr id="4" name="3 Resim" descr="sosyal 1.jpg"/>
          <p:cNvPicPr>
            <a:picLocks noChangeAspect="1"/>
          </p:cNvPicPr>
          <p:nvPr/>
        </p:nvPicPr>
        <p:blipFill>
          <a:blip r:embed="rId4" cstate="print"/>
          <a:stretch>
            <a:fillRect/>
          </a:stretch>
        </p:blipFill>
        <p:spPr>
          <a:xfrm rot="2196598">
            <a:off x="5779137" y="739255"/>
            <a:ext cx="3248176" cy="2189140"/>
          </a:xfrm>
          <a:prstGeom prst="rect">
            <a:avLst/>
          </a:prstGeom>
        </p:spPr>
      </p:pic>
      <p:pic>
        <p:nvPicPr>
          <p:cNvPr id="5" name="Picture 2" descr="emoji alkış için resim sonucu"/>
          <p:cNvPicPr>
            <a:picLocks noChangeAspect="1" noChangeArrowheads="1" noCrop="1"/>
          </p:cNvPicPr>
          <p:nvPr/>
        </p:nvPicPr>
        <p:blipFill>
          <a:blip r:embed="rId5" cstate="print"/>
          <a:srcRect/>
          <a:stretch>
            <a:fillRect/>
          </a:stretch>
        </p:blipFill>
        <p:spPr bwMode="auto">
          <a:xfrm>
            <a:off x="827584" y="332656"/>
            <a:ext cx="2552700" cy="1905000"/>
          </a:xfrm>
          <a:prstGeom prst="rect">
            <a:avLst/>
          </a:prstGeom>
          <a:noFill/>
        </p:spPr>
      </p:pic>
      <p:pic>
        <p:nvPicPr>
          <p:cNvPr id="17410" name="Picture 2" descr="gif animasyon için resim sonucu"/>
          <p:cNvPicPr>
            <a:picLocks noChangeAspect="1" noChangeArrowheads="1" noCrop="1"/>
          </p:cNvPicPr>
          <p:nvPr/>
        </p:nvPicPr>
        <p:blipFill>
          <a:blip r:embed="rId6" cstate="print"/>
          <a:srcRect/>
          <a:stretch>
            <a:fillRect/>
          </a:stretch>
        </p:blipFill>
        <p:spPr bwMode="auto">
          <a:xfrm>
            <a:off x="2627784" y="0"/>
            <a:ext cx="3886200" cy="2813696"/>
          </a:xfrm>
          <a:prstGeom prst="rect">
            <a:avLst/>
          </a:prstGeom>
          <a:noFill/>
        </p:spPr>
      </p:pic>
      <p:pic>
        <p:nvPicPr>
          <p:cNvPr id="6" name="Picture 2" descr="havaifişek animasyon için resim sonucu"/>
          <p:cNvPicPr>
            <a:picLocks noChangeAspect="1" noChangeArrowheads="1" noCrop="1"/>
          </p:cNvPicPr>
          <p:nvPr/>
        </p:nvPicPr>
        <p:blipFill>
          <a:blip r:embed="rId7" cstate="print"/>
          <a:srcRect/>
          <a:stretch>
            <a:fillRect/>
          </a:stretch>
        </p:blipFill>
        <p:spPr bwMode="auto">
          <a:xfrm>
            <a:off x="0" y="3284984"/>
            <a:ext cx="2915816" cy="2676525"/>
          </a:xfrm>
          <a:prstGeom prst="rect">
            <a:avLst/>
          </a:prstGeom>
          <a:noFill/>
        </p:spPr>
      </p:pic>
    </p:spTree>
  </p:cSld>
  <p:clrMapOvr>
    <a:masterClrMapping/>
  </p:clrMapOvr>
  <p:transition>
    <p:dissolve/>
    <p:sndAc>
      <p:stSnd>
        <p:snd r:embed="rId2" name="applause.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err="1" smtClean="0">
                <a:solidFill>
                  <a:schemeClr val="bg1"/>
                </a:solidFill>
              </a:rPr>
              <a:t>İsaac</a:t>
            </a:r>
            <a:r>
              <a:rPr lang="tr-TR" b="1" dirty="0" smtClean="0">
                <a:solidFill>
                  <a:schemeClr val="bg1"/>
                </a:solidFill>
              </a:rPr>
              <a:t> Newton (1642 - 1727)</a:t>
            </a:r>
            <a:r>
              <a:rPr lang="tr-TR" dirty="0" smtClean="0">
                <a:solidFill>
                  <a:schemeClr val="bg1"/>
                </a:solidFill>
              </a:rPr>
              <a:t/>
            </a:r>
            <a:br>
              <a:rPr lang="tr-TR" dirty="0" smtClean="0">
                <a:solidFill>
                  <a:schemeClr val="bg1"/>
                </a:solidFill>
              </a:rPr>
            </a:br>
            <a:endParaRPr lang="tr-TR" dirty="0">
              <a:solidFill>
                <a:schemeClr val="bg1"/>
              </a:solidFill>
            </a:endParaRPr>
          </a:p>
        </p:txBody>
      </p:sp>
      <p:sp>
        <p:nvSpPr>
          <p:cNvPr id="3" name="2 İçerik Yer Tutucusu"/>
          <p:cNvSpPr>
            <a:spLocks noGrp="1"/>
          </p:cNvSpPr>
          <p:nvPr>
            <p:ph idx="1"/>
          </p:nvPr>
        </p:nvSpPr>
        <p:spPr/>
        <p:txBody>
          <a:bodyPr>
            <a:normAutofit fontScale="92500" lnSpcReduction="10000"/>
          </a:bodyPr>
          <a:lstStyle/>
          <a:p>
            <a:r>
              <a:rPr lang="tr-TR" dirty="0"/>
              <a:t/>
            </a:r>
            <a:br>
              <a:rPr lang="tr-TR" dirty="0"/>
            </a:br>
            <a:r>
              <a:rPr lang="tr-TR" dirty="0">
                <a:solidFill>
                  <a:schemeClr val="bg1"/>
                </a:solidFill>
              </a:rPr>
              <a:t>İngiliz fizikçi matematikçi gökbilimci. Evrensel çekim yasasını keşfetti.</a:t>
            </a:r>
            <a:br>
              <a:rPr lang="tr-TR" dirty="0">
                <a:solidFill>
                  <a:schemeClr val="bg1"/>
                </a:solidFill>
              </a:rPr>
            </a:br>
            <a:r>
              <a:rPr lang="tr-TR" dirty="0">
                <a:solidFill>
                  <a:schemeClr val="bg1"/>
                </a:solidFill>
              </a:rPr>
              <a:t>Ağırlık dediğimiz şeyle gökcisimleri arasındaki çekimin aynı şey olduğunu anladı.</a:t>
            </a:r>
            <a:br>
              <a:rPr lang="tr-TR" dirty="0">
                <a:solidFill>
                  <a:schemeClr val="bg1"/>
                </a:solidFill>
              </a:rPr>
            </a:br>
            <a:r>
              <a:rPr lang="tr-TR" dirty="0">
                <a:solidFill>
                  <a:schemeClr val="bg1"/>
                </a:solidFill>
              </a:rPr>
              <a:t>Mekaniğin özünü oluşturan çalışmalar ve ışık üzerine deneyler yaptı.</a:t>
            </a:r>
            <a:br>
              <a:rPr lang="tr-TR" dirty="0">
                <a:solidFill>
                  <a:schemeClr val="bg1"/>
                </a:solidFill>
              </a:rPr>
            </a:br>
            <a:r>
              <a:rPr lang="tr-TR" dirty="0" err="1">
                <a:solidFill>
                  <a:schemeClr val="bg1"/>
                </a:solidFill>
              </a:rPr>
              <a:t>Leibniz'le</a:t>
            </a:r>
            <a:r>
              <a:rPr lang="tr-TR" dirty="0">
                <a:solidFill>
                  <a:schemeClr val="bg1"/>
                </a:solidFill>
              </a:rPr>
              <a:t> aynı zamanda diferansiyel hesabın temellerini attı.</a:t>
            </a:r>
            <a:r>
              <a:rPr lang="tr-TR" dirty="0"/>
              <a:t/>
            </a:r>
            <a:br>
              <a:rPr lang="tr-TR" dirty="0"/>
            </a:br>
            <a:endParaRPr lang="tr-TR" dirty="0"/>
          </a:p>
        </p:txBody>
      </p:sp>
    </p:spTree>
  </p:cSld>
  <p:clrMapOvr>
    <a:masterClrMapping/>
  </p:clrMapOvr>
  <p:transition>
    <p:randomBa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err="1" smtClean="0">
                <a:solidFill>
                  <a:schemeClr val="bg1"/>
                </a:solidFill>
              </a:rPr>
              <a:t>Marie</a:t>
            </a:r>
            <a:r>
              <a:rPr lang="tr-TR" b="1" dirty="0" smtClean="0">
                <a:solidFill>
                  <a:schemeClr val="bg1"/>
                </a:solidFill>
              </a:rPr>
              <a:t> </a:t>
            </a:r>
            <a:r>
              <a:rPr lang="tr-TR" b="1" dirty="0" err="1" smtClean="0">
                <a:solidFill>
                  <a:schemeClr val="bg1"/>
                </a:solidFill>
              </a:rPr>
              <a:t>Curie</a:t>
            </a:r>
            <a:r>
              <a:rPr lang="tr-TR" b="1" dirty="0" smtClean="0">
                <a:solidFill>
                  <a:schemeClr val="bg1"/>
                </a:solidFill>
              </a:rPr>
              <a:t> (1867 - 1934)</a:t>
            </a:r>
            <a:r>
              <a:rPr lang="tr-TR" dirty="0" smtClean="0">
                <a:solidFill>
                  <a:schemeClr val="bg1"/>
                </a:solidFill>
              </a:rPr>
              <a:t/>
            </a:r>
            <a:br>
              <a:rPr lang="tr-TR" dirty="0" smtClean="0">
                <a:solidFill>
                  <a:schemeClr val="bg1"/>
                </a:solidFill>
              </a:rPr>
            </a:br>
            <a:endParaRPr lang="tr-TR" dirty="0">
              <a:solidFill>
                <a:schemeClr val="bg1"/>
              </a:solidFill>
            </a:endParaRPr>
          </a:p>
        </p:txBody>
      </p:sp>
      <p:sp>
        <p:nvSpPr>
          <p:cNvPr id="3" name="2 İçerik Yer Tutucusu"/>
          <p:cNvSpPr>
            <a:spLocks noGrp="1"/>
          </p:cNvSpPr>
          <p:nvPr>
            <p:ph idx="1"/>
          </p:nvPr>
        </p:nvSpPr>
        <p:spPr/>
        <p:txBody>
          <a:bodyPr>
            <a:normAutofit fontScale="92500" lnSpcReduction="20000"/>
          </a:bodyPr>
          <a:lstStyle/>
          <a:p>
            <a:r>
              <a:rPr lang="tr-TR" dirty="0"/>
              <a:t/>
            </a:r>
            <a:br>
              <a:rPr lang="tr-TR" dirty="0"/>
            </a:br>
            <a:r>
              <a:rPr lang="tr-TR" dirty="0">
                <a:solidFill>
                  <a:schemeClr val="bg1"/>
                </a:solidFill>
              </a:rPr>
              <a:t>Radyoaktivite üzerine yaptığı çalışmalarla iki kez Nobel Ödülü kazanan Polonya asıllı Fransız fizikçi.</a:t>
            </a:r>
            <a:br>
              <a:rPr lang="tr-TR" dirty="0">
                <a:solidFill>
                  <a:schemeClr val="bg1"/>
                </a:solidFill>
              </a:rPr>
            </a:br>
            <a:r>
              <a:rPr lang="tr-TR" dirty="0">
                <a:solidFill>
                  <a:schemeClr val="bg1"/>
                </a:solidFill>
              </a:rPr>
              <a:t>Uranyumla yaptığı deneyleri sonucu radyoaktiviteyi keşfetti. Toryumun radyoaktif özelliğini buldu ve radyum elementini ayrıştırdı.</a:t>
            </a:r>
            <a:br>
              <a:rPr lang="tr-TR" dirty="0">
                <a:solidFill>
                  <a:schemeClr val="bg1"/>
                </a:solidFill>
              </a:rPr>
            </a:br>
            <a:r>
              <a:rPr lang="tr-TR" dirty="0">
                <a:solidFill>
                  <a:schemeClr val="bg1"/>
                </a:solidFill>
              </a:rPr>
              <a:t>Çalışmalarıyla bir çığır açan </a:t>
            </a:r>
            <a:r>
              <a:rPr lang="tr-TR" dirty="0" err="1">
                <a:solidFill>
                  <a:schemeClr val="bg1"/>
                </a:solidFill>
              </a:rPr>
              <a:t>Curie</a:t>
            </a:r>
            <a:r>
              <a:rPr lang="tr-TR" dirty="0">
                <a:solidFill>
                  <a:schemeClr val="bg1"/>
                </a:solidFill>
              </a:rPr>
              <a:t> Nobel ödülü alan ilk kadın bu ödülü iki kere alan ilk bilim insanı oldu.</a:t>
            </a:r>
            <a:br>
              <a:rPr lang="tr-TR" dirty="0">
                <a:solidFill>
                  <a:schemeClr val="bg1"/>
                </a:solidFill>
              </a:rPr>
            </a:br>
            <a:r>
              <a:rPr lang="tr-TR" dirty="0">
                <a:solidFill>
                  <a:schemeClr val="bg1"/>
                </a:solidFill>
              </a:rPr>
              <a:t/>
            </a:r>
            <a:br>
              <a:rPr lang="tr-TR" dirty="0">
                <a:solidFill>
                  <a:schemeClr val="bg1"/>
                </a:solidFill>
              </a:rPr>
            </a:br>
            <a:endParaRPr lang="tr-TR" dirty="0">
              <a:solidFill>
                <a:schemeClr val="bg1"/>
              </a:solidFill>
            </a:endParaRPr>
          </a:p>
        </p:txBody>
      </p:sp>
    </p:spTree>
  </p:cSld>
  <p:clrMapOvr>
    <a:masterClrMapping/>
  </p:clrMapOvr>
  <p:transition>
    <p:split dir="in"/>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solidFill>
                  <a:schemeClr val="bg1"/>
                </a:solidFill>
              </a:rPr>
              <a:t>Thomas </a:t>
            </a:r>
            <a:r>
              <a:rPr lang="tr-TR" b="1" dirty="0" err="1" smtClean="0">
                <a:solidFill>
                  <a:schemeClr val="bg1"/>
                </a:solidFill>
              </a:rPr>
              <a:t>Alva</a:t>
            </a:r>
            <a:r>
              <a:rPr lang="tr-TR" b="1" dirty="0" smtClean="0">
                <a:solidFill>
                  <a:schemeClr val="bg1"/>
                </a:solidFill>
              </a:rPr>
              <a:t> Edison (1847 - 1931)</a:t>
            </a:r>
            <a:r>
              <a:rPr lang="tr-TR" dirty="0" smtClean="0">
                <a:solidFill>
                  <a:schemeClr val="bg1"/>
                </a:solidFill>
              </a:rPr>
              <a:t/>
            </a:r>
            <a:br>
              <a:rPr lang="tr-TR" dirty="0" smtClean="0">
                <a:solidFill>
                  <a:schemeClr val="bg1"/>
                </a:solidFill>
              </a:rPr>
            </a:br>
            <a:endParaRPr lang="tr-TR" dirty="0"/>
          </a:p>
        </p:txBody>
      </p:sp>
      <p:sp>
        <p:nvSpPr>
          <p:cNvPr id="3" name="2 İçerik Yer Tutucusu"/>
          <p:cNvSpPr>
            <a:spLocks noGrp="1"/>
          </p:cNvSpPr>
          <p:nvPr>
            <p:ph idx="1"/>
          </p:nvPr>
        </p:nvSpPr>
        <p:spPr/>
        <p:txBody>
          <a:bodyPr/>
          <a:lstStyle/>
          <a:p>
            <a:r>
              <a:rPr lang="tr-TR" dirty="0" smtClean="0">
                <a:solidFill>
                  <a:schemeClr val="bg1"/>
                </a:solidFill>
              </a:rPr>
              <a:t>Bini aşkın buluş yapan ABD'li buluşçu.</a:t>
            </a:r>
            <a:br>
              <a:rPr lang="tr-TR" dirty="0" smtClean="0">
                <a:solidFill>
                  <a:schemeClr val="bg1"/>
                </a:solidFill>
              </a:rPr>
            </a:br>
            <a:r>
              <a:rPr lang="tr-TR" dirty="0" smtClean="0">
                <a:solidFill>
                  <a:schemeClr val="bg1"/>
                </a:solidFill>
              </a:rPr>
              <a:t>Elektrik ampulü gramofon film gösterme aygıtı gibi buluşlarıyla günlük yaşamda vazgeçilemeyen aletlerin babası oldu.</a:t>
            </a:r>
            <a:br>
              <a:rPr lang="tr-TR" dirty="0" smtClean="0">
                <a:solidFill>
                  <a:schemeClr val="bg1"/>
                </a:solidFill>
              </a:rPr>
            </a:br>
            <a:r>
              <a:rPr lang="tr-TR" dirty="0" smtClean="0">
                <a:solidFill>
                  <a:schemeClr val="bg1"/>
                </a:solidFill>
              </a:rPr>
              <a:t>İlk deneylerine on yaşında başlayan Edison öldüğünde geriye bini aşkın buluş ve gözlemleriyle dolu 3400 not defteri bırakmıştı.</a:t>
            </a:r>
            <a:br>
              <a:rPr lang="tr-TR" dirty="0" smtClean="0">
                <a:solidFill>
                  <a:schemeClr val="bg1"/>
                </a:solidFill>
              </a:rPr>
            </a:br>
            <a:endParaRPr lang="tr-TR" dirty="0"/>
          </a:p>
        </p:txBody>
      </p:sp>
    </p:spTree>
  </p:cSld>
  <p:clrMapOvr>
    <a:masterClrMapping/>
  </p:clrMapOvr>
  <p:transition>
    <p:spli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solidFill>
                  <a:schemeClr val="bg1"/>
                </a:solidFill>
              </a:rPr>
              <a:t>Galileo </a:t>
            </a:r>
            <a:r>
              <a:rPr lang="tr-TR" b="1" dirty="0" err="1" smtClean="0">
                <a:solidFill>
                  <a:schemeClr val="bg1"/>
                </a:solidFill>
              </a:rPr>
              <a:t>Galilei</a:t>
            </a:r>
            <a:endParaRPr lang="tr-TR" dirty="0">
              <a:solidFill>
                <a:schemeClr val="bg1"/>
              </a:solidFill>
            </a:endParaRPr>
          </a:p>
        </p:txBody>
      </p:sp>
      <p:sp>
        <p:nvSpPr>
          <p:cNvPr id="3" name="2 İçerik Yer Tutucusu"/>
          <p:cNvSpPr>
            <a:spLocks noGrp="1"/>
          </p:cNvSpPr>
          <p:nvPr>
            <p:ph idx="1"/>
          </p:nvPr>
        </p:nvSpPr>
        <p:spPr/>
        <p:txBody>
          <a:bodyPr>
            <a:normAutofit fontScale="77500" lnSpcReduction="20000"/>
          </a:bodyPr>
          <a:lstStyle/>
          <a:p>
            <a:r>
              <a:rPr lang="tr-TR" dirty="0"/>
              <a:t/>
            </a:r>
            <a:br>
              <a:rPr lang="tr-TR" dirty="0"/>
            </a:br>
            <a:r>
              <a:rPr lang="tr-TR" dirty="0">
                <a:solidFill>
                  <a:schemeClr val="bg1"/>
                </a:solidFill>
              </a:rPr>
              <a:t/>
            </a:r>
            <a:br>
              <a:rPr lang="tr-TR" dirty="0">
                <a:solidFill>
                  <a:schemeClr val="bg1"/>
                </a:solidFill>
              </a:rPr>
            </a:br>
            <a:r>
              <a:rPr lang="tr-TR" dirty="0" err="1">
                <a:solidFill>
                  <a:schemeClr val="bg1"/>
                </a:solidFill>
              </a:rPr>
              <a:t>Italyan</a:t>
            </a:r>
            <a:r>
              <a:rPr lang="tr-TR" dirty="0">
                <a:solidFill>
                  <a:schemeClr val="bg1"/>
                </a:solidFill>
              </a:rPr>
              <a:t> </a:t>
            </a:r>
            <a:r>
              <a:rPr lang="tr-TR" dirty="0" err="1">
                <a:solidFill>
                  <a:schemeClr val="bg1"/>
                </a:solidFill>
              </a:rPr>
              <a:t>fizikci</a:t>
            </a:r>
            <a:r>
              <a:rPr lang="tr-TR" dirty="0">
                <a:solidFill>
                  <a:schemeClr val="bg1"/>
                </a:solidFill>
              </a:rPr>
              <a:t>-astronom ve </a:t>
            </a:r>
            <a:r>
              <a:rPr lang="tr-TR" dirty="0" err="1">
                <a:solidFill>
                  <a:schemeClr val="bg1"/>
                </a:solidFill>
              </a:rPr>
              <a:t>yazarç</a:t>
            </a:r>
            <a:r>
              <a:rPr lang="tr-TR" dirty="0">
                <a:solidFill>
                  <a:schemeClr val="bg1"/>
                </a:solidFill>
              </a:rPr>
              <a:t> Modern </a:t>
            </a:r>
            <a:r>
              <a:rPr lang="tr-TR" dirty="0" err="1">
                <a:solidFill>
                  <a:schemeClr val="bg1"/>
                </a:solidFill>
              </a:rPr>
              <a:t>mekanigin</a:t>
            </a:r>
            <a:r>
              <a:rPr lang="tr-TR" dirty="0">
                <a:solidFill>
                  <a:schemeClr val="bg1"/>
                </a:solidFill>
              </a:rPr>
              <a:t> </a:t>
            </a:r>
            <a:r>
              <a:rPr lang="tr-TR" dirty="0" err="1">
                <a:solidFill>
                  <a:schemeClr val="bg1"/>
                </a:solidFill>
              </a:rPr>
              <a:t>kurucularindan</a:t>
            </a:r>
            <a:r>
              <a:rPr lang="tr-TR" dirty="0">
                <a:solidFill>
                  <a:schemeClr val="bg1"/>
                </a:solidFill>
              </a:rPr>
              <a:t> fizik </a:t>
            </a:r>
            <a:r>
              <a:rPr lang="tr-TR" dirty="0" err="1">
                <a:solidFill>
                  <a:schemeClr val="bg1"/>
                </a:solidFill>
              </a:rPr>
              <a:t>kanunlari</a:t>
            </a:r>
            <a:r>
              <a:rPr lang="tr-TR" dirty="0">
                <a:solidFill>
                  <a:schemeClr val="bg1"/>
                </a:solidFill>
              </a:rPr>
              <a:t> </a:t>
            </a:r>
            <a:r>
              <a:rPr lang="tr-TR" dirty="0" err="1">
                <a:solidFill>
                  <a:schemeClr val="bg1"/>
                </a:solidFill>
              </a:rPr>
              <a:t>aciklamak</a:t>
            </a:r>
            <a:r>
              <a:rPr lang="tr-TR" dirty="0">
                <a:solidFill>
                  <a:schemeClr val="bg1"/>
                </a:solidFill>
              </a:rPr>
              <a:t> </a:t>
            </a:r>
            <a:r>
              <a:rPr lang="tr-TR" dirty="0" err="1">
                <a:solidFill>
                  <a:schemeClr val="bg1"/>
                </a:solidFill>
              </a:rPr>
              <a:t>icin</a:t>
            </a:r>
            <a:r>
              <a:rPr lang="tr-TR" dirty="0">
                <a:solidFill>
                  <a:schemeClr val="bg1"/>
                </a:solidFill>
              </a:rPr>
              <a:t> </a:t>
            </a:r>
            <a:r>
              <a:rPr lang="tr-TR" dirty="0" err="1">
                <a:solidFill>
                  <a:schemeClr val="bg1"/>
                </a:solidFill>
              </a:rPr>
              <a:t>matematigin</a:t>
            </a:r>
            <a:r>
              <a:rPr lang="tr-TR" dirty="0">
                <a:solidFill>
                  <a:schemeClr val="bg1"/>
                </a:solidFill>
              </a:rPr>
              <a:t> </a:t>
            </a:r>
            <a:r>
              <a:rPr lang="tr-TR" dirty="0" err="1">
                <a:solidFill>
                  <a:schemeClr val="bg1"/>
                </a:solidFill>
              </a:rPr>
              <a:t>kullanilmasinda</a:t>
            </a:r>
            <a:r>
              <a:rPr lang="tr-TR" dirty="0">
                <a:solidFill>
                  <a:schemeClr val="bg1"/>
                </a:solidFill>
              </a:rPr>
              <a:t> </a:t>
            </a:r>
            <a:r>
              <a:rPr lang="tr-TR" dirty="0" err="1">
                <a:solidFill>
                  <a:schemeClr val="bg1"/>
                </a:solidFill>
              </a:rPr>
              <a:t>buyuk</a:t>
            </a:r>
            <a:r>
              <a:rPr lang="tr-TR" dirty="0">
                <a:solidFill>
                  <a:schemeClr val="bg1"/>
                </a:solidFill>
              </a:rPr>
              <a:t> rol </a:t>
            </a:r>
            <a:r>
              <a:rPr lang="tr-TR" dirty="0" err="1">
                <a:solidFill>
                  <a:schemeClr val="bg1"/>
                </a:solidFill>
              </a:rPr>
              <a:t>oynamistir</a:t>
            </a:r>
            <a:r>
              <a:rPr lang="tr-TR" dirty="0">
                <a:solidFill>
                  <a:schemeClr val="bg1"/>
                </a:solidFill>
              </a:rPr>
              <a:t>. </a:t>
            </a:r>
            <a:r>
              <a:rPr lang="tr-TR" dirty="0" err="1">
                <a:solidFill>
                  <a:schemeClr val="bg1"/>
                </a:solidFill>
              </a:rPr>
              <a:t>Bircok</a:t>
            </a:r>
            <a:r>
              <a:rPr lang="tr-TR" dirty="0">
                <a:solidFill>
                  <a:schemeClr val="bg1"/>
                </a:solidFill>
              </a:rPr>
              <a:t> deneyin sonucunda cisimlerin </a:t>
            </a:r>
            <a:r>
              <a:rPr lang="tr-TR" dirty="0" err="1">
                <a:solidFill>
                  <a:schemeClr val="bg1"/>
                </a:solidFill>
              </a:rPr>
              <a:t>boslukta</a:t>
            </a:r>
            <a:r>
              <a:rPr lang="tr-TR" dirty="0">
                <a:solidFill>
                  <a:schemeClr val="bg1"/>
                </a:solidFill>
              </a:rPr>
              <a:t> </a:t>
            </a:r>
            <a:r>
              <a:rPr lang="tr-TR" dirty="0" err="1">
                <a:solidFill>
                  <a:schemeClr val="bg1"/>
                </a:solidFill>
              </a:rPr>
              <a:t>dusmesi</a:t>
            </a:r>
            <a:r>
              <a:rPr lang="tr-TR" dirty="0">
                <a:solidFill>
                  <a:schemeClr val="bg1"/>
                </a:solidFill>
              </a:rPr>
              <a:t> </a:t>
            </a:r>
            <a:r>
              <a:rPr lang="tr-TR" dirty="0" err="1">
                <a:solidFill>
                  <a:schemeClr val="bg1"/>
                </a:solidFill>
              </a:rPr>
              <a:t>yasasini</a:t>
            </a:r>
            <a:r>
              <a:rPr lang="tr-TR" dirty="0">
                <a:solidFill>
                  <a:schemeClr val="bg1"/>
                </a:solidFill>
              </a:rPr>
              <a:t> </a:t>
            </a:r>
            <a:r>
              <a:rPr lang="tr-TR" dirty="0" err="1">
                <a:solidFill>
                  <a:schemeClr val="bg1"/>
                </a:solidFill>
              </a:rPr>
              <a:t>kesfetmis</a:t>
            </a:r>
            <a:r>
              <a:rPr lang="tr-TR" dirty="0">
                <a:solidFill>
                  <a:schemeClr val="bg1"/>
                </a:solidFill>
              </a:rPr>
              <a:t> atalet ilkesini ilk kez </a:t>
            </a:r>
            <a:r>
              <a:rPr lang="tr-TR" dirty="0" err="1">
                <a:solidFill>
                  <a:schemeClr val="bg1"/>
                </a:solidFill>
              </a:rPr>
              <a:t>formule</a:t>
            </a:r>
            <a:r>
              <a:rPr lang="tr-TR" dirty="0">
                <a:solidFill>
                  <a:schemeClr val="bg1"/>
                </a:solidFill>
              </a:rPr>
              <a:t> </a:t>
            </a:r>
            <a:r>
              <a:rPr lang="tr-TR" dirty="0" err="1">
                <a:solidFill>
                  <a:schemeClr val="bg1"/>
                </a:solidFill>
              </a:rPr>
              <a:t>etmis</a:t>
            </a:r>
            <a:r>
              <a:rPr lang="tr-TR" dirty="0">
                <a:solidFill>
                  <a:schemeClr val="bg1"/>
                </a:solidFill>
              </a:rPr>
              <a:t>. </a:t>
            </a:r>
            <a:r>
              <a:rPr lang="tr-TR" dirty="0" err="1">
                <a:solidFill>
                  <a:schemeClr val="bg1"/>
                </a:solidFill>
              </a:rPr>
              <a:t>Hizlarin</a:t>
            </a:r>
            <a:r>
              <a:rPr lang="tr-TR" dirty="0">
                <a:solidFill>
                  <a:schemeClr val="bg1"/>
                </a:solidFill>
              </a:rPr>
              <a:t> </a:t>
            </a:r>
            <a:r>
              <a:rPr lang="tr-TR" dirty="0" err="1">
                <a:solidFill>
                  <a:schemeClr val="bg1"/>
                </a:solidFill>
              </a:rPr>
              <a:t>olusumu</a:t>
            </a:r>
            <a:r>
              <a:rPr lang="tr-TR" dirty="0">
                <a:solidFill>
                  <a:schemeClr val="bg1"/>
                </a:solidFill>
              </a:rPr>
              <a:t> ilkesini sezinlemiş ve </a:t>
            </a:r>
            <a:r>
              <a:rPr lang="tr-TR" dirty="0" err="1">
                <a:solidFill>
                  <a:schemeClr val="bg1"/>
                </a:solidFill>
              </a:rPr>
              <a:t>sarkacin</a:t>
            </a:r>
            <a:r>
              <a:rPr lang="tr-TR" dirty="0">
                <a:solidFill>
                  <a:schemeClr val="bg1"/>
                </a:solidFill>
              </a:rPr>
              <a:t> </a:t>
            </a:r>
            <a:r>
              <a:rPr lang="tr-TR" dirty="0" err="1">
                <a:solidFill>
                  <a:schemeClr val="bg1"/>
                </a:solidFill>
              </a:rPr>
              <a:t>sallanimindaki</a:t>
            </a:r>
            <a:r>
              <a:rPr lang="tr-TR" dirty="0">
                <a:solidFill>
                  <a:schemeClr val="bg1"/>
                </a:solidFill>
              </a:rPr>
              <a:t> es </a:t>
            </a:r>
            <a:r>
              <a:rPr lang="tr-TR" dirty="0" err="1">
                <a:solidFill>
                  <a:schemeClr val="bg1"/>
                </a:solidFill>
              </a:rPr>
              <a:t>zamanligi</a:t>
            </a:r>
            <a:r>
              <a:rPr lang="tr-TR" dirty="0">
                <a:solidFill>
                  <a:schemeClr val="bg1"/>
                </a:solidFill>
              </a:rPr>
              <a:t> </a:t>
            </a:r>
            <a:r>
              <a:rPr lang="tr-TR" dirty="0" err="1">
                <a:solidFill>
                  <a:schemeClr val="bg1"/>
                </a:solidFill>
              </a:rPr>
              <a:t>saptamistir</a:t>
            </a:r>
            <a:r>
              <a:rPr lang="tr-TR" dirty="0">
                <a:solidFill>
                  <a:schemeClr val="bg1"/>
                </a:solidFill>
              </a:rPr>
              <a:t>. Astronomide </a:t>
            </a:r>
            <a:r>
              <a:rPr lang="tr-TR" dirty="0" err="1">
                <a:solidFill>
                  <a:schemeClr val="bg1"/>
                </a:solidFill>
              </a:rPr>
              <a:t>dubunu</a:t>
            </a:r>
            <a:r>
              <a:rPr lang="tr-TR" dirty="0">
                <a:solidFill>
                  <a:schemeClr val="bg1"/>
                </a:solidFill>
              </a:rPr>
              <a:t> kullanarak evrenin </a:t>
            </a:r>
            <a:r>
              <a:rPr lang="tr-TR" dirty="0" err="1">
                <a:solidFill>
                  <a:schemeClr val="bg1"/>
                </a:solidFill>
              </a:rPr>
              <a:t>gozlenmesinde</a:t>
            </a:r>
            <a:r>
              <a:rPr lang="tr-TR" dirty="0">
                <a:solidFill>
                  <a:schemeClr val="bg1"/>
                </a:solidFill>
              </a:rPr>
              <a:t> bir devrim </a:t>
            </a:r>
            <a:r>
              <a:rPr lang="tr-TR" dirty="0" err="1">
                <a:solidFill>
                  <a:schemeClr val="bg1"/>
                </a:solidFill>
              </a:rPr>
              <a:t>yaratmistir</a:t>
            </a:r>
            <a:r>
              <a:rPr lang="tr-TR" dirty="0">
                <a:solidFill>
                  <a:schemeClr val="bg1"/>
                </a:solidFill>
              </a:rPr>
              <a:t>. Ay’ın </a:t>
            </a:r>
            <a:r>
              <a:rPr lang="tr-TR" dirty="0" err="1">
                <a:solidFill>
                  <a:schemeClr val="bg1"/>
                </a:solidFill>
              </a:rPr>
              <a:t>engelbelerini</a:t>
            </a:r>
            <a:r>
              <a:rPr lang="tr-TR" dirty="0">
                <a:solidFill>
                  <a:schemeClr val="bg1"/>
                </a:solidFill>
              </a:rPr>
              <a:t> </a:t>
            </a:r>
            <a:r>
              <a:rPr lang="tr-TR" dirty="0" err="1">
                <a:solidFill>
                  <a:schemeClr val="bg1"/>
                </a:solidFill>
              </a:rPr>
              <a:t>Jupiter</a:t>
            </a:r>
            <a:r>
              <a:rPr lang="tr-TR" dirty="0">
                <a:solidFill>
                  <a:schemeClr val="bg1"/>
                </a:solidFill>
              </a:rPr>
              <a:t> gezegeninin </a:t>
            </a:r>
            <a:r>
              <a:rPr lang="tr-TR" dirty="0" err="1">
                <a:solidFill>
                  <a:schemeClr val="bg1"/>
                </a:solidFill>
              </a:rPr>
              <a:t>baslica</a:t>
            </a:r>
            <a:r>
              <a:rPr lang="tr-TR" dirty="0">
                <a:solidFill>
                  <a:schemeClr val="bg1"/>
                </a:solidFill>
              </a:rPr>
              <a:t> </a:t>
            </a:r>
            <a:r>
              <a:rPr lang="tr-TR" dirty="0" err="1">
                <a:solidFill>
                  <a:schemeClr val="bg1"/>
                </a:solidFill>
              </a:rPr>
              <a:t>uydularini</a:t>
            </a:r>
            <a:r>
              <a:rPr lang="tr-TR" dirty="0">
                <a:solidFill>
                  <a:schemeClr val="bg1"/>
                </a:solidFill>
              </a:rPr>
              <a:t> </a:t>
            </a:r>
            <a:r>
              <a:rPr lang="tr-TR" dirty="0" err="1">
                <a:solidFill>
                  <a:schemeClr val="bg1"/>
                </a:solidFill>
              </a:rPr>
              <a:t>Venusun</a:t>
            </a:r>
            <a:r>
              <a:rPr lang="tr-TR" dirty="0">
                <a:solidFill>
                  <a:schemeClr val="bg1"/>
                </a:solidFill>
              </a:rPr>
              <a:t> </a:t>
            </a:r>
            <a:r>
              <a:rPr lang="tr-TR" dirty="0" err="1">
                <a:solidFill>
                  <a:schemeClr val="bg1"/>
                </a:solidFill>
              </a:rPr>
              <a:t>safhalarini</a:t>
            </a:r>
            <a:r>
              <a:rPr lang="tr-TR" dirty="0">
                <a:solidFill>
                  <a:schemeClr val="bg1"/>
                </a:solidFill>
              </a:rPr>
              <a:t> ve </a:t>
            </a:r>
            <a:r>
              <a:rPr lang="tr-TR" dirty="0" err="1">
                <a:solidFill>
                  <a:schemeClr val="bg1"/>
                </a:solidFill>
              </a:rPr>
              <a:t>Samanyolunda</a:t>
            </a:r>
            <a:r>
              <a:rPr lang="tr-TR" dirty="0">
                <a:solidFill>
                  <a:schemeClr val="bg1"/>
                </a:solidFill>
              </a:rPr>
              <a:t> </a:t>
            </a:r>
            <a:r>
              <a:rPr lang="tr-TR" dirty="0" err="1">
                <a:solidFill>
                  <a:schemeClr val="bg1"/>
                </a:solidFill>
              </a:rPr>
              <a:t>yildizlarin</a:t>
            </a:r>
            <a:r>
              <a:rPr lang="tr-TR" dirty="0">
                <a:solidFill>
                  <a:schemeClr val="bg1"/>
                </a:solidFill>
              </a:rPr>
              <a:t> </a:t>
            </a:r>
            <a:r>
              <a:rPr lang="tr-TR" dirty="0" err="1">
                <a:solidFill>
                  <a:schemeClr val="bg1"/>
                </a:solidFill>
              </a:rPr>
              <a:t>varligini</a:t>
            </a:r>
            <a:r>
              <a:rPr lang="tr-TR" dirty="0">
                <a:solidFill>
                  <a:schemeClr val="bg1"/>
                </a:solidFill>
              </a:rPr>
              <a:t> </a:t>
            </a:r>
            <a:r>
              <a:rPr lang="tr-TR" dirty="0" err="1">
                <a:solidFill>
                  <a:schemeClr val="bg1"/>
                </a:solidFill>
              </a:rPr>
              <a:t>kesfetmistir</a:t>
            </a:r>
            <a:r>
              <a:rPr lang="tr-TR" dirty="0">
                <a:solidFill>
                  <a:schemeClr val="bg1"/>
                </a:solidFill>
              </a:rPr>
              <a:t>.</a:t>
            </a:r>
            <a:br>
              <a:rPr lang="tr-TR" dirty="0">
                <a:solidFill>
                  <a:schemeClr val="bg1"/>
                </a:solidFill>
              </a:rPr>
            </a:br>
            <a:r>
              <a:rPr lang="tr-TR" dirty="0"/>
              <a:t/>
            </a:r>
            <a:br>
              <a:rPr lang="tr-TR" dirty="0"/>
            </a:br>
            <a:endParaRPr lang="tr-TR" dirty="0"/>
          </a:p>
        </p:txBody>
      </p:sp>
    </p:spTree>
  </p:cSld>
  <p:clrMapOvr>
    <a:masterClrMapping/>
  </p:clrMapOvr>
  <p:transition>
    <p:randomBa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solidFill>
                  <a:schemeClr val="bg1"/>
                </a:solidFill>
              </a:rPr>
              <a:t>Louis </a:t>
            </a:r>
            <a:r>
              <a:rPr lang="tr-TR" b="1" dirty="0" err="1" smtClean="0">
                <a:solidFill>
                  <a:schemeClr val="bg1"/>
                </a:solidFill>
              </a:rPr>
              <a:t>Pasteur</a:t>
            </a:r>
            <a:endParaRPr lang="tr-TR" dirty="0">
              <a:solidFill>
                <a:schemeClr val="bg1"/>
              </a:solidFill>
            </a:endParaRPr>
          </a:p>
        </p:txBody>
      </p:sp>
      <p:sp>
        <p:nvSpPr>
          <p:cNvPr id="3" name="2 İçerik Yer Tutucusu"/>
          <p:cNvSpPr>
            <a:spLocks noGrp="1"/>
          </p:cNvSpPr>
          <p:nvPr>
            <p:ph idx="1"/>
          </p:nvPr>
        </p:nvSpPr>
        <p:spPr/>
        <p:txBody>
          <a:bodyPr>
            <a:normAutofit lnSpcReduction="10000"/>
          </a:bodyPr>
          <a:lstStyle/>
          <a:p>
            <a:r>
              <a:rPr lang="tr-TR" dirty="0"/>
              <a:t/>
            </a:r>
            <a:br>
              <a:rPr lang="tr-TR" dirty="0"/>
            </a:br>
            <a:r>
              <a:rPr lang="tr-TR" dirty="0"/>
              <a:t/>
            </a:r>
            <a:br>
              <a:rPr lang="tr-TR" dirty="0"/>
            </a:br>
            <a:r>
              <a:rPr lang="tr-TR" dirty="0" err="1">
                <a:solidFill>
                  <a:schemeClr val="bg1"/>
                </a:solidFill>
              </a:rPr>
              <a:t>Fransiz</a:t>
            </a:r>
            <a:r>
              <a:rPr lang="tr-TR" dirty="0">
                <a:solidFill>
                  <a:schemeClr val="bg1"/>
                </a:solidFill>
              </a:rPr>
              <a:t> </a:t>
            </a:r>
            <a:r>
              <a:rPr lang="tr-TR" dirty="0" err="1">
                <a:solidFill>
                  <a:schemeClr val="bg1"/>
                </a:solidFill>
              </a:rPr>
              <a:t>kimyaci</a:t>
            </a:r>
            <a:r>
              <a:rPr lang="tr-TR" dirty="0">
                <a:solidFill>
                  <a:schemeClr val="bg1"/>
                </a:solidFill>
              </a:rPr>
              <a:t> ve biyolog. </a:t>
            </a:r>
            <a:r>
              <a:rPr lang="tr-TR" dirty="0" err="1">
                <a:solidFill>
                  <a:schemeClr val="bg1"/>
                </a:solidFill>
              </a:rPr>
              <a:t>Mikroplarin</a:t>
            </a:r>
            <a:r>
              <a:rPr lang="tr-TR" dirty="0">
                <a:solidFill>
                  <a:schemeClr val="bg1"/>
                </a:solidFill>
              </a:rPr>
              <a:t> </a:t>
            </a:r>
            <a:r>
              <a:rPr lang="tr-TR" dirty="0" err="1">
                <a:solidFill>
                  <a:schemeClr val="bg1"/>
                </a:solidFill>
              </a:rPr>
              <a:t>kendiliginden</a:t>
            </a:r>
            <a:r>
              <a:rPr lang="tr-TR" dirty="0">
                <a:solidFill>
                  <a:schemeClr val="bg1"/>
                </a:solidFill>
              </a:rPr>
              <a:t> </a:t>
            </a:r>
            <a:r>
              <a:rPr lang="tr-TR" dirty="0" err="1">
                <a:solidFill>
                  <a:schemeClr val="bg1"/>
                </a:solidFill>
              </a:rPr>
              <a:t>uremesi</a:t>
            </a:r>
            <a:r>
              <a:rPr lang="tr-TR" dirty="0">
                <a:solidFill>
                  <a:schemeClr val="bg1"/>
                </a:solidFill>
              </a:rPr>
              <a:t> diye bir </a:t>
            </a:r>
            <a:r>
              <a:rPr lang="tr-TR" dirty="0" err="1">
                <a:solidFill>
                  <a:schemeClr val="bg1"/>
                </a:solidFill>
              </a:rPr>
              <a:t>seyin</a:t>
            </a:r>
            <a:r>
              <a:rPr lang="tr-TR" dirty="0">
                <a:solidFill>
                  <a:schemeClr val="bg1"/>
                </a:solidFill>
              </a:rPr>
              <a:t> </a:t>
            </a:r>
            <a:r>
              <a:rPr lang="tr-TR" dirty="0" err="1">
                <a:solidFill>
                  <a:schemeClr val="bg1"/>
                </a:solidFill>
              </a:rPr>
              <a:t>soz</a:t>
            </a:r>
            <a:r>
              <a:rPr lang="tr-TR" dirty="0">
                <a:solidFill>
                  <a:schemeClr val="bg1"/>
                </a:solidFill>
              </a:rPr>
              <a:t> konusu </a:t>
            </a:r>
            <a:r>
              <a:rPr lang="tr-TR" dirty="0" err="1">
                <a:solidFill>
                  <a:schemeClr val="bg1"/>
                </a:solidFill>
              </a:rPr>
              <a:t>olmadigini</a:t>
            </a:r>
            <a:r>
              <a:rPr lang="tr-TR" dirty="0">
                <a:solidFill>
                  <a:schemeClr val="bg1"/>
                </a:solidFill>
              </a:rPr>
              <a:t> </a:t>
            </a:r>
            <a:r>
              <a:rPr lang="tr-TR" dirty="0" err="1">
                <a:solidFill>
                  <a:schemeClr val="bg1"/>
                </a:solidFill>
              </a:rPr>
              <a:t>gosterdi</a:t>
            </a:r>
            <a:r>
              <a:rPr lang="tr-TR" dirty="0">
                <a:solidFill>
                  <a:schemeClr val="bg1"/>
                </a:solidFill>
              </a:rPr>
              <a:t>. </a:t>
            </a:r>
            <a:r>
              <a:rPr lang="tr-TR" dirty="0" err="1">
                <a:solidFill>
                  <a:schemeClr val="bg1"/>
                </a:solidFill>
              </a:rPr>
              <a:t>Saraplari</a:t>
            </a:r>
            <a:r>
              <a:rPr lang="tr-TR" dirty="0">
                <a:solidFill>
                  <a:schemeClr val="bg1"/>
                </a:solidFill>
              </a:rPr>
              <a:t> </a:t>
            </a:r>
            <a:r>
              <a:rPr lang="tr-TR" dirty="0" err="1">
                <a:solidFill>
                  <a:schemeClr val="bg1"/>
                </a:solidFill>
              </a:rPr>
              <a:t>biralari</a:t>
            </a:r>
            <a:r>
              <a:rPr lang="tr-TR" dirty="0">
                <a:solidFill>
                  <a:schemeClr val="bg1"/>
                </a:solidFill>
              </a:rPr>
              <a:t> inceledi. Bira </a:t>
            </a:r>
            <a:r>
              <a:rPr lang="tr-TR" dirty="0" err="1">
                <a:solidFill>
                  <a:schemeClr val="bg1"/>
                </a:solidFill>
              </a:rPr>
              <a:t>icin</a:t>
            </a:r>
            <a:r>
              <a:rPr lang="tr-TR" dirty="0">
                <a:solidFill>
                  <a:schemeClr val="bg1"/>
                </a:solidFill>
              </a:rPr>
              <a:t> </a:t>
            </a:r>
            <a:r>
              <a:rPr lang="tr-TR" dirty="0" err="1">
                <a:solidFill>
                  <a:schemeClr val="bg1"/>
                </a:solidFill>
              </a:rPr>
              <a:t>pasteurize</a:t>
            </a:r>
            <a:r>
              <a:rPr lang="tr-TR" dirty="0">
                <a:solidFill>
                  <a:schemeClr val="bg1"/>
                </a:solidFill>
              </a:rPr>
              <a:t> </a:t>
            </a:r>
            <a:r>
              <a:rPr lang="tr-TR" dirty="0" err="1">
                <a:solidFill>
                  <a:schemeClr val="bg1"/>
                </a:solidFill>
              </a:rPr>
              <a:t>yontemini</a:t>
            </a:r>
            <a:r>
              <a:rPr lang="tr-TR" dirty="0">
                <a:solidFill>
                  <a:schemeClr val="bg1"/>
                </a:solidFill>
              </a:rPr>
              <a:t> buldu. </a:t>
            </a:r>
            <a:r>
              <a:rPr lang="tr-TR" dirty="0" err="1">
                <a:solidFill>
                  <a:schemeClr val="bg1"/>
                </a:solidFill>
              </a:rPr>
              <a:t>Bulasici</a:t>
            </a:r>
            <a:r>
              <a:rPr lang="tr-TR" dirty="0">
                <a:solidFill>
                  <a:schemeClr val="bg1"/>
                </a:solidFill>
              </a:rPr>
              <a:t> </a:t>
            </a:r>
            <a:r>
              <a:rPr lang="tr-TR" dirty="0" err="1">
                <a:solidFill>
                  <a:schemeClr val="bg1"/>
                </a:solidFill>
              </a:rPr>
              <a:t>hastaliklar</a:t>
            </a:r>
            <a:r>
              <a:rPr lang="tr-TR" dirty="0">
                <a:solidFill>
                  <a:schemeClr val="bg1"/>
                </a:solidFill>
              </a:rPr>
              <a:t> </a:t>
            </a:r>
            <a:r>
              <a:rPr lang="tr-TR" dirty="0" err="1">
                <a:solidFill>
                  <a:schemeClr val="bg1"/>
                </a:solidFill>
              </a:rPr>
              <a:t>uzerinde</a:t>
            </a:r>
            <a:r>
              <a:rPr lang="tr-TR" dirty="0">
                <a:solidFill>
                  <a:schemeClr val="bg1"/>
                </a:solidFill>
              </a:rPr>
              <a:t> </a:t>
            </a:r>
            <a:r>
              <a:rPr lang="tr-TR" dirty="0" err="1">
                <a:solidFill>
                  <a:schemeClr val="bg1"/>
                </a:solidFill>
              </a:rPr>
              <a:t>calisti</a:t>
            </a:r>
            <a:r>
              <a:rPr lang="tr-TR" dirty="0">
                <a:solidFill>
                  <a:schemeClr val="bg1"/>
                </a:solidFill>
              </a:rPr>
              <a:t>. </a:t>
            </a:r>
            <a:r>
              <a:rPr lang="tr-TR" dirty="0" err="1">
                <a:solidFill>
                  <a:schemeClr val="bg1"/>
                </a:solidFill>
              </a:rPr>
              <a:t>Sarbon</a:t>
            </a:r>
            <a:r>
              <a:rPr lang="tr-TR" dirty="0">
                <a:solidFill>
                  <a:schemeClr val="bg1"/>
                </a:solidFill>
              </a:rPr>
              <a:t> </a:t>
            </a:r>
            <a:r>
              <a:rPr lang="tr-TR" dirty="0" err="1">
                <a:solidFill>
                  <a:schemeClr val="bg1"/>
                </a:solidFill>
              </a:rPr>
              <a:t>hastalaginin</a:t>
            </a:r>
            <a:r>
              <a:rPr lang="tr-TR" dirty="0">
                <a:solidFill>
                  <a:schemeClr val="bg1"/>
                </a:solidFill>
              </a:rPr>
              <a:t> mikrobik </a:t>
            </a:r>
            <a:r>
              <a:rPr lang="tr-TR" dirty="0" err="1">
                <a:solidFill>
                  <a:schemeClr val="bg1"/>
                </a:solidFill>
              </a:rPr>
              <a:t>oldugunu</a:t>
            </a:r>
            <a:r>
              <a:rPr lang="tr-TR" dirty="0">
                <a:solidFill>
                  <a:schemeClr val="bg1"/>
                </a:solidFill>
              </a:rPr>
              <a:t> </a:t>
            </a:r>
            <a:r>
              <a:rPr lang="tr-TR" dirty="0" err="1">
                <a:solidFill>
                  <a:schemeClr val="bg1"/>
                </a:solidFill>
              </a:rPr>
              <a:t>kanitladi</a:t>
            </a:r>
            <a:r>
              <a:rPr lang="tr-TR" dirty="0">
                <a:solidFill>
                  <a:schemeClr val="bg1"/>
                </a:solidFill>
              </a:rPr>
              <a:t>. </a:t>
            </a:r>
            <a:r>
              <a:rPr lang="tr-TR" dirty="0" err="1">
                <a:solidFill>
                  <a:schemeClr val="bg1"/>
                </a:solidFill>
              </a:rPr>
              <a:t>Sarbon</a:t>
            </a:r>
            <a:r>
              <a:rPr lang="tr-TR" dirty="0">
                <a:solidFill>
                  <a:schemeClr val="bg1"/>
                </a:solidFill>
              </a:rPr>
              <a:t> ve kuduz asısını buldu.(1885)</a:t>
            </a:r>
            <a:r>
              <a:rPr lang="tr-TR" dirty="0"/>
              <a:t/>
            </a:r>
            <a:br>
              <a:rPr lang="tr-TR" dirty="0"/>
            </a:br>
            <a:endParaRPr lang="tr-TR" dirty="0"/>
          </a:p>
        </p:txBody>
      </p:sp>
    </p:spTree>
  </p:cSld>
  <p:clrMapOvr>
    <a:masterClrMapping/>
  </p:clrMapOvr>
  <p:transition>
    <p:strips dir="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solidFill>
                  <a:schemeClr val="bg1"/>
                </a:solidFill>
              </a:rPr>
              <a:t>Leonardo Da Vinci </a:t>
            </a:r>
            <a:r>
              <a:rPr lang="tr-TR" dirty="0" smtClean="0">
                <a:solidFill>
                  <a:schemeClr val="bg1"/>
                </a:solidFill>
              </a:rPr>
              <a:t/>
            </a:r>
            <a:br>
              <a:rPr lang="tr-TR" dirty="0" smtClean="0">
                <a:solidFill>
                  <a:schemeClr val="bg1"/>
                </a:solidFill>
              </a:rPr>
            </a:br>
            <a:endParaRPr lang="tr-TR" dirty="0">
              <a:solidFill>
                <a:schemeClr val="bg1"/>
              </a:solidFill>
            </a:endParaRPr>
          </a:p>
        </p:txBody>
      </p:sp>
      <p:sp>
        <p:nvSpPr>
          <p:cNvPr id="3" name="2 İçerik Yer Tutucusu"/>
          <p:cNvSpPr>
            <a:spLocks noGrp="1"/>
          </p:cNvSpPr>
          <p:nvPr>
            <p:ph idx="1"/>
          </p:nvPr>
        </p:nvSpPr>
        <p:spPr/>
        <p:txBody>
          <a:bodyPr>
            <a:normAutofit fontScale="77500" lnSpcReduction="20000"/>
          </a:bodyPr>
          <a:lstStyle/>
          <a:p>
            <a:r>
              <a:rPr lang="tr-TR" dirty="0"/>
              <a:t/>
            </a:r>
            <a:br>
              <a:rPr lang="tr-TR" dirty="0"/>
            </a:br>
            <a:r>
              <a:rPr lang="tr-TR" dirty="0" err="1">
                <a:solidFill>
                  <a:schemeClr val="bg1"/>
                </a:solidFill>
              </a:rPr>
              <a:t>Italyan</a:t>
            </a:r>
            <a:r>
              <a:rPr lang="tr-TR" dirty="0">
                <a:solidFill>
                  <a:schemeClr val="bg1"/>
                </a:solidFill>
              </a:rPr>
              <a:t> </a:t>
            </a:r>
            <a:r>
              <a:rPr lang="tr-TR" dirty="0" err="1">
                <a:solidFill>
                  <a:schemeClr val="bg1"/>
                </a:solidFill>
              </a:rPr>
              <a:t>fizikci</a:t>
            </a:r>
            <a:r>
              <a:rPr lang="tr-TR" dirty="0">
                <a:solidFill>
                  <a:schemeClr val="bg1"/>
                </a:solidFill>
              </a:rPr>
              <a:t>-astronom ve </a:t>
            </a:r>
            <a:r>
              <a:rPr lang="tr-TR" dirty="0" err="1">
                <a:solidFill>
                  <a:schemeClr val="bg1"/>
                </a:solidFill>
              </a:rPr>
              <a:t>yazarç</a:t>
            </a:r>
            <a:r>
              <a:rPr lang="tr-TR" dirty="0">
                <a:solidFill>
                  <a:schemeClr val="bg1"/>
                </a:solidFill>
              </a:rPr>
              <a:t> Modern </a:t>
            </a:r>
            <a:r>
              <a:rPr lang="tr-TR" dirty="0" err="1">
                <a:solidFill>
                  <a:schemeClr val="bg1"/>
                </a:solidFill>
              </a:rPr>
              <a:t>mekanigin</a:t>
            </a:r>
            <a:r>
              <a:rPr lang="tr-TR" dirty="0">
                <a:solidFill>
                  <a:schemeClr val="bg1"/>
                </a:solidFill>
              </a:rPr>
              <a:t> </a:t>
            </a:r>
            <a:r>
              <a:rPr lang="tr-TR" dirty="0" err="1">
                <a:solidFill>
                  <a:schemeClr val="bg1"/>
                </a:solidFill>
              </a:rPr>
              <a:t>kurucularindan</a:t>
            </a:r>
            <a:r>
              <a:rPr lang="tr-TR" dirty="0">
                <a:solidFill>
                  <a:schemeClr val="bg1"/>
                </a:solidFill>
              </a:rPr>
              <a:t> fizik </a:t>
            </a:r>
            <a:r>
              <a:rPr lang="tr-TR" dirty="0" err="1">
                <a:solidFill>
                  <a:schemeClr val="bg1"/>
                </a:solidFill>
              </a:rPr>
              <a:t>kanunlari</a:t>
            </a:r>
            <a:r>
              <a:rPr lang="tr-TR" dirty="0">
                <a:solidFill>
                  <a:schemeClr val="bg1"/>
                </a:solidFill>
              </a:rPr>
              <a:t> </a:t>
            </a:r>
            <a:r>
              <a:rPr lang="tr-TR" dirty="0" err="1">
                <a:solidFill>
                  <a:schemeClr val="bg1"/>
                </a:solidFill>
              </a:rPr>
              <a:t>aciklamak</a:t>
            </a:r>
            <a:r>
              <a:rPr lang="tr-TR" dirty="0">
                <a:solidFill>
                  <a:schemeClr val="bg1"/>
                </a:solidFill>
              </a:rPr>
              <a:t> </a:t>
            </a:r>
            <a:r>
              <a:rPr lang="tr-TR" dirty="0" err="1">
                <a:solidFill>
                  <a:schemeClr val="bg1"/>
                </a:solidFill>
              </a:rPr>
              <a:t>icin</a:t>
            </a:r>
            <a:r>
              <a:rPr lang="tr-TR" dirty="0">
                <a:solidFill>
                  <a:schemeClr val="bg1"/>
                </a:solidFill>
              </a:rPr>
              <a:t> </a:t>
            </a:r>
            <a:r>
              <a:rPr lang="tr-TR" dirty="0" err="1">
                <a:solidFill>
                  <a:schemeClr val="bg1"/>
                </a:solidFill>
              </a:rPr>
              <a:t>matematigin</a:t>
            </a:r>
            <a:r>
              <a:rPr lang="tr-TR" dirty="0">
                <a:solidFill>
                  <a:schemeClr val="bg1"/>
                </a:solidFill>
              </a:rPr>
              <a:t> </a:t>
            </a:r>
            <a:r>
              <a:rPr lang="tr-TR" dirty="0" err="1">
                <a:solidFill>
                  <a:schemeClr val="bg1"/>
                </a:solidFill>
              </a:rPr>
              <a:t>kullanilmasinda</a:t>
            </a:r>
            <a:r>
              <a:rPr lang="tr-TR" dirty="0">
                <a:solidFill>
                  <a:schemeClr val="bg1"/>
                </a:solidFill>
              </a:rPr>
              <a:t> </a:t>
            </a:r>
            <a:r>
              <a:rPr lang="tr-TR" dirty="0" err="1">
                <a:solidFill>
                  <a:schemeClr val="bg1"/>
                </a:solidFill>
              </a:rPr>
              <a:t>buyuk</a:t>
            </a:r>
            <a:r>
              <a:rPr lang="tr-TR" dirty="0">
                <a:solidFill>
                  <a:schemeClr val="bg1"/>
                </a:solidFill>
              </a:rPr>
              <a:t> rol </a:t>
            </a:r>
            <a:r>
              <a:rPr lang="tr-TR" dirty="0" err="1">
                <a:solidFill>
                  <a:schemeClr val="bg1"/>
                </a:solidFill>
              </a:rPr>
              <a:t>oynamistir</a:t>
            </a:r>
            <a:r>
              <a:rPr lang="tr-TR" dirty="0">
                <a:solidFill>
                  <a:schemeClr val="bg1"/>
                </a:solidFill>
              </a:rPr>
              <a:t>. </a:t>
            </a:r>
            <a:r>
              <a:rPr lang="tr-TR" dirty="0" err="1">
                <a:solidFill>
                  <a:schemeClr val="bg1"/>
                </a:solidFill>
              </a:rPr>
              <a:t>Bircok</a:t>
            </a:r>
            <a:r>
              <a:rPr lang="tr-TR" dirty="0">
                <a:solidFill>
                  <a:schemeClr val="bg1"/>
                </a:solidFill>
              </a:rPr>
              <a:t> deneyin sonucunda cisimlerin </a:t>
            </a:r>
            <a:r>
              <a:rPr lang="tr-TR" dirty="0" err="1">
                <a:solidFill>
                  <a:schemeClr val="bg1"/>
                </a:solidFill>
              </a:rPr>
              <a:t>boslukta</a:t>
            </a:r>
            <a:r>
              <a:rPr lang="tr-TR" dirty="0">
                <a:solidFill>
                  <a:schemeClr val="bg1"/>
                </a:solidFill>
              </a:rPr>
              <a:t> </a:t>
            </a:r>
            <a:r>
              <a:rPr lang="tr-TR" dirty="0" err="1">
                <a:solidFill>
                  <a:schemeClr val="bg1"/>
                </a:solidFill>
              </a:rPr>
              <a:t>dusmesi</a:t>
            </a:r>
            <a:r>
              <a:rPr lang="tr-TR" dirty="0">
                <a:solidFill>
                  <a:schemeClr val="bg1"/>
                </a:solidFill>
              </a:rPr>
              <a:t> </a:t>
            </a:r>
            <a:r>
              <a:rPr lang="tr-TR" dirty="0" err="1">
                <a:solidFill>
                  <a:schemeClr val="bg1"/>
                </a:solidFill>
              </a:rPr>
              <a:t>yasasini</a:t>
            </a:r>
            <a:r>
              <a:rPr lang="tr-TR" dirty="0">
                <a:solidFill>
                  <a:schemeClr val="bg1"/>
                </a:solidFill>
              </a:rPr>
              <a:t> </a:t>
            </a:r>
            <a:r>
              <a:rPr lang="tr-TR" dirty="0" err="1">
                <a:solidFill>
                  <a:schemeClr val="bg1"/>
                </a:solidFill>
              </a:rPr>
              <a:t>kesfetmis</a:t>
            </a:r>
            <a:r>
              <a:rPr lang="tr-TR" dirty="0">
                <a:solidFill>
                  <a:schemeClr val="bg1"/>
                </a:solidFill>
              </a:rPr>
              <a:t> atalet ilkesini ilk kez </a:t>
            </a:r>
            <a:r>
              <a:rPr lang="tr-TR" dirty="0" err="1">
                <a:solidFill>
                  <a:schemeClr val="bg1"/>
                </a:solidFill>
              </a:rPr>
              <a:t>formule</a:t>
            </a:r>
            <a:r>
              <a:rPr lang="tr-TR" dirty="0">
                <a:solidFill>
                  <a:schemeClr val="bg1"/>
                </a:solidFill>
              </a:rPr>
              <a:t> </a:t>
            </a:r>
            <a:r>
              <a:rPr lang="tr-TR" dirty="0" err="1">
                <a:solidFill>
                  <a:schemeClr val="bg1"/>
                </a:solidFill>
              </a:rPr>
              <a:t>etmis</a:t>
            </a:r>
            <a:r>
              <a:rPr lang="tr-TR" dirty="0">
                <a:solidFill>
                  <a:schemeClr val="bg1"/>
                </a:solidFill>
              </a:rPr>
              <a:t>. </a:t>
            </a:r>
            <a:r>
              <a:rPr lang="tr-TR" dirty="0" err="1">
                <a:solidFill>
                  <a:schemeClr val="bg1"/>
                </a:solidFill>
              </a:rPr>
              <a:t>Hizlarin</a:t>
            </a:r>
            <a:r>
              <a:rPr lang="tr-TR" dirty="0">
                <a:solidFill>
                  <a:schemeClr val="bg1"/>
                </a:solidFill>
              </a:rPr>
              <a:t> </a:t>
            </a:r>
            <a:r>
              <a:rPr lang="tr-TR" dirty="0" err="1">
                <a:solidFill>
                  <a:schemeClr val="bg1"/>
                </a:solidFill>
              </a:rPr>
              <a:t>olusumu</a:t>
            </a:r>
            <a:r>
              <a:rPr lang="tr-TR" dirty="0">
                <a:solidFill>
                  <a:schemeClr val="bg1"/>
                </a:solidFill>
              </a:rPr>
              <a:t> ilkesini </a:t>
            </a:r>
            <a:r>
              <a:rPr lang="tr-TR" dirty="0" err="1">
                <a:solidFill>
                  <a:schemeClr val="bg1"/>
                </a:solidFill>
              </a:rPr>
              <a:t>sezinlemis</a:t>
            </a:r>
            <a:r>
              <a:rPr lang="tr-TR" dirty="0">
                <a:solidFill>
                  <a:schemeClr val="bg1"/>
                </a:solidFill>
              </a:rPr>
              <a:t> ve </a:t>
            </a:r>
            <a:r>
              <a:rPr lang="tr-TR" dirty="0" err="1">
                <a:solidFill>
                  <a:schemeClr val="bg1"/>
                </a:solidFill>
              </a:rPr>
              <a:t>sarkacin</a:t>
            </a:r>
            <a:r>
              <a:rPr lang="tr-TR" dirty="0">
                <a:solidFill>
                  <a:schemeClr val="bg1"/>
                </a:solidFill>
              </a:rPr>
              <a:t> </a:t>
            </a:r>
            <a:r>
              <a:rPr lang="tr-TR" dirty="0" err="1">
                <a:solidFill>
                  <a:schemeClr val="bg1"/>
                </a:solidFill>
              </a:rPr>
              <a:t>sallanimindaki</a:t>
            </a:r>
            <a:r>
              <a:rPr lang="tr-TR" dirty="0">
                <a:solidFill>
                  <a:schemeClr val="bg1"/>
                </a:solidFill>
              </a:rPr>
              <a:t> es </a:t>
            </a:r>
            <a:r>
              <a:rPr lang="tr-TR" dirty="0" err="1">
                <a:solidFill>
                  <a:schemeClr val="bg1"/>
                </a:solidFill>
              </a:rPr>
              <a:t>zamanligi</a:t>
            </a:r>
            <a:r>
              <a:rPr lang="tr-TR" dirty="0">
                <a:solidFill>
                  <a:schemeClr val="bg1"/>
                </a:solidFill>
              </a:rPr>
              <a:t> </a:t>
            </a:r>
            <a:r>
              <a:rPr lang="tr-TR" dirty="0" err="1">
                <a:solidFill>
                  <a:schemeClr val="bg1"/>
                </a:solidFill>
              </a:rPr>
              <a:t>saptamistir</a:t>
            </a:r>
            <a:r>
              <a:rPr lang="tr-TR" dirty="0">
                <a:solidFill>
                  <a:schemeClr val="bg1"/>
                </a:solidFill>
              </a:rPr>
              <a:t>. Astronomide </a:t>
            </a:r>
            <a:r>
              <a:rPr lang="tr-TR" dirty="0" err="1">
                <a:solidFill>
                  <a:schemeClr val="bg1"/>
                </a:solidFill>
              </a:rPr>
              <a:t>durbunu</a:t>
            </a:r>
            <a:r>
              <a:rPr lang="tr-TR" dirty="0">
                <a:solidFill>
                  <a:schemeClr val="bg1"/>
                </a:solidFill>
              </a:rPr>
              <a:t> kullanarak evrenin </a:t>
            </a:r>
            <a:r>
              <a:rPr lang="tr-TR" dirty="0" err="1">
                <a:solidFill>
                  <a:schemeClr val="bg1"/>
                </a:solidFill>
              </a:rPr>
              <a:t>gozlenmesinde</a:t>
            </a:r>
            <a:r>
              <a:rPr lang="tr-TR" dirty="0">
                <a:solidFill>
                  <a:schemeClr val="bg1"/>
                </a:solidFill>
              </a:rPr>
              <a:t> bir devrim </a:t>
            </a:r>
            <a:r>
              <a:rPr lang="tr-TR" dirty="0" err="1">
                <a:solidFill>
                  <a:schemeClr val="bg1"/>
                </a:solidFill>
              </a:rPr>
              <a:t>yaratmistir</a:t>
            </a:r>
            <a:r>
              <a:rPr lang="tr-TR" dirty="0">
                <a:solidFill>
                  <a:schemeClr val="bg1"/>
                </a:solidFill>
              </a:rPr>
              <a:t>.</a:t>
            </a:r>
            <a:br>
              <a:rPr lang="tr-TR" dirty="0">
                <a:solidFill>
                  <a:schemeClr val="bg1"/>
                </a:solidFill>
              </a:rPr>
            </a:br>
            <a:r>
              <a:rPr lang="tr-TR" dirty="0">
                <a:solidFill>
                  <a:schemeClr val="bg1"/>
                </a:solidFill>
              </a:rPr>
              <a:t>Ay’ın </a:t>
            </a:r>
            <a:r>
              <a:rPr lang="tr-TR" dirty="0" err="1">
                <a:solidFill>
                  <a:schemeClr val="bg1"/>
                </a:solidFill>
              </a:rPr>
              <a:t>engelbelerini</a:t>
            </a:r>
            <a:r>
              <a:rPr lang="tr-TR" dirty="0">
                <a:solidFill>
                  <a:schemeClr val="bg1"/>
                </a:solidFill>
              </a:rPr>
              <a:t> </a:t>
            </a:r>
            <a:r>
              <a:rPr lang="tr-TR" dirty="0" err="1">
                <a:solidFill>
                  <a:schemeClr val="bg1"/>
                </a:solidFill>
              </a:rPr>
              <a:t>Jupiter</a:t>
            </a:r>
            <a:r>
              <a:rPr lang="tr-TR" dirty="0">
                <a:solidFill>
                  <a:schemeClr val="bg1"/>
                </a:solidFill>
              </a:rPr>
              <a:t> gezegeninin </a:t>
            </a:r>
            <a:r>
              <a:rPr lang="tr-TR" dirty="0" err="1">
                <a:solidFill>
                  <a:schemeClr val="bg1"/>
                </a:solidFill>
              </a:rPr>
              <a:t>baslica</a:t>
            </a:r>
            <a:r>
              <a:rPr lang="tr-TR" dirty="0">
                <a:solidFill>
                  <a:schemeClr val="bg1"/>
                </a:solidFill>
              </a:rPr>
              <a:t> </a:t>
            </a:r>
            <a:r>
              <a:rPr lang="tr-TR" dirty="0" err="1">
                <a:solidFill>
                  <a:schemeClr val="bg1"/>
                </a:solidFill>
              </a:rPr>
              <a:t>uydularini</a:t>
            </a:r>
            <a:r>
              <a:rPr lang="tr-TR" dirty="0">
                <a:solidFill>
                  <a:schemeClr val="bg1"/>
                </a:solidFill>
              </a:rPr>
              <a:t> </a:t>
            </a:r>
            <a:r>
              <a:rPr lang="tr-TR" dirty="0" err="1">
                <a:solidFill>
                  <a:schemeClr val="bg1"/>
                </a:solidFill>
              </a:rPr>
              <a:t>Venusun</a:t>
            </a:r>
            <a:r>
              <a:rPr lang="tr-TR" dirty="0">
                <a:solidFill>
                  <a:schemeClr val="bg1"/>
                </a:solidFill>
              </a:rPr>
              <a:t> </a:t>
            </a:r>
            <a:r>
              <a:rPr lang="tr-TR" dirty="0" err="1">
                <a:solidFill>
                  <a:schemeClr val="bg1"/>
                </a:solidFill>
              </a:rPr>
              <a:t>safhalarini</a:t>
            </a:r>
            <a:r>
              <a:rPr lang="tr-TR" dirty="0">
                <a:solidFill>
                  <a:schemeClr val="bg1"/>
                </a:solidFill>
              </a:rPr>
              <a:t> ve </a:t>
            </a:r>
            <a:r>
              <a:rPr lang="tr-TR" dirty="0" err="1">
                <a:solidFill>
                  <a:schemeClr val="bg1"/>
                </a:solidFill>
              </a:rPr>
              <a:t>Samanyolunda</a:t>
            </a:r>
            <a:r>
              <a:rPr lang="tr-TR" dirty="0">
                <a:solidFill>
                  <a:schemeClr val="bg1"/>
                </a:solidFill>
              </a:rPr>
              <a:t> </a:t>
            </a:r>
            <a:r>
              <a:rPr lang="tr-TR" dirty="0" err="1">
                <a:solidFill>
                  <a:schemeClr val="bg1"/>
                </a:solidFill>
              </a:rPr>
              <a:t>yildizlarin</a:t>
            </a:r>
            <a:r>
              <a:rPr lang="tr-TR" dirty="0">
                <a:solidFill>
                  <a:schemeClr val="bg1"/>
                </a:solidFill>
              </a:rPr>
              <a:t> </a:t>
            </a:r>
            <a:r>
              <a:rPr lang="tr-TR" dirty="0" err="1">
                <a:solidFill>
                  <a:schemeClr val="bg1"/>
                </a:solidFill>
              </a:rPr>
              <a:t>varligini</a:t>
            </a:r>
            <a:r>
              <a:rPr lang="tr-TR" dirty="0">
                <a:solidFill>
                  <a:schemeClr val="bg1"/>
                </a:solidFill>
              </a:rPr>
              <a:t> </a:t>
            </a:r>
            <a:r>
              <a:rPr lang="tr-TR" dirty="0" err="1">
                <a:solidFill>
                  <a:schemeClr val="bg1"/>
                </a:solidFill>
              </a:rPr>
              <a:t>kesfetmistir</a:t>
            </a:r>
            <a:r>
              <a:rPr lang="tr-TR" dirty="0">
                <a:solidFill>
                  <a:schemeClr val="bg1"/>
                </a:solidFill>
              </a:rPr>
              <a:t>.</a:t>
            </a:r>
            <a:r>
              <a:rPr lang="tr-TR" dirty="0"/>
              <a:t/>
            </a:r>
            <a:br>
              <a:rPr lang="tr-TR" dirty="0"/>
            </a:br>
            <a:endParaRPr lang="tr-TR" dirty="0"/>
          </a:p>
        </p:txBody>
      </p:sp>
    </p:spTree>
  </p:cSld>
  <p:clrMapOvr>
    <a:masterClrMapping/>
  </p:clrMapOvr>
  <p:transition>
    <p:dissolv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chemeClr val="bg1"/>
                </a:solidFill>
                <a:latin typeface="Impact" pitchFamily="34" charset="0"/>
              </a:rPr>
              <a:t>HOCAM ARTIK EMEĞİN TAKDİRİ İÇİN BİR 100 VERİRSİNİZ</a:t>
            </a:r>
            <a:endParaRPr lang="tr-TR" dirty="0">
              <a:solidFill>
                <a:schemeClr val="bg1"/>
              </a:solidFill>
              <a:latin typeface="Impact" pitchFamily="34" charset="0"/>
            </a:endParaRPr>
          </a:p>
        </p:txBody>
      </p:sp>
      <p:pic>
        <p:nvPicPr>
          <p:cNvPr id="2050" name="Picture 2" descr="gif animasyon için resim sonucu"/>
          <p:cNvPicPr>
            <a:picLocks noGrp="1" noChangeAspect="1" noChangeArrowheads="1"/>
          </p:cNvPicPr>
          <p:nvPr>
            <p:ph idx="1"/>
          </p:nvPr>
        </p:nvPicPr>
        <p:blipFill>
          <a:blip r:embed="rId3" cstate="print"/>
          <a:srcRect/>
          <a:stretch>
            <a:fillRect/>
          </a:stretch>
        </p:blipFill>
        <p:spPr bwMode="auto">
          <a:xfrm>
            <a:off x="6588224" y="1340768"/>
            <a:ext cx="2339752" cy="5256783"/>
          </a:xfrm>
          <a:prstGeom prst="rect">
            <a:avLst/>
          </a:prstGeom>
          <a:noFill/>
        </p:spPr>
      </p:pic>
      <p:pic>
        <p:nvPicPr>
          <p:cNvPr id="6" name="5 Resim" descr="genel-156-şirinler-ödev-kapakları-01.jpg"/>
          <p:cNvPicPr>
            <a:picLocks noChangeAspect="1"/>
          </p:cNvPicPr>
          <p:nvPr/>
        </p:nvPicPr>
        <p:blipFill>
          <a:blip r:embed="rId4" cstate="print"/>
          <a:stretch>
            <a:fillRect/>
          </a:stretch>
        </p:blipFill>
        <p:spPr>
          <a:xfrm>
            <a:off x="179512" y="1340768"/>
            <a:ext cx="6388174" cy="5229200"/>
          </a:xfrm>
          <a:prstGeom prst="rect">
            <a:avLst/>
          </a:prstGeom>
        </p:spPr>
      </p:pic>
    </p:spTree>
  </p:cSld>
  <p:clrMapOvr>
    <a:masterClrMapping/>
  </p:clrMapOvr>
  <p:transition>
    <p:diamond/>
    <p:sndAc>
      <p:stSnd>
        <p:snd r:embed="rId2" name="applause.wav"/>
      </p:stSnd>
    </p:sndAc>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thumbs_up_star_312288.jpg"/>
          <p:cNvPicPr>
            <a:picLocks noGrp="1" noChangeAspect="1"/>
          </p:cNvPicPr>
          <p:nvPr>
            <p:ph idx="1"/>
          </p:nvPr>
        </p:nvPicPr>
        <p:blipFill>
          <a:blip r:embed="rId3" cstate="print"/>
          <a:stretch>
            <a:fillRect/>
          </a:stretch>
        </p:blipFill>
        <p:spPr>
          <a:xfrm>
            <a:off x="3851920" y="260648"/>
            <a:ext cx="5292080" cy="5976664"/>
          </a:xfrm>
        </p:spPr>
      </p:pic>
      <p:pic>
        <p:nvPicPr>
          <p:cNvPr id="5" name="4 Resim" descr="kitttapp.jpg"/>
          <p:cNvPicPr>
            <a:picLocks noChangeAspect="1"/>
          </p:cNvPicPr>
          <p:nvPr/>
        </p:nvPicPr>
        <p:blipFill>
          <a:blip r:embed="rId4" cstate="print"/>
          <a:stretch>
            <a:fillRect/>
          </a:stretch>
        </p:blipFill>
        <p:spPr>
          <a:xfrm>
            <a:off x="179512" y="332656"/>
            <a:ext cx="3599507" cy="2995414"/>
          </a:xfrm>
          <a:prstGeom prst="rect">
            <a:avLst/>
          </a:prstGeom>
        </p:spPr>
      </p:pic>
      <p:pic>
        <p:nvPicPr>
          <p:cNvPr id="1028" name="Picture 4" descr="emoji alkış için resim sonucu"/>
          <p:cNvPicPr>
            <a:picLocks noChangeAspect="1" noChangeArrowheads="1" noCrop="1"/>
          </p:cNvPicPr>
          <p:nvPr/>
        </p:nvPicPr>
        <p:blipFill>
          <a:blip r:embed="rId5" cstate="print"/>
          <a:srcRect/>
          <a:stretch>
            <a:fillRect/>
          </a:stretch>
        </p:blipFill>
        <p:spPr bwMode="auto">
          <a:xfrm>
            <a:off x="0" y="3356992"/>
            <a:ext cx="2552700" cy="1905000"/>
          </a:xfrm>
          <a:prstGeom prst="rect">
            <a:avLst/>
          </a:prstGeom>
          <a:noFill/>
        </p:spPr>
      </p:pic>
    </p:spTree>
  </p:cSld>
  <p:clrMapOvr>
    <a:masterClrMapping/>
  </p:clrMapOvr>
  <p:transition>
    <p:diamond/>
    <p:sndAc>
      <p:stSnd>
        <p:snd r:embed="rId2" name="applause.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0"/>
            <a:ext cx="8229600" cy="1844824"/>
          </a:xfrm>
        </p:spPr>
        <p:txBody>
          <a:bodyPr>
            <a:normAutofit fontScale="90000"/>
          </a:bodyPr>
          <a:lstStyle/>
          <a:p>
            <a:r>
              <a:rPr lang="tr-TR" dirty="0" smtClean="0">
                <a:solidFill>
                  <a:schemeClr val="bg1"/>
                </a:solidFill>
                <a:latin typeface="Snap ITC" pitchFamily="82" charset="0"/>
              </a:rPr>
              <a:t>TEKNOLOJİ ve HAYATIMIZDAKİ </a:t>
            </a:r>
            <a:br>
              <a:rPr lang="tr-TR" dirty="0" smtClean="0">
                <a:solidFill>
                  <a:schemeClr val="bg1"/>
                </a:solidFill>
                <a:latin typeface="Snap ITC" pitchFamily="82" charset="0"/>
              </a:rPr>
            </a:br>
            <a:r>
              <a:rPr lang="tr-TR" dirty="0" smtClean="0">
                <a:solidFill>
                  <a:schemeClr val="bg1"/>
                </a:solidFill>
                <a:latin typeface="Snap ITC" pitchFamily="82" charset="0"/>
              </a:rPr>
              <a:t>YERİ</a:t>
            </a:r>
            <a:endParaRPr lang="tr-TR" dirty="0">
              <a:solidFill>
                <a:schemeClr val="bg1"/>
              </a:solidFill>
              <a:latin typeface="Snap ITC" pitchFamily="82" charset="0"/>
            </a:endParaRPr>
          </a:p>
        </p:txBody>
      </p:sp>
      <p:sp>
        <p:nvSpPr>
          <p:cNvPr id="3" name="2 İçerik Yer Tutucusu"/>
          <p:cNvSpPr>
            <a:spLocks noGrp="1"/>
          </p:cNvSpPr>
          <p:nvPr>
            <p:ph idx="1"/>
          </p:nvPr>
        </p:nvSpPr>
        <p:spPr>
          <a:xfrm>
            <a:off x="457200" y="1988840"/>
            <a:ext cx="8229600" cy="4869160"/>
          </a:xfrm>
        </p:spPr>
        <p:txBody>
          <a:bodyPr/>
          <a:lstStyle/>
          <a:p>
            <a:r>
              <a:rPr lang="tr-TR" dirty="0" smtClean="0">
                <a:solidFill>
                  <a:schemeClr val="bg1"/>
                </a:solidFill>
              </a:rPr>
              <a:t>Teknolojinin özellikle 21 . yy da kaydettiği ilerleme, yadsınamaz boyuttadır. Şöyle ki; teknoloji artık hayatımızın her alanında mutfakta, salonumuzda,sokakta hayatımızın her alanında kendini göstermektedir</a:t>
            </a:r>
            <a:r>
              <a:rPr lang="tr-TR" dirty="0" smtClean="0">
                <a:solidFill>
                  <a:srgbClr val="D73BB6"/>
                </a:solidFill>
              </a:rPr>
              <a:t>.</a:t>
            </a:r>
            <a:endParaRPr lang="tr-TR" dirty="0">
              <a:solidFill>
                <a:srgbClr val="D73BB6"/>
              </a:solidFill>
            </a:endParaRPr>
          </a:p>
        </p:txBody>
      </p:sp>
    </p:spTree>
  </p:cSld>
  <p:clrMapOvr>
    <a:masterClrMapping/>
  </p:clrMapOvr>
  <p:transition>
    <p:wipe dir="d"/>
    <p:sndAc>
      <p:stSnd>
        <p:snd r:embed="rId2" name="bomb.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332656"/>
            <a:ext cx="8229600" cy="1368152"/>
          </a:xfrm>
        </p:spPr>
        <p:txBody>
          <a:bodyPr>
            <a:normAutofit fontScale="90000"/>
          </a:bodyPr>
          <a:lstStyle/>
          <a:p>
            <a:r>
              <a:rPr lang="tr-TR" dirty="0" smtClean="0">
                <a:solidFill>
                  <a:schemeClr val="bg1"/>
                </a:solidFill>
                <a:latin typeface="Snap ITC" pitchFamily="82" charset="0"/>
              </a:rPr>
              <a:t>TEKNOLOJİ ve HAYATIMIZDAKİ </a:t>
            </a:r>
            <a:br>
              <a:rPr lang="tr-TR" dirty="0" smtClean="0">
                <a:solidFill>
                  <a:schemeClr val="bg1"/>
                </a:solidFill>
                <a:latin typeface="Snap ITC" pitchFamily="82" charset="0"/>
              </a:rPr>
            </a:br>
            <a:r>
              <a:rPr lang="tr-TR" dirty="0" smtClean="0">
                <a:solidFill>
                  <a:schemeClr val="bg1"/>
                </a:solidFill>
                <a:latin typeface="Snap ITC" pitchFamily="82" charset="0"/>
              </a:rPr>
              <a:t>YERİ</a:t>
            </a:r>
            <a:endParaRPr lang="tr-TR" dirty="0">
              <a:solidFill>
                <a:schemeClr val="bg1"/>
              </a:solidFill>
              <a:latin typeface="Snap ITC" pitchFamily="82" charset="0"/>
            </a:endParaRPr>
          </a:p>
        </p:txBody>
      </p:sp>
      <p:sp>
        <p:nvSpPr>
          <p:cNvPr id="3" name="2 İçerik Yer Tutucusu"/>
          <p:cNvSpPr>
            <a:spLocks noGrp="1"/>
          </p:cNvSpPr>
          <p:nvPr>
            <p:ph idx="1"/>
          </p:nvPr>
        </p:nvSpPr>
        <p:spPr>
          <a:xfrm>
            <a:off x="457200" y="1988840"/>
            <a:ext cx="8229600" cy="4608512"/>
          </a:xfrm>
        </p:spPr>
        <p:txBody>
          <a:bodyPr>
            <a:normAutofit fontScale="85000" lnSpcReduction="20000"/>
          </a:bodyPr>
          <a:lstStyle/>
          <a:p>
            <a:r>
              <a:rPr lang="tr-TR" dirty="0" smtClean="0">
                <a:solidFill>
                  <a:schemeClr val="bg1"/>
                </a:solidFill>
              </a:rPr>
              <a:t>Teknolojinin hayatımıza getirdiği yeniliklerin yanı sıra, bizden götürdüğü şeyler yani zararları da var. Öncelikle teknoloji sayesinde insanlar artık hemen hemen her yerden internete girebilmekte ve tüm dünyada yaşanan gelişmelerden anında haberdar olabilmektedirler. Bunun yanında, önceden bir araştırma yaparken kütüphanelerde saatler harcarken, internette çok daha kısa sürede çok daha fazla bilgi elde edinebiliyoruz. Bunu internetin bir yararı olarak görebileceğimiz gibi, zararı olarak da görebiliriz. Evet! Kısa sürede istediğimiz bilgiyi elde edebilmek güzel; fakat bir yandan da bir tıkla bilginin önümüze gelmesi bizim araştırmacı yönümüzün körelmesine yol açmaktadır</a:t>
            </a:r>
            <a:r>
              <a:rPr lang="tr-TR" dirty="0" smtClean="0">
                <a:solidFill>
                  <a:srgbClr val="D73BB6"/>
                </a:solidFill>
              </a:rPr>
              <a:t>.</a:t>
            </a:r>
            <a:endParaRPr lang="tr-TR" dirty="0">
              <a:solidFill>
                <a:srgbClr val="D73BB6"/>
              </a:solidFill>
            </a:endParaRPr>
          </a:p>
        </p:txBody>
      </p:sp>
    </p:spTree>
  </p:cSld>
  <p:clrMapOvr>
    <a:masterClrMapping/>
  </p:clrMapOvr>
  <p:transition>
    <p:wipe dir="r"/>
    <p:sndAc>
      <p:stSnd>
        <p:snd r:embed="rId2" name="cashreg.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chemeClr val="bg1"/>
                </a:solidFill>
                <a:latin typeface="Snap ITC" pitchFamily="82" charset="0"/>
              </a:rPr>
              <a:t>TEKNOLOJİ ve HAYATIMIZDAKİ </a:t>
            </a:r>
            <a:br>
              <a:rPr lang="tr-TR" dirty="0" smtClean="0">
                <a:solidFill>
                  <a:schemeClr val="bg1"/>
                </a:solidFill>
                <a:latin typeface="Snap ITC" pitchFamily="82" charset="0"/>
              </a:rPr>
            </a:br>
            <a:r>
              <a:rPr lang="tr-TR" dirty="0" smtClean="0">
                <a:solidFill>
                  <a:schemeClr val="bg1"/>
                </a:solidFill>
                <a:latin typeface="Snap ITC" pitchFamily="82" charset="0"/>
              </a:rPr>
              <a:t>YERİ</a:t>
            </a:r>
            <a:endParaRPr lang="tr-TR" dirty="0"/>
          </a:p>
        </p:txBody>
      </p:sp>
      <p:sp>
        <p:nvSpPr>
          <p:cNvPr id="3" name="2 İçerik Yer Tutucusu"/>
          <p:cNvSpPr>
            <a:spLocks noGrp="1"/>
          </p:cNvSpPr>
          <p:nvPr>
            <p:ph idx="1"/>
          </p:nvPr>
        </p:nvSpPr>
        <p:spPr/>
        <p:txBody>
          <a:bodyPr/>
          <a:lstStyle/>
          <a:p>
            <a:r>
              <a:rPr lang="tr-TR" dirty="0" smtClean="0">
                <a:solidFill>
                  <a:schemeClr val="bg1"/>
                </a:solidFill>
              </a:rPr>
              <a:t>Teknoloji sayesinde toplumsal bilincimiz de artmaktadır. İnsanlar çevresinde olan olaylara karşı daha duyarlı hale gelmektedir.Televizyon, radyo, internet gibi kitle iletişim araçlarıyla sorunlar daha büyük kesimlere hitap etmekte, aynı anda daha çok kişi bilinçlendirilmekte ve amaca giden yolda daha hızlı adımlarla ilerleme sağlanabilmektedir</a:t>
            </a:r>
            <a:endParaRPr lang="tr-TR" dirty="0">
              <a:solidFill>
                <a:schemeClr val="bg1"/>
              </a:solidFill>
            </a:endParaRPr>
          </a:p>
        </p:txBody>
      </p:sp>
    </p:spTree>
  </p:cSld>
  <p:clrMapOvr>
    <a:masterClrMapping/>
  </p:clrMapOvr>
  <p:transition>
    <p:wipe dir="u"/>
    <p:sndAc>
      <p:stSnd>
        <p:snd r:embed="rId2" name="chimes.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chemeClr val="bg1"/>
                </a:solidFill>
                <a:latin typeface="Snap ITC" pitchFamily="82" charset="0"/>
              </a:rPr>
              <a:t>TEKNOLOJİ ve HAYATIMIZDAKİ </a:t>
            </a:r>
            <a:br>
              <a:rPr lang="tr-TR" dirty="0" smtClean="0">
                <a:solidFill>
                  <a:schemeClr val="bg1"/>
                </a:solidFill>
                <a:latin typeface="Snap ITC" pitchFamily="82" charset="0"/>
              </a:rPr>
            </a:br>
            <a:r>
              <a:rPr lang="tr-TR" dirty="0" smtClean="0">
                <a:solidFill>
                  <a:schemeClr val="bg1"/>
                </a:solidFill>
                <a:latin typeface="Snap ITC" pitchFamily="82" charset="0"/>
              </a:rPr>
              <a:t>YERİ</a:t>
            </a:r>
            <a:endParaRPr lang="tr-TR" dirty="0"/>
          </a:p>
        </p:txBody>
      </p:sp>
      <p:sp>
        <p:nvSpPr>
          <p:cNvPr id="3" name="2 İçerik Yer Tutucusu"/>
          <p:cNvSpPr>
            <a:spLocks noGrp="1"/>
          </p:cNvSpPr>
          <p:nvPr>
            <p:ph idx="1"/>
          </p:nvPr>
        </p:nvSpPr>
        <p:spPr/>
        <p:txBody>
          <a:bodyPr>
            <a:normAutofit fontScale="92500" lnSpcReduction="20000"/>
          </a:bodyPr>
          <a:lstStyle/>
          <a:p>
            <a:r>
              <a:rPr lang="tr-TR" dirty="0" smtClean="0">
                <a:solidFill>
                  <a:schemeClr val="bg1"/>
                </a:solidFill>
              </a:rPr>
              <a:t>Teknolojinin olmadığı bir alan artık yok denecek kadar azdır. Mutfakta kullandığımız araç ve gereçlerin çoğu, çamaşır ve bulaşık makineleri, bir evin salonunda olmamasını yadırgadığımız televizyonlar , internet, iş yerinde kullanılan bir çok makine ve daha aklımıza gelmeyen birçok ürün ,araç ve gereçler teknolojinin ürünüdür. Bunların birçoğu aslında insan hayatını hem kolaylaştırmakta, zamandan tasarruf etmemizi sağlamakta; hem de ne yazık ki insanları tembelliğe alıştırmaktadır.</a:t>
            </a:r>
            <a:endParaRPr lang="tr-TR" dirty="0">
              <a:solidFill>
                <a:schemeClr val="bg1"/>
              </a:solidFill>
            </a:endParaRPr>
          </a:p>
        </p:txBody>
      </p:sp>
    </p:spTree>
  </p:cSld>
  <p:clrMapOvr>
    <a:masterClrMapping/>
  </p:clrMapOvr>
  <p:transition>
    <p:wheel spokes="2"/>
    <p:sndAc>
      <p:stSnd>
        <p:snd r:embed="rId2" name="type.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chemeClr val="bg1"/>
                </a:solidFill>
                <a:latin typeface="Snap ITC" pitchFamily="82" charset="0"/>
              </a:rPr>
              <a:t>TEKNOLOJİ ve HAYATIMIZDAKİ </a:t>
            </a:r>
            <a:br>
              <a:rPr lang="tr-TR" dirty="0" smtClean="0">
                <a:solidFill>
                  <a:schemeClr val="bg1"/>
                </a:solidFill>
                <a:latin typeface="Snap ITC" pitchFamily="82" charset="0"/>
              </a:rPr>
            </a:br>
            <a:r>
              <a:rPr lang="tr-TR" dirty="0" smtClean="0">
                <a:solidFill>
                  <a:schemeClr val="bg1"/>
                </a:solidFill>
                <a:latin typeface="Snap ITC" pitchFamily="82" charset="0"/>
              </a:rPr>
              <a:t>YERİ</a:t>
            </a:r>
            <a:endParaRPr lang="tr-TR" dirty="0"/>
          </a:p>
        </p:txBody>
      </p:sp>
      <p:sp>
        <p:nvSpPr>
          <p:cNvPr id="3" name="2 İçerik Yer Tutucusu"/>
          <p:cNvSpPr>
            <a:spLocks noGrp="1"/>
          </p:cNvSpPr>
          <p:nvPr>
            <p:ph idx="1"/>
          </p:nvPr>
        </p:nvSpPr>
        <p:spPr/>
        <p:txBody>
          <a:bodyPr>
            <a:normAutofit fontScale="77500" lnSpcReduction="20000"/>
          </a:bodyPr>
          <a:lstStyle/>
          <a:p>
            <a:r>
              <a:rPr lang="tr-TR" dirty="0" smtClean="0">
                <a:solidFill>
                  <a:schemeClr val="bg1"/>
                </a:solidFill>
              </a:rPr>
              <a:t>Teknolojinin çağımızda geldiği nokta her alanda etkisini gösterdiği gibi insan ilişkilerinde de etkisini göstermektedir. Önceden insanlar birbiriyle bir şeyler konuşabilmek için bir yerlerde buluşur, yüz yüze sohbet ederlerdi. Şimdi ise, cep telefonu aracılığıyla veya bilgisayara girip </a:t>
            </a:r>
            <a:r>
              <a:rPr lang="tr-TR" dirty="0" err="1" smtClean="0">
                <a:solidFill>
                  <a:schemeClr val="bg1"/>
                </a:solidFill>
              </a:rPr>
              <a:t>facebook</a:t>
            </a:r>
            <a:r>
              <a:rPr lang="tr-TR" dirty="0" smtClean="0">
                <a:solidFill>
                  <a:schemeClr val="bg1"/>
                </a:solidFill>
              </a:rPr>
              <a:t>, </a:t>
            </a:r>
            <a:r>
              <a:rPr lang="tr-TR" dirty="0" err="1" smtClean="0">
                <a:solidFill>
                  <a:schemeClr val="bg1"/>
                </a:solidFill>
              </a:rPr>
              <a:t>twitter</a:t>
            </a:r>
            <a:r>
              <a:rPr lang="tr-TR" dirty="0" smtClean="0">
                <a:solidFill>
                  <a:schemeClr val="bg1"/>
                </a:solidFill>
              </a:rPr>
              <a:t> üzerinden kamera açıp birbirlerini görebiliyor ve yazışabiliyorlar. Böylelikle insanlar artık daha kolay iletişim kurabilmektedir.Ancak bir bakıma da iyi değildir.Çünkü insanlar sosyal medya aracılığıyla veya telefonla sıkıntılarını karşı tarafa iletebildiği için yüz yüze konuşmalar azalmakta, yan yana olabilmenin verdiği samimiyet azalmaktadır.Bunun insani ilişkilere de zarar verdiği kanısındayım</a:t>
            </a:r>
            <a:r>
              <a:rPr lang="tr-TR" dirty="0" smtClean="0"/>
              <a:t>.</a:t>
            </a:r>
            <a:endParaRPr lang="tr-TR" dirty="0"/>
          </a:p>
        </p:txBody>
      </p:sp>
    </p:spTree>
  </p:cSld>
  <p:clrMapOvr>
    <a:masterClrMapping/>
  </p:clrMapOvr>
  <p:transition>
    <p:checker dir="vert"/>
    <p:sndAc>
      <p:stSnd>
        <p:snd r:embed="rId2" name="chimes.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chemeClr val="bg1"/>
                </a:solidFill>
                <a:latin typeface="Snap ITC" pitchFamily="82" charset="0"/>
              </a:rPr>
              <a:t>TEKNOLOJİ ve HAYATIMIZDAKİ </a:t>
            </a:r>
            <a:br>
              <a:rPr lang="tr-TR" dirty="0" smtClean="0">
                <a:solidFill>
                  <a:schemeClr val="bg1"/>
                </a:solidFill>
                <a:latin typeface="Snap ITC" pitchFamily="82" charset="0"/>
              </a:rPr>
            </a:br>
            <a:r>
              <a:rPr lang="tr-TR" dirty="0" smtClean="0">
                <a:solidFill>
                  <a:schemeClr val="bg1"/>
                </a:solidFill>
                <a:latin typeface="Snap ITC" pitchFamily="82" charset="0"/>
              </a:rPr>
              <a:t>YERİ</a:t>
            </a:r>
            <a:endParaRPr lang="tr-TR" dirty="0"/>
          </a:p>
        </p:txBody>
      </p:sp>
      <p:sp>
        <p:nvSpPr>
          <p:cNvPr id="3" name="2 İçerik Yer Tutucusu"/>
          <p:cNvSpPr>
            <a:spLocks noGrp="1"/>
          </p:cNvSpPr>
          <p:nvPr>
            <p:ph idx="1"/>
          </p:nvPr>
        </p:nvSpPr>
        <p:spPr/>
        <p:txBody>
          <a:bodyPr>
            <a:normAutofit lnSpcReduction="10000"/>
          </a:bodyPr>
          <a:lstStyle/>
          <a:p>
            <a:r>
              <a:rPr lang="tr-TR" dirty="0" smtClean="0">
                <a:solidFill>
                  <a:schemeClr val="bg1"/>
                </a:solidFill>
              </a:rPr>
              <a:t>Teknolojinin yaralarının yanında zararları da göz ardı edilemeyecek kadar büyüktür.Teknoloji araçları yüzünden doğaya salınan radyasyon, çeşitli gazlar insan sağlığını olumsuz yönden etkilemekte ve doğayı da kirletmektedir..Ayrıca teknoloji kötü amaçlarla kullanıldığında savaşlara ve savaşlarda kullanılan yine teknolojinin ürünü olan çeşitli silahlar insanların yaşamını kaybetmesine yol açmaktadır.</a:t>
            </a:r>
            <a:endParaRPr lang="tr-TR" dirty="0">
              <a:solidFill>
                <a:schemeClr val="bg1"/>
              </a:solidFill>
            </a:endParaRPr>
          </a:p>
        </p:txBody>
      </p:sp>
    </p:spTree>
  </p:cSld>
  <p:clrMapOvr>
    <a:masterClrMapping/>
  </p:clrMapOvr>
  <p:transition>
    <p:strips dir="rd"/>
    <p:sndAc>
      <p:stSnd>
        <p:snd r:embed="rId2" name="camera.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chemeClr val="bg1"/>
                </a:solidFill>
                <a:latin typeface="Snap ITC" pitchFamily="82" charset="0"/>
              </a:rPr>
              <a:t>TEKNOLOJİ ve HAYATIMIZDAKİ </a:t>
            </a:r>
            <a:br>
              <a:rPr lang="tr-TR" dirty="0" smtClean="0">
                <a:solidFill>
                  <a:schemeClr val="bg1"/>
                </a:solidFill>
                <a:latin typeface="Snap ITC" pitchFamily="82" charset="0"/>
              </a:rPr>
            </a:br>
            <a:r>
              <a:rPr lang="tr-TR" dirty="0" smtClean="0">
                <a:solidFill>
                  <a:schemeClr val="bg1"/>
                </a:solidFill>
                <a:latin typeface="Snap ITC" pitchFamily="82" charset="0"/>
              </a:rPr>
              <a:t>YERİ</a:t>
            </a:r>
            <a:endParaRPr lang="tr-TR" dirty="0"/>
          </a:p>
        </p:txBody>
      </p:sp>
      <p:sp>
        <p:nvSpPr>
          <p:cNvPr id="3" name="2 İçerik Yer Tutucusu"/>
          <p:cNvSpPr>
            <a:spLocks noGrp="1"/>
          </p:cNvSpPr>
          <p:nvPr>
            <p:ph idx="1"/>
          </p:nvPr>
        </p:nvSpPr>
        <p:spPr/>
        <p:txBody>
          <a:bodyPr>
            <a:normAutofit lnSpcReduction="10000"/>
          </a:bodyPr>
          <a:lstStyle/>
          <a:p>
            <a:r>
              <a:rPr lang="tr-TR" dirty="0" smtClean="0">
                <a:solidFill>
                  <a:schemeClr val="bg1"/>
                </a:solidFill>
              </a:rPr>
              <a:t>Sonuç olarak, teknolojinin özellikle son yy. da gösterdiği gelişmeler neticesinde insan hayatı hem daha kolay bir hale gelmekte hem de insani vasıflar bir o kadar da anlamını yitirmektedir.Tam da bu noktada önemli olan teknolojiyi doğru bir biçimde kullanabilmek, teknolojinin insanlığımızı köreltmesine izin vermeden aksine hem insanlığı hem de insan yaşamını kolaylaştırabilme yönünde bir araç olarak görüp faydalanabilmektir</a:t>
            </a:r>
            <a:r>
              <a:rPr lang="tr-TR" dirty="0" smtClean="0"/>
              <a:t>.</a:t>
            </a:r>
            <a:endParaRPr lang="tr-TR" dirty="0"/>
          </a:p>
        </p:txBody>
      </p:sp>
    </p:spTree>
  </p:cSld>
  <p:clrMapOvr>
    <a:masterClrMapping/>
  </p:clrMapOvr>
  <p:transition>
    <p:cover dir="ru"/>
    <p:sndAc>
      <p:stSnd>
        <p:snd r:embed="rId2" name="click.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chemeClr val="bg1"/>
                </a:solidFill>
                <a:latin typeface="Snap ITC" pitchFamily="82" charset="0"/>
              </a:rPr>
              <a:t>PEKİ YAA KİMLER KOLAYLAŞTIRIYOR ?</a:t>
            </a:r>
            <a:endParaRPr lang="tr-TR" dirty="0">
              <a:solidFill>
                <a:schemeClr val="bg1"/>
              </a:solidFill>
              <a:latin typeface="Snap ITC" pitchFamily="82" charset="0"/>
            </a:endParaRPr>
          </a:p>
        </p:txBody>
      </p:sp>
      <p:sp>
        <p:nvSpPr>
          <p:cNvPr id="3" name="2 İçerik Yer Tutucusu"/>
          <p:cNvSpPr>
            <a:spLocks noGrp="1"/>
          </p:cNvSpPr>
          <p:nvPr>
            <p:ph idx="1"/>
          </p:nvPr>
        </p:nvSpPr>
        <p:spPr/>
        <p:txBody>
          <a:bodyPr/>
          <a:lstStyle/>
          <a:p>
            <a:r>
              <a:rPr lang="tr-TR" dirty="0" smtClean="0">
                <a:solidFill>
                  <a:schemeClr val="bg1"/>
                </a:solidFill>
              </a:rPr>
              <a:t>Sorunun cevabını duyar gibiyim tabii ki bilim insanları!!!</a:t>
            </a:r>
          </a:p>
          <a:p>
            <a:r>
              <a:rPr lang="tr-TR" dirty="0" smtClean="0">
                <a:solidFill>
                  <a:schemeClr val="bg1"/>
                </a:solidFill>
              </a:rPr>
              <a:t>Hadi o zaman başlayalım </a:t>
            </a:r>
            <a:r>
              <a:rPr lang="tr-TR" dirty="0" smtClean="0">
                <a:solidFill>
                  <a:schemeClr val="bg1"/>
                </a:solidFill>
                <a:sym typeface="Wingdings" pitchFamily="2" charset="2"/>
              </a:rPr>
              <a:t>!!!</a:t>
            </a:r>
            <a:endParaRPr lang="tr-TR" dirty="0">
              <a:solidFill>
                <a:schemeClr val="bg1"/>
              </a:solidFill>
            </a:endParaRPr>
          </a:p>
        </p:txBody>
      </p:sp>
      <p:pic>
        <p:nvPicPr>
          <p:cNvPr id="9218" name="Picture 2" descr="gif animasyon için resim sonucu"/>
          <p:cNvPicPr>
            <a:picLocks noChangeAspect="1" noChangeArrowheads="1" noCrop="1"/>
          </p:cNvPicPr>
          <p:nvPr/>
        </p:nvPicPr>
        <p:blipFill>
          <a:blip r:embed="rId3" cstate="print"/>
          <a:srcRect/>
          <a:stretch>
            <a:fillRect/>
          </a:stretch>
        </p:blipFill>
        <p:spPr bwMode="auto">
          <a:xfrm>
            <a:off x="5004048" y="2060848"/>
            <a:ext cx="3810000" cy="3810000"/>
          </a:xfrm>
          <a:prstGeom prst="rect">
            <a:avLst/>
          </a:prstGeom>
          <a:noFill/>
        </p:spPr>
      </p:pic>
    </p:spTree>
  </p:cSld>
  <p:clrMapOvr>
    <a:masterClrMapping/>
  </p:clrMapOvr>
  <p:transition>
    <p:randomBar dir="vert"/>
    <p:sndAc>
      <p:stSnd>
        <p:snd r:embed="rId2" name="cashreg.wav"/>
      </p:stSnd>
    </p:sndAc>
  </p:transition>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98</TotalTime>
  <Words>537</Words>
  <PresentationFormat>Ekran Gösterisi (4:3)</PresentationFormat>
  <Paragraphs>32</Paragraphs>
  <Slides>17</Slides>
  <Notes>0</Notes>
  <HiddenSlides>0</HiddenSlides>
  <MMClips>0</MMClips>
  <ScaleCrop>false</ScaleCrop>
  <HeadingPairs>
    <vt:vector size="4" baseType="variant">
      <vt:variant>
        <vt:lpstr>Tema</vt:lpstr>
      </vt:variant>
      <vt:variant>
        <vt:i4>1</vt:i4>
      </vt:variant>
      <vt:variant>
        <vt:lpstr>Slayt Başlıkları</vt:lpstr>
      </vt:variant>
      <vt:variant>
        <vt:i4>17</vt:i4>
      </vt:variant>
    </vt:vector>
  </HeadingPairs>
  <TitlesOfParts>
    <vt:vector size="18" baseType="lpstr">
      <vt:lpstr>Ofis Teması</vt:lpstr>
      <vt:lpstr>SOSYAL BİLGİLER </vt:lpstr>
      <vt:lpstr>TEKNOLOJİ ve HAYATIMIZDAKİ  YERİ</vt:lpstr>
      <vt:lpstr>TEKNOLOJİ ve HAYATIMIZDAKİ  YERİ</vt:lpstr>
      <vt:lpstr>TEKNOLOJİ ve HAYATIMIZDAKİ  YERİ</vt:lpstr>
      <vt:lpstr>TEKNOLOJİ ve HAYATIMIZDAKİ  YERİ</vt:lpstr>
      <vt:lpstr>TEKNOLOJİ ve HAYATIMIZDAKİ  YERİ</vt:lpstr>
      <vt:lpstr>TEKNOLOJİ ve HAYATIMIZDAKİ  YERİ</vt:lpstr>
      <vt:lpstr>TEKNOLOJİ ve HAYATIMIZDAKİ  YERİ</vt:lpstr>
      <vt:lpstr>PEKİ YAA KİMLER KOLAYLAŞTIRIYOR ?</vt:lpstr>
      <vt:lpstr>İsaac Newton (1642 - 1727) </vt:lpstr>
      <vt:lpstr>Marie Curie (1867 - 1934) </vt:lpstr>
      <vt:lpstr>Thomas Alva Edison (1847 - 1931) </vt:lpstr>
      <vt:lpstr>Galileo Galilei</vt:lpstr>
      <vt:lpstr>Louis Pasteur</vt:lpstr>
      <vt:lpstr>Leonardo Da Vinci  </vt:lpstr>
      <vt:lpstr>HOCAM ARTIK EMEĞİN TAKDİRİ İÇİN BİR 100 VERİRSİNİZ</vt:lpstr>
      <vt:lpstr>Slayt 17</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2017-05-30T13:07:12Z</dcterms:created>
  <dcterms:modified xsi:type="dcterms:W3CDTF">2017-09-23T08:33:50Z</dcterms:modified>
  <cp:category>www.sorubak.com</cp:category>
</cp:coreProperties>
</file>