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7" r:id="rId3"/>
    <p:sldId id="258" r:id="rId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2" d="100"/>
          <a:sy n="72" d="100"/>
        </p:scale>
        <p:origin x="-2790" y="-91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DEF0F0-5BF5-406D-B51F-1413115B7EA5}" type="datetimeFigureOut">
              <a:rPr lang="tr-TR" smtClean="0"/>
              <a:pPr/>
              <a:t>01/09/2017</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4BE46B-DED4-46C9-BE3E-2BB32DFF57F3}" type="slidenum">
              <a:rPr lang="tr-TR" smtClean="0"/>
              <a:pPr/>
              <a:t>‹#›</a:t>
            </a:fld>
            <a:endParaRPr lang="tr-TR"/>
          </a:p>
        </p:txBody>
      </p:sp>
    </p:spTree>
    <p:extLst>
      <p:ext uri="{BB962C8B-B14F-4D97-AF65-F5344CB8AC3E}">
        <p14:creationId xmlns:p14="http://schemas.microsoft.com/office/powerpoint/2010/main" xmlns="" val="32321187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414BE46B-DED4-46C9-BE3E-2BB32DFF57F3}" type="slidenum">
              <a:rPr lang="tr-TR" smtClean="0"/>
              <a:pPr/>
              <a:t>3</a:t>
            </a:fld>
            <a:endParaRPr lang="tr-TR"/>
          </a:p>
        </p:txBody>
      </p:sp>
    </p:spTree>
    <p:extLst>
      <p:ext uri="{BB962C8B-B14F-4D97-AF65-F5344CB8AC3E}">
        <p14:creationId xmlns:p14="http://schemas.microsoft.com/office/powerpoint/2010/main" xmlns="" val="13656888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01/09/2017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01/09/2017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01/09/2017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01/09/2017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01/09/2017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01/09/2017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01/09/2017</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01/09/2017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01/09/2017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01/09/2017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01/09/2017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01/09/2017</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agucuk.net/yeni-baslayan-co%E2%80%A6dirmenin-yollari/"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err.PNG"/>
          <p:cNvPicPr>
            <a:picLocks noChangeAspect="1"/>
          </p:cNvPicPr>
          <p:nvPr/>
        </p:nvPicPr>
        <p:blipFill>
          <a:blip r:embed="rId2" cstate="print"/>
          <a:stretch>
            <a:fillRect/>
          </a:stretch>
        </p:blipFill>
        <p:spPr>
          <a:xfrm>
            <a:off x="-36512" y="-198478"/>
            <a:ext cx="9140846" cy="701185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395536" y="332656"/>
            <a:ext cx="7920880" cy="1477328"/>
          </a:xfrm>
          <a:prstGeom prst="rect">
            <a:avLst/>
          </a:prstGeom>
          <a:noFill/>
        </p:spPr>
        <p:txBody>
          <a:bodyPr wrap="square" rtlCol="0">
            <a:spAutoFit/>
          </a:bodyPr>
          <a:lstStyle/>
          <a:p>
            <a:r>
              <a:rPr lang="tr-TR" dirty="0" smtClean="0"/>
              <a:t>İlk kez okula başlayan çocuklarda hem isteklilik hem de yeni bir ortama alışmanın verdiği kaygılar gözlenebilir. Çocuğunuz ilk kez anaokuluna ve 1. Sınıfa başlayan çocukların ailelerinin bu dönemde, çocuklarına verecekleri destek bütün eğitim hayatlarını etkileyecek derecede büyük öneme sahip. </a:t>
            </a:r>
            <a:r>
              <a:rPr lang="tr-TR" b="1" dirty="0" smtClean="0"/>
              <a:t>Okula yeni başlayacak çocuğunuza okulu sevdirme</a:t>
            </a:r>
            <a:r>
              <a:rPr lang="tr-TR" b="1" dirty="0" smtClean="0">
                <a:hlinkClick r:id="rId2"/>
              </a:rPr>
              <a:t>k</a:t>
            </a:r>
            <a:r>
              <a:rPr lang="tr-TR" dirty="0" smtClean="0"/>
              <a:t>te size düşen görevi </a:t>
            </a:r>
            <a:r>
              <a:rPr lang="tr-TR" dirty="0" err="1" smtClean="0"/>
              <a:t>gözardı</a:t>
            </a:r>
            <a:r>
              <a:rPr lang="tr-TR" dirty="0" smtClean="0"/>
              <a:t> etmemeniz gerekiyor.</a:t>
            </a:r>
            <a:endParaRPr lang="tr-TR" dirty="0"/>
          </a:p>
        </p:txBody>
      </p:sp>
      <p:sp>
        <p:nvSpPr>
          <p:cNvPr id="5" name="4 Metin kutusu"/>
          <p:cNvSpPr txBox="1"/>
          <p:nvPr/>
        </p:nvSpPr>
        <p:spPr>
          <a:xfrm>
            <a:off x="467544" y="2132856"/>
            <a:ext cx="7488832" cy="4093428"/>
          </a:xfrm>
          <a:prstGeom prst="rect">
            <a:avLst/>
          </a:prstGeom>
          <a:noFill/>
        </p:spPr>
        <p:txBody>
          <a:bodyPr wrap="square" rtlCol="0">
            <a:spAutoFit/>
          </a:bodyPr>
          <a:lstStyle/>
          <a:p>
            <a:r>
              <a:rPr lang="tr-TR" sz="2000" b="1" dirty="0" smtClean="0"/>
              <a:t>-Okula başlayacak çocukla</a:t>
            </a:r>
            <a:r>
              <a:rPr lang="tr-TR" sz="2000" dirty="0" smtClean="0"/>
              <a:t> daha önceden okula gitmenin ne kadar güzel bir şey olduğu ile ilgili konuşmalar yapmak gerekir. 1 sene gibi bir zaman öncesinden başlayarak, okula giden çocukları örnek göstermek, yeni şeyler öğreneceğini, yeni arkadaşları olacağını anlatmak, pek çok çocukta olumlu etkiler yaratır.</a:t>
            </a:r>
          </a:p>
          <a:p>
            <a:endParaRPr lang="tr-TR" sz="2000" dirty="0" smtClean="0"/>
          </a:p>
          <a:p>
            <a:r>
              <a:rPr lang="tr-TR" sz="2000" b="1" dirty="0" smtClean="0"/>
              <a:t>--Okul seçiminde çocuğunuzun </a:t>
            </a:r>
            <a:r>
              <a:rPr lang="tr-TR" sz="2000" dirty="0" smtClean="0"/>
              <a:t>kişiliğini ve ilgi alanlarını gözeterek seçimler yapmanız, uyum sağlamasını kolaylaştıracaktır. Çocuğun başka bir okula gitmek istemesiyle karşılaşırsanız, altındaki nedeni anlamaya çalışın.</a:t>
            </a:r>
          </a:p>
          <a:p>
            <a:endParaRPr lang="tr-TR" sz="2000" dirty="0" smtClean="0"/>
          </a:p>
          <a:p>
            <a:r>
              <a:rPr lang="tr-TR" sz="2000" b="1" dirty="0" smtClean="0"/>
              <a:t>-Okula kayıt, okul alışverişleri gibi süreçlere katılımını sağlamanız</a:t>
            </a:r>
            <a:r>
              <a:rPr lang="tr-TR" sz="2000" dirty="0" smtClean="0"/>
              <a:t>, çocuğunuzun istekli olmasını sağlayacaktır.</a:t>
            </a:r>
            <a:endParaRPr lang="tr-TR"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179512" y="332656"/>
            <a:ext cx="8568952" cy="6463308"/>
          </a:xfrm>
          <a:prstGeom prst="rect">
            <a:avLst/>
          </a:prstGeom>
          <a:noFill/>
        </p:spPr>
        <p:txBody>
          <a:bodyPr wrap="square" rtlCol="0">
            <a:spAutoFit/>
          </a:bodyPr>
          <a:lstStyle/>
          <a:p>
            <a:r>
              <a:rPr lang="tr-TR" b="1" dirty="0" smtClean="0"/>
              <a:t>-Duygusal güçlükler, anne-babadan ayrılamama, ağlama ya da tedirginlik gibi çocuğun yalnız hissettiğini anladığınız </a:t>
            </a:r>
            <a:r>
              <a:rPr lang="tr-TR" dirty="0" smtClean="0"/>
              <a:t>durumlarda bir uzmandan, rehber öğretmenden yardım almaktan çekinmemelisiniz.</a:t>
            </a:r>
          </a:p>
          <a:p>
            <a:endParaRPr lang="tr-TR" dirty="0" smtClean="0"/>
          </a:p>
          <a:p>
            <a:r>
              <a:rPr lang="tr-TR" b="1" dirty="0" smtClean="0"/>
              <a:t>-Çocuğun evdeki uyumsuz davranışlarını</a:t>
            </a:r>
            <a:r>
              <a:rPr lang="tr-TR" dirty="0" smtClean="0"/>
              <a:t>, </a:t>
            </a:r>
            <a:r>
              <a:rPr lang="tr-TR" b="1" dirty="0" smtClean="0"/>
              <a:t>öğretmene şikayet etmekle tehdit etmek gibi bir hata yapılmamalıdır</a:t>
            </a:r>
            <a:r>
              <a:rPr lang="tr-TR" dirty="0" smtClean="0"/>
              <a:t>. Bu durum hem öğretmen için korkulması gereken bir kişi imajı çizerken hem de çocuğa ailenin otoritesinin azaldığı mesajını verir.</a:t>
            </a:r>
          </a:p>
          <a:p>
            <a:r>
              <a:rPr lang="tr-TR" dirty="0" smtClean="0"/>
              <a:t>Çocuğunuzun eve döndüğü saatler ile ilgili programı ona göre yapmaya özen gösterin. Okuldan almak, okul dönüşü birlikte yemek yemek, ödev saatine birlikte karar vermek gibi </a:t>
            </a:r>
            <a:r>
              <a:rPr lang="tr-TR" b="1" dirty="0" smtClean="0"/>
              <a:t>planlarınızı çocuğunuza göre hazırlayın</a:t>
            </a:r>
            <a:r>
              <a:rPr lang="tr-TR" dirty="0" smtClean="0"/>
              <a:t>.</a:t>
            </a:r>
          </a:p>
          <a:p>
            <a:endParaRPr lang="tr-TR" dirty="0" smtClean="0"/>
          </a:p>
          <a:p>
            <a:r>
              <a:rPr lang="tr-TR" b="1" dirty="0" smtClean="0"/>
              <a:t>-Sınıf arkadaşları ile zaman geçirmek isterlerse, güvenli bir biçimde birlikte zaman geçirmelerine yardımcı olun. Okuldaki arkadaşlarını siz de tanımaya çalışın</a:t>
            </a:r>
            <a:r>
              <a:rPr lang="tr-TR" dirty="0" smtClean="0"/>
              <a:t>.</a:t>
            </a:r>
          </a:p>
          <a:p>
            <a:r>
              <a:rPr lang="tr-TR" dirty="0" smtClean="0"/>
              <a:t>Çocuğunuzun gününü okulda nasıl geçirdiğini dinlemek üzere, okul dönüşünde sohbet edin. Dinlerken destekleyici ve anlayışlı olduğunuzu hissettirin. Ancak anlatmak istemiyorsa zorlamayın, belki de tüm günü tekrar anlatmak istemiyordur. Sürekli anlatırken bazı günlerde sessiz kalıyorsa sebebini anlamaya çalışın.</a:t>
            </a:r>
          </a:p>
          <a:p>
            <a:endParaRPr lang="tr-TR" dirty="0" smtClean="0"/>
          </a:p>
          <a:p>
            <a:r>
              <a:rPr lang="tr-TR" b="1" dirty="0" smtClean="0"/>
              <a:t>-Okulun O’nun eğitimi ve gelişmesi için gerekli imkanları sunan, arkadaşların ve öğretmenlerin olduğu eğlenceli </a:t>
            </a:r>
            <a:r>
              <a:rPr lang="tr-TR" dirty="0" smtClean="0"/>
              <a:t>bir yer olduğunu anlamasını sağlayın. Bir zorunluluktan ziyade eğitici-öğretici bir yer olarak algılamasında sizin okul fikrine yaklaşımınız etkili olacaktır</a:t>
            </a:r>
          </a:p>
          <a:p>
            <a:pPr algn="r"/>
            <a:r>
              <a:rPr lang="tr-TR" dirty="0" smtClean="0"/>
              <a:t>Emre Kaya</a:t>
            </a:r>
            <a:endParaRPr lang="tr-TR" dirty="0"/>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80</Words>
  <PresentationFormat>Ekran Gösterisi (4:3)</PresentationFormat>
  <Paragraphs>17</Paragraphs>
  <Slides>3</Slides>
  <Notes>1</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Ofis Teması</vt:lpstr>
      <vt:lpstr>Slayt 1</vt:lpstr>
      <vt:lpstr>Slayt 2</vt:lpstr>
      <vt:lpstr>Slayt 3</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2017-08-31T12:27:53Z</dcterms:created>
  <dcterms:modified xsi:type="dcterms:W3CDTF">2017-09-01T07:08:36Z</dcterms:modified>
  <cp:category>www.sorubak.com</cp:category>
</cp:coreProperties>
</file>