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Layouts/slideLayout206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  <p:sldMasterId id="2147483664" r:id="rId17"/>
    <p:sldMasterId id="2147483665" r:id="rId18"/>
    <p:sldMasterId id="2147483666" r:id="rId19"/>
  </p:sldMasterIdLst>
  <p:notesMasterIdLst>
    <p:notesMasterId r:id="rId56"/>
  </p:notesMasterIdLst>
  <p:sldIdLst>
    <p:sldId id="256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277" r:id="rId41"/>
    <p:sldId id="278" r:id="rId42"/>
    <p:sldId id="279" r:id="rId43"/>
    <p:sldId id="280" r:id="rId44"/>
    <p:sldId id="281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291" r:id="rId5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01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1050602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2C139-C3A9-4EFC-8266-2B549215F065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50603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1050604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50605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1050606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D4DAB-1DC1-4709-9541-6D2595B372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3452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5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96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48797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88D39-8A68-4C62-B819-37AAE7EF7175}" type="slidenum">
              <a:rPr lang="tr-TR" smtClean="0">
                <a:solidFill>
                  <a:prstClr val="black"/>
                </a:solidFill>
              </a:rPr>
              <a:pPr/>
              <a:t>19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D4DAB-1DC1-4709-9541-6D2595B372E2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4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8582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104858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858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858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7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80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81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82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83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4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46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44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4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4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4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4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4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5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45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7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9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6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6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46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6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6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5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5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45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72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73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4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75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47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7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7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3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3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3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34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44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43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3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3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3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3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4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4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4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6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0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3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4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15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16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17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18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41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41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2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2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2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23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24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25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2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29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40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40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0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60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61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6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6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6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90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36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3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98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9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2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5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5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1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82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83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4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5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6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587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588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89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4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3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544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9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59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9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59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9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60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6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57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3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55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6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6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62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6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6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4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4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49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63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5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5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54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55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56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7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3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57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7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7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7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7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57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7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8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4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60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0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0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05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06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6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3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5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1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5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2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2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8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0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8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8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8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9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9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9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9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7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3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5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6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76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6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6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6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6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6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9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9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0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0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0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35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36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3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38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3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8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8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8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0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0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80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0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0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0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0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0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7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7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7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7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7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9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77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7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7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7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7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8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8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1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47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9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4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4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5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5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52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53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5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5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5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5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58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4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7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1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07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2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2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8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20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8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9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9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9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9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4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5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57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58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59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0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1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462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463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64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6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6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6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6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2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73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3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3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4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4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4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50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4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44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4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4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4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23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24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5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6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7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228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229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30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74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7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78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618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4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83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84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85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1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5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5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9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4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5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22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50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50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50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50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50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5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8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86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6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7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71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72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8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1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7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8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48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48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48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4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6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37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1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1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5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1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52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2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2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17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0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54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5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0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0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8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3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42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6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4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4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47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48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49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5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6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5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5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5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5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2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90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4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4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52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4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4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498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49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4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8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4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4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4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4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4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9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8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9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2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3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93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93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3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8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87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988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9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9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99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9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99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90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91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9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9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9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9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9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9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9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5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3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95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5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5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5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5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6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6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6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3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96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6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6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7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7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12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4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1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18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19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9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92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9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7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9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34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97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7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8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8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8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5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98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3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5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5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3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1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7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7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37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7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7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7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7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4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410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8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8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8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398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99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0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01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40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0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34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4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4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6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0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36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6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6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6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6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6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6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6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34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3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8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9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3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4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4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4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43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44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45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11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08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41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1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1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41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416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417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418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4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422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9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39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3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8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8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603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8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8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8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8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8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9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9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80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06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6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7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71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72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0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4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4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4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5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05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05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5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14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7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21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1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1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2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2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8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8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9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058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59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06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61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06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6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6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9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9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0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00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0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0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0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1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15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37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0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20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21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22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4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0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0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899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76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03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4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43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44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04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46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95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5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5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5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5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5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5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9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4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4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73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7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77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68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7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7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8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8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82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83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84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29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30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1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2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3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634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635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36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0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0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0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07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08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10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11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6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1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61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1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1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7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67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6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56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6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7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7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72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7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7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8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8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8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8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8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6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8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8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8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8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58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59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59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17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5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61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1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2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2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22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23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2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2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2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2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28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56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5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92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5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5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7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59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9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9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59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0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0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0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72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5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27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7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7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78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79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2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5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5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5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5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02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7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20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0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07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08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09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1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97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2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2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2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3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33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33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33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3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24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325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84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85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28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8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28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8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31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1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1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6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9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29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9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9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0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0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0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8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4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52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1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25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5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57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58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59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6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1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2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6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6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7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9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05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3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3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2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30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31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313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314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31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98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1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34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3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7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23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3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42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43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4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9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7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7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7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7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7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3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4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4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0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70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70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70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70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9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9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1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1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71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72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2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71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71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8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66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7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7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7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74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75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76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77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7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77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7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7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8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68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8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86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87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88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4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64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4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5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51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52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6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6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69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6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5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6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6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481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6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6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66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66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66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90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9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9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9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96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97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1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6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2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2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2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3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23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23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3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23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4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18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8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8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8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8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8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8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2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2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3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38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39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40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41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42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01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0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2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06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0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1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2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1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405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21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21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21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22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22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9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9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6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6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6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65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66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6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6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6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0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24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24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24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1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9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17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7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7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8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8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93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3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503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6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8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00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01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2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3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4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305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306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07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3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6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26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7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7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27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7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27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4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44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45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46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47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48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49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50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8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6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83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2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7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11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3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315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91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3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3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320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321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322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4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8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24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4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5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51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52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2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56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28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2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89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2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2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8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29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29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297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298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29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5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70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0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0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0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0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05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06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7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9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56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57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58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59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60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161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16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6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8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8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8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89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5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57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58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59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4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49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50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5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52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15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5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5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14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4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4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58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1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1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1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1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2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32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36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6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41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4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4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00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56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10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0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0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0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0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06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07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10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0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11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9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9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1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1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1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60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1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1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12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13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13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3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71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7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29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30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7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1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4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045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46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47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48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50049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0050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51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65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6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67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1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1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2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21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22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56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57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05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5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5006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7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7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7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35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4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5003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3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3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3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40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4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4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4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63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06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67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49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06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6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7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7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72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73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74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23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4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5002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2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2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2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28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29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30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5003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3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3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34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5008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5008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8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0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000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500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39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5000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0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0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00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50009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0010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5001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7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8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8748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49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50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51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52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53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54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875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5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5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0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99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84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85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9386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87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88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89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8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14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15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15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15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15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154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55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5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5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08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8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8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84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085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129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30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3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32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13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3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3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07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7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6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84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08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8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8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09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09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09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9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09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00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10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0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0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0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387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10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0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0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0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0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10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11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6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93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1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4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4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43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14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4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4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47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11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1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7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1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1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390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12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2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2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12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125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126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12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01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22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90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90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906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907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08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4990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9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68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9369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1049370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371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9372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49373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87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23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24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5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6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7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049828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9829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30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7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6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77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51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52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85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54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4985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5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5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4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63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10498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6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7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89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93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520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9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9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98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99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900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34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10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4983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3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39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40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41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4984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45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4985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/>
            <a:lvl2pPr algn="l"/>
            <a:lvl3pPr algn="l"/>
            <a:lvl4pPr algn="l"/>
            <a:lvl5pPr algn="l"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498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78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98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98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grpSp>
        <p:nvGrpSpPr>
          <p:cNvPr id="518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049882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3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4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885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9886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9887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988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</a:lvl1pPr>
            <a:lvl2pPr>
              <a:buClr>
                <a:schemeClr val="accent1"/>
              </a:buClr>
            </a:lvl2pPr>
            <a:lvl3pPr>
              <a:buClr>
                <a:schemeClr val="accent1"/>
              </a:buClr>
            </a:lvl3pPr>
            <a:lvl4pPr>
              <a:buClr>
                <a:schemeClr val="accent1"/>
              </a:buClr>
            </a:lvl4pPr>
            <a:lvl5pPr>
              <a:buClr>
                <a:schemeClr val="accent1"/>
              </a:buCl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1048577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1048578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17/09/2017</a:t>
            </a:fld>
            <a:endParaRPr lang="tr-TR"/>
          </a:p>
        </p:txBody>
      </p:sp>
      <p:sp>
        <p:nvSpPr>
          <p:cNvPr id="1048579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048580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05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8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8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8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8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8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8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22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9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0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0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0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0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0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37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2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2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2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5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4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4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4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4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5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5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59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60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61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64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8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7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8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88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88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88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88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99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89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9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89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0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0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0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0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0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3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1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1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1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1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19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20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2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9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3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4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4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4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4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44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45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46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4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4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49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3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49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964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5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6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967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96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969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970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97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1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58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59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59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59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59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59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3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2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3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3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3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3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10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4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5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5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5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5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6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6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7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7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7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7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7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42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689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90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91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92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693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94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695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9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9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698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2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13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14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15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16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17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18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19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22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74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3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3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3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4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4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4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43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4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4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46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0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04876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76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048765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766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48767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srgbClr val="073E87"/>
                </a:solidFill>
              </a:rPr>
              <a:pPr/>
              <a:t>17/09/2017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6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6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073E87"/>
                </a:solidFill>
              </a:rPr>
              <a:pPr/>
              <a:t>‹#›</a:t>
            </a:fld>
            <a:endParaRPr lang="tr-TR">
              <a:solidFill>
                <a:srgbClr val="073E87"/>
              </a:solidFill>
            </a:endParaRPr>
          </a:p>
        </p:txBody>
      </p:sp>
      <p:sp>
        <p:nvSpPr>
          <p:cNvPr id="1048770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1048587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Çocuğun yeterli ve dengeli beslenmesi </a:t>
            </a:r>
            <a:r>
              <a:rPr lang="tr-TR" sz="4400" b="1" dirty="0" smtClean="0">
                <a:solidFill>
                  <a:srgbClr val="FF0000"/>
                </a:solidFill>
              </a:rPr>
              <a:t>ailesinin </a:t>
            </a:r>
            <a:r>
              <a:rPr lang="tr-TR" sz="4400" dirty="0" smtClean="0">
                <a:solidFill>
                  <a:srgbClr val="FF0000"/>
                </a:solidFill>
              </a:rPr>
              <a:t>sorumluluğundadır!!!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104864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BESLENME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İçerik Yer Tutucusu 2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Bilmenizde </a:t>
            </a:r>
            <a:r>
              <a:rPr lang="tr-TR" sz="3200" b="1" dirty="0">
                <a:solidFill>
                  <a:srgbClr val="FF0000"/>
                </a:solidFill>
              </a:rPr>
              <a:t>Fayda Var</a:t>
            </a:r>
          </a:p>
          <a:p>
            <a:r>
              <a:rPr lang="tr-TR" sz="2800" b="1" dirty="0"/>
              <a:t>Kahvaltı eden çocukların karmaşık problemleri daha kolay çözdükleri, daha neşeli oldukları, daha seyrek hastalandıkları ve okula devam oranlarının yüksek olduğu görülüyor. Kahvaltı etmeden okula gitmek, okul başarısını da düşürüyor</a:t>
            </a:r>
            <a:endParaRPr lang="tr-TR" b="1" dirty="0">
              <a:effectLst/>
            </a:endParaRPr>
          </a:p>
        </p:txBody>
      </p:sp>
      <p:sp>
        <p:nvSpPr>
          <p:cNvPr id="1048665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Lütfen, Kahvaltısını yaptırmadan çocuğunuzu okula göndermeyin!!</a:t>
            </a:r>
            <a:endParaRPr lang="tr-T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Çocuğun yaşının ihtiyacı olan uykuyu alması gereklidir. Bunu yapmayan çocuklarda ders boyu uyku hali göze çarpar</a:t>
            </a:r>
          </a:p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ÇOCUĞUN YETERLİ MİKTARDA UYUMASI AİLENİN SORUMLULUĞUNDADIR!!!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4866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UYKU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İçerik Yer Tutucusu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r>
              <a:rPr lang="tr-TR" dirty="0" smtClean="0"/>
              <a:t>Her hafta tırnaklar kesilmeli,</a:t>
            </a:r>
          </a:p>
          <a:p>
            <a:r>
              <a:rPr lang="tr-TR" dirty="0" smtClean="0"/>
              <a:t>Saçlar her gün taranmalı, saçlar uzunsa mutlaka toplanmalı,</a:t>
            </a:r>
          </a:p>
          <a:p>
            <a:r>
              <a:rPr lang="tr-TR" dirty="0" smtClean="0"/>
              <a:t>Taç gibi öğrencinin başını ağrıtabilecek aksesuarlar takılmamalı,</a:t>
            </a:r>
          </a:p>
          <a:p>
            <a:r>
              <a:rPr lang="tr-TR" dirty="0" smtClean="0"/>
              <a:t>Diş bakımları düzenli yapılmalı günde iki defa diş fırçalama alışkanlığı edindirilmeli,</a:t>
            </a:r>
          </a:p>
          <a:p>
            <a:r>
              <a:rPr lang="tr-TR" dirty="0" smtClean="0"/>
              <a:t>Kız öğrencilerde görülen altın küpe, kolye vs. değerli takılar takılmamalı,</a:t>
            </a:r>
            <a:endParaRPr lang="tr-TR" dirty="0"/>
          </a:p>
        </p:txBody>
      </p:sp>
      <p:sp>
        <p:nvSpPr>
          <p:cNvPr id="1048685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ÖĞRENCİLERİN TEMİZLİK ve BAKIMI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4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4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48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4792"/>
          </a:bodyPr>
          <a:lstStyle/>
          <a:p>
            <a:r>
              <a:rPr lang="tr-TR" dirty="0" smtClean="0"/>
              <a:t>İhtiyaç duyulan malzemeler size bir liste halinde verilecektir.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Alışverişte dikkat edilecekler nelerdir? </a:t>
            </a:r>
          </a:p>
          <a:p>
            <a:r>
              <a:rPr lang="tr-TR" dirty="0" smtClean="0"/>
              <a:t>Öğrenci ayakkabılarının bağcıklı değil cırt cırtlı olması güvenlik için önemlidir</a:t>
            </a:r>
          </a:p>
          <a:p>
            <a:r>
              <a:rPr lang="tr-TR" dirty="0" smtClean="0"/>
              <a:t>Kalemlikler metal değil bez olmalıdır</a:t>
            </a:r>
          </a:p>
          <a:p>
            <a:r>
              <a:rPr lang="tr-TR" dirty="0" smtClean="0"/>
              <a:t>Çek çekli çantalar yerine omza asılan çantalar alınmalıdır</a:t>
            </a:r>
            <a:endParaRPr lang="tr-TR" dirty="0"/>
          </a:p>
        </p:txBody>
      </p:sp>
      <p:sp>
        <p:nvSpPr>
          <p:cNvPr id="104868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OKUL ALIŞ VERİŞİ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Başlık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327572"/>
          </a:xfrm>
        </p:spPr>
        <p:txBody>
          <a:bodyPr>
            <a:normAutofit fontScale="90000"/>
          </a:bodyPr>
          <a:lstStyle/>
          <a:p>
            <a:r>
              <a:rPr lang="tr-TR" sz="7200" b="1" dirty="0" smtClean="0">
                <a:solidFill>
                  <a:srgbClr val="C00000"/>
                </a:solidFill>
              </a:rPr>
              <a:t>Okuma Yazma Süreci</a:t>
            </a:r>
            <a:endParaRPr lang="tr-TR" sz="7200" b="1" dirty="0">
              <a:solidFill>
                <a:srgbClr val="C00000"/>
              </a:solidFill>
            </a:endParaRPr>
          </a:p>
        </p:txBody>
      </p:sp>
      <p:sp>
        <p:nvSpPr>
          <p:cNvPr id="1048711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solidFill>
                  <a:schemeClr val="tx1"/>
                </a:solidFill>
              </a:rPr>
              <a:t>OKUMAYI  VE YAZMAYI NASIL ÖĞRENECEKLER??</a:t>
            </a:r>
            <a:endParaRPr lang="tr-TR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48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4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4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4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b="1" u="sng" dirty="0" smtClean="0">
                <a:solidFill>
                  <a:schemeClr val="tx1"/>
                </a:solidFill>
              </a:rPr>
              <a:t>SORU: </a:t>
            </a:r>
            <a:r>
              <a:rPr lang="tr-TR" b="1" dirty="0" smtClean="0">
                <a:solidFill>
                  <a:schemeClr val="tx1"/>
                </a:solidFill>
              </a:rPr>
              <a:t>OKUMA MI YAZMA MI ÖNCELİKLİ?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48735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0750" lnSpcReduction="20000"/>
          </a:bodyPr>
          <a:lstStyle/>
          <a:p>
            <a:r>
              <a:rPr lang="tr-TR" sz="3300" b="1" u="sng" dirty="0" smtClean="0">
                <a:solidFill>
                  <a:srgbClr val="C00000"/>
                </a:solidFill>
              </a:rPr>
              <a:t>CEVAP: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3000" b="1" dirty="0" smtClean="0">
                <a:solidFill>
                  <a:srgbClr val="C00000"/>
                </a:solidFill>
              </a:rPr>
              <a:t>OKUMA VE YAZMA  BİRBİRİNDEN AYRILAMAZ, EŞ ZAMANLI ÖĞRENİLİR. HARFİ YAZMAYI ÖĞRENİRKEN AYNI ZAMANDA  OKUMASINI DA ÖĞRENİR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48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b="1" u="sng" dirty="0" smtClean="0">
                <a:solidFill>
                  <a:schemeClr val="tx1"/>
                </a:solidFill>
              </a:rPr>
              <a:t>SORU: </a:t>
            </a:r>
            <a:r>
              <a:rPr lang="tr-TR" b="1" dirty="0" smtClean="0">
                <a:solidFill>
                  <a:schemeClr val="tx1"/>
                </a:solidFill>
              </a:rPr>
              <a:t>OKUMA MI YAZMA MI ÖNCELİKLİ?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48759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0750" lnSpcReduction="20000"/>
          </a:bodyPr>
          <a:lstStyle/>
          <a:p>
            <a:r>
              <a:rPr lang="tr-TR" sz="3300" b="1" u="sng" dirty="0" smtClean="0">
                <a:solidFill>
                  <a:srgbClr val="C00000"/>
                </a:solidFill>
              </a:rPr>
              <a:t>CEVAP: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sz="3000" b="1" dirty="0" smtClean="0">
                <a:solidFill>
                  <a:srgbClr val="C00000"/>
                </a:solidFill>
              </a:rPr>
              <a:t>OKUMA VE YAZMA  BİRBİRİNDEN AYRILAMAZ, EŞ ZAMANLI ÖĞRENİLİR. HARFİ YAZMAYI ÖĞRENİRKEN AYNI ZAMANDA  OKUMASINI DA ÖĞRENİR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48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Okuma yazma öğretimi dik temel harflerle başlayacak. 3. sınıftan itibaren el yazısı dersi ‘Güzel Yazı Dersi’ adı altında Türkçe dersinin içerisinde işlenecektir.</a:t>
            </a:r>
            <a:endParaRPr lang="tr-TR" dirty="0"/>
          </a:p>
        </p:txBody>
      </p:sp>
      <p:sp>
        <p:nvSpPr>
          <p:cNvPr id="1048777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SORU: EL YAZISI KALKTI MI?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İçerik Yer Tutucusu 12"/>
          <p:cNvGraphicFramePr>
            <a:graphicFrameLocks noGrp="1"/>
          </p:cNvGraphicFramePr>
          <p:nvPr>
            <p:ph idx="1"/>
          </p:nvPr>
        </p:nvGraphicFramePr>
        <p:xfrm>
          <a:off x="871538" y="2674938"/>
          <a:ext cx="7408862" cy="3474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40886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E</a:t>
                      </a:r>
                      <a:r>
                        <a:rPr lang="tr-TR" sz="3200" baseline="0" dirty="0" smtClean="0"/>
                        <a:t> ,  L,  A,  N</a:t>
                      </a:r>
                      <a:endParaRPr lang="tr-TR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3200" b="1" kern="1200" dirty="0" smtClean="0"/>
                        <a:t>İ,  T,  O,  B, U</a:t>
                      </a:r>
                      <a:endParaRPr lang="tr-TR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/>
                        <a:t>K, I, R, Ö, S , Ü</a:t>
                      </a:r>
                      <a:endParaRPr lang="tr-TR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/>
                        <a:t>M, D, Ş, Y, C, Z</a:t>
                      </a:r>
                      <a:endParaRPr lang="tr-TR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Ç, G, P, H</a:t>
                      </a:r>
                      <a:endParaRPr lang="tr-TR" sz="3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F, V, Ğ, J</a:t>
                      </a:r>
                      <a:endParaRPr lang="tr-TR" sz="3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48794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b="1" dirty="0" smtClean="0"/>
              <a:t>SORU: HARFLERİN ÖĞRENME SIRASI  NASIL OLACAK?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 SINIF SORULAR ve CEVAPLAR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Okuma yazma süreci ses temelli yürütülür. Bu nedenle çocuğa harfleri ‘Se’ diye vermek yanlıştır. ‘</a:t>
            </a:r>
            <a:r>
              <a:rPr lang="tr-TR" dirty="0" err="1" smtClean="0"/>
              <a:t>Sssss</a:t>
            </a:r>
            <a:r>
              <a:rPr lang="tr-TR" dirty="0" smtClean="0"/>
              <a:t>’ diye verilmelidir.</a:t>
            </a:r>
          </a:p>
          <a:p>
            <a:r>
              <a:rPr lang="tr-TR" dirty="0" smtClean="0"/>
              <a:t>Alfabeyi öğretmek sürece zarar vereceği için </a:t>
            </a:r>
            <a:r>
              <a:rPr lang="tr-TR" u="sng" dirty="0" smtClean="0"/>
              <a:t>öğretilmemelidir!</a:t>
            </a:r>
          </a:p>
          <a:p>
            <a:r>
              <a:rPr lang="tr-TR" dirty="0" smtClean="0"/>
              <a:t>Öğrencinize harfleri önceden vermeyiniz. Sınıfla beraber öğrenmenin keyfini yaşamasına izin veriniz.</a:t>
            </a:r>
            <a:endParaRPr lang="tr-TR" dirty="0"/>
          </a:p>
        </p:txBody>
      </p:sp>
      <p:sp>
        <p:nvSpPr>
          <p:cNvPr id="104881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SORU: Sesler Nasıl Verilmeli?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48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48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48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latin typeface="Lucida Handwriting" pitchFamily="66" charset="0"/>
              </a:rPr>
              <a:t>a , l          t  , e</a:t>
            </a:r>
          </a:p>
          <a:p>
            <a:endParaRPr lang="tr-TR" sz="6000" dirty="0" smtClean="0">
              <a:latin typeface="Lucida Handwriting" pitchFamily="66" charset="0"/>
            </a:endParaRPr>
          </a:p>
          <a:p>
            <a:r>
              <a:rPr lang="tr-TR" sz="6000" dirty="0" smtClean="0">
                <a:latin typeface="Lucida Handwriting" pitchFamily="66" charset="0"/>
              </a:rPr>
              <a:t>    al           te</a:t>
            </a:r>
            <a:endParaRPr lang="tr-TR" sz="6000" dirty="0">
              <a:latin typeface="Lucida Handwriting" pitchFamily="66" charset="0"/>
            </a:endParaRPr>
          </a:p>
        </p:txBody>
      </p:sp>
      <p:sp>
        <p:nvSpPr>
          <p:cNvPr id="104883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SORU: Harf birleştirme nasıl olur?</a:t>
            </a:r>
            <a:endParaRPr lang="tr-TR" dirty="0"/>
          </a:p>
        </p:txBody>
      </p:sp>
      <p:cxnSp>
        <p:nvCxnSpPr>
          <p:cNvPr id="3145729" name="Düz Ok Bağlayıcısı 4"/>
          <p:cNvCxnSpPr>
            <a:cxnSpLocks/>
          </p:cNvCxnSpPr>
          <p:nvPr/>
        </p:nvCxnSpPr>
        <p:spPr>
          <a:xfrm>
            <a:off x="1691680" y="3278905"/>
            <a:ext cx="864096" cy="2090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Düz Ok Bağlayıcısı 12"/>
          <p:cNvCxnSpPr>
            <a:cxnSpLocks/>
          </p:cNvCxnSpPr>
          <p:nvPr/>
        </p:nvCxnSpPr>
        <p:spPr>
          <a:xfrm>
            <a:off x="3029454" y="3275457"/>
            <a:ext cx="102386" cy="1809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Düz Ok Bağlayıcısı 17"/>
          <p:cNvCxnSpPr>
            <a:cxnSpLocks/>
          </p:cNvCxnSpPr>
          <p:nvPr/>
        </p:nvCxnSpPr>
        <p:spPr>
          <a:xfrm>
            <a:off x="5868144" y="3278905"/>
            <a:ext cx="432048" cy="1652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Düz Ok Bağlayıcısı 19"/>
          <p:cNvCxnSpPr>
            <a:cxnSpLocks/>
          </p:cNvCxnSpPr>
          <p:nvPr/>
        </p:nvCxnSpPr>
        <p:spPr>
          <a:xfrm flipH="1">
            <a:off x="6876256" y="3429000"/>
            <a:ext cx="432048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4883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ÖDEV NEDİR?</a:t>
            </a:r>
          </a:p>
          <a:p>
            <a:endParaRPr lang="tr-TR" dirty="0"/>
          </a:p>
          <a:p>
            <a:r>
              <a:rPr lang="tr-TR" dirty="0" smtClean="0"/>
              <a:t>ÖDEV ÖĞRENCİLERİNİZİN BİLGİLERİNİ PEKİŞTİRMESİNİ SAĞLARKEN AYNI ZAMANDA </a:t>
            </a:r>
            <a:r>
              <a:rPr lang="tr-TR" b="1" dirty="0" smtClean="0"/>
              <a:t>SORUMLULUK DUYGUSU </a:t>
            </a:r>
            <a:r>
              <a:rPr lang="tr-TR" dirty="0" smtClean="0"/>
              <a:t>KAZANMASINI SAĞLAYAN İŞ VE AKTİVİTELERDİR.</a:t>
            </a:r>
            <a:endParaRPr lang="tr-TR" dirty="0"/>
          </a:p>
        </p:txBody>
      </p:sp>
      <p:sp>
        <p:nvSpPr>
          <p:cNvPr id="104885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ÖDEV SORUNU</a:t>
            </a:r>
            <a:r>
              <a:rPr lang="tr-TR" dirty="0" smtClean="0">
                <a:sym typeface="Wingdings" pitchFamily="2" charset="2"/>
              </a:rPr>
              <a:t>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4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4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6" name="Başlık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YAŞANILAN SORUNLAR NELERDİR??</a:t>
            </a:r>
            <a:br>
              <a:rPr lang="tr-TR" b="1" dirty="0">
                <a:solidFill>
                  <a:srgbClr val="C00000"/>
                </a:solidFill>
              </a:rPr>
            </a:b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1048877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2536305"/>
          </a:xfrm>
        </p:spPr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         AKLINDA HEP OYUN, TV. BİLGİSAYAR vb. VAR.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ÖDÜL (RÜŞVET) ALMADAN ÖDEV YAPMIYOR.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ÖDEVLERİNİ ZAMANINDA YAPMIYOR.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ÖDEV YAPMAYI REDDEDİYOR.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 ÖDEV YAPARKEN ÇOK SIKILIYOR.</a:t>
            </a:r>
          </a:p>
          <a:p>
            <a:pPr marL="457200" indent="-457200" algn="l">
              <a:buFont typeface="+mj-lt"/>
              <a:buAutoNum type="arabicPeriod"/>
            </a:pPr>
            <a:r>
              <a:rPr lang="tr-TR" dirty="0" smtClean="0">
                <a:solidFill>
                  <a:schemeClr val="tx1"/>
                </a:solidFill>
              </a:rPr>
              <a:t>İNCE MOTOR KASLARI ZAYIF OLDUĞU İÇİN ÇABUK YORULUYOR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8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8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48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4" name="İçerik Yer Tutucusu 1"/>
          <p:cNvSpPr>
            <a:spLocks noGrp="1"/>
          </p:cNvSpPr>
          <p:nvPr>
            <p:ph idx="1"/>
          </p:nvPr>
        </p:nvSpPr>
        <p:spPr>
          <a:xfrm>
            <a:off x="683568" y="2204864"/>
            <a:ext cx="7632848" cy="4653136"/>
          </a:xfrm>
        </p:spPr>
        <p:txBody>
          <a:bodyPr>
            <a:noAutofit/>
          </a:bodyPr>
          <a:lstStyle/>
          <a:p>
            <a:r>
              <a:rPr lang="tr-TR" sz="2000" dirty="0"/>
              <a:t>Uzmanlar, çocuklara sorumluluk kazandırmanın en önemli ve en kolay yolunun küçük ev işleri yaptırmaktan geçtiğini </a:t>
            </a:r>
            <a:r>
              <a:rPr lang="tr-TR" sz="2000" dirty="0" smtClean="0"/>
              <a:t>belirtiyor.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Çocuğa sorumluluk duygusu kazandırmak istiyorsanız, küçük ev işleri yaptırın' 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/>
              <a:t>Ev işleri, çocuklara sorumluluk duygusu kazandırma ve kendilerini ailenin yararlı ve değerli bir üyesi olarak hissetmelerine yardımcı olmasında önemli rol oynuyor. </a:t>
            </a:r>
            <a:endParaRPr lang="tr-TR" sz="2000" dirty="0" smtClean="0"/>
          </a:p>
          <a:p>
            <a:r>
              <a:rPr lang="tr-TR" sz="2000" dirty="0" smtClean="0"/>
              <a:t>Aynı zamanda özellikle yazma sürecinde gerekli olan ince-motor kasların güçlenmesini sağlayacaktır.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ÖRN: Çamaşırlarını katlamak, sofraya yardım etmek, ayakkabılarını bağlamak vb.</a:t>
            </a:r>
            <a:endParaRPr lang="tr-TR" dirty="0"/>
          </a:p>
        </p:txBody>
      </p:sp>
      <p:sp>
        <p:nvSpPr>
          <p:cNvPr id="1048895" name="Başlık 2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296144"/>
          </a:xfrm>
        </p:spPr>
        <p:txBody>
          <a:bodyPr>
            <a:no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ÖDEV YAPABİLMESİ İÇİN ÖNCELİKLE SORUMLULUK DUYGUSU KAZANMASI GEREKİR</a:t>
            </a:r>
            <a:endParaRPr lang="tr-TR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48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b="1" dirty="0">
                <a:solidFill>
                  <a:srgbClr val="C00000"/>
                </a:solidFill>
              </a:rPr>
              <a:t>SORUMLULUK DUYGUSU OLAN İNSAN HAYATTA, VEREMEDİĞİ ŞEYLERİ ALMAYA ÇALIŞMAZ</a:t>
            </a:r>
            <a:r>
              <a:rPr lang="tr-TR" dirty="0"/>
              <a:t>. </a:t>
            </a:r>
            <a:r>
              <a:rPr lang="tr-TR" dirty="0" smtClean="0"/>
              <a:t>-</a:t>
            </a: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9" name="İçerik Yer Tutucusu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r>
              <a:rPr lang="tr-TR" dirty="0" smtClean="0"/>
              <a:t>Çocuğunuza uygun ortamı ve araç-gereci sağlayın.</a:t>
            </a:r>
          </a:p>
          <a:p>
            <a:r>
              <a:rPr lang="tr-TR" dirty="0" smtClean="0"/>
              <a:t>Ödevin yapılacağı zamanı birlikte planlayın.</a:t>
            </a:r>
          </a:p>
          <a:p>
            <a:r>
              <a:rPr lang="tr-TR" dirty="0" smtClean="0"/>
              <a:t>Çocuğunuz ödev konusunda yardım istediğinde yardımcı olun. Ancak bu yardım sadece yönlendirme şeklinde olmalıdır.</a:t>
            </a:r>
          </a:p>
          <a:p>
            <a:r>
              <a:rPr lang="tr-TR" dirty="0" smtClean="0"/>
              <a:t>Neden ödev yapması gerektiğini, okumanın onun hayatında nasıl değişimler yaratacağını anlatın.</a:t>
            </a:r>
          </a:p>
          <a:p>
            <a:r>
              <a:rPr lang="tr-TR" b="1" dirty="0" smtClean="0"/>
              <a:t>Rüşvet karşılığı ödev yaptırmayın!!</a:t>
            </a:r>
          </a:p>
          <a:p>
            <a:r>
              <a:rPr lang="tr-TR" b="1" dirty="0" smtClean="0"/>
              <a:t>Ödevleri asla siz yapmayın!!</a:t>
            </a:r>
            <a:endParaRPr lang="tr-TR" b="1" dirty="0"/>
          </a:p>
        </p:txBody>
      </p:sp>
      <p:sp>
        <p:nvSpPr>
          <p:cNvPr id="1048930" name="Başlık 2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Veliler Ne Yapmalı?</a:t>
            </a:r>
            <a:endParaRPr lang="tr-TR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1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Sık Sorulan Sorular</a:t>
            </a:r>
            <a:endParaRPr lang="tr-TR" sz="6000" dirty="0"/>
          </a:p>
        </p:txBody>
      </p:sp>
      <p:sp>
        <p:nvSpPr>
          <p:cNvPr id="1048932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13800" dirty="0" err="1" smtClean="0">
                <a:solidFill>
                  <a:srgbClr val="FF0000"/>
                </a:solidFill>
              </a:rPr>
              <a:t>sss</a:t>
            </a:r>
            <a:endParaRPr lang="tr-TR" sz="13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Bütün eşyaların (suluk, çanta, beslenme çantası vs.) üstüne etiket yapıştırılması sorunu azaltacaktır.</a:t>
            </a:r>
          </a:p>
          <a:p>
            <a:endParaRPr lang="tr-TR" dirty="0"/>
          </a:p>
        </p:txBody>
      </p:sp>
      <p:sp>
        <p:nvSpPr>
          <p:cNvPr id="1048934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Sürekli eşyaları kayboluyor?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4857"/>
          </a:bodyPr>
          <a:lstStyle/>
          <a:p>
            <a:r>
              <a:rPr lang="tr-TR" sz="5200" dirty="0" smtClean="0"/>
              <a:t>BAŞARI</a:t>
            </a:r>
          </a:p>
          <a:p>
            <a:r>
              <a:rPr lang="tr-TR" sz="6000" dirty="0" smtClean="0"/>
              <a:t>BAŞARI</a:t>
            </a:r>
          </a:p>
          <a:p>
            <a:r>
              <a:rPr lang="tr-TR" sz="5400" dirty="0" smtClean="0"/>
              <a:t>BAŞARI</a:t>
            </a:r>
          </a:p>
          <a:p>
            <a:r>
              <a:rPr lang="tr-TR" sz="3500" dirty="0" smtClean="0"/>
              <a:t>BAŞARI</a:t>
            </a:r>
            <a:endParaRPr lang="tr-TR" sz="3500" dirty="0"/>
          </a:p>
        </p:txBody>
      </p:sp>
      <p:sp>
        <p:nvSpPr>
          <p:cNvPr id="104861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Veliler ne ister?</a:t>
            </a: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5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Her çocuğun algısı, anlayışı ve potansiyeli farklıdır. Bu durum öğrenmesinde de farklılığa yol açar. Başka çocukların başarısı veya başarısızlığı  ile ilgilenmeyin! Siz sadece kendi öğrencinizden sorumlusunuz!!!</a:t>
            </a:r>
            <a:endParaRPr lang="tr-TR" dirty="0"/>
          </a:p>
        </p:txBody>
      </p:sp>
      <p:sp>
        <p:nvSpPr>
          <p:cNvPr id="1048936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Öğrencim diğer çocuklardan geri mi?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7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4792" lnSpcReduction="20000"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Çocuklarınızın küçük yaşlarda bilgisayar kullanması cep telefonlarıyla oyunlar oynaması akademik başarı için altyapı sağlamaz!!!</a:t>
            </a:r>
          </a:p>
          <a:p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dirty="0" smtClean="0">
                <a:solidFill>
                  <a:srgbClr val="FF0000"/>
                </a:solidFill>
              </a:rPr>
              <a:t>Çocuğunuzu daha gerçekçi bir gözle değerlendirmek sorunu çözmede yardımcı olacaktır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48938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Çocuğumun daha başarılı olmasını bekliyordum?</a:t>
            </a: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Soru: Sınıfımız diğer sınıflardan geri mi? İleri mi?</a:t>
            </a:r>
            <a:endParaRPr lang="tr-TR" dirty="0"/>
          </a:p>
        </p:txBody>
      </p:sp>
      <p:sp>
        <p:nvSpPr>
          <p:cNvPr id="1048962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944816" cy="2321271"/>
          </a:xfrm>
        </p:spPr>
        <p:txBody>
          <a:bodyPr>
            <a:normAutofit fontScale="59219" lnSpcReduction="20000"/>
          </a:bodyPr>
          <a:lstStyle/>
          <a:p>
            <a:r>
              <a:rPr lang="tr-TR" sz="4000" dirty="0" smtClean="0"/>
              <a:t>Cevap: </a:t>
            </a:r>
            <a:r>
              <a:rPr lang="tr-TR" sz="4400" dirty="0" smtClean="0">
                <a:solidFill>
                  <a:srgbClr val="FF0000"/>
                </a:solidFill>
              </a:rPr>
              <a:t>Her sınıfın kendi özgül koşulları vardır.</a:t>
            </a:r>
          </a:p>
          <a:p>
            <a:r>
              <a:rPr lang="tr-TR" sz="4400" dirty="0" smtClean="0">
                <a:solidFill>
                  <a:srgbClr val="FF0000"/>
                </a:solidFill>
              </a:rPr>
              <a:t> Her öğretmenin bir öğretme tarzı vardır.</a:t>
            </a:r>
          </a:p>
          <a:p>
            <a:r>
              <a:rPr lang="tr-TR" sz="4400" dirty="0" smtClean="0">
                <a:solidFill>
                  <a:srgbClr val="FF0000"/>
                </a:solidFill>
              </a:rPr>
              <a:t>Nasıl öğrencileri  birbiriyle   karşılaştırmak doğru değilse, sınıfları karşılaştırmak da doğru değildir</a:t>
            </a:r>
            <a:r>
              <a:rPr lang="tr-TR" sz="3200" dirty="0" smtClean="0">
                <a:solidFill>
                  <a:srgbClr val="FF0000"/>
                </a:solidFill>
              </a:rPr>
              <a:t>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9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 marL="0" indent="0" algn="ctr"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CEVAP: HAYIR!!</a:t>
            </a:r>
            <a:endParaRPr lang="tr-TR" sz="4000" dirty="0">
              <a:solidFill>
                <a:srgbClr val="FF0000"/>
              </a:solidFill>
            </a:endParaRPr>
          </a:p>
          <a:p>
            <a:endParaRPr lang="tr-TR" dirty="0" smtClean="0"/>
          </a:p>
          <a:p>
            <a:r>
              <a:rPr lang="tr-TR" dirty="0" smtClean="0"/>
              <a:t>Bu öğrencinizin kişilik gelişimine büyük zarar verir. Her öğlen yemek yedirmeye gelen velilerin öğrencilerin bağımlı kişilik oluşturmaları  ihtimali daha yüksektir!</a:t>
            </a:r>
            <a:endParaRPr lang="tr-TR" dirty="0"/>
          </a:p>
        </p:txBody>
      </p:sp>
      <p:sp>
        <p:nvSpPr>
          <p:cNvPr id="1048980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Öğrencimin sürekli yanında olmam gerekiyor mu?</a:t>
            </a:r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1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Bu konuyu öğretmene bırakmak en doğrusudur. Sınıfın ihtiyaçlarını ondan daha iyi bilen yoktur!!</a:t>
            </a:r>
            <a:endParaRPr lang="tr-TR" sz="3200" dirty="0"/>
          </a:p>
        </p:txBody>
      </p:sp>
      <p:sp>
        <p:nvSpPr>
          <p:cNvPr id="1048982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Ödevimiz az mı? Çok mu?</a:t>
            </a:r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3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Hastalık </a:t>
            </a:r>
            <a:r>
              <a:rPr lang="tr-TR" dirty="0" err="1" smtClean="0"/>
              <a:t>vs</a:t>
            </a:r>
            <a:r>
              <a:rPr lang="tr-TR" dirty="0" smtClean="0"/>
              <a:t> durumlarda öğretmen uygun saat aralıklarında aranabilir ancak ödevle ilgili bir sorun olduğunda yapılacak en doğru hareket sınıf temsilcisine ulaşmak olacaktır.</a:t>
            </a:r>
            <a:endParaRPr lang="tr-TR" dirty="0"/>
          </a:p>
        </p:txBody>
      </p:sp>
      <p:sp>
        <p:nvSpPr>
          <p:cNvPr id="1048984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Öğretmenle iletişimi nasıl sağlarız?</a:t>
            </a:r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Eğitim bir ekip işidir. Siz destek olmazsanız başaramayız. İnanıyorum ki sorunsuz ve güzel bir yıl bizi bekliyor. Katılımınız için teşekkürler….</a:t>
            </a:r>
            <a:endParaRPr lang="tr-TR" sz="3200" dirty="0"/>
          </a:p>
        </p:txBody>
      </p:sp>
      <p:sp>
        <p:nvSpPr>
          <p:cNvPr id="1048986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Sonsöz 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Hemen hemen her velinin 1. sınıftan ilk beklentisi başarıdır!!</a:t>
            </a:r>
            <a:endParaRPr lang="tr-TR" sz="4000" dirty="0"/>
          </a:p>
        </p:txBody>
      </p:sp>
      <p:sp>
        <p:nvSpPr>
          <p:cNvPr id="1048619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dirty="0" smtClean="0"/>
              <a:t>BAŞARI BİR KADER MİDİR?</a:t>
            </a:r>
            <a:endParaRPr lang="tr-TR" sz="7200" dirty="0"/>
          </a:p>
        </p:txBody>
      </p:sp>
      <p:sp>
        <p:nvSpPr>
          <p:cNvPr id="1048621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9600" dirty="0" smtClean="0"/>
              <a:t>HAYIR!!!</a:t>
            </a:r>
            <a:endParaRPr lang="tr-TR" sz="9600" dirty="0"/>
          </a:p>
        </p:txBody>
      </p:sp>
      <p:sp>
        <p:nvSpPr>
          <p:cNvPr id="104862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ABD’li psikolog Abraham MASLOW 1943 yılında ihtiyaçlar hiyerarşisini yayınlamıştır.</a:t>
            </a:r>
          </a:p>
          <a:p>
            <a:endParaRPr lang="tr-TR" dirty="0"/>
          </a:p>
          <a:p>
            <a:endParaRPr lang="tr-TR" dirty="0" smtClean="0"/>
          </a:p>
        </p:txBody>
      </p:sp>
      <p:sp>
        <p:nvSpPr>
          <p:cNvPr id="104862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420888"/>
            <a:ext cx="5472608" cy="4122570"/>
          </a:xfrm>
          <a:ln w="38100">
            <a:solidFill>
              <a:schemeClr val="tx1"/>
            </a:solidFill>
          </a:ln>
        </p:spPr>
      </p:pic>
      <p:sp>
        <p:nvSpPr>
          <p:cNvPr id="1048642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Maslow</a:t>
            </a:r>
            <a:r>
              <a:rPr lang="tr-TR" dirty="0" smtClean="0"/>
              <a:t> İhtiyaçlar Hiyerarşisi</a:t>
            </a:r>
            <a:endParaRPr lang="tr-TR" dirty="0"/>
          </a:p>
        </p:txBody>
      </p:sp>
      <p:cxnSp>
        <p:nvCxnSpPr>
          <p:cNvPr id="3145728" name="Düz Ok Bağlayıcısı 7"/>
          <p:cNvCxnSpPr>
            <a:cxnSpLocks/>
          </p:cNvCxnSpPr>
          <p:nvPr/>
        </p:nvCxnSpPr>
        <p:spPr>
          <a:xfrm>
            <a:off x="4860032" y="3861048"/>
            <a:ext cx="26642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3" name="PubRRectCallout"/>
          <p:cNvSpPr>
            <a:spLocks noEditPoints="1" noChangeArrowheads="1"/>
          </p:cNvSpPr>
          <p:nvPr/>
        </p:nvSpPr>
        <p:spPr bwMode="auto">
          <a:xfrm>
            <a:off x="7524328" y="3099048"/>
            <a:ext cx="1588876" cy="15240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r-TR" dirty="0">
                <a:solidFill>
                  <a:prstClr val="black"/>
                </a:solidFill>
              </a:rPr>
              <a:t> </a:t>
            </a:r>
            <a:endParaRPr lang="tr-TR" dirty="0" smtClean="0">
              <a:solidFill>
                <a:prstClr val="black"/>
              </a:solidFill>
            </a:endParaRPr>
          </a:p>
          <a:p>
            <a:r>
              <a:rPr lang="tr-TR" sz="2800" b="1" dirty="0" smtClean="0">
                <a:solidFill>
                  <a:prstClr val="black"/>
                </a:solidFill>
              </a:rPr>
              <a:t>Okuma Yazma</a:t>
            </a:r>
            <a:endParaRPr lang="tr-TR" sz="28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4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9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2" grpId="0"/>
      <p:bldP spid="10486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Bu </a:t>
            </a:r>
            <a:r>
              <a:rPr lang="tr-TR" sz="2800" dirty="0" err="1" smtClean="0"/>
              <a:t>piramitin</a:t>
            </a:r>
            <a:r>
              <a:rPr lang="tr-TR" sz="2800" dirty="0" smtClean="0"/>
              <a:t> bize gösterdiği alt ihtiyaçlar karşılanmadan bir üste geçilemeyeceğidir</a:t>
            </a:r>
            <a:r>
              <a:rPr lang="tr-TR" dirty="0" smtClean="0"/>
              <a:t>.</a:t>
            </a:r>
          </a:p>
          <a:p>
            <a:pPr algn="ctr"/>
            <a:r>
              <a:rPr lang="tr-TR" sz="3200" dirty="0" smtClean="0">
                <a:solidFill>
                  <a:srgbClr val="FF0000"/>
                </a:solidFill>
              </a:rPr>
              <a:t>Bilme anlama 5. sırada yer alıyor, bu da demektir ki alttaki 4 ihtiyacı yeterli düzeyde karşılanmayan çocuktan başarı beklemek doğru değildir</a:t>
            </a:r>
            <a:r>
              <a:rPr lang="tr-TR" sz="3200" dirty="0" smtClean="0"/>
              <a:t>!!!</a:t>
            </a:r>
            <a:endParaRPr lang="tr-TR" sz="3200" dirty="0"/>
          </a:p>
        </p:txBody>
      </p:sp>
      <p:sp>
        <p:nvSpPr>
          <p:cNvPr id="1048645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4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5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6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7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891</Words>
  <PresentationFormat>Ekran Gösterisi (4:3)</PresentationFormat>
  <Paragraphs>108</Paragraphs>
  <Slides>36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19</vt:i4>
      </vt:variant>
      <vt:variant>
        <vt:lpstr>Slayt Başlıkları</vt:lpstr>
      </vt:variant>
      <vt:variant>
        <vt:i4>36</vt:i4>
      </vt:variant>
    </vt:vector>
  </HeadingPairs>
  <TitlesOfParts>
    <vt:vector size="55" baseType="lpstr">
      <vt:lpstr>Ofis Teması</vt:lpstr>
      <vt:lpstr>Dalga Biçimi</vt:lpstr>
      <vt:lpstr>1_Dalga Biçimi</vt:lpstr>
      <vt:lpstr>2_Dalga Biçimi</vt:lpstr>
      <vt:lpstr>3_Dalga Biçimi</vt:lpstr>
      <vt:lpstr>4_Dalga Biçimi</vt:lpstr>
      <vt:lpstr>5_Dalga Biçimi</vt:lpstr>
      <vt:lpstr>6_Dalga Biçimi</vt:lpstr>
      <vt:lpstr>7_Dalga Biçimi</vt:lpstr>
      <vt:lpstr>8_Dalga Biçimi</vt:lpstr>
      <vt:lpstr>9_Dalga Biçimi</vt:lpstr>
      <vt:lpstr>10_Dalga Biçimi</vt:lpstr>
      <vt:lpstr>11_Dalga Biçimi</vt:lpstr>
      <vt:lpstr>12_Dalga Biçimi</vt:lpstr>
      <vt:lpstr>13_Dalga Biçimi</vt:lpstr>
      <vt:lpstr>14_Dalga Biçimi</vt:lpstr>
      <vt:lpstr>15_Dalga Biçimi</vt:lpstr>
      <vt:lpstr>16_Dalga Biçimi</vt:lpstr>
      <vt:lpstr>17_Dalga Biçimi</vt:lpstr>
      <vt:lpstr>Slayt 1</vt:lpstr>
      <vt:lpstr>1. SINIF SORULAR ve CEVAPLAR</vt:lpstr>
      <vt:lpstr>Veliler ne ister?</vt:lpstr>
      <vt:lpstr>Slayt 4</vt:lpstr>
      <vt:lpstr>Slayt 5</vt:lpstr>
      <vt:lpstr>Slayt 6</vt:lpstr>
      <vt:lpstr>Slayt 7</vt:lpstr>
      <vt:lpstr>Maslow İhtiyaçlar Hiyerarşisi</vt:lpstr>
      <vt:lpstr>Slayt 9</vt:lpstr>
      <vt:lpstr>DOĞRU BESLENME</vt:lpstr>
      <vt:lpstr>Lütfen, Kahvaltısını yaptırmadan çocuğunuzu okula göndermeyin!!</vt:lpstr>
      <vt:lpstr>UYKU</vt:lpstr>
      <vt:lpstr>ÖĞRENCİLERİN TEMİZLİK ve BAKIMI</vt:lpstr>
      <vt:lpstr>OKUL ALIŞ VERİŞİ</vt:lpstr>
      <vt:lpstr>Okuma Yazma Süreci</vt:lpstr>
      <vt:lpstr>SORU: OKUMA MI YAZMA MI ÖNCELİKLİ?</vt:lpstr>
      <vt:lpstr>SORU: OKUMA MI YAZMA MI ÖNCELİKLİ?</vt:lpstr>
      <vt:lpstr>SORU: EL YAZISI KALKTI MI?</vt:lpstr>
      <vt:lpstr> SORU: HARFLERİN ÖĞRENME SIRASI  NASIL OLACAK?</vt:lpstr>
      <vt:lpstr>SORU: Sesler Nasıl Verilmeli?</vt:lpstr>
      <vt:lpstr>SORU: Harf birleştirme nasıl olur?</vt:lpstr>
      <vt:lpstr>Slayt 22</vt:lpstr>
      <vt:lpstr>ÖDEV SORUNU</vt:lpstr>
      <vt:lpstr>YAŞANILAN SORUNLAR NELERDİR?? </vt:lpstr>
      <vt:lpstr>ÖDEV YAPABİLMESİ İÇİN ÖNCELİKLE SORUMLULUK DUYGUSU KAZANMASI GEREKİR</vt:lpstr>
      <vt:lpstr>Slayt 26</vt:lpstr>
      <vt:lpstr>Veliler Ne Yapmalı?</vt:lpstr>
      <vt:lpstr>sss</vt:lpstr>
      <vt:lpstr>Sürekli eşyaları kayboluyor?</vt:lpstr>
      <vt:lpstr>Öğrencim diğer çocuklardan geri mi?</vt:lpstr>
      <vt:lpstr>Çocuğumun daha başarılı olmasını bekliyordum?</vt:lpstr>
      <vt:lpstr>Soru: Sınıfımız diğer sınıflardan geri mi? İleri mi?</vt:lpstr>
      <vt:lpstr>Öğrencimin sürekli yanında olmam gerekiyor mu?</vt:lpstr>
      <vt:lpstr>Ödevimiz az mı? Çok mu?</vt:lpstr>
      <vt:lpstr>Öğretmenle iletişimi nasıl sağlarız?</vt:lpstr>
      <vt:lpstr>Sonsöz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2017-09-13T12:52:24Z</dcterms:created>
  <dcterms:modified xsi:type="dcterms:W3CDTF">2017-09-17T15:08:39Z</dcterms:modified>
  <cp:category>www.sorubak.com</cp:category>
</cp:coreProperties>
</file>