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62" r:id="rId3"/>
    <p:sldId id="258" r:id="rId4"/>
    <p:sldId id="259" r:id="rId5"/>
    <p:sldId id="268" r:id="rId6"/>
    <p:sldId id="287" r:id="rId7"/>
    <p:sldId id="264" r:id="rId8"/>
    <p:sldId id="265" r:id="rId9"/>
    <p:sldId id="269" r:id="rId10"/>
    <p:sldId id="270" r:id="rId11"/>
    <p:sldId id="271" r:id="rId12"/>
    <p:sldId id="272" r:id="rId13"/>
    <p:sldId id="273" r:id="rId14"/>
    <p:sldId id="274" r:id="rId15"/>
    <p:sldId id="275" r:id="rId16"/>
    <p:sldId id="276" r:id="rId17"/>
    <p:sldId id="277" r:id="rId18"/>
    <p:sldId id="278" r:id="rId19"/>
    <p:sldId id="279" r:id="rId20"/>
    <p:sldId id="280" r:id="rId21"/>
    <p:sldId id="281" r:id="rId22"/>
    <p:sldId id="282" r:id="rId23"/>
    <p:sldId id="283" r:id="rId24"/>
    <p:sldId id="284" r:id="rId25"/>
    <p:sldId id="285" r:id="rId26"/>
    <p:sldId id="286" r:id="rId2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0" d="100"/>
          <a:sy n="110" d="100"/>
        </p:scale>
        <p:origin x="-1632" y="-90"/>
      </p:cViewPr>
      <p:guideLst>
        <p:guide orient="horz" pos="2160"/>
        <p:guide pos="2880"/>
      </p:guideLst>
    </p:cSldViewPr>
  </p:slideViewPr>
  <p:notesTextViewPr>
    <p:cViewPr>
      <p:scale>
        <a:sx n="1" d="1"/>
        <a:sy n="1" d="1"/>
      </p:scale>
      <p:origin x="0" y="0"/>
    </p:cViewPr>
  </p:notesTextViewPr>
  <p:sorterViewPr>
    <p:cViewPr>
      <p:scale>
        <a:sx n="100" d="100"/>
        <a:sy n="100" d="100"/>
      </p:scale>
      <p:origin x="0" y="447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3758412-683E-46D6-A07F-6CC41CF9497B}" type="datetimeFigureOut">
              <a:rPr lang="tr-TR" smtClean="0"/>
              <a:pPr/>
              <a:t>20.07.2017</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3EAF3D4-C39B-45FF-B29C-5485471176A1}" type="slidenum">
              <a:rPr lang="tr-TR" smtClean="0"/>
              <a:pPr/>
              <a:t>‹#›</a:t>
            </a:fld>
            <a:endParaRPr lang="tr-TR"/>
          </a:p>
        </p:txBody>
      </p:sp>
    </p:spTree>
    <p:extLst>
      <p:ext uri="{BB962C8B-B14F-4D97-AF65-F5344CB8AC3E}">
        <p14:creationId xmlns="" xmlns:p14="http://schemas.microsoft.com/office/powerpoint/2010/main" val="20861061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0ECF96E7-98CD-403C-B46B-A4D002DAC249}" type="datetimeFigureOut">
              <a:rPr lang="tr-TR" smtClean="0"/>
              <a:pPr/>
              <a:t>20.07.2017</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220AF48E-5DEA-4A2B-AE75-07D867D7C72D}" type="slidenum">
              <a:rPr lang="tr-TR" smtClean="0"/>
              <a:pPr/>
              <a:t>‹#›</a:t>
            </a:fld>
            <a:endParaRPr lang="tr-TR"/>
          </a:p>
        </p:txBody>
      </p:sp>
    </p:spTree>
    <p:extLst>
      <p:ext uri="{BB962C8B-B14F-4D97-AF65-F5344CB8AC3E}">
        <p14:creationId xmlns="" xmlns:p14="http://schemas.microsoft.com/office/powerpoint/2010/main" val="24700129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0ECF96E7-98CD-403C-B46B-A4D002DAC249}" type="datetimeFigureOut">
              <a:rPr lang="tr-TR" smtClean="0"/>
              <a:pPr/>
              <a:t>20.07.2017</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220AF48E-5DEA-4A2B-AE75-07D867D7C72D}" type="slidenum">
              <a:rPr lang="tr-TR" smtClean="0"/>
              <a:pPr/>
              <a:t>‹#›</a:t>
            </a:fld>
            <a:endParaRPr lang="tr-TR"/>
          </a:p>
        </p:txBody>
      </p:sp>
    </p:spTree>
    <p:extLst>
      <p:ext uri="{BB962C8B-B14F-4D97-AF65-F5344CB8AC3E}">
        <p14:creationId xmlns="" xmlns:p14="http://schemas.microsoft.com/office/powerpoint/2010/main" val="42466073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0ECF96E7-98CD-403C-B46B-A4D002DAC249}" type="datetimeFigureOut">
              <a:rPr lang="tr-TR" smtClean="0"/>
              <a:pPr/>
              <a:t>20.07.2017</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220AF48E-5DEA-4A2B-AE75-07D867D7C72D}" type="slidenum">
              <a:rPr lang="tr-TR" smtClean="0"/>
              <a:pPr/>
              <a:t>‹#›</a:t>
            </a:fld>
            <a:endParaRPr lang="tr-TR"/>
          </a:p>
        </p:txBody>
      </p:sp>
    </p:spTree>
    <p:extLst>
      <p:ext uri="{BB962C8B-B14F-4D97-AF65-F5344CB8AC3E}">
        <p14:creationId xmlns="" xmlns:p14="http://schemas.microsoft.com/office/powerpoint/2010/main" val="42849882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0ECF96E7-98CD-403C-B46B-A4D002DAC249}" type="datetimeFigureOut">
              <a:rPr lang="tr-TR" smtClean="0"/>
              <a:pPr/>
              <a:t>20.07.2017</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220AF48E-5DEA-4A2B-AE75-07D867D7C72D}" type="slidenum">
              <a:rPr lang="tr-TR" smtClean="0"/>
              <a:pPr/>
              <a:t>‹#›</a:t>
            </a:fld>
            <a:endParaRPr lang="tr-TR"/>
          </a:p>
        </p:txBody>
      </p:sp>
    </p:spTree>
    <p:extLst>
      <p:ext uri="{BB962C8B-B14F-4D97-AF65-F5344CB8AC3E}">
        <p14:creationId xmlns="" xmlns:p14="http://schemas.microsoft.com/office/powerpoint/2010/main" val="39874083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0ECF96E7-98CD-403C-B46B-A4D002DAC249}" type="datetimeFigureOut">
              <a:rPr lang="tr-TR" smtClean="0"/>
              <a:pPr/>
              <a:t>20.07.2017</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220AF48E-5DEA-4A2B-AE75-07D867D7C72D}" type="slidenum">
              <a:rPr lang="tr-TR" smtClean="0"/>
              <a:pPr/>
              <a:t>‹#›</a:t>
            </a:fld>
            <a:endParaRPr lang="tr-TR"/>
          </a:p>
        </p:txBody>
      </p:sp>
    </p:spTree>
    <p:extLst>
      <p:ext uri="{BB962C8B-B14F-4D97-AF65-F5344CB8AC3E}">
        <p14:creationId xmlns="" xmlns:p14="http://schemas.microsoft.com/office/powerpoint/2010/main" val="28983553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0ECF96E7-98CD-403C-B46B-A4D002DAC249}" type="datetimeFigureOut">
              <a:rPr lang="tr-TR" smtClean="0"/>
              <a:pPr/>
              <a:t>20.07.2017</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220AF48E-5DEA-4A2B-AE75-07D867D7C72D}" type="slidenum">
              <a:rPr lang="tr-TR" smtClean="0"/>
              <a:pPr/>
              <a:t>‹#›</a:t>
            </a:fld>
            <a:endParaRPr lang="tr-TR"/>
          </a:p>
        </p:txBody>
      </p:sp>
    </p:spTree>
    <p:extLst>
      <p:ext uri="{BB962C8B-B14F-4D97-AF65-F5344CB8AC3E}">
        <p14:creationId xmlns="" xmlns:p14="http://schemas.microsoft.com/office/powerpoint/2010/main" val="4802797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0ECF96E7-98CD-403C-B46B-A4D002DAC249}" type="datetimeFigureOut">
              <a:rPr lang="tr-TR" smtClean="0"/>
              <a:pPr/>
              <a:t>20.07.2017</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220AF48E-5DEA-4A2B-AE75-07D867D7C72D}" type="slidenum">
              <a:rPr lang="tr-TR" smtClean="0"/>
              <a:pPr/>
              <a:t>‹#›</a:t>
            </a:fld>
            <a:endParaRPr lang="tr-TR"/>
          </a:p>
        </p:txBody>
      </p:sp>
    </p:spTree>
    <p:extLst>
      <p:ext uri="{BB962C8B-B14F-4D97-AF65-F5344CB8AC3E}">
        <p14:creationId xmlns="" xmlns:p14="http://schemas.microsoft.com/office/powerpoint/2010/main" val="23925263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0ECF96E7-98CD-403C-B46B-A4D002DAC249}" type="datetimeFigureOut">
              <a:rPr lang="tr-TR" smtClean="0"/>
              <a:pPr/>
              <a:t>20.07.2017</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220AF48E-5DEA-4A2B-AE75-07D867D7C72D}" type="slidenum">
              <a:rPr lang="tr-TR" smtClean="0"/>
              <a:pPr/>
              <a:t>‹#›</a:t>
            </a:fld>
            <a:endParaRPr lang="tr-TR"/>
          </a:p>
        </p:txBody>
      </p:sp>
    </p:spTree>
    <p:extLst>
      <p:ext uri="{BB962C8B-B14F-4D97-AF65-F5344CB8AC3E}">
        <p14:creationId xmlns="" xmlns:p14="http://schemas.microsoft.com/office/powerpoint/2010/main" val="4773007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0ECF96E7-98CD-403C-B46B-A4D002DAC249}" type="datetimeFigureOut">
              <a:rPr lang="tr-TR" smtClean="0"/>
              <a:pPr/>
              <a:t>20.07.2017</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220AF48E-5DEA-4A2B-AE75-07D867D7C72D}" type="slidenum">
              <a:rPr lang="tr-TR" smtClean="0"/>
              <a:pPr/>
              <a:t>‹#›</a:t>
            </a:fld>
            <a:endParaRPr lang="tr-TR"/>
          </a:p>
        </p:txBody>
      </p:sp>
    </p:spTree>
    <p:extLst>
      <p:ext uri="{BB962C8B-B14F-4D97-AF65-F5344CB8AC3E}">
        <p14:creationId xmlns="" xmlns:p14="http://schemas.microsoft.com/office/powerpoint/2010/main" val="470080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0ECF96E7-98CD-403C-B46B-A4D002DAC249}" type="datetimeFigureOut">
              <a:rPr lang="tr-TR" smtClean="0"/>
              <a:pPr/>
              <a:t>20.07.2017</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220AF48E-5DEA-4A2B-AE75-07D867D7C72D}" type="slidenum">
              <a:rPr lang="tr-TR" smtClean="0"/>
              <a:pPr/>
              <a:t>‹#›</a:t>
            </a:fld>
            <a:endParaRPr lang="tr-TR"/>
          </a:p>
        </p:txBody>
      </p:sp>
    </p:spTree>
    <p:extLst>
      <p:ext uri="{BB962C8B-B14F-4D97-AF65-F5344CB8AC3E}">
        <p14:creationId xmlns="" xmlns:p14="http://schemas.microsoft.com/office/powerpoint/2010/main" val="21093021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0ECF96E7-98CD-403C-B46B-A4D002DAC249}" type="datetimeFigureOut">
              <a:rPr lang="tr-TR" smtClean="0"/>
              <a:pPr/>
              <a:t>20.07.2017</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220AF48E-5DEA-4A2B-AE75-07D867D7C72D}" type="slidenum">
              <a:rPr lang="tr-TR" smtClean="0"/>
              <a:pPr/>
              <a:t>‹#›</a:t>
            </a:fld>
            <a:endParaRPr lang="tr-TR"/>
          </a:p>
        </p:txBody>
      </p:sp>
    </p:spTree>
    <p:extLst>
      <p:ext uri="{BB962C8B-B14F-4D97-AF65-F5344CB8AC3E}">
        <p14:creationId xmlns="" xmlns:p14="http://schemas.microsoft.com/office/powerpoint/2010/main" val="35387341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ECF96E7-98CD-403C-B46B-A4D002DAC249}" type="datetimeFigureOut">
              <a:rPr lang="tr-TR" smtClean="0"/>
              <a:pPr/>
              <a:t>20.07.2017</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0AF48E-5DEA-4A2B-AE75-07D867D7C72D}" type="slidenum">
              <a:rPr lang="tr-TR" smtClean="0"/>
              <a:pPr/>
              <a:t>‹#›</a:t>
            </a:fld>
            <a:endParaRPr lang="tr-TR"/>
          </a:p>
        </p:txBody>
      </p:sp>
    </p:spTree>
    <p:extLst>
      <p:ext uri="{BB962C8B-B14F-4D97-AF65-F5344CB8AC3E}">
        <p14:creationId xmlns="" xmlns:p14="http://schemas.microsoft.com/office/powerpoint/2010/main" val="38328392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r>
              <a:rPr lang="tr-TR" dirty="0" smtClean="0"/>
              <a:t>ALTIN KURALLARIMIZ</a:t>
            </a:r>
            <a:endParaRPr lang="tr-TR" dirty="0"/>
          </a:p>
        </p:txBody>
      </p:sp>
      <p:sp>
        <p:nvSpPr>
          <p:cNvPr id="3" name="Alt Başlık 2"/>
          <p:cNvSpPr>
            <a:spLocks noGrp="1"/>
          </p:cNvSpPr>
          <p:nvPr>
            <p:ph type="subTitle" idx="1"/>
          </p:nvPr>
        </p:nvSpPr>
        <p:spPr/>
        <p:txBody>
          <a:bodyPr/>
          <a:lstStyle/>
          <a:p>
            <a:endParaRPr lang="tr-TR"/>
          </a:p>
        </p:txBody>
      </p:sp>
      <p:pic>
        <p:nvPicPr>
          <p:cNvPr id="1026" name="Picture 2" descr="C:\Users\asd\AppData\Local\Microsoft\Windows\Temporary Internet Files\Content.IE5\4HCXTY0B\1378993974_21_7837[1].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259631" y="3522674"/>
            <a:ext cx="6974365" cy="206656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145490751"/>
      </p:ext>
    </p:extLst>
  </p:cSld>
  <p:clrMapOvr>
    <a:masterClrMapping/>
  </p:clrMapOvr>
  <mc:AlternateContent xmlns:mc="http://schemas.openxmlformats.org/markup-compatibility/2006">
    <mc:Choice xmlns="" xmlns:p14="http://schemas.microsoft.com/office/powerpoint/2010/main" Requires="p14">
      <p:transition spd="slow" p14:dur="2000" advTm="5363"/>
    </mc:Choice>
    <mc:Fallback>
      <p:transition spd="slow" advTm="5363"/>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67544" y="404664"/>
            <a:ext cx="8352928" cy="5904656"/>
          </a:xfrm>
          <a:solidFill>
            <a:schemeClr val="bg2"/>
          </a:solidFill>
        </p:spPr>
        <p:txBody>
          <a:bodyPr/>
          <a:lstStyle/>
          <a:p>
            <a:r>
              <a:rPr lang="tr-TR" dirty="0"/>
              <a:t>Bu konuyu yetişkin iki birey gibi konuşabilirsiniz öncelikle. Neden yapmak istemediğini, onu neyin yorduğunu ya da hangi durumlarda zorlandığını sorabilirsiniz; verdiği yanıtları da can kulağıyla dinlemeniz şartıyla tabii. İlle de yapmayacağım diye inat ediyorsa, bırakın yapmasın. Okula gittiğinde yerine getirmediği bu sorumlulukla ilgili öğretmeniyle yüzleşsin. Siz de öğretmenle iletişime geçmeyi sakın ihmal etmeyin bu arada.</a:t>
            </a:r>
          </a:p>
        </p:txBody>
      </p:sp>
    </p:spTree>
    <p:extLst>
      <p:ext uri="{BB962C8B-B14F-4D97-AF65-F5344CB8AC3E}">
        <p14:creationId xmlns="" xmlns:p14="http://schemas.microsoft.com/office/powerpoint/2010/main" val="1011976543"/>
      </p:ext>
    </p:extLst>
  </p:cSld>
  <p:clrMapOvr>
    <a:masterClrMapping/>
  </p:clrMapOvr>
  <mc:AlternateContent xmlns:mc="http://schemas.openxmlformats.org/markup-compatibility/2006">
    <mc:Choice xmlns="" xmlns:p14="http://schemas.microsoft.com/office/powerpoint/2010/main" Requires="p14">
      <p:transition spd="slow" p14:dur="2000" advTm="21897"/>
    </mc:Choice>
    <mc:Fallback>
      <p:transition spd="slow" advTm="21897"/>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b="1" dirty="0"/>
              <a:t>“</a:t>
            </a:r>
            <a:r>
              <a:rPr lang="tr-TR" sz="4000" b="1" dirty="0"/>
              <a:t>Tamam, hem izle hem ödevini yap”</a:t>
            </a:r>
            <a:br>
              <a:rPr lang="tr-TR" sz="4000" b="1" dirty="0"/>
            </a:br>
            <a:endParaRPr lang="tr-TR" sz="4000" b="1" dirty="0"/>
          </a:p>
        </p:txBody>
      </p:sp>
      <p:sp>
        <p:nvSpPr>
          <p:cNvPr id="3" name="İçerik Yer Tutucusu 2"/>
          <p:cNvSpPr>
            <a:spLocks noGrp="1"/>
          </p:cNvSpPr>
          <p:nvPr>
            <p:ph idx="1"/>
          </p:nvPr>
        </p:nvSpPr>
        <p:spPr>
          <a:xfrm>
            <a:off x="395536" y="1052736"/>
            <a:ext cx="8291264" cy="5073427"/>
          </a:xfrm>
          <a:solidFill>
            <a:schemeClr val="tx2">
              <a:lumMod val="20000"/>
              <a:lumOff val="80000"/>
            </a:schemeClr>
          </a:solidFill>
        </p:spPr>
        <p:txBody>
          <a:bodyPr/>
          <a:lstStyle/>
          <a:p>
            <a:r>
              <a:rPr lang="tr-TR" dirty="0"/>
              <a:t>Bu çok yanlış bir yaklaşım. Televizyon zaten eğitimciler tarafından onaylanan bir araç değildir. Ödevini TV karşısında yapması, sorumluluğunu tam olarak yerine getirememesine ve ödevin “öğrenilen konuyu pekiştirme” amacından sapılmasına sebep olur.</a:t>
            </a:r>
          </a:p>
        </p:txBody>
      </p:sp>
      <p:pic>
        <p:nvPicPr>
          <p:cNvPr id="7170" name="Picture 2" descr="C:\Users\asd\AppData\Local\Microsoft\Windows\Temporary Internet Files\Content.IE5\4HCXTY0B\Wooden-TV[1].pn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572000" y="3967483"/>
            <a:ext cx="2880320" cy="183006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880938115"/>
      </p:ext>
    </p:extLst>
  </p:cSld>
  <p:clrMapOvr>
    <a:masterClrMapping/>
  </p:clrMapOvr>
  <mc:AlternateContent xmlns:mc="http://schemas.openxmlformats.org/markup-compatibility/2006">
    <mc:Choice xmlns="" xmlns:p14="http://schemas.microsoft.com/office/powerpoint/2010/main" Requires="p14">
      <p:transition spd="slow" p14:dur="2000" advTm="20659"/>
    </mc:Choice>
    <mc:Fallback>
      <p:transition spd="slow" advTm="20659"/>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b="1" dirty="0"/>
              <a:t>İletişim her şeydir</a:t>
            </a:r>
            <a:br>
              <a:rPr lang="tr-TR" b="1" dirty="0"/>
            </a:br>
            <a:endParaRPr lang="tr-TR" b="1" dirty="0"/>
          </a:p>
        </p:txBody>
      </p:sp>
      <p:sp>
        <p:nvSpPr>
          <p:cNvPr id="3" name="İçerik Yer Tutucusu 2"/>
          <p:cNvSpPr>
            <a:spLocks noGrp="1"/>
          </p:cNvSpPr>
          <p:nvPr>
            <p:ph idx="1"/>
          </p:nvPr>
        </p:nvSpPr>
        <p:spPr>
          <a:solidFill>
            <a:srgbClr val="FFFF00"/>
          </a:solidFill>
        </p:spPr>
        <p:txBody>
          <a:bodyPr>
            <a:normAutofit/>
          </a:bodyPr>
          <a:lstStyle/>
          <a:p>
            <a:r>
              <a:rPr lang="tr-TR" sz="3600" dirty="0"/>
              <a:t>Öğretmenle her daim -tabii </a:t>
            </a:r>
            <a:r>
              <a:rPr lang="tr-TR" sz="3600" dirty="0" smtClean="0"/>
              <a:t> </a:t>
            </a:r>
            <a:r>
              <a:rPr lang="tr-TR" sz="3600" dirty="0"/>
              <a:t>sıkboğaz etmeyecek şekilde- iletişimde olun. Öğretmene de her türlü olumlu ya da olumsuz durumu size anlatabileceği mesajı verin. Okul yönetimi tarafından düzenlenen veli toplantılarına mutlaka katılın.</a:t>
            </a:r>
          </a:p>
        </p:txBody>
      </p:sp>
    </p:spTree>
    <p:extLst>
      <p:ext uri="{BB962C8B-B14F-4D97-AF65-F5344CB8AC3E}">
        <p14:creationId xmlns="" xmlns:p14="http://schemas.microsoft.com/office/powerpoint/2010/main" val="1250087455"/>
      </p:ext>
    </p:extLst>
  </p:cSld>
  <p:clrMapOvr>
    <a:masterClrMapping/>
  </p:clrMapOvr>
  <mc:AlternateContent xmlns:mc="http://schemas.openxmlformats.org/markup-compatibility/2006">
    <mc:Choice xmlns="" xmlns:p14="http://schemas.microsoft.com/office/powerpoint/2010/main" Requires="p14">
      <p:transition spd="slow" p14:dur="2000" advTm="19183"/>
    </mc:Choice>
    <mc:Fallback>
      <p:transition spd="slow" advTm="19183"/>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116632"/>
            <a:ext cx="8229600" cy="1301006"/>
          </a:xfrm>
        </p:spPr>
        <p:txBody>
          <a:bodyPr>
            <a:normAutofit fontScale="90000"/>
          </a:bodyPr>
          <a:lstStyle/>
          <a:p>
            <a:r>
              <a:rPr lang="tr-TR" dirty="0"/>
              <a:t>a</a:t>
            </a:r>
            <a:r>
              <a:rPr lang="tr-TR" dirty="0" smtClean="0"/>
              <a:t>yakkabı </a:t>
            </a:r>
            <a:r>
              <a:rPr lang="tr-TR" dirty="0"/>
              <a:t>bağlamayı da okulda öğrensin</a:t>
            </a:r>
            <a:br>
              <a:rPr lang="tr-TR" dirty="0"/>
            </a:br>
            <a:endParaRPr lang="tr-TR" dirty="0"/>
          </a:p>
        </p:txBody>
      </p:sp>
      <p:sp>
        <p:nvSpPr>
          <p:cNvPr id="3" name="İçerik Yer Tutucusu 2"/>
          <p:cNvSpPr>
            <a:spLocks noGrp="1"/>
          </p:cNvSpPr>
          <p:nvPr>
            <p:ph idx="1"/>
          </p:nvPr>
        </p:nvSpPr>
        <p:spPr>
          <a:solidFill>
            <a:schemeClr val="accent4">
              <a:lumMod val="20000"/>
              <a:lumOff val="80000"/>
            </a:schemeClr>
          </a:solidFill>
        </p:spPr>
        <p:txBody>
          <a:bodyPr/>
          <a:lstStyle/>
          <a:p>
            <a:r>
              <a:rPr lang="tr-TR" dirty="0" smtClean="0"/>
              <a:t> Evde öğrenmeli. </a:t>
            </a:r>
            <a:r>
              <a:rPr lang="tr-TR" dirty="0"/>
              <a:t>Çocuğun, ayakkabı bağcıklarını bağlamak, tuvalet ihtiyacını gidermek gibi aile içinde kazanması gereken davranışları, okulda kazanması gerekiyormuş gibi algılamayın. Çocuğunuz okula başlamış olabilir ama bazı davranışların sorumluluğu hâlâ sizin </a:t>
            </a:r>
            <a:r>
              <a:rPr lang="tr-TR" dirty="0" smtClean="0"/>
              <a:t>üzerinizde</a:t>
            </a:r>
            <a:r>
              <a:rPr lang="tr-TR" dirty="0"/>
              <a:t> </a:t>
            </a:r>
            <a:r>
              <a:rPr lang="tr-TR" dirty="0" smtClean="0"/>
              <a:t>olduğunu unutmayın.</a:t>
            </a:r>
          </a:p>
          <a:p>
            <a:endParaRPr lang="tr-TR" dirty="0"/>
          </a:p>
        </p:txBody>
      </p:sp>
    </p:spTree>
    <p:extLst>
      <p:ext uri="{BB962C8B-B14F-4D97-AF65-F5344CB8AC3E}">
        <p14:creationId xmlns="" xmlns:p14="http://schemas.microsoft.com/office/powerpoint/2010/main" val="1122377403"/>
      </p:ext>
    </p:extLst>
  </p:cSld>
  <p:clrMapOvr>
    <a:masterClrMapping/>
  </p:clrMapOvr>
  <mc:AlternateContent xmlns:mc="http://schemas.openxmlformats.org/markup-compatibility/2006">
    <mc:Choice xmlns="" xmlns:p14="http://schemas.microsoft.com/office/powerpoint/2010/main" Requires="p14">
      <p:transition spd="slow" p14:dur="2000" advTm="22673"/>
    </mc:Choice>
    <mc:Fallback>
      <p:transition spd="slow" advTm="22673"/>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23528" y="0"/>
            <a:ext cx="8424936" cy="1417638"/>
          </a:xfrm>
        </p:spPr>
        <p:txBody>
          <a:bodyPr>
            <a:normAutofit fontScale="90000"/>
          </a:bodyPr>
          <a:lstStyle/>
          <a:p>
            <a:r>
              <a:rPr lang="tr-TR" dirty="0" smtClean="0"/>
              <a:t/>
            </a:r>
            <a:br>
              <a:rPr lang="tr-TR" dirty="0" smtClean="0"/>
            </a:br>
            <a:r>
              <a:rPr lang="tr-TR" b="1" dirty="0" smtClean="0"/>
              <a:t>çok </a:t>
            </a:r>
            <a:r>
              <a:rPr lang="tr-TR" b="1" dirty="0"/>
              <a:t>ödev veriyorsa iyi öğretmendir yanılgısı</a:t>
            </a:r>
            <a:br>
              <a:rPr lang="tr-TR" b="1" dirty="0"/>
            </a:br>
            <a:endParaRPr lang="tr-TR" b="1" dirty="0"/>
          </a:p>
        </p:txBody>
      </p:sp>
      <p:sp>
        <p:nvSpPr>
          <p:cNvPr id="3" name="İçerik Yer Tutucusu 2"/>
          <p:cNvSpPr>
            <a:spLocks noGrp="1"/>
          </p:cNvSpPr>
          <p:nvPr>
            <p:ph idx="1"/>
          </p:nvPr>
        </p:nvSpPr>
        <p:spPr>
          <a:solidFill>
            <a:srgbClr val="FFFF00"/>
          </a:solidFill>
        </p:spPr>
        <p:txBody>
          <a:bodyPr>
            <a:normAutofit fontScale="92500" lnSpcReduction="20000"/>
          </a:bodyPr>
          <a:lstStyle/>
          <a:p>
            <a:r>
              <a:rPr lang="tr-TR" dirty="0"/>
              <a:t>Öğretmenin iyi bir öğretmen olup olmadığına, verdiği ödev miktarına bakarak karar vermeyin. Bu büyük bir yanılgıdır. </a:t>
            </a:r>
            <a:r>
              <a:rPr lang="tr-TR" dirty="0" err="1"/>
              <a:t>Haa</a:t>
            </a:r>
            <a:r>
              <a:rPr lang="tr-TR" dirty="0"/>
              <a:t> çocuğum masa başından kalkmasın, beni de meşgul etmesin diyorsanız o başka. Konu okulda öğrenilir, evde değil. Ödev miktarının çokluğu, öğretmenin iyi bir öğretmen olduğuna işaret etmez. Bu konuyu bir de çocuğunuz açısından değerlendirmeye çalışın. Şimdiye kadar oyun oynamak dışında hiçbir sorumluluğu olmayan 6-7 yaşlarında bir küçük insan, bir anda kendini çalışma kâğıtlarının arasında buluyor. Kendinizi onun yerine koyun!</a:t>
            </a:r>
          </a:p>
        </p:txBody>
      </p:sp>
    </p:spTree>
    <p:extLst>
      <p:ext uri="{BB962C8B-B14F-4D97-AF65-F5344CB8AC3E}">
        <p14:creationId xmlns="" xmlns:p14="http://schemas.microsoft.com/office/powerpoint/2010/main" val="406836798"/>
      </p:ext>
    </p:extLst>
  </p:cSld>
  <p:clrMapOvr>
    <a:masterClrMapping/>
  </p:clrMapOvr>
  <mc:AlternateContent xmlns:mc="http://schemas.openxmlformats.org/markup-compatibility/2006">
    <mc:Choice xmlns="" xmlns:p14="http://schemas.microsoft.com/office/powerpoint/2010/main" Requires="p14">
      <p:transition spd="slow" p14:dur="2000" advTm="24302"/>
    </mc:Choice>
    <mc:Fallback>
      <p:transition spd="slow" advTm="24302"/>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KIYASLAMAYIN</a:t>
            </a:r>
            <a:endParaRPr lang="tr-TR" dirty="0"/>
          </a:p>
        </p:txBody>
      </p:sp>
      <p:sp>
        <p:nvSpPr>
          <p:cNvPr id="3" name="İçerik Yer Tutucusu 2"/>
          <p:cNvSpPr>
            <a:spLocks noGrp="1"/>
          </p:cNvSpPr>
          <p:nvPr>
            <p:ph idx="1"/>
          </p:nvPr>
        </p:nvSpPr>
        <p:spPr>
          <a:solidFill>
            <a:srgbClr val="00B0F0"/>
          </a:solidFill>
        </p:spPr>
        <p:txBody>
          <a:bodyPr/>
          <a:lstStyle/>
          <a:p>
            <a:r>
              <a:rPr lang="tr-TR" dirty="0" smtClean="0"/>
              <a:t>En büyük hatalardan biridir Kıyaslamak.</a:t>
            </a:r>
          </a:p>
          <a:p>
            <a:r>
              <a:rPr lang="tr-TR" dirty="0" smtClean="0"/>
              <a:t>Her çocuk </a:t>
            </a:r>
            <a:r>
              <a:rPr lang="tr-TR" dirty="0" err="1" smtClean="0"/>
              <a:t>özeldir.Kapasiteleri</a:t>
            </a:r>
            <a:r>
              <a:rPr lang="tr-TR" dirty="0" smtClean="0"/>
              <a:t> farklı farklıdır.</a:t>
            </a:r>
          </a:p>
          <a:p>
            <a:r>
              <a:rPr lang="tr-TR" dirty="0" smtClean="0"/>
              <a:t>Çocuğunuzu başka çocuklarla </a:t>
            </a:r>
            <a:r>
              <a:rPr lang="tr-TR" dirty="0" err="1" smtClean="0"/>
              <a:t>kıyaslamayın,çocuğunuza</a:t>
            </a:r>
            <a:r>
              <a:rPr lang="tr-TR" dirty="0" smtClean="0"/>
              <a:t> Ahmet’i Ayşe’yi örnek göstermeyin.</a:t>
            </a:r>
          </a:p>
          <a:p>
            <a:r>
              <a:rPr lang="tr-TR" dirty="0" smtClean="0"/>
              <a:t>‘’Beş parmağın beşi bir değildir.’’</a:t>
            </a:r>
            <a:endParaRPr lang="tr-TR" dirty="0"/>
          </a:p>
        </p:txBody>
      </p:sp>
    </p:spTree>
    <p:extLst>
      <p:ext uri="{BB962C8B-B14F-4D97-AF65-F5344CB8AC3E}">
        <p14:creationId xmlns="" xmlns:p14="http://schemas.microsoft.com/office/powerpoint/2010/main" val="2341149706"/>
      </p:ext>
    </p:extLst>
  </p:cSld>
  <p:clrMapOvr>
    <a:masterClrMapping/>
  </p:clrMapOvr>
  <mc:AlternateContent xmlns:mc="http://schemas.openxmlformats.org/markup-compatibility/2006">
    <mc:Choice xmlns="" xmlns:p14="http://schemas.microsoft.com/office/powerpoint/2010/main" Requires="p14">
      <p:transition spd="slow" p14:dur="2000" advTm="20220"/>
    </mc:Choice>
    <mc:Fallback>
      <p:transition spd="slow" advTm="2022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ÖDÜLLENDİRİN</a:t>
            </a:r>
            <a:endParaRPr lang="tr-TR" dirty="0"/>
          </a:p>
        </p:txBody>
      </p:sp>
      <p:sp>
        <p:nvSpPr>
          <p:cNvPr id="3" name="İçerik Yer Tutucusu 2"/>
          <p:cNvSpPr>
            <a:spLocks noGrp="1"/>
          </p:cNvSpPr>
          <p:nvPr>
            <p:ph idx="1"/>
          </p:nvPr>
        </p:nvSpPr>
        <p:spPr>
          <a:solidFill>
            <a:schemeClr val="bg2"/>
          </a:solidFill>
        </p:spPr>
        <p:txBody>
          <a:bodyPr/>
          <a:lstStyle/>
          <a:p>
            <a:r>
              <a:rPr lang="tr-TR" dirty="0" smtClean="0"/>
              <a:t>Çocuklarınızı yapamadıklarıyla değil,</a:t>
            </a:r>
          </a:p>
          <a:p>
            <a:r>
              <a:rPr lang="tr-TR" dirty="0" smtClean="0"/>
              <a:t>Yaptıklarıyla övün.</a:t>
            </a:r>
          </a:p>
          <a:p>
            <a:r>
              <a:rPr lang="tr-TR" dirty="0" smtClean="0"/>
              <a:t>Başaramadıklarımızın yüzümüze vurulması bizi mutlu etmez.</a:t>
            </a:r>
          </a:p>
          <a:p>
            <a:r>
              <a:rPr lang="tr-TR" dirty="0" smtClean="0"/>
              <a:t>Başardıklarımızın görülmesi bizi motive eder..</a:t>
            </a:r>
            <a:endParaRPr lang="tr-TR" dirty="0"/>
          </a:p>
        </p:txBody>
      </p:sp>
    </p:spTree>
    <p:extLst>
      <p:ext uri="{BB962C8B-B14F-4D97-AF65-F5344CB8AC3E}">
        <p14:creationId xmlns="" xmlns:p14="http://schemas.microsoft.com/office/powerpoint/2010/main" val="3226767428"/>
      </p:ext>
    </p:extLst>
  </p:cSld>
  <p:clrMapOvr>
    <a:masterClrMapping/>
  </p:clrMapOvr>
  <mc:AlternateContent xmlns:mc="http://schemas.openxmlformats.org/markup-compatibility/2006">
    <mc:Choice xmlns="" xmlns:p14="http://schemas.microsoft.com/office/powerpoint/2010/main" Requires="p14">
      <p:transition spd="slow" p14:dur="2000" advTm="15177"/>
    </mc:Choice>
    <mc:Fallback>
      <p:transition spd="slow" advTm="15177"/>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ÖRNEK OLUN</a:t>
            </a:r>
            <a:endParaRPr lang="tr-TR" dirty="0"/>
          </a:p>
        </p:txBody>
      </p:sp>
      <p:sp>
        <p:nvSpPr>
          <p:cNvPr id="3" name="İçerik Yer Tutucusu 2"/>
          <p:cNvSpPr>
            <a:spLocks noGrp="1"/>
          </p:cNvSpPr>
          <p:nvPr>
            <p:ph idx="1"/>
          </p:nvPr>
        </p:nvSpPr>
        <p:spPr>
          <a:solidFill>
            <a:srgbClr val="FFFF00"/>
          </a:solidFill>
        </p:spPr>
        <p:txBody>
          <a:bodyPr>
            <a:normAutofit lnSpcReduction="10000"/>
          </a:bodyPr>
          <a:lstStyle/>
          <a:p>
            <a:r>
              <a:rPr lang="tr-TR" dirty="0" smtClean="0"/>
              <a:t>Çocuklarınıza dersini yapmasını kitap okumasını söyleyip siz televizyonun karşısına geçip dizi izlerseniz ,o çocuk er ya da geç bunu sorgulayacak ve sizi örnek alacaktır.</a:t>
            </a:r>
          </a:p>
          <a:p>
            <a:r>
              <a:rPr lang="tr-TR" dirty="0" smtClean="0"/>
              <a:t>Çocuğunuzun Ders yapma </a:t>
            </a:r>
            <a:r>
              <a:rPr lang="tr-TR" dirty="0" err="1" smtClean="0"/>
              <a:t>saatinde,kitap</a:t>
            </a:r>
            <a:r>
              <a:rPr lang="tr-TR" dirty="0" smtClean="0"/>
              <a:t> okuma saatinde televizyonu kapatın.</a:t>
            </a:r>
          </a:p>
          <a:p>
            <a:r>
              <a:rPr lang="tr-TR" dirty="0" smtClean="0"/>
              <a:t>Kitap okuma alışkanlığı büyüklerden görerek edinilen bir davranış </a:t>
            </a:r>
            <a:r>
              <a:rPr lang="tr-TR" dirty="0" err="1" smtClean="0"/>
              <a:t>biçimidir.En</a:t>
            </a:r>
            <a:r>
              <a:rPr lang="tr-TR" dirty="0" smtClean="0"/>
              <a:t> azından bir dergi yada gazete okuyun..</a:t>
            </a:r>
            <a:endParaRPr lang="tr-TR" dirty="0"/>
          </a:p>
        </p:txBody>
      </p:sp>
    </p:spTree>
    <p:extLst>
      <p:ext uri="{BB962C8B-B14F-4D97-AF65-F5344CB8AC3E}">
        <p14:creationId xmlns="" xmlns:p14="http://schemas.microsoft.com/office/powerpoint/2010/main" val="2315753377"/>
      </p:ext>
    </p:extLst>
  </p:cSld>
  <p:clrMapOvr>
    <a:masterClrMapping/>
  </p:clrMapOvr>
  <mc:AlternateContent xmlns:mc="http://schemas.openxmlformats.org/markup-compatibility/2006">
    <mc:Choice xmlns="" xmlns:p14="http://schemas.microsoft.com/office/powerpoint/2010/main" Requires="p14">
      <p:transition spd="slow" p14:dur="2000" advTm="20494"/>
    </mc:Choice>
    <mc:Fallback>
      <p:transition spd="slow" advTm="20494"/>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a:t>“Ze” değil “</a:t>
            </a:r>
            <a:r>
              <a:rPr lang="tr-TR" dirty="0" err="1"/>
              <a:t>Zzzzzzzz</a:t>
            </a:r>
            <a:r>
              <a:rPr lang="tr-TR" dirty="0"/>
              <a:t>”</a:t>
            </a:r>
            <a:br>
              <a:rPr lang="tr-TR" dirty="0"/>
            </a:br>
            <a:endParaRPr lang="tr-TR" dirty="0"/>
          </a:p>
        </p:txBody>
      </p:sp>
      <p:sp>
        <p:nvSpPr>
          <p:cNvPr id="3" name="İçerik Yer Tutucusu 2"/>
          <p:cNvSpPr>
            <a:spLocks noGrp="1"/>
          </p:cNvSpPr>
          <p:nvPr>
            <p:ph idx="1"/>
          </p:nvPr>
        </p:nvSpPr>
        <p:spPr>
          <a:solidFill>
            <a:srgbClr val="92D050"/>
          </a:solidFill>
        </p:spPr>
        <p:txBody>
          <a:bodyPr/>
          <a:lstStyle/>
          <a:p>
            <a:r>
              <a:rPr lang="tr-TR" dirty="0"/>
              <a:t>Anne babaların en sık yaptığı hatalardan biridir bu. Çocuklar harfleri öğrenirken “me, ke, te” diye öğrenmiyorlar, yani o an öğrendikleri harfin önüne “e” harfi getirmiyorlar. Evde destek çalışması yaparken harflerin önüne “e” harfi koymadan okumaya alışırsanız iyi edersiniz.</a:t>
            </a:r>
          </a:p>
        </p:txBody>
      </p:sp>
    </p:spTree>
    <p:extLst>
      <p:ext uri="{BB962C8B-B14F-4D97-AF65-F5344CB8AC3E}">
        <p14:creationId xmlns="" xmlns:p14="http://schemas.microsoft.com/office/powerpoint/2010/main" val="3105546392"/>
      </p:ext>
    </p:extLst>
  </p:cSld>
  <p:clrMapOvr>
    <a:masterClrMapping/>
  </p:clrMapOvr>
  <mc:AlternateContent xmlns:mc="http://schemas.openxmlformats.org/markup-compatibility/2006">
    <mc:Choice xmlns="" xmlns:p14="http://schemas.microsoft.com/office/powerpoint/2010/main" Requires="p14">
      <p:transition spd="slow" p14:dur="2000" advTm="20801"/>
    </mc:Choice>
    <mc:Fallback>
      <p:transition spd="slow" advTm="20801"/>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b="1" dirty="0"/>
              <a:t>“Tamam hadi aç o zaman ağzını”</a:t>
            </a:r>
            <a:br>
              <a:rPr lang="tr-TR" b="1" dirty="0"/>
            </a:br>
            <a:endParaRPr lang="tr-TR" b="1" dirty="0"/>
          </a:p>
        </p:txBody>
      </p:sp>
      <p:sp>
        <p:nvSpPr>
          <p:cNvPr id="3" name="İçerik Yer Tutucusu 2"/>
          <p:cNvSpPr>
            <a:spLocks noGrp="1"/>
          </p:cNvSpPr>
          <p:nvPr>
            <p:ph idx="1"/>
          </p:nvPr>
        </p:nvSpPr>
        <p:spPr>
          <a:solidFill>
            <a:srgbClr val="FFFF00"/>
          </a:solidFill>
        </p:spPr>
        <p:txBody>
          <a:bodyPr>
            <a:normAutofit fontScale="92500" lnSpcReduction="10000"/>
          </a:bodyPr>
          <a:lstStyle/>
          <a:p>
            <a:r>
              <a:rPr lang="tr-TR" dirty="0"/>
              <a:t>1. sınıfa başladı ya, çok yoruluyor zavallı” diye düşünüp yemeğini siz yedirmeye kalkmayın. Bu, ona yapacağınız en büyük kötülüktür. Unutmayın, 1. sınıf sadece okuma-yazma öğrenilen basamak değildir. Sorumluluk alma, kendi eyleminden mesul olma, yaptığının arkasında durma, hatasını fark edip düzeltme vb. davranışların da kazandırıldığı ya da pekiştirildiği aşamadır. Onun sorumluluğunu siz yerine getirirseniz, bu sürece büyük bir darbe indirmiş olursunuz.</a:t>
            </a:r>
          </a:p>
        </p:txBody>
      </p:sp>
    </p:spTree>
    <p:extLst>
      <p:ext uri="{BB962C8B-B14F-4D97-AF65-F5344CB8AC3E}">
        <p14:creationId xmlns="" xmlns:p14="http://schemas.microsoft.com/office/powerpoint/2010/main" val="1552225913"/>
      </p:ext>
    </p:extLst>
  </p:cSld>
  <p:clrMapOvr>
    <a:masterClrMapping/>
  </p:clrMapOvr>
  <mc:AlternateContent xmlns:mc="http://schemas.openxmlformats.org/markup-compatibility/2006">
    <mc:Choice xmlns="" xmlns:p14="http://schemas.microsoft.com/office/powerpoint/2010/main" Requires="p14">
      <p:transition spd="slow" p14:dur="2000" advTm="22696"/>
    </mc:Choice>
    <mc:Fallback>
      <p:transition spd="slow" advTm="22696"/>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r>
              <a:rPr lang="tr-TR" dirty="0"/>
              <a:t>1. </a:t>
            </a:r>
            <a:r>
              <a:rPr lang="tr-TR" sz="4000" b="1" dirty="0" smtClean="0"/>
              <a:t>BAĞCIKLI AYAKKABI YERİNE…</a:t>
            </a:r>
          </a:p>
          <a:p>
            <a:pPr marL="0" indent="0">
              <a:buNone/>
            </a:pPr>
            <a:r>
              <a:rPr lang="tr-TR" sz="7200" dirty="0" smtClean="0"/>
              <a:t>Cırt </a:t>
            </a:r>
            <a:r>
              <a:rPr lang="tr-TR" sz="7200" dirty="0"/>
              <a:t>cırtlı </a:t>
            </a:r>
            <a:r>
              <a:rPr lang="tr-TR" sz="7200" dirty="0" smtClean="0"/>
              <a:t> ayakkabı </a:t>
            </a:r>
            <a:r>
              <a:rPr lang="tr-TR" sz="7200" dirty="0"/>
              <a:t>alın</a:t>
            </a:r>
            <a:r>
              <a:rPr lang="tr-TR" sz="7200" dirty="0" smtClean="0"/>
              <a:t>.</a:t>
            </a:r>
            <a:endParaRPr lang="tr-TR" sz="7200" b="1" dirty="0"/>
          </a:p>
          <a:p>
            <a:endParaRPr lang="tr-TR" sz="7200" dirty="0"/>
          </a:p>
        </p:txBody>
      </p:sp>
      <p:pic>
        <p:nvPicPr>
          <p:cNvPr id="2050" name="Picture 2" descr="C:\Users\asd\AppData\Local\Microsoft\Windows\Temporary Internet Files\Content.IE5\CQ3QKDR8\johnny-automatic-gym-shoe[1].pn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811434" y="4293096"/>
            <a:ext cx="2866546" cy="1452383"/>
          </a:xfrm>
          <a:prstGeom prst="rect">
            <a:avLst/>
          </a:prstGeom>
          <a:noFill/>
          <a:extLst>
            <a:ext uri="{909E8E84-426E-40DD-AFC4-6F175D3DCCD1}">
              <a14:hiddenFill xmlns="" xmlns:a14="http://schemas.microsoft.com/office/drawing/2010/main">
                <a:solidFill>
                  <a:srgbClr val="FFFFFF"/>
                </a:solidFill>
              </a14:hiddenFill>
            </a:ext>
          </a:extLst>
        </p:spPr>
      </p:pic>
      <p:pic>
        <p:nvPicPr>
          <p:cNvPr id="2052" name="Picture 4" descr="C:\Users\asd\AppData\Local\Microsoft\Windows\Temporary Internet Files\Content.IE5\CQ3QKDR8\johnny-automatic-gym-shoe[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292080" y="4894790"/>
            <a:ext cx="2304256" cy="850689"/>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828467073"/>
      </p:ext>
    </p:extLst>
  </p:cSld>
  <p:clrMapOvr>
    <a:masterClrMapping/>
  </p:clrMapOvr>
  <mc:AlternateContent xmlns:mc="http://schemas.openxmlformats.org/markup-compatibility/2006">
    <mc:Choice xmlns="" xmlns:p14="http://schemas.microsoft.com/office/powerpoint/2010/main" Requires="p14">
      <p:transition spd="slow" p14:dur="2000" advTm="8341"/>
    </mc:Choice>
    <mc:Fallback>
      <p:transition spd="slow" advTm="8341"/>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smtClean="0"/>
              <a:t>ay </a:t>
            </a:r>
            <a:r>
              <a:rPr lang="tr-TR" dirty="0"/>
              <a:t>ağlayınca dayanamıyorum, ne yapayım”</a:t>
            </a:r>
            <a:br>
              <a:rPr lang="tr-TR" dirty="0"/>
            </a:br>
            <a:endParaRPr lang="tr-TR" dirty="0"/>
          </a:p>
        </p:txBody>
      </p:sp>
      <p:sp>
        <p:nvSpPr>
          <p:cNvPr id="3" name="İçerik Yer Tutucusu 2"/>
          <p:cNvSpPr>
            <a:spLocks noGrp="1"/>
          </p:cNvSpPr>
          <p:nvPr>
            <p:ph idx="1"/>
          </p:nvPr>
        </p:nvSpPr>
        <p:spPr>
          <a:solidFill>
            <a:schemeClr val="bg2"/>
          </a:solidFill>
        </p:spPr>
        <p:txBody>
          <a:bodyPr/>
          <a:lstStyle/>
          <a:p>
            <a:r>
              <a:rPr lang="tr-TR" dirty="0"/>
              <a:t>Dayanacaksınız, bunun başka açıklaması yok. 1. sınıf hem öğrenci hem de ebeveyn açısından zorludur. Ama hem sizi hem de çocuğunuzu sonraki yıllarda rahat ettirecek davranışların (sorumluluk vb.) yerleşmesi için kararlılığınızı korumanız, ödün vermemeniz gerekiyor. Aksi takdirde, çocuğunuzun sizin zayıf yanınızı kullanmasına izin vermiş olursunuz.</a:t>
            </a:r>
          </a:p>
        </p:txBody>
      </p:sp>
    </p:spTree>
    <p:extLst>
      <p:ext uri="{BB962C8B-B14F-4D97-AF65-F5344CB8AC3E}">
        <p14:creationId xmlns="" xmlns:p14="http://schemas.microsoft.com/office/powerpoint/2010/main" val="3790425579"/>
      </p:ext>
    </p:extLst>
  </p:cSld>
  <p:clrMapOvr>
    <a:masterClrMapping/>
  </p:clrMapOvr>
  <mc:AlternateContent xmlns:mc="http://schemas.openxmlformats.org/markup-compatibility/2006">
    <mc:Choice xmlns="" xmlns:p14="http://schemas.microsoft.com/office/powerpoint/2010/main" Requires="p14">
      <p:transition spd="slow" p14:dur="2000" advTm="22178"/>
    </mc:Choice>
    <mc:Fallback>
      <p:transition spd="slow" advTm="22178"/>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a:t>“Anne, biraz daha oturayım, lütfen”</a:t>
            </a:r>
            <a:br>
              <a:rPr lang="tr-TR" dirty="0"/>
            </a:br>
            <a:endParaRPr lang="tr-TR" dirty="0"/>
          </a:p>
        </p:txBody>
      </p:sp>
      <p:sp>
        <p:nvSpPr>
          <p:cNvPr id="3" name="İçerik Yer Tutucusu 2"/>
          <p:cNvSpPr>
            <a:spLocks noGrp="1"/>
          </p:cNvSpPr>
          <p:nvPr>
            <p:ph idx="1"/>
          </p:nvPr>
        </p:nvSpPr>
        <p:spPr>
          <a:solidFill>
            <a:schemeClr val="accent3"/>
          </a:solidFill>
        </p:spPr>
        <p:txBody>
          <a:bodyPr>
            <a:normAutofit/>
          </a:bodyPr>
          <a:lstStyle/>
          <a:p>
            <a:r>
              <a:rPr lang="tr-TR" sz="4000" dirty="0"/>
              <a:t>Taviz vermemeniz gereken konulardan birisi de uyku saati. Çocuğunuzun uykusunu almış bir şekilde okula gelmesi, hem çocuğunuz hem de öğretmen açısından çok önemli. </a:t>
            </a:r>
          </a:p>
        </p:txBody>
      </p:sp>
    </p:spTree>
    <p:extLst>
      <p:ext uri="{BB962C8B-B14F-4D97-AF65-F5344CB8AC3E}">
        <p14:creationId xmlns="" xmlns:p14="http://schemas.microsoft.com/office/powerpoint/2010/main" val="3132378841"/>
      </p:ext>
    </p:extLst>
  </p:cSld>
  <p:clrMapOvr>
    <a:masterClrMapping/>
  </p:clrMapOvr>
  <mc:AlternateContent xmlns:mc="http://schemas.openxmlformats.org/markup-compatibility/2006">
    <mc:Choice xmlns="" xmlns:p14="http://schemas.microsoft.com/office/powerpoint/2010/main" Requires="p14">
      <p:transition spd="slow" p14:dur="2000" advTm="15898"/>
    </mc:Choice>
    <mc:Fallback>
      <p:transition spd="slow" advTm="15898"/>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b="1" dirty="0"/>
              <a:t>Sen herkesten üstünsün”</a:t>
            </a:r>
            <a:br>
              <a:rPr lang="tr-TR" b="1" dirty="0"/>
            </a:br>
            <a:endParaRPr lang="tr-TR" b="1" dirty="0"/>
          </a:p>
        </p:txBody>
      </p:sp>
      <p:sp>
        <p:nvSpPr>
          <p:cNvPr id="3" name="İçerik Yer Tutucusu 2"/>
          <p:cNvSpPr>
            <a:spLocks noGrp="1"/>
          </p:cNvSpPr>
          <p:nvPr>
            <p:ph idx="1"/>
          </p:nvPr>
        </p:nvSpPr>
        <p:spPr>
          <a:solidFill>
            <a:schemeClr val="bg2"/>
          </a:solidFill>
        </p:spPr>
        <p:txBody>
          <a:bodyPr>
            <a:normAutofit/>
          </a:bodyPr>
          <a:lstStyle/>
          <a:p>
            <a:r>
              <a:rPr lang="tr-TR" dirty="0"/>
              <a:t>Kızlarınıza kontes, oğullarınıza kont muamelesi yapmayın. Çünkü okulda da aynı beklentiye giriyorlar çocuklar. Aynı muameleyi okulda da görmesi mümkün olmadığı için (öğretmen sınıfta kimseye ayrıcalık tanımamalı), bu “eşitlikçi” yaklaşım kont/kontes muamelesiyle büyüyen çocukları mutsuz ediyor. </a:t>
            </a:r>
            <a:r>
              <a:rPr lang="tr-TR" dirty="0" smtClean="0"/>
              <a:t> </a:t>
            </a:r>
            <a:endParaRPr lang="tr-TR" dirty="0"/>
          </a:p>
        </p:txBody>
      </p:sp>
    </p:spTree>
    <p:extLst>
      <p:ext uri="{BB962C8B-B14F-4D97-AF65-F5344CB8AC3E}">
        <p14:creationId xmlns="" xmlns:p14="http://schemas.microsoft.com/office/powerpoint/2010/main" val="1725824603"/>
      </p:ext>
    </p:extLst>
  </p:cSld>
  <p:clrMapOvr>
    <a:masterClrMapping/>
  </p:clrMapOvr>
  <mc:AlternateContent xmlns:mc="http://schemas.openxmlformats.org/markup-compatibility/2006">
    <mc:Choice xmlns="" xmlns:p14="http://schemas.microsoft.com/office/powerpoint/2010/main" Requires="p14">
      <p:transition spd="slow" p14:dur="2000" advTm="19515"/>
    </mc:Choice>
    <mc:Fallback>
      <p:transition spd="slow" advTm="19515"/>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b="1" dirty="0"/>
              <a:t>Evde konuşulan evde kalır (mı?)</a:t>
            </a:r>
            <a:br>
              <a:rPr lang="tr-TR" b="1" dirty="0"/>
            </a:br>
            <a:endParaRPr lang="tr-TR" b="1" dirty="0"/>
          </a:p>
        </p:txBody>
      </p:sp>
      <p:sp>
        <p:nvSpPr>
          <p:cNvPr id="3" name="İçerik Yer Tutucusu 2"/>
          <p:cNvSpPr>
            <a:spLocks noGrp="1"/>
          </p:cNvSpPr>
          <p:nvPr>
            <p:ph idx="1"/>
          </p:nvPr>
        </p:nvSpPr>
        <p:spPr>
          <a:solidFill>
            <a:schemeClr val="accent3">
              <a:lumMod val="20000"/>
              <a:lumOff val="80000"/>
            </a:schemeClr>
          </a:solidFill>
        </p:spPr>
        <p:txBody>
          <a:bodyPr>
            <a:normAutofit lnSpcReduction="10000"/>
          </a:bodyPr>
          <a:lstStyle/>
          <a:p>
            <a:r>
              <a:rPr lang="tr-TR" dirty="0"/>
              <a:t>Çocuğunuzun yanında öğretmenle ya da okulla ilgili olumsuzlukları kesinlikle konuşmayın. Bu, hem çocuğun öğretmeninden soğumasına hem de öğrenme sürecinde aksaklıklar yaşanmasına sebep olur</a:t>
            </a:r>
            <a:r>
              <a:rPr lang="tr-TR" dirty="0" smtClean="0"/>
              <a:t>.</a:t>
            </a:r>
          </a:p>
          <a:p>
            <a:r>
              <a:rPr lang="tr-TR" dirty="0" smtClean="0"/>
              <a:t>Öğretmenle Çocuğunuz  arasına girmeyin.</a:t>
            </a:r>
          </a:p>
          <a:p>
            <a:r>
              <a:rPr lang="tr-TR" dirty="0" smtClean="0"/>
              <a:t>Bir sorununuz varsa çocuğunuzun yanında değil.,</a:t>
            </a:r>
          </a:p>
          <a:p>
            <a:r>
              <a:rPr lang="tr-TR" dirty="0" err="1" smtClean="0"/>
              <a:t>Öretmeniyle</a:t>
            </a:r>
            <a:r>
              <a:rPr lang="tr-TR" dirty="0" smtClean="0"/>
              <a:t> yüz yüze konuşun.</a:t>
            </a:r>
            <a:endParaRPr lang="tr-TR" dirty="0"/>
          </a:p>
        </p:txBody>
      </p:sp>
    </p:spTree>
    <p:extLst>
      <p:ext uri="{BB962C8B-B14F-4D97-AF65-F5344CB8AC3E}">
        <p14:creationId xmlns="" xmlns:p14="http://schemas.microsoft.com/office/powerpoint/2010/main" val="2926454532"/>
      </p:ext>
    </p:extLst>
  </p:cSld>
  <p:clrMapOvr>
    <a:masterClrMapping/>
  </p:clrMapOvr>
  <mc:AlternateContent xmlns:mc="http://schemas.openxmlformats.org/markup-compatibility/2006">
    <mc:Choice xmlns="" xmlns:p14="http://schemas.microsoft.com/office/powerpoint/2010/main" Requires="p14">
      <p:transition spd="slow" p14:dur="2000" advTm="21007"/>
    </mc:Choice>
    <mc:Fallback>
      <p:transition spd="slow" advTm="21007"/>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Önceden Haber Verin!</a:t>
            </a:r>
            <a:endParaRPr lang="tr-TR" dirty="0"/>
          </a:p>
        </p:txBody>
      </p:sp>
      <p:sp>
        <p:nvSpPr>
          <p:cNvPr id="3" name="İçerik Yer Tutucusu 2"/>
          <p:cNvSpPr>
            <a:spLocks noGrp="1"/>
          </p:cNvSpPr>
          <p:nvPr>
            <p:ph idx="1"/>
          </p:nvPr>
        </p:nvSpPr>
        <p:spPr/>
        <p:txBody>
          <a:bodyPr>
            <a:normAutofit/>
          </a:bodyPr>
          <a:lstStyle/>
          <a:p>
            <a:r>
              <a:rPr lang="tr-TR" dirty="0" smtClean="0"/>
              <a:t>Veli gelsin </a:t>
            </a:r>
            <a:r>
              <a:rPr lang="tr-TR" dirty="0"/>
              <a:t>elbette, öğretmenle görüşsün tabii ki. Bu hem öğretmen, hem de veli açısından çok önemli. Ama öğretmenle görüşmeye “çat kapı” gitmeyin, randevu alın lütfen. Zira öğretmenler -varsa şayet- boş derslerinde de, okul-öğrenci-evrak işleriyle uğraşırlar (boğuşurlar mı demeliydik?). </a:t>
            </a:r>
          </a:p>
        </p:txBody>
      </p:sp>
    </p:spTree>
    <p:extLst>
      <p:ext uri="{BB962C8B-B14F-4D97-AF65-F5344CB8AC3E}">
        <p14:creationId xmlns="" xmlns:p14="http://schemas.microsoft.com/office/powerpoint/2010/main" val="3420997030"/>
      </p:ext>
    </p:extLst>
  </p:cSld>
  <p:clrMapOvr>
    <a:masterClrMapping/>
  </p:clrMapOvr>
  <mc:AlternateContent xmlns:mc="http://schemas.openxmlformats.org/markup-compatibility/2006">
    <mc:Choice xmlns="" xmlns:p14="http://schemas.microsoft.com/office/powerpoint/2010/main" Requires="p14">
      <p:transition spd="slow" p14:dur="2000" advTm="19949"/>
    </mc:Choice>
    <mc:Fallback>
      <p:transition spd="slow" advTm="19949"/>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a:t>“</a:t>
            </a:r>
            <a:r>
              <a:rPr lang="tr-TR" dirty="0" err="1"/>
              <a:t>Kı-zı-lay</a:t>
            </a:r>
            <a:r>
              <a:rPr lang="tr-TR" dirty="0"/>
              <a:t>… Anne burada Kızılay yazıyor”</a:t>
            </a:r>
            <a:br>
              <a:rPr lang="tr-TR" dirty="0"/>
            </a:br>
            <a:endParaRPr lang="tr-TR" dirty="0"/>
          </a:p>
        </p:txBody>
      </p:sp>
      <p:sp>
        <p:nvSpPr>
          <p:cNvPr id="3" name="İçerik Yer Tutucusu 2"/>
          <p:cNvSpPr>
            <a:spLocks noGrp="1"/>
          </p:cNvSpPr>
          <p:nvPr>
            <p:ph idx="1"/>
          </p:nvPr>
        </p:nvSpPr>
        <p:spPr>
          <a:solidFill>
            <a:srgbClr val="FFFF00"/>
          </a:solidFill>
        </p:spPr>
        <p:txBody>
          <a:bodyPr>
            <a:normAutofit fontScale="85000" lnSpcReduction="20000"/>
          </a:bodyPr>
          <a:lstStyle/>
          <a:p>
            <a:pPr fontAlgn="base"/>
            <a:r>
              <a:rPr lang="tr-TR" dirty="0"/>
              <a:t>Bu tip durumlarla çok karşılaşacaksınız. Çocuğunuz okumaya başladığı ilk zamanlar, bambaşka bir dünyaya adım atmanın heyecanıyla, gördüğü her şeyi okumaya çalışacak. Bu konuda onun en büyük yardımcısı yollarda gördüğümüz tabelalar olacak.</a:t>
            </a:r>
          </a:p>
          <a:p>
            <a:pPr fontAlgn="base"/>
            <a:r>
              <a:rPr lang="tr-TR" dirty="0"/>
              <a:t>Olur da sizin ufaklık arabada giderken tabela falan okumaya çalışırsa, tabii aceleniz yoksa, durdurun arabayı ve onunla birlikte okuma çalışması yapın. Okuduğu her sözcük onu hem çok sevindirir hem de özgüvenini artırır. Bu ya da benzer bir şey, sair zamanlarda da birlikte yapabileceğiniz güzel bir ev dışı aktivite olabilir.</a:t>
            </a:r>
          </a:p>
          <a:p>
            <a:endParaRPr lang="tr-TR" dirty="0"/>
          </a:p>
        </p:txBody>
      </p:sp>
    </p:spTree>
    <p:extLst>
      <p:ext uri="{BB962C8B-B14F-4D97-AF65-F5344CB8AC3E}">
        <p14:creationId xmlns="" xmlns:p14="http://schemas.microsoft.com/office/powerpoint/2010/main" val="1837841100"/>
      </p:ext>
    </p:extLst>
  </p:cSld>
  <p:clrMapOvr>
    <a:masterClrMapping/>
  </p:clrMapOvr>
  <mc:AlternateContent xmlns:mc="http://schemas.openxmlformats.org/markup-compatibility/2006">
    <mc:Choice xmlns="" xmlns:p14="http://schemas.microsoft.com/office/powerpoint/2010/main" Requires="p14">
      <p:transition spd="slow" p14:dur="2000" advTm="29730"/>
    </mc:Choice>
    <mc:Fallback>
      <p:transition spd="slow" advTm="2973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Sevginizi </a:t>
            </a:r>
            <a:r>
              <a:rPr lang="tr-TR" dirty="0" err="1" smtClean="0"/>
              <a:t>Farkettirin</a:t>
            </a:r>
            <a:r>
              <a:rPr lang="tr-TR" dirty="0" smtClean="0"/>
              <a:t>.</a:t>
            </a:r>
            <a:endParaRPr lang="tr-TR" dirty="0"/>
          </a:p>
        </p:txBody>
      </p:sp>
      <p:sp>
        <p:nvSpPr>
          <p:cNvPr id="3" name="İçerik Yer Tutucusu 2"/>
          <p:cNvSpPr>
            <a:spLocks noGrp="1"/>
          </p:cNvSpPr>
          <p:nvPr>
            <p:ph idx="1"/>
          </p:nvPr>
        </p:nvSpPr>
        <p:spPr/>
        <p:txBody>
          <a:bodyPr>
            <a:normAutofit lnSpcReduction="10000"/>
          </a:bodyPr>
          <a:lstStyle/>
          <a:p>
            <a:r>
              <a:rPr lang="tr-TR" dirty="0" smtClean="0"/>
              <a:t>Çocuklar sevilmeyi çok severler.</a:t>
            </a:r>
          </a:p>
          <a:p>
            <a:r>
              <a:rPr lang="tr-TR" dirty="0" smtClean="0"/>
              <a:t>Bu </a:t>
            </a:r>
            <a:r>
              <a:rPr lang="tr-TR" dirty="0" err="1" smtClean="0"/>
              <a:t>yuzden</a:t>
            </a:r>
            <a:r>
              <a:rPr lang="tr-TR" dirty="0" smtClean="0"/>
              <a:t> kaç Yaşına gelirlerse gelsinler,</a:t>
            </a:r>
          </a:p>
          <a:p>
            <a:r>
              <a:rPr lang="tr-TR" dirty="0" smtClean="0"/>
              <a:t>Ona arada onu sevdiğinizi söyleyin.</a:t>
            </a:r>
          </a:p>
          <a:p>
            <a:r>
              <a:rPr lang="tr-TR" dirty="0" smtClean="0"/>
              <a:t>Başını okşayın.</a:t>
            </a:r>
          </a:p>
          <a:p>
            <a:r>
              <a:rPr lang="tr-TR" dirty="0" smtClean="0"/>
              <a:t>Çocuklarınız Sevgiyi Dışarda Aramasın..</a:t>
            </a:r>
          </a:p>
          <a:p>
            <a:r>
              <a:rPr lang="tr-TR" dirty="0" smtClean="0"/>
              <a:t> BU SÜREÇTE EN BÜYÜK YARDIMCIMIZ OLAN</a:t>
            </a:r>
          </a:p>
          <a:p>
            <a:r>
              <a:rPr lang="tr-TR" dirty="0" smtClean="0"/>
              <a:t>SİZ EBEVEYNLERE BAŞARI DİLİYORUM…</a:t>
            </a:r>
          </a:p>
          <a:p>
            <a:r>
              <a:rPr lang="tr-TR" dirty="0"/>
              <a:t> </a:t>
            </a:r>
            <a:r>
              <a:rPr lang="tr-TR" dirty="0" smtClean="0"/>
              <a:t>                                      T. İŞTEN </a:t>
            </a:r>
            <a:r>
              <a:rPr lang="tr-TR" smtClean="0"/>
              <a:t>; </a:t>
            </a:r>
            <a:endParaRPr lang="tr-TR" dirty="0"/>
          </a:p>
        </p:txBody>
      </p:sp>
    </p:spTree>
    <p:extLst>
      <p:ext uri="{BB962C8B-B14F-4D97-AF65-F5344CB8AC3E}">
        <p14:creationId xmlns="" xmlns:p14="http://schemas.microsoft.com/office/powerpoint/2010/main" val="1276881105"/>
      </p:ext>
    </p:extLst>
  </p:cSld>
  <p:clrMapOvr>
    <a:masterClrMapping/>
  </p:clrMapOvr>
  <mc:AlternateContent xmlns:mc="http://schemas.openxmlformats.org/markup-compatibility/2006">
    <mc:Choice xmlns="" xmlns:p14="http://schemas.microsoft.com/office/powerpoint/2010/main" Requires="p14">
      <p:transition spd="slow" p14:dur="2000" advTm="33692"/>
    </mc:Choice>
    <mc:Fallback>
      <p:transition spd="slow" advTm="33692"/>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normAutofit lnSpcReduction="10000"/>
          </a:bodyPr>
          <a:lstStyle/>
          <a:p>
            <a:pPr fontAlgn="base"/>
            <a:r>
              <a:rPr lang="tr-TR" sz="4000" dirty="0"/>
              <a:t>2. </a:t>
            </a:r>
            <a:r>
              <a:rPr lang="tr-TR" sz="4000" dirty="0" smtClean="0"/>
              <a:t>ETİKET </a:t>
            </a:r>
            <a:endParaRPr lang="tr-TR" sz="4000" dirty="0"/>
          </a:p>
          <a:p>
            <a:pPr fontAlgn="base"/>
            <a:r>
              <a:rPr lang="tr-TR" sz="3600" dirty="0"/>
              <a:t>Hayır, etiket derken toplumsal ya da mesleki statü gibi şeylerden söz etmiyoruz. Bildiğiniz etiket işte, hani şu defterlere, kitaplara yapıştırılan cinsten. Sadece defter ve kitaplara değil, mümkünse kalem, kalem kutusu vb. tüm araç gereçlere etiket yapıştırın.</a:t>
            </a:r>
          </a:p>
          <a:p>
            <a:endParaRPr lang="tr-TR" dirty="0"/>
          </a:p>
        </p:txBody>
      </p:sp>
    </p:spTree>
    <p:extLst>
      <p:ext uri="{BB962C8B-B14F-4D97-AF65-F5344CB8AC3E}">
        <p14:creationId xmlns="" xmlns:p14="http://schemas.microsoft.com/office/powerpoint/2010/main" val="2129498462"/>
      </p:ext>
    </p:extLst>
  </p:cSld>
  <p:clrMapOvr>
    <a:masterClrMapping/>
  </p:clrMapOvr>
  <mc:AlternateContent xmlns:mc="http://schemas.openxmlformats.org/markup-compatibility/2006">
    <mc:Choice xmlns="" xmlns:p14="http://schemas.microsoft.com/office/powerpoint/2010/main" Requires="p14">
      <p:transition spd="slow" p14:dur="2000" advTm="21150"/>
    </mc:Choice>
    <mc:Fallback>
      <p:transition spd="slow" advTm="2115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sz="5400" dirty="0" smtClean="0"/>
              <a:t>KAP</a:t>
            </a:r>
            <a:endParaRPr lang="tr-TR" sz="5400" dirty="0"/>
          </a:p>
        </p:txBody>
      </p:sp>
      <p:sp>
        <p:nvSpPr>
          <p:cNvPr id="3" name="İçerik Yer Tutucusu 2"/>
          <p:cNvSpPr>
            <a:spLocks noGrp="1"/>
          </p:cNvSpPr>
          <p:nvPr>
            <p:ph idx="1"/>
          </p:nvPr>
        </p:nvSpPr>
        <p:spPr>
          <a:xfrm>
            <a:off x="457200" y="1600200"/>
            <a:ext cx="8229600" cy="4925144"/>
          </a:xfrm>
          <a:solidFill>
            <a:schemeClr val="bg2"/>
          </a:solidFill>
        </p:spPr>
        <p:txBody>
          <a:bodyPr>
            <a:normAutofit/>
          </a:bodyPr>
          <a:lstStyle/>
          <a:p>
            <a:pPr marL="0" indent="0" fontAlgn="base">
              <a:buNone/>
            </a:pPr>
            <a:r>
              <a:rPr lang="tr-TR" dirty="0" smtClean="0"/>
              <a:t>Kaplayın </a:t>
            </a:r>
            <a:r>
              <a:rPr lang="tr-TR" dirty="0"/>
              <a:t>tabii defterleri, kitapları. Daha güzel ve düzenli görünüyorlar çünkü. Ama dikkat etmeniz gereken bir nokta var: Çocuklar henüz okumayı bilmiyorlar ve kullandığınız kap, kitap kapağını gösterecek kadar </a:t>
            </a:r>
            <a:r>
              <a:rPr lang="tr-TR" u="sng" dirty="0" smtClean="0"/>
              <a:t>ŞEFFAF</a:t>
            </a:r>
            <a:r>
              <a:rPr lang="tr-TR" dirty="0" smtClean="0"/>
              <a:t> </a:t>
            </a:r>
            <a:r>
              <a:rPr lang="tr-TR" dirty="0"/>
              <a:t>olmalı. Öğretmen ilk haftalar sınıfta “Çocuklar hayat bilgisi kitaplarınızı çıkarın lütfen” demeyecek, “Kırmızı kitabı çıkarın” ya da “1 numara yazan kitabı çıkarın” diyecek.</a:t>
            </a:r>
          </a:p>
          <a:p>
            <a:endParaRPr lang="tr-TR" dirty="0"/>
          </a:p>
        </p:txBody>
      </p:sp>
    </p:spTree>
    <p:extLst>
      <p:ext uri="{BB962C8B-B14F-4D97-AF65-F5344CB8AC3E}">
        <p14:creationId xmlns="" xmlns:p14="http://schemas.microsoft.com/office/powerpoint/2010/main" val="3259464920"/>
      </p:ext>
    </p:extLst>
  </p:cSld>
  <p:clrMapOvr>
    <a:masterClrMapping/>
  </p:clrMapOvr>
  <mc:AlternateContent xmlns:mc="http://schemas.openxmlformats.org/markup-compatibility/2006">
    <mc:Choice xmlns="" xmlns:p14="http://schemas.microsoft.com/office/powerpoint/2010/main" Requires="p14">
      <p:transition spd="slow" p14:dur="2000" advTm="27157"/>
    </mc:Choice>
    <mc:Fallback>
      <p:transition spd="slow" advTm="27157"/>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ÇANTA</a:t>
            </a:r>
            <a:endParaRPr lang="tr-TR" dirty="0"/>
          </a:p>
        </p:txBody>
      </p:sp>
      <p:sp>
        <p:nvSpPr>
          <p:cNvPr id="3" name="İçerik Yer Tutucusu 2"/>
          <p:cNvSpPr>
            <a:spLocks noGrp="1"/>
          </p:cNvSpPr>
          <p:nvPr>
            <p:ph idx="1"/>
          </p:nvPr>
        </p:nvSpPr>
        <p:spPr/>
        <p:txBody>
          <a:bodyPr>
            <a:normAutofit/>
          </a:bodyPr>
          <a:lstStyle/>
          <a:p>
            <a:r>
              <a:rPr lang="tr-TR" sz="4000" dirty="0"/>
              <a:t>Çantadan söz ediyoruz, bildiniz değil mi? Tekerlekli bir çanta çocuğunuzun işini çok kolaylaştıracaktır. Ama mümkünse yeri geldiğinde tekerlekleri çıkabilen bir çanta seçin.</a:t>
            </a:r>
          </a:p>
        </p:txBody>
      </p:sp>
    </p:spTree>
    <p:extLst>
      <p:ext uri="{BB962C8B-B14F-4D97-AF65-F5344CB8AC3E}">
        <p14:creationId xmlns="" xmlns:p14="http://schemas.microsoft.com/office/powerpoint/2010/main" val="4014864404"/>
      </p:ext>
    </p:extLst>
  </p:cSld>
  <p:clrMapOvr>
    <a:masterClrMapping/>
  </p:clrMapOvr>
  <mc:AlternateContent xmlns:mc="http://schemas.openxmlformats.org/markup-compatibility/2006">
    <mc:Choice xmlns="" xmlns:p14="http://schemas.microsoft.com/office/powerpoint/2010/main" Requires="p14">
      <p:transition spd="slow" p14:dur="2000" advTm="20645"/>
    </mc:Choice>
    <mc:Fallback>
      <p:transition spd="slow" advTm="20645"/>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KAHVALTI</a:t>
            </a:r>
            <a:endParaRPr lang="tr-TR" dirty="0"/>
          </a:p>
        </p:txBody>
      </p:sp>
      <p:sp>
        <p:nvSpPr>
          <p:cNvPr id="3" name="İçerik Yer Tutucusu 2"/>
          <p:cNvSpPr>
            <a:spLocks noGrp="1"/>
          </p:cNvSpPr>
          <p:nvPr>
            <p:ph idx="1"/>
          </p:nvPr>
        </p:nvSpPr>
        <p:spPr/>
        <p:txBody>
          <a:bodyPr/>
          <a:lstStyle/>
          <a:p>
            <a:r>
              <a:rPr lang="tr-TR" dirty="0" smtClean="0"/>
              <a:t>Günün en önemli </a:t>
            </a:r>
            <a:r>
              <a:rPr lang="tr-TR" dirty="0" err="1" smtClean="0"/>
              <a:t>öğünüdür,kahvaltı</a:t>
            </a:r>
            <a:r>
              <a:rPr lang="tr-TR" dirty="0" smtClean="0"/>
              <a:t>.</a:t>
            </a:r>
          </a:p>
          <a:p>
            <a:r>
              <a:rPr lang="tr-TR" dirty="0" smtClean="0"/>
              <a:t>Okulda tostla falan olmaz.</a:t>
            </a:r>
          </a:p>
          <a:p>
            <a:r>
              <a:rPr lang="tr-TR" dirty="0" smtClean="0"/>
              <a:t>Bu yaş çocuğu mutlaka kahvaltıya alıştırılmalı.</a:t>
            </a:r>
          </a:p>
          <a:p>
            <a:r>
              <a:rPr lang="tr-TR" dirty="0" smtClean="0"/>
              <a:t>‘’Hocam Yemiyor’’ </a:t>
            </a:r>
            <a:r>
              <a:rPr lang="tr-TR" dirty="0" err="1" smtClean="0"/>
              <a:t>Olmazzz</a:t>
            </a:r>
            <a:r>
              <a:rPr lang="tr-TR" dirty="0" smtClean="0"/>
              <a:t>..</a:t>
            </a:r>
          </a:p>
          <a:p>
            <a:r>
              <a:rPr lang="tr-TR" dirty="0" smtClean="0"/>
              <a:t>Çocuk Okula geliş saatine yakın uyanırsa kahvaltı yapamaz.</a:t>
            </a:r>
          </a:p>
          <a:p>
            <a:r>
              <a:rPr lang="tr-TR" dirty="0" smtClean="0"/>
              <a:t>Uyandıktan sonra En az kırk dakika geçmeli..</a:t>
            </a:r>
            <a:endParaRPr lang="tr-TR" dirty="0"/>
          </a:p>
        </p:txBody>
      </p:sp>
    </p:spTree>
    <p:extLst>
      <p:ext uri="{BB962C8B-B14F-4D97-AF65-F5344CB8AC3E}">
        <p14:creationId xmlns="" xmlns:p14="http://schemas.microsoft.com/office/powerpoint/2010/main" val="1945161629"/>
      </p:ext>
    </p:extLst>
  </p:cSld>
  <p:clrMapOvr>
    <a:masterClrMapping/>
  </p:clrMapOvr>
  <mc:AlternateContent xmlns:mc="http://schemas.openxmlformats.org/markup-compatibility/2006">
    <mc:Choice xmlns="" xmlns:p14="http://schemas.microsoft.com/office/powerpoint/2010/main" Requires="p14">
      <p:transition spd="slow" p14:dur="2000" advTm="26061"/>
    </mc:Choice>
    <mc:Fallback>
      <p:transition spd="slow" advTm="26061"/>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HABER VERİN…</a:t>
            </a:r>
            <a:endParaRPr lang="tr-TR" dirty="0"/>
          </a:p>
        </p:txBody>
      </p:sp>
      <p:sp>
        <p:nvSpPr>
          <p:cNvPr id="3" name="İçerik Yer Tutucusu 2"/>
          <p:cNvSpPr>
            <a:spLocks noGrp="1"/>
          </p:cNvSpPr>
          <p:nvPr>
            <p:ph idx="1"/>
          </p:nvPr>
        </p:nvSpPr>
        <p:spPr>
          <a:solidFill>
            <a:srgbClr val="92D050"/>
          </a:solidFill>
        </p:spPr>
        <p:txBody>
          <a:bodyPr/>
          <a:lstStyle/>
          <a:p>
            <a:r>
              <a:rPr lang="tr-TR" dirty="0" smtClean="0"/>
              <a:t>Çocuğunuz okula </a:t>
            </a:r>
            <a:r>
              <a:rPr lang="tr-TR" dirty="0" err="1" smtClean="0"/>
              <a:t>gelemiyecekse</a:t>
            </a:r>
            <a:r>
              <a:rPr lang="tr-TR" dirty="0" smtClean="0"/>
              <a:t> mutlaka …..</a:t>
            </a:r>
          </a:p>
          <a:p>
            <a:r>
              <a:rPr lang="tr-TR" dirty="0" smtClean="0"/>
              <a:t>Siz okulda  diye ,Biz evde diye Kaygı duymayız.</a:t>
            </a:r>
          </a:p>
          <a:p>
            <a:r>
              <a:rPr lang="tr-TR" dirty="0" smtClean="0"/>
              <a:t>Halbuki çocuğunuz evden çıkmış ama okula gelmemiş olabilir.</a:t>
            </a:r>
          </a:p>
          <a:p>
            <a:r>
              <a:rPr lang="tr-TR" dirty="0" smtClean="0"/>
              <a:t>Çocuğunuzu okuldan almak için gecikecekseniz </a:t>
            </a:r>
          </a:p>
          <a:p>
            <a:pPr marL="0" indent="0">
              <a:buNone/>
            </a:pPr>
            <a:r>
              <a:rPr lang="tr-TR" dirty="0" smtClean="0"/>
              <a:t>Mutlaka…</a:t>
            </a:r>
            <a:endParaRPr lang="tr-TR" dirty="0"/>
          </a:p>
        </p:txBody>
      </p:sp>
      <p:pic>
        <p:nvPicPr>
          <p:cNvPr id="6146" name="Picture 2" descr="C:\Users\asd\AppData\Local\Microsoft\Windows\Temporary Internet Files\Content.IE5\KHTD7R5C\phone-icon[1].pn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084166" y="4581127"/>
            <a:ext cx="1584177" cy="1584177"/>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4258204820"/>
      </p:ext>
    </p:extLst>
  </p:cSld>
  <p:clrMapOvr>
    <a:masterClrMapping/>
  </p:clrMapOvr>
  <mc:AlternateContent xmlns:mc="http://schemas.openxmlformats.org/markup-compatibility/2006">
    <mc:Choice xmlns="" xmlns:p14="http://schemas.microsoft.com/office/powerpoint/2010/main" Requires="p14">
      <p:transition spd="slow" p14:dur="2000" advTm="21452"/>
    </mc:Choice>
    <mc:Fallback>
      <p:transition spd="slow" advTm="21452"/>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ÖDEVLER</a:t>
            </a:r>
            <a:endParaRPr lang="tr-TR" dirty="0"/>
          </a:p>
        </p:txBody>
      </p:sp>
      <p:sp>
        <p:nvSpPr>
          <p:cNvPr id="3" name="İçerik Yer Tutucusu 2"/>
          <p:cNvSpPr>
            <a:spLocks noGrp="1"/>
          </p:cNvSpPr>
          <p:nvPr>
            <p:ph idx="1"/>
          </p:nvPr>
        </p:nvSpPr>
        <p:spPr>
          <a:solidFill>
            <a:srgbClr val="FFFF00"/>
          </a:solidFill>
        </p:spPr>
        <p:txBody>
          <a:bodyPr>
            <a:normAutofit fontScale="92500" lnSpcReduction="20000"/>
          </a:bodyPr>
          <a:lstStyle/>
          <a:p>
            <a:r>
              <a:rPr lang="tr-TR" dirty="0"/>
              <a:t>Gözünüzde büyütmeyin. Eğer bebekliğinden itibaren belli düzeyde bir sorumluluk aşılamışsanız ödevlerle ilgili sadece ufak tefek sıkıntılar yaşarsınız. Fakat çocuğunuzun alması gereken sorumlulukları siz almışsanız ve ona hiçbir şey yaptırmamışsanız vay halinize! Bu durumda yapabileceğiniz en iyi şey sınıf öğretmeninden ve okulun rehberlik biriminden destek almaktır. Ödevleri yaparken de mutlaka yönlendirici olun, cevabı söylemeyin. Bu, çocuğunuzun hazıra alışmasına sebep olur. Bırakın cevabı kendi bulsun.</a:t>
            </a:r>
          </a:p>
        </p:txBody>
      </p:sp>
    </p:spTree>
    <p:extLst>
      <p:ext uri="{BB962C8B-B14F-4D97-AF65-F5344CB8AC3E}">
        <p14:creationId xmlns="" xmlns:p14="http://schemas.microsoft.com/office/powerpoint/2010/main" val="4019245134"/>
      </p:ext>
    </p:extLst>
  </p:cSld>
  <p:clrMapOvr>
    <a:masterClrMapping/>
  </p:clrMapOvr>
  <mc:AlternateContent xmlns:mc="http://schemas.openxmlformats.org/markup-compatibility/2006">
    <mc:Choice xmlns="" xmlns:p14="http://schemas.microsoft.com/office/powerpoint/2010/main" Requires="p14">
      <p:transition spd="slow" p14:dur="2000" advTm="28731"/>
    </mc:Choice>
    <mc:Fallback>
      <p:transition spd="slow" advTm="28731"/>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Autofit/>
          </a:bodyPr>
          <a:lstStyle/>
          <a:p>
            <a:r>
              <a:rPr lang="tr-TR" sz="4800" b="1" dirty="0"/>
              <a:t>Ödev </a:t>
            </a:r>
            <a:r>
              <a:rPr lang="tr-TR" sz="4800" b="1" dirty="0" smtClean="0"/>
              <a:t>Kâbusu</a:t>
            </a:r>
            <a:r>
              <a:rPr lang="tr-TR" sz="4800" b="1" dirty="0"/>
              <a:t/>
            </a:r>
            <a:br>
              <a:rPr lang="tr-TR" sz="4800" b="1" dirty="0"/>
            </a:br>
            <a:endParaRPr lang="tr-TR" sz="4800" b="1" dirty="0"/>
          </a:p>
        </p:txBody>
      </p:sp>
      <p:sp>
        <p:nvSpPr>
          <p:cNvPr id="3" name="İçerik Yer Tutucusu 2"/>
          <p:cNvSpPr>
            <a:spLocks noGrp="1"/>
          </p:cNvSpPr>
          <p:nvPr>
            <p:ph idx="1"/>
          </p:nvPr>
        </p:nvSpPr>
        <p:spPr>
          <a:solidFill>
            <a:srgbClr val="FFC000"/>
          </a:solidFill>
        </p:spPr>
        <p:txBody>
          <a:bodyPr>
            <a:normAutofit/>
          </a:bodyPr>
          <a:lstStyle/>
          <a:p>
            <a:pPr fontAlgn="base"/>
            <a:r>
              <a:rPr lang="tr-TR" dirty="0"/>
              <a:t>Ödev konusunda karşılaşacağınız bir diğer sıkıntı da, çocuğunuzun ödevini yapmak istememesi durumudur. Böyle bir durumla karşılaşırsanız ayaklarınız yere sağlam basmalı ve hiçbir şekilde tavrınızdan ödün vermemelisiniz. Bu durumda yapmanız gereken şey kesinlikle ödevi onun yerine sizin yapmanız değildir</a:t>
            </a:r>
            <a:r>
              <a:rPr lang="tr-TR" dirty="0" smtClean="0"/>
              <a:t>.</a:t>
            </a:r>
            <a:endParaRPr lang="tr-TR" dirty="0"/>
          </a:p>
        </p:txBody>
      </p:sp>
    </p:spTree>
    <p:extLst>
      <p:ext uri="{BB962C8B-B14F-4D97-AF65-F5344CB8AC3E}">
        <p14:creationId xmlns="" xmlns:p14="http://schemas.microsoft.com/office/powerpoint/2010/main" val="2562919365"/>
      </p:ext>
    </p:extLst>
  </p:cSld>
  <p:clrMapOvr>
    <a:masterClrMapping/>
  </p:clrMapOvr>
  <mc:AlternateContent xmlns:mc="http://schemas.openxmlformats.org/markup-compatibility/2006">
    <mc:Choice xmlns="" xmlns:p14="http://schemas.microsoft.com/office/powerpoint/2010/main" Requires="p14">
      <p:transition spd="slow" p14:dur="2000" advTm="19733"/>
    </mc:Choice>
    <mc:Fallback>
      <p:transition spd="slow" advTm="19733"/>
    </mc:Fallback>
  </mc:AlternateContent>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144</TotalTime>
  <Words>1262</Words>
  <PresentationFormat>Ekran Gösterisi (4:3)</PresentationFormat>
  <Paragraphs>78</Paragraphs>
  <Slides>26</Slides>
  <Notes>0</Notes>
  <HiddenSlides>0</HiddenSlides>
  <MMClips>0</MMClips>
  <ScaleCrop>false</ScaleCrop>
  <HeadingPairs>
    <vt:vector size="4" baseType="variant">
      <vt:variant>
        <vt:lpstr>Tema</vt:lpstr>
      </vt:variant>
      <vt:variant>
        <vt:i4>1</vt:i4>
      </vt:variant>
      <vt:variant>
        <vt:lpstr>Slayt Başlıkları</vt:lpstr>
      </vt:variant>
      <vt:variant>
        <vt:i4>26</vt:i4>
      </vt:variant>
    </vt:vector>
  </HeadingPairs>
  <TitlesOfParts>
    <vt:vector size="27" baseType="lpstr">
      <vt:lpstr>Ofis Teması</vt:lpstr>
      <vt:lpstr>ALTIN KURALLARIMIZ</vt:lpstr>
      <vt:lpstr>Slayt 2</vt:lpstr>
      <vt:lpstr>Slayt 3</vt:lpstr>
      <vt:lpstr>KAP</vt:lpstr>
      <vt:lpstr>ÇANTA</vt:lpstr>
      <vt:lpstr>KAHVALTI</vt:lpstr>
      <vt:lpstr>HABER VERİN…</vt:lpstr>
      <vt:lpstr>ÖDEVLER</vt:lpstr>
      <vt:lpstr>Ödev Kâbusu </vt:lpstr>
      <vt:lpstr>Slayt 10</vt:lpstr>
      <vt:lpstr>“Tamam, hem izle hem ödevini yap” </vt:lpstr>
      <vt:lpstr>İletişim her şeydir </vt:lpstr>
      <vt:lpstr>ayakkabı bağlamayı da okulda öğrensin </vt:lpstr>
      <vt:lpstr> çok ödev veriyorsa iyi öğretmendir yanılgısı </vt:lpstr>
      <vt:lpstr>KIYASLAMAYIN</vt:lpstr>
      <vt:lpstr>ÖDÜLLENDİRİN</vt:lpstr>
      <vt:lpstr>ÖRNEK OLUN</vt:lpstr>
      <vt:lpstr>“Ze” değil “Zzzzzzzz” </vt:lpstr>
      <vt:lpstr>“Tamam hadi aç o zaman ağzını” </vt:lpstr>
      <vt:lpstr>ay ağlayınca dayanamıyorum, ne yapayım” </vt:lpstr>
      <vt:lpstr>“Anne, biraz daha oturayım, lütfen” </vt:lpstr>
      <vt:lpstr>Sen herkesten üstünsün” </vt:lpstr>
      <vt:lpstr>Evde konuşulan evde kalır (mı?) </vt:lpstr>
      <vt:lpstr>Önceden Haber Verin!</vt:lpstr>
      <vt:lpstr>“Kı-zı-lay… Anne burada Kızılay yazıyor” </vt:lpstr>
      <vt:lpstr>Sevginizi Farkettirin.</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2017-06-29T23:20:55Z</dcterms:created>
  <dcterms:modified xsi:type="dcterms:W3CDTF">2017-07-20T07:50:48Z</dcterms:modified>
  <cp:category>www.sorubak.com</cp:category>
</cp:coreProperties>
</file>