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2" d="100"/>
          <a:sy n="72" d="100"/>
        </p:scale>
        <p:origin x="-2742" y="-9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D55665-47ED-4E51-8F39-39388067BD49}" type="datetimeFigureOut">
              <a:rPr lang="tr-TR" smtClean="0"/>
              <a:pPr/>
              <a:t>31/08/2017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838EB2-1BA1-4371-965D-C4F68666DD01}" type="slidenum">
              <a:rPr lang="tr-TR" smtClean="0"/>
              <a:pPr/>
              <a:t>‹#›</a:t>
            </a:fld>
            <a:endParaRPr lang="tr-TR"/>
          </a:p>
        </p:txBody>
      </p:sp>
    </p:spTree>
    <p:extLst>
      <p:ext uri="{BB962C8B-B14F-4D97-AF65-F5344CB8AC3E}">
        <p14:creationId xmlns:p14="http://schemas.microsoft.com/office/powerpoint/2010/main" xmlns="" val="927345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kern="1200" dirty="0" smtClean="0">
                <a:solidFill>
                  <a:schemeClr val="tx1"/>
                </a:solidFill>
                <a:effectLst>
                  <a:outerShdw blurRad="50800" dist="38100" algn="tr" rotWithShape="0">
                    <a:prstClr val="black">
                      <a:alpha val="40000"/>
                    </a:prstClr>
                  </a:outerShdw>
                </a:effectLst>
                <a:latin typeface="+mn-lt"/>
                <a:ea typeface="+mn-ea"/>
                <a:cs typeface="+mn-cs"/>
              </a:rPr>
              <a:t>www.</a:t>
            </a:r>
            <a:r>
              <a:rPr lang="tr-TR" sz="1200" b="1" kern="1200" dirty="0" err="1" smtClean="0">
                <a:solidFill>
                  <a:schemeClr val="tx1"/>
                </a:solidFill>
                <a:effectLst>
                  <a:outerShdw blurRad="50800" dist="38100" algn="tr" rotWithShape="0">
                    <a:prstClr val="black">
                      <a:alpha val="40000"/>
                    </a:prstClr>
                  </a:outerShdw>
                </a:effectLst>
                <a:latin typeface="+mn-lt"/>
                <a:ea typeface="+mn-ea"/>
                <a:cs typeface="+mn-cs"/>
              </a:rPr>
              <a:t>sorubak</a:t>
            </a:r>
            <a:r>
              <a:rPr lang="tr-TR" sz="1200" b="1" kern="1200" smtClean="0">
                <a:solidFill>
                  <a:schemeClr val="tx1"/>
                </a:solidFill>
                <a:effectLst>
                  <a:outerShdw blurRad="50800" dist="38100" algn="tr" rotWithShape="0">
                    <a:prstClr val="black">
                      <a:alpha val="40000"/>
                    </a:prstClr>
                  </a:outerShdw>
                </a:effectLst>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28838EB2-1BA1-4371-965D-C4F68666DD01}" type="slidenum">
              <a:rPr lang="tr-TR" smtClean="0"/>
              <a:pPr/>
              <a:t>6</a:t>
            </a:fld>
            <a:endParaRPr lang="tr-TR"/>
          </a:p>
        </p:txBody>
      </p:sp>
    </p:spTree>
    <p:extLst>
      <p:ext uri="{BB962C8B-B14F-4D97-AF65-F5344CB8AC3E}">
        <p14:creationId xmlns:p14="http://schemas.microsoft.com/office/powerpoint/2010/main" xmlns="" val="3456564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31/08/2017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31/08/2017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827584" y="908720"/>
            <a:ext cx="7416824" cy="286232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6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EMRE ÖĞRETMENDEN EĞİTİCİ OYUNLAR SERİSİ -1-</a:t>
            </a:r>
            <a:endParaRPr lang="tr-TR" sz="6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4 Metin kutusu"/>
          <p:cNvSpPr txBox="1"/>
          <p:nvPr/>
        </p:nvSpPr>
        <p:spPr>
          <a:xfrm>
            <a:off x="827584" y="4509120"/>
            <a:ext cx="7488832" cy="1015663"/>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tr-TR" sz="2000" dirty="0" err="1" smtClean="0">
                <a:latin typeface="Arial Unicode MS" pitchFamily="34" charset="-128"/>
                <a:ea typeface="Arial Unicode MS" pitchFamily="34" charset="-128"/>
                <a:cs typeface="Arial Unicode MS" pitchFamily="34" charset="-128"/>
              </a:rPr>
              <a:t>Facebook</a:t>
            </a:r>
            <a:r>
              <a:rPr lang="tr-TR" sz="2000" dirty="0" smtClean="0">
                <a:latin typeface="Arial Unicode MS" pitchFamily="34" charset="-128"/>
                <a:ea typeface="Arial Unicode MS" pitchFamily="34" charset="-128"/>
                <a:cs typeface="Arial Unicode MS" pitchFamily="34" charset="-128"/>
              </a:rPr>
              <a:t>/emr44ky</a:t>
            </a:r>
          </a:p>
          <a:p>
            <a:pPr algn="ctr"/>
            <a:r>
              <a:rPr lang="tr-TR" sz="2000" dirty="0" err="1" smtClean="0">
                <a:latin typeface="Arial Unicode MS" pitchFamily="34" charset="-128"/>
                <a:ea typeface="Arial Unicode MS" pitchFamily="34" charset="-128"/>
                <a:cs typeface="Arial Unicode MS" pitchFamily="34" charset="-128"/>
              </a:rPr>
              <a:t>İnstagram</a:t>
            </a:r>
            <a:r>
              <a:rPr lang="tr-TR" sz="2000" dirty="0" smtClean="0">
                <a:latin typeface="Arial Unicode MS" pitchFamily="34" charset="-128"/>
                <a:ea typeface="Arial Unicode MS" pitchFamily="34" charset="-128"/>
                <a:cs typeface="Arial Unicode MS" pitchFamily="34" charset="-128"/>
              </a:rPr>
              <a:t>/emrekaya4.4</a:t>
            </a:r>
          </a:p>
          <a:p>
            <a:pPr algn="ctr"/>
            <a:r>
              <a:rPr lang="tr-TR" sz="2000" dirty="0" err="1" smtClean="0">
                <a:latin typeface="Arial Unicode MS" pitchFamily="34" charset="-128"/>
                <a:ea typeface="Arial Unicode MS" pitchFamily="34" charset="-128"/>
                <a:cs typeface="Arial Unicode MS" pitchFamily="34" charset="-128"/>
              </a:rPr>
              <a:t>gevaşmehmetakifersoyilkokulu</a:t>
            </a:r>
            <a:r>
              <a:rPr lang="tr-TR" sz="2000" dirty="0" smtClean="0">
                <a:latin typeface="Arial Unicode MS" pitchFamily="34" charset="-128"/>
                <a:ea typeface="Arial Unicode MS" pitchFamily="34" charset="-128"/>
                <a:cs typeface="Arial Unicode MS" pitchFamily="34" charset="-128"/>
              </a:rPr>
              <a:t>.</a:t>
            </a:r>
            <a:r>
              <a:rPr lang="tr-TR" sz="2000" dirty="0" err="1" smtClean="0">
                <a:latin typeface="Arial Unicode MS" pitchFamily="34" charset="-128"/>
                <a:ea typeface="Arial Unicode MS" pitchFamily="34" charset="-128"/>
                <a:cs typeface="Arial Unicode MS" pitchFamily="34" charset="-128"/>
              </a:rPr>
              <a:t>meb</a:t>
            </a:r>
            <a:r>
              <a:rPr lang="tr-TR" sz="2000" dirty="0" smtClean="0">
                <a:latin typeface="Arial Unicode MS" pitchFamily="34" charset="-128"/>
                <a:ea typeface="Arial Unicode MS" pitchFamily="34" charset="-128"/>
                <a:cs typeface="Arial Unicode MS" pitchFamily="34" charset="-128"/>
              </a:rPr>
              <a:t>.k12.tr</a:t>
            </a:r>
            <a:endParaRPr lang="tr-TR" sz="2000" dirty="0">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kış Çizelgesi: Delikli Teyp"/>
          <p:cNvSpPr/>
          <p:nvPr/>
        </p:nvSpPr>
        <p:spPr>
          <a:xfrm>
            <a:off x="1043608" y="332656"/>
            <a:ext cx="6912768" cy="1728192"/>
          </a:xfrm>
          <a:prstGeom prst="flowChartPunchedTap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sz="2000" b="1" dirty="0" smtClean="0"/>
              <a:t>1.SINIFLAR İÇİN TANIŞMA VE İSİM ÖĞRENME OYUNLARI</a:t>
            </a:r>
            <a:endParaRPr lang="tr-TR" sz="2000" b="1" dirty="0"/>
          </a:p>
        </p:txBody>
      </p:sp>
      <p:sp>
        <p:nvSpPr>
          <p:cNvPr id="6" name="5 Metin kutusu"/>
          <p:cNvSpPr txBox="1"/>
          <p:nvPr/>
        </p:nvSpPr>
        <p:spPr>
          <a:xfrm>
            <a:off x="395536" y="2204864"/>
            <a:ext cx="7704856" cy="4524315"/>
          </a:xfrm>
          <a:prstGeom prst="rect">
            <a:avLst/>
          </a:prstGeom>
          <a:noFill/>
        </p:spPr>
        <p:txBody>
          <a:bodyPr wrap="square" rtlCol="0">
            <a:spAutoFit/>
          </a:bodyPr>
          <a:lstStyle/>
          <a:p>
            <a:r>
              <a:rPr lang="tr-TR" b="1" u="sng" dirty="0" smtClean="0"/>
              <a:t>Müzikli Balonlar</a:t>
            </a:r>
          </a:p>
          <a:p>
            <a:r>
              <a:rPr lang="tr-TR" i="1" dirty="0" smtClean="0"/>
              <a:t>Ama.: Katılımcıların birbirlerinin isimlerini öğrenmesini ve iletişim kurmalarını sağlamak.</a:t>
            </a:r>
          </a:p>
          <a:p>
            <a:r>
              <a:rPr lang="fi-FI" i="1" dirty="0" smtClean="0"/>
              <a:t>Sayı: En az 10 kisi</a:t>
            </a:r>
          </a:p>
          <a:p>
            <a:r>
              <a:rPr lang="tr-TR" i="1" dirty="0" smtClean="0"/>
              <a:t>S.re: 10 dakika</a:t>
            </a:r>
          </a:p>
          <a:p>
            <a:r>
              <a:rPr lang="tr-TR" i="1" dirty="0" smtClean="0"/>
              <a:t>Malzemeler: Katılımcı sayısı kadar balon, 5-10 tane Asetat Kalemi, CD ya da kaset çalar.</a:t>
            </a:r>
          </a:p>
          <a:p>
            <a:r>
              <a:rPr lang="tr-TR" dirty="0" smtClean="0"/>
              <a:t>Tüm katılımcılara birer tane balon dağıtılır. Balonları </a:t>
            </a:r>
            <a:r>
              <a:rPr lang="tr-TR" dirty="0" err="1" smtClean="0"/>
              <a:t>şisirmeleri</a:t>
            </a:r>
            <a:r>
              <a:rPr lang="tr-TR" dirty="0" smtClean="0"/>
              <a:t> ve üzerine isimlerini ve geldikleri ilin adını yazmaları istenir. Daha</a:t>
            </a:r>
          </a:p>
          <a:p>
            <a:r>
              <a:rPr lang="tr-TR" dirty="0" smtClean="0"/>
              <a:t>sonra müzik çalmaya baslar ve katılımcılar balonları havaya atarak </a:t>
            </a:r>
            <a:r>
              <a:rPr lang="tr-TR" dirty="0" err="1" smtClean="0"/>
              <a:t>karısmasını</a:t>
            </a:r>
            <a:r>
              <a:rPr lang="tr-TR" dirty="0" smtClean="0"/>
              <a:t> sağlarlar. Müzik durana kadar amaç, balonların</a:t>
            </a:r>
          </a:p>
          <a:p>
            <a:r>
              <a:rPr lang="tr-TR" dirty="0" smtClean="0"/>
              <a:t>tamamını olabildiği kadar havada tutmak ve yere düşmelerini önlemeye çalışmaktır. Müzik durduğu zaman herkes en yakınındaki</a:t>
            </a:r>
          </a:p>
          <a:p>
            <a:r>
              <a:rPr lang="tr-TR" dirty="0" smtClean="0"/>
              <a:t>balonu yakalayarak, ellerindeki balonun üzerinde ismi yazan kişiyi bulmaya çalışır.</a:t>
            </a:r>
          </a:p>
          <a:p>
            <a:r>
              <a:rPr lang="tr-TR" b="1" i="1" dirty="0" smtClean="0"/>
              <a:t>Not: Zamana ve katılımcıların isteğine bağlı olarak aynı oyun iki-.. tur halinde de oynanabilir.</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179512" y="188640"/>
            <a:ext cx="8964488" cy="6186309"/>
          </a:xfrm>
          <a:prstGeom prst="rect">
            <a:avLst/>
          </a:prstGeom>
          <a:noFill/>
        </p:spPr>
        <p:txBody>
          <a:bodyPr wrap="square" rtlCol="0">
            <a:spAutoFit/>
          </a:bodyPr>
          <a:lstStyle/>
          <a:p>
            <a:r>
              <a:rPr lang="tr-TR" b="1" u="sng" dirty="0" err="1" smtClean="0"/>
              <a:t>Isim</a:t>
            </a:r>
            <a:r>
              <a:rPr lang="tr-TR" b="1" u="sng" dirty="0" smtClean="0"/>
              <a:t> ve...</a:t>
            </a:r>
          </a:p>
          <a:p>
            <a:endParaRPr lang="tr-TR" b="1" u="sng" dirty="0" smtClean="0"/>
          </a:p>
          <a:p>
            <a:r>
              <a:rPr lang="tr-TR" i="1" dirty="0" smtClean="0"/>
              <a:t>Ama.: Tanışma ve isimleri hatırlama</a:t>
            </a:r>
          </a:p>
          <a:p>
            <a:r>
              <a:rPr lang="tr-TR" i="1" dirty="0" smtClean="0"/>
              <a:t>Sayı: Herhangi</a:t>
            </a:r>
          </a:p>
          <a:p>
            <a:r>
              <a:rPr lang="tr-TR" i="1" dirty="0" smtClean="0"/>
              <a:t>S.re: 10-30 dakika (grubun büyüklüğüne göre)</a:t>
            </a:r>
          </a:p>
          <a:p>
            <a:r>
              <a:rPr lang="tr-TR" dirty="0" smtClean="0"/>
              <a:t>Tüm katılımcılar halka seklinde dururlar. Sırayla herkes adini söyler ve ardından bir hareket, sekil ya da mimik yapar.</a:t>
            </a:r>
          </a:p>
          <a:p>
            <a:r>
              <a:rPr lang="tr-TR" dirty="0" err="1" smtClean="0"/>
              <a:t>Katilimcıların</a:t>
            </a:r>
            <a:r>
              <a:rPr lang="tr-TR" dirty="0" smtClean="0"/>
              <a:t> hepsi isimlerini ve hareketlerini bitirdikten sonra sırayla herkesin adi söylenir ve hareketi yapılır. İsimler hareketin</a:t>
            </a:r>
          </a:p>
          <a:p>
            <a:r>
              <a:rPr lang="tr-TR" dirty="0" smtClean="0"/>
              <a:t>haricinde aşağıdakilerle birleştirilebilir:</a:t>
            </a:r>
          </a:p>
          <a:p>
            <a:r>
              <a:rPr lang="tr-TR" b="1" dirty="0" smtClean="0"/>
              <a:t>isim ve mimik: Katılımcılar isimlerini söylerler ve </a:t>
            </a:r>
            <a:r>
              <a:rPr lang="tr-TR" b="1" dirty="0" err="1" smtClean="0"/>
              <a:t>ardindan</a:t>
            </a:r>
            <a:r>
              <a:rPr lang="tr-TR" b="1" dirty="0" smtClean="0"/>
              <a:t> kendilerine özgün bir mimik yaparlar.</a:t>
            </a:r>
          </a:p>
          <a:p>
            <a:r>
              <a:rPr lang="tr-TR" b="1" dirty="0" smtClean="0"/>
              <a:t>isim ve hareket: Katılımcılar isimlerini söylerler ve ardından o an içinde bulundukları ruh halini belirten (örneğin: el çırpma, basla</a:t>
            </a:r>
          </a:p>
          <a:p>
            <a:r>
              <a:rPr lang="tr-TR" dirty="0" smtClean="0"/>
              <a:t>selamlamak...) veya ne is yaptıklarını ya da nereden geldiklerini belirten bir hareket yaparlar.</a:t>
            </a:r>
          </a:p>
          <a:p>
            <a:r>
              <a:rPr lang="tr-TR" b="1" dirty="0" smtClean="0"/>
              <a:t>isim ve hayvan: Katılımcılar isimlerini söylerler ve ardından isimlerinin bas harfiyle başlayan bir hayvan söylerler. Önemli olan bir</a:t>
            </a:r>
          </a:p>
          <a:p>
            <a:r>
              <a:rPr lang="tr-TR" dirty="0" smtClean="0"/>
              <a:t>hayvanin birden fazla söylenmemesidir. (örneğin: Ayşe – Arı; Ceyda – Ceylan...) </a:t>
            </a:r>
            <a:r>
              <a:rPr lang="tr-TR" b="1" dirty="0" smtClean="0"/>
              <a:t>NOT: Hayvan yerine yemek ismi de</a:t>
            </a:r>
          </a:p>
          <a:p>
            <a:r>
              <a:rPr lang="tr-TR" b="1" dirty="0" smtClean="0"/>
              <a:t>söylenebilir.</a:t>
            </a:r>
          </a:p>
          <a:p>
            <a:r>
              <a:rPr lang="tr-TR" b="1" i="1" dirty="0" smtClean="0"/>
              <a:t>Varyasyonlar: Her bir katılımcının ardından tüm grup bir eko gibi “isim ve...” </a:t>
            </a:r>
            <a:r>
              <a:rPr lang="tr-TR" b="1" i="1" dirty="0" err="1" smtClean="0"/>
              <a:t>yi</a:t>
            </a:r>
            <a:r>
              <a:rPr lang="tr-TR" b="1" i="1" dirty="0" smtClean="0"/>
              <a:t> tekrarlar.</a:t>
            </a:r>
          </a:p>
          <a:p>
            <a:r>
              <a:rPr lang="tr-TR" b="1" dirty="0" smtClean="0"/>
              <a:t>Alfabetik</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fontScale="55000" lnSpcReduction="20000"/>
          </a:bodyPr>
          <a:lstStyle/>
          <a:p>
            <a:r>
              <a:rPr lang="tr-TR" b="1" u="sng" dirty="0" smtClean="0"/>
              <a:t>Top ve...</a:t>
            </a:r>
          </a:p>
          <a:p>
            <a:endParaRPr lang="tr-TR" b="1" u="sng" dirty="0" smtClean="0"/>
          </a:p>
          <a:p>
            <a:r>
              <a:rPr lang="pt-BR" i="1" dirty="0" smtClean="0"/>
              <a:t>Ama. Tanısma, isim .</a:t>
            </a:r>
            <a:r>
              <a:rPr lang="tr-TR" i="1" dirty="0" err="1" smtClean="0"/>
              <a:t>öğ</a:t>
            </a:r>
            <a:r>
              <a:rPr lang="pt-BR" i="1" dirty="0" smtClean="0"/>
              <a:t>renme, hatırlama</a:t>
            </a:r>
          </a:p>
          <a:p>
            <a:r>
              <a:rPr lang="tr-TR" i="1" dirty="0" smtClean="0"/>
              <a:t>Sayı: en fazla 20</a:t>
            </a:r>
          </a:p>
          <a:p>
            <a:r>
              <a:rPr lang="tr-TR" i="1" dirty="0" smtClean="0"/>
              <a:t>Süre: 10-20 dakika</a:t>
            </a:r>
          </a:p>
          <a:p>
            <a:r>
              <a:rPr lang="tr-TR" i="1" dirty="0" smtClean="0"/>
              <a:t>Malzeme: Tenis topu</a:t>
            </a:r>
          </a:p>
          <a:p>
            <a:r>
              <a:rPr lang="tr-TR" dirty="0" smtClean="0"/>
              <a:t>Etkinliğin ilk günü oynatılabilecek bir oyun. </a:t>
            </a:r>
            <a:r>
              <a:rPr lang="tr-TR" dirty="0" err="1" smtClean="0"/>
              <a:t>Katılımcilardan</a:t>
            </a:r>
            <a:r>
              <a:rPr lang="tr-TR" dirty="0" smtClean="0"/>
              <a:t> ayakta ya da oturarak bir daire </a:t>
            </a:r>
            <a:r>
              <a:rPr lang="tr-TR" dirty="0" err="1" smtClean="0"/>
              <a:t>oluşturmalari</a:t>
            </a:r>
            <a:r>
              <a:rPr lang="tr-TR" dirty="0" smtClean="0"/>
              <a:t> istenir. Oyunu yöneten</a:t>
            </a:r>
          </a:p>
          <a:p>
            <a:r>
              <a:rPr lang="tr-TR" dirty="0" smtClean="0"/>
              <a:t>kişi elindeki 1 adet tenis topunu göz göze </a:t>
            </a:r>
            <a:r>
              <a:rPr lang="tr-TR" dirty="0" err="1" smtClean="0"/>
              <a:t>geldigi</a:t>
            </a:r>
            <a:r>
              <a:rPr lang="tr-TR" dirty="0" smtClean="0"/>
              <a:t> </a:t>
            </a:r>
            <a:r>
              <a:rPr lang="tr-TR" dirty="0" err="1" smtClean="0"/>
              <a:t>kisiye</a:t>
            </a:r>
            <a:r>
              <a:rPr lang="tr-TR" dirty="0" smtClean="0"/>
              <a:t> atarak “adini” söyler. Topu alan kişi göz göze geldiği bir </a:t>
            </a:r>
            <a:r>
              <a:rPr lang="tr-TR" dirty="0" err="1" smtClean="0"/>
              <a:t>baska</a:t>
            </a:r>
            <a:r>
              <a:rPr lang="tr-TR" dirty="0" smtClean="0"/>
              <a:t> </a:t>
            </a:r>
            <a:r>
              <a:rPr lang="tr-TR" dirty="0" err="1" smtClean="0"/>
              <a:t>kisiye</a:t>
            </a:r>
            <a:endParaRPr lang="tr-TR" dirty="0" smtClean="0"/>
          </a:p>
          <a:p>
            <a:r>
              <a:rPr lang="tr-TR" dirty="0" smtClean="0"/>
              <a:t>topu atarak “adini” söyler. Ancak topu atacak ve topu tutacak </a:t>
            </a:r>
            <a:r>
              <a:rPr lang="tr-TR" dirty="0" err="1" smtClean="0"/>
              <a:t>kisilerin</a:t>
            </a:r>
            <a:r>
              <a:rPr lang="tr-TR" dirty="0" smtClean="0"/>
              <a:t> mutlaka göz göze bakmaları </a:t>
            </a:r>
            <a:r>
              <a:rPr lang="tr-TR" dirty="0" err="1" smtClean="0"/>
              <a:t>şarttir</a:t>
            </a:r>
            <a:r>
              <a:rPr lang="tr-TR" dirty="0" smtClean="0"/>
              <a:t>, bu kuralı oyunu</a:t>
            </a:r>
          </a:p>
          <a:p>
            <a:r>
              <a:rPr lang="tr-TR" dirty="0" smtClean="0"/>
              <a:t>yöneten kişi oyuna başlamadan önce </a:t>
            </a:r>
            <a:r>
              <a:rPr lang="tr-TR" dirty="0" err="1" smtClean="0"/>
              <a:t>açıklamalıdir</a:t>
            </a:r>
            <a:r>
              <a:rPr lang="tr-TR" dirty="0" smtClean="0"/>
              <a:t>. Oyunda top atma/top tutma, ad söyleme ve göz göze bakmaktan başka bir</a:t>
            </a:r>
          </a:p>
          <a:p>
            <a:r>
              <a:rPr lang="tr-TR" dirty="0" smtClean="0"/>
              <a:t>eylem yapılmaz ve konuşulmaz. Bu oyunun 1. </a:t>
            </a:r>
            <a:r>
              <a:rPr lang="tr-TR" dirty="0" err="1" smtClean="0"/>
              <a:t>asamasi</a:t>
            </a:r>
            <a:r>
              <a:rPr lang="tr-TR" dirty="0" smtClean="0"/>
              <a:t> giderek </a:t>
            </a:r>
            <a:r>
              <a:rPr lang="tr-TR" dirty="0" err="1" smtClean="0"/>
              <a:t>hizlandirilir</a:t>
            </a:r>
            <a:r>
              <a:rPr lang="tr-TR" dirty="0" smtClean="0"/>
              <a:t>. Daha sonra lider oyunun 2. aşamasına geçer. 2.</a:t>
            </a:r>
          </a:p>
          <a:p>
            <a:r>
              <a:rPr lang="tr-TR" dirty="0" smtClean="0"/>
              <a:t>aşamada topu atan kişi, topu attığı </a:t>
            </a:r>
            <a:r>
              <a:rPr lang="tr-TR" dirty="0" err="1" smtClean="0"/>
              <a:t>kisinin</a:t>
            </a:r>
            <a:r>
              <a:rPr lang="tr-TR" dirty="0" smtClean="0"/>
              <a:t> adini söylemeye </a:t>
            </a:r>
            <a:r>
              <a:rPr lang="tr-TR" dirty="0" err="1" smtClean="0"/>
              <a:t>çalisir</a:t>
            </a:r>
            <a:r>
              <a:rPr lang="tr-TR" dirty="0" smtClean="0"/>
              <a:t>. Bu oyun da giderek </a:t>
            </a:r>
            <a:r>
              <a:rPr lang="tr-TR" dirty="0" err="1" smtClean="0"/>
              <a:t>hizlandirilir</a:t>
            </a:r>
            <a:r>
              <a:rPr lang="tr-TR" dirty="0" smtClean="0"/>
              <a:t> ve kampçılar birbirlerinin</a:t>
            </a:r>
          </a:p>
          <a:p>
            <a:r>
              <a:rPr lang="tr-TR" dirty="0" err="1" smtClean="0"/>
              <a:t>adlarini</a:t>
            </a:r>
            <a:r>
              <a:rPr lang="tr-TR" dirty="0" smtClean="0"/>
              <a:t> </a:t>
            </a:r>
            <a:r>
              <a:rPr lang="tr-TR" dirty="0" err="1" smtClean="0"/>
              <a:t>ögrenmis</a:t>
            </a:r>
            <a:r>
              <a:rPr lang="tr-TR" dirty="0" smtClean="0"/>
              <a:t> olurlar. (Ayni oyunun </a:t>
            </a:r>
            <a:r>
              <a:rPr lang="tr-TR" dirty="0" err="1" smtClean="0"/>
              <a:t>aşamalari</a:t>
            </a:r>
            <a:r>
              <a:rPr lang="tr-TR" dirty="0" smtClean="0"/>
              <a:t> </a:t>
            </a:r>
            <a:r>
              <a:rPr lang="tr-TR" dirty="0" err="1" smtClean="0"/>
              <a:t>kampçilarin</a:t>
            </a:r>
            <a:r>
              <a:rPr lang="tr-TR" dirty="0" smtClean="0"/>
              <a:t> </a:t>
            </a:r>
            <a:r>
              <a:rPr lang="tr-TR" dirty="0" err="1" smtClean="0"/>
              <a:t>diger</a:t>
            </a:r>
            <a:r>
              <a:rPr lang="tr-TR" dirty="0" smtClean="0"/>
              <a:t> özellikleri için de uygulanabilir: </a:t>
            </a:r>
            <a:r>
              <a:rPr lang="tr-TR" dirty="0" err="1" smtClean="0"/>
              <a:t>örnegin</a:t>
            </a:r>
            <a:r>
              <a:rPr lang="tr-TR" dirty="0" smtClean="0"/>
              <a:t>; geldikleri ülke,</a:t>
            </a:r>
          </a:p>
          <a:p>
            <a:r>
              <a:rPr lang="tr-TR" dirty="0" err="1" smtClean="0"/>
              <a:t>yaslari</a:t>
            </a:r>
            <a:r>
              <a:rPr lang="tr-TR" dirty="0" smtClean="0"/>
              <a:t>, vs.)</a:t>
            </a:r>
          </a:p>
          <a:p>
            <a:pPr>
              <a:buNone/>
            </a:pP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251520" y="332656"/>
            <a:ext cx="7704856" cy="5693866"/>
          </a:xfrm>
          <a:prstGeom prst="rect">
            <a:avLst/>
          </a:prstGeom>
          <a:noFill/>
        </p:spPr>
        <p:txBody>
          <a:bodyPr wrap="square" rtlCol="0">
            <a:spAutoFit/>
          </a:bodyPr>
          <a:lstStyle/>
          <a:p>
            <a:r>
              <a:rPr lang="tr-TR" sz="2800" b="1" i="1" dirty="0" smtClean="0"/>
              <a:t>Arkamda Biri Var</a:t>
            </a:r>
          </a:p>
          <a:p>
            <a:r>
              <a:rPr lang="tr-TR" sz="2800" i="1" dirty="0" smtClean="0"/>
              <a:t>Ama.: Katılımcıların birbirlerinin isimlerini öğrenmeleri ve iletişim kurmaları.</a:t>
            </a:r>
          </a:p>
          <a:p>
            <a:r>
              <a:rPr lang="fi-FI" sz="2800" i="1" dirty="0" smtClean="0"/>
              <a:t>Sayı: en az 10 kisi</a:t>
            </a:r>
          </a:p>
          <a:p>
            <a:r>
              <a:rPr lang="tr-TR" sz="2800" i="1" dirty="0" smtClean="0"/>
              <a:t>Süre: 5-10 dakika</a:t>
            </a:r>
          </a:p>
          <a:p>
            <a:r>
              <a:rPr lang="tr-TR" sz="2800" i="1" dirty="0" smtClean="0"/>
              <a:t>Malzemeler: Katılımcıların tamamına yetecek kadar isimlik veya yaka kartı, büyük siyah bir naylon poşet.</a:t>
            </a:r>
          </a:p>
          <a:p>
            <a:r>
              <a:rPr lang="tr-TR" sz="2800" dirty="0" smtClean="0"/>
              <a:t>Katılımcılardan isimliklere veya yaka kartlarına isimlerini yazmaları ve dolaştırılan büyük siyah bir naylon poşete atmaları istenir.</a:t>
            </a:r>
          </a:p>
          <a:p>
            <a:r>
              <a:rPr lang="tr-TR" sz="2800" dirty="0" smtClean="0"/>
              <a:t>Daha sonra herkes torbadan bir isimlik/yaka </a:t>
            </a:r>
            <a:r>
              <a:rPr lang="tr-TR" sz="2800" dirty="0" err="1" smtClean="0"/>
              <a:t>karti</a:t>
            </a:r>
            <a:r>
              <a:rPr lang="tr-TR" sz="2800" dirty="0" smtClean="0"/>
              <a:t> alır ve ayni anda başlayarak kartın üzerinde ismi yazılı kişiyi bulmaya çalışır.</a:t>
            </a:r>
            <a:endParaRPr lang="tr-T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Oval"/>
          <p:cNvSpPr/>
          <p:nvPr/>
        </p:nvSpPr>
        <p:spPr>
          <a:xfrm>
            <a:off x="683568" y="332656"/>
            <a:ext cx="7200800" cy="115212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tr-TR" dirty="0" smtClean="0"/>
              <a:t>1.SINIF ÖĞRENCİLERİ İÇİN ÇİZGİ ÇALIŞMASINI ZEVKLİ VE EĞLENCELİ HALE GETİREN ÇOK GÜZEL BİR OYUN</a:t>
            </a:r>
            <a:endParaRPr lang="tr-TR" dirty="0"/>
          </a:p>
        </p:txBody>
      </p:sp>
      <p:pic>
        <p:nvPicPr>
          <p:cNvPr id="1026" name="Picture 2" descr="İlgili resim"/>
          <p:cNvPicPr>
            <a:picLocks noChangeAspect="1" noChangeArrowheads="1"/>
          </p:cNvPicPr>
          <p:nvPr/>
        </p:nvPicPr>
        <p:blipFill>
          <a:blip r:embed="rId3" cstate="print"/>
          <a:srcRect/>
          <a:stretch>
            <a:fillRect/>
          </a:stretch>
        </p:blipFill>
        <p:spPr bwMode="auto">
          <a:xfrm>
            <a:off x="2915816" y="3068960"/>
            <a:ext cx="1008112" cy="1296144"/>
          </a:xfrm>
          <a:prstGeom prst="rect">
            <a:avLst/>
          </a:prstGeom>
          <a:noFill/>
        </p:spPr>
      </p:pic>
      <p:pic>
        <p:nvPicPr>
          <p:cNvPr id="17" name="Picture 2" descr="İlgili resim"/>
          <p:cNvPicPr>
            <a:picLocks noChangeAspect="1" noChangeArrowheads="1"/>
          </p:cNvPicPr>
          <p:nvPr/>
        </p:nvPicPr>
        <p:blipFill>
          <a:blip r:embed="rId3" cstate="print"/>
          <a:srcRect/>
          <a:stretch>
            <a:fillRect/>
          </a:stretch>
        </p:blipFill>
        <p:spPr bwMode="auto">
          <a:xfrm>
            <a:off x="3923928" y="1988840"/>
            <a:ext cx="1008112" cy="1296144"/>
          </a:xfrm>
          <a:prstGeom prst="rect">
            <a:avLst/>
          </a:prstGeom>
          <a:noFill/>
        </p:spPr>
      </p:pic>
      <p:pic>
        <p:nvPicPr>
          <p:cNvPr id="18" name="Picture 2" descr="İlgili resim"/>
          <p:cNvPicPr>
            <a:picLocks noChangeAspect="1" noChangeArrowheads="1"/>
          </p:cNvPicPr>
          <p:nvPr/>
        </p:nvPicPr>
        <p:blipFill>
          <a:blip r:embed="rId3" cstate="print"/>
          <a:srcRect/>
          <a:stretch>
            <a:fillRect/>
          </a:stretch>
        </p:blipFill>
        <p:spPr bwMode="auto">
          <a:xfrm>
            <a:off x="4932040" y="3140968"/>
            <a:ext cx="1008112" cy="1296144"/>
          </a:xfrm>
          <a:prstGeom prst="rect">
            <a:avLst/>
          </a:prstGeom>
          <a:noFill/>
        </p:spPr>
      </p:pic>
      <p:pic>
        <p:nvPicPr>
          <p:cNvPr id="19" name="Picture 2" descr="İlgili resim"/>
          <p:cNvPicPr>
            <a:picLocks noChangeAspect="1" noChangeArrowheads="1"/>
          </p:cNvPicPr>
          <p:nvPr/>
        </p:nvPicPr>
        <p:blipFill>
          <a:blip r:embed="rId3" cstate="print"/>
          <a:srcRect/>
          <a:stretch>
            <a:fillRect/>
          </a:stretch>
        </p:blipFill>
        <p:spPr bwMode="auto">
          <a:xfrm>
            <a:off x="1907704" y="1844824"/>
            <a:ext cx="1008112" cy="1296144"/>
          </a:xfrm>
          <a:prstGeom prst="rect">
            <a:avLst/>
          </a:prstGeom>
          <a:noFill/>
        </p:spPr>
      </p:pic>
      <p:pic>
        <p:nvPicPr>
          <p:cNvPr id="20" name="Picture 2" descr="İlgili resim"/>
          <p:cNvPicPr>
            <a:picLocks noChangeAspect="1" noChangeArrowheads="1"/>
          </p:cNvPicPr>
          <p:nvPr/>
        </p:nvPicPr>
        <p:blipFill>
          <a:blip r:embed="rId3" cstate="print"/>
          <a:srcRect/>
          <a:stretch>
            <a:fillRect/>
          </a:stretch>
        </p:blipFill>
        <p:spPr bwMode="auto">
          <a:xfrm>
            <a:off x="827584" y="2996952"/>
            <a:ext cx="1008112" cy="1296144"/>
          </a:xfrm>
          <a:prstGeom prst="rect">
            <a:avLst/>
          </a:prstGeom>
          <a:noFill/>
        </p:spPr>
      </p:pic>
      <p:cxnSp>
        <p:nvCxnSpPr>
          <p:cNvPr id="22" name="21 Düz Bağlayıcı"/>
          <p:cNvCxnSpPr/>
          <p:nvPr/>
        </p:nvCxnSpPr>
        <p:spPr>
          <a:xfrm flipV="1">
            <a:off x="395536" y="2060848"/>
            <a:ext cx="1080120" cy="2088232"/>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23 Düz Bağlayıcı"/>
          <p:cNvCxnSpPr/>
          <p:nvPr/>
        </p:nvCxnSpPr>
        <p:spPr>
          <a:xfrm flipH="1" flipV="1">
            <a:off x="1475656" y="2060848"/>
            <a:ext cx="864096" cy="223224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24 Düz Bağlayıcı"/>
          <p:cNvCxnSpPr/>
          <p:nvPr/>
        </p:nvCxnSpPr>
        <p:spPr>
          <a:xfrm flipV="1">
            <a:off x="2339752" y="2132856"/>
            <a:ext cx="1008112" cy="21602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25 Düz Bağlayıcı"/>
          <p:cNvCxnSpPr/>
          <p:nvPr/>
        </p:nvCxnSpPr>
        <p:spPr>
          <a:xfrm flipH="1" flipV="1">
            <a:off x="3347864" y="2132856"/>
            <a:ext cx="1080120" cy="21602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26 Düz Bağlayıcı"/>
          <p:cNvCxnSpPr/>
          <p:nvPr/>
        </p:nvCxnSpPr>
        <p:spPr>
          <a:xfrm flipV="1">
            <a:off x="4427984" y="2276872"/>
            <a:ext cx="1008112" cy="2016224"/>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37 Düz Bağlayıcı"/>
          <p:cNvCxnSpPr/>
          <p:nvPr/>
        </p:nvCxnSpPr>
        <p:spPr>
          <a:xfrm>
            <a:off x="5652120" y="2348880"/>
            <a:ext cx="216024"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39 Düz Bağlayıcı"/>
          <p:cNvCxnSpPr/>
          <p:nvPr/>
        </p:nvCxnSpPr>
        <p:spPr>
          <a:xfrm>
            <a:off x="5804520" y="2501280"/>
            <a:ext cx="216024"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40 Düz Bağlayıcı"/>
          <p:cNvCxnSpPr/>
          <p:nvPr/>
        </p:nvCxnSpPr>
        <p:spPr>
          <a:xfrm>
            <a:off x="6084168" y="2852936"/>
            <a:ext cx="216024"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41 Düz Bağlayıcı"/>
          <p:cNvCxnSpPr/>
          <p:nvPr/>
        </p:nvCxnSpPr>
        <p:spPr>
          <a:xfrm>
            <a:off x="6372200" y="3212976"/>
            <a:ext cx="216024"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42 Düz Bağlayıcı"/>
          <p:cNvCxnSpPr/>
          <p:nvPr/>
        </p:nvCxnSpPr>
        <p:spPr>
          <a:xfrm>
            <a:off x="6660232" y="3501008"/>
            <a:ext cx="216024"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43 Düz Bağlayıcı"/>
          <p:cNvCxnSpPr/>
          <p:nvPr/>
        </p:nvCxnSpPr>
        <p:spPr>
          <a:xfrm>
            <a:off x="6948264" y="3861048"/>
            <a:ext cx="216024" cy="216024"/>
          </a:xfrm>
          <a:prstGeom prst="line">
            <a:avLst/>
          </a:prstGeom>
        </p:spPr>
        <p:style>
          <a:lnRef idx="1">
            <a:schemeClr val="accent1"/>
          </a:lnRef>
          <a:fillRef idx="0">
            <a:schemeClr val="accent1"/>
          </a:fillRef>
          <a:effectRef idx="0">
            <a:schemeClr val="accent1"/>
          </a:effectRef>
          <a:fontRef idx="minor">
            <a:schemeClr val="tx1"/>
          </a:fontRef>
        </p:style>
      </p:cxnSp>
      <p:sp>
        <p:nvSpPr>
          <p:cNvPr id="48" name="47 Metin kutusu"/>
          <p:cNvSpPr txBox="1"/>
          <p:nvPr/>
        </p:nvSpPr>
        <p:spPr>
          <a:xfrm>
            <a:off x="395536" y="4293096"/>
            <a:ext cx="8352928" cy="2585323"/>
          </a:xfrm>
          <a:prstGeom prst="rect">
            <a:avLst/>
          </a:prstGeom>
          <a:noFill/>
        </p:spPr>
        <p:txBody>
          <a:bodyPr wrap="square" rtlCol="0">
            <a:spAutoFit/>
          </a:bodyPr>
          <a:lstStyle/>
          <a:p>
            <a:r>
              <a:rPr lang="tr-TR" dirty="0" smtClean="0"/>
              <a:t>Oyun oldukça basit ve hemen hemen çoğu materyalle yapılabilecek tarzda. Öncelikle duba ya da buna benzer nesneleri hangi eğik ya da düz çizgiyi kavratmak istiyorsanız ona göre yere diziyorsunuz. Çocuklardan dizilişe göre bu nesnelerin arasından gözleri ile geçmelerini ve bunu da kağıda çizmelerini istiyorsunuz. Oyun gelişmeye yeni şeyler eklenmeye oldukça müsait sizlerde bu oyuna yeni şeyler ekleyerek güçlü hale getirebilirsiniz. Oyun hem bilişsel hem duyuşsal hem de </a:t>
            </a:r>
            <a:r>
              <a:rPr lang="tr-TR" dirty="0" err="1" smtClean="0"/>
              <a:t>psikomotor</a:t>
            </a:r>
            <a:r>
              <a:rPr lang="tr-TR" dirty="0" smtClean="0"/>
              <a:t> becerilerin gelişmesi için oldukça etkili. Nesnelerin arasından çocuklarda geçebilir diğer öğrencilerde arkadaşlarının takip ettiği yönleri aklında tutarak ya da gözlemleyerek bunu kağıtlarına çizebilirler. Sınıf içi ve sınıf dışında oynanabilir.</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700</Words>
  <PresentationFormat>Ekran Gösterisi (4:3)</PresentationFormat>
  <Paragraphs>56</Paragraphs>
  <Slides>6</Slides>
  <Notes>1</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Ofis Teması</vt:lpstr>
      <vt:lpstr>Slayt 1</vt:lpstr>
      <vt:lpstr>Slayt 2</vt:lpstr>
      <vt:lpstr>Slayt 3</vt:lpstr>
      <vt:lpstr>Slayt 4</vt:lpstr>
      <vt:lpstr>Slayt 5</vt:lpstr>
      <vt:lpstr>Slayt 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2017-08-31T08:19:00Z</dcterms:created>
  <dcterms:modified xsi:type="dcterms:W3CDTF">2017-08-31T11:37:41Z</dcterms:modified>
  <cp:category>www.sorubak.com</cp:category>
</cp:coreProperties>
</file>