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29714B-8839-413E-A8E5-5CD7158F98CF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8C81A8-EF34-42D5-BE7E-4164C804B98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8C81A8-EF34-42D5-BE7E-4164C804B98B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0B211-BB90-4023-995B-68C3A1AF8B96}" type="datetimeFigureOut">
              <a:rPr lang="tr-TR" smtClean="0"/>
              <a:pPr/>
              <a:t>25/08/2017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896C2-F85F-493E-8B0B-55B753E3D4B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643073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Gebze Kız Anadolu İmam Hatip Lisesi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285992"/>
            <a:ext cx="6400800" cy="4143404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2017-2018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12.Sınıflar YGS-LYS Hazırlık Kursu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1.Ünite</a:t>
            </a:r>
          </a:p>
          <a:p>
            <a:r>
              <a:rPr lang="tr-TR" b="1" dirty="0" smtClean="0">
                <a:solidFill>
                  <a:srgbClr val="C00000"/>
                </a:solidFill>
              </a:rPr>
              <a:t>Tarih Bilimine Giriş</a:t>
            </a:r>
          </a:p>
          <a:p>
            <a:endParaRPr lang="tr-TR" b="1" dirty="0">
              <a:solidFill>
                <a:srgbClr val="C00000"/>
              </a:solidFill>
            </a:endParaRPr>
          </a:p>
          <a:p>
            <a:r>
              <a:rPr lang="tr-TR" sz="2000" b="1" i="1" dirty="0" smtClean="0">
                <a:solidFill>
                  <a:schemeClr val="tx1"/>
                </a:solidFill>
              </a:rPr>
              <a:t>                                          </a:t>
            </a:r>
          </a:p>
          <a:p>
            <a:endParaRPr lang="tr-TR" sz="2000" b="1" i="1" dirty="0">
              <a:solidFill>
                <a:schemeClr val="tx1"/>
              </a:solidFill>
            </a:endParaRPr>
          </a:p>
          <a:p>
            <a:r>
              <a:rPr lang="tr-TR" sz="2000" b="1" i="1" dirty="0" smtClean="0">
                <a:solidFill>
                  <a:schemeClr val="tx1"/>
                </a:solidFill>
              </a:rPr>
              <a:t>                                                 Tarih Öğretmeni Erkan ONARICI</a:t>
            </a:r>
            <a:endParaRPr lang="tr-TR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 smtClean="0">
                <a:solidFill>
                  <a:srgbClr val="C00000"/>
                </a:solidFill>
              </a:rPr>
              <a:t>   (</a:t>
            </a:r>
            <a:r>
              <a:rPr lang="tr-TR" sz="3600" b="1" dirty="0">
                <a:solidFill>
                  <a:srgbClr val="C00000"/>
                </a:solidFill>
              </a:rPr>
              <a:t>1996-ÖSS)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42928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dirty="0" smtClean="0"/>
              <a:t>     </a:t>
            </a:r>
            <a:r>
              <a:rPr lang="tr-TR" b="1" u="sng" dirty="0" smtClean="0"/>
              <a:t>Tanım</a:t>
            </a:r>
            <a:r>
              <a:rPr lang="tr-TR" b="1" u="sng" dirty="0"/>
              <a:t>: </a:t>
            </a:r>
            <a:r>
              <a:rPr lang="tr-TR" b="1" dirty="0"/>
              <a:t>tarih insan topluluklarının geçmişteki </a:t>
            </a:r>
            <a:r>
              <a:rPr lang="tr-TR" b="1" dirty="0" smtClean="0"/>
              <a:t>yaşayışlarını, uğraşlarını, birbiriyle </a:t>
            </a:r>
            <a:r>
              <a:rPr lang="tr-TR" b="1" dirty="0"/>
              <a:t>olan ilişkilerini yer ve zaman </a:t>
            </a:r>
            <a:r>
              <a:rPr lang="tr-TR" b="1" dirty="0" smtClean="0"/>
              <a:t>göstererek, neden-sonuç  ilişkileri </a:t>
            </a:r>
            <a:r>
              <a:rPr lang="tr-TR" b="1" dirty="0"/>
              <a:t>içerisinde inceleyen bir bilimdir.</a:t>
            </a:r>
          </a:p>
          <a:p>
            <a:pPr>
              <a:buNone/>
            </a:pPr>
            <a:r>
              <a:rPr lang="tr-TR" b="1" dirty="0" smtClean="0"/>
              <a:t>   </a:t>
            </a:r>
          </a:p>
          <a:p>
            <a:pPr>
              <a:buNone/>
            </a:pPr>
            <a:r>
              <a:rPr lang="tr-TR" b="1" dirty="0"/>
              <a:t> </a:t>
            </a:r>
            <a:r>
              <a:rPr lang="tr-TR" b="1" dirty="0" smtClean="0"/>
              <a:t>    </a:t>
            </a:r>
            <a:r>
              <a:rPr lang="tr-TR" b="1" u="sng" dirty="0" smtClean="0"/>
              <a:t>Durum</a:t>
            </a:r>
            <a:r>
              <a:rPr lang="tr-TR" b="1" u="sng" dirty="0"/>
              <a:t>: </a:t>
            </a:r>
            <a:r>
              <a:rPr lang="tr-TR" b="1" dirty="0"/>
              <a:t>İslamiyet’in hızlı yayılmasında, diğer din ve </a:t>
            </a:r>
            <a:r>
              <a:rPr lang="tr-TR" b="1" dirty="0" smtClean="0"/>
              <a:t>inançlara karşı </a:t>
            </a:r>
          </a:p>
          <a:p>
            <a:pPr>
              <a:buNone/>
            </a:pPr>
            <a:r>
              <a:rPr lang="tr-TR" b="1" dirty="0" smtClean="0"/>
              <a:t>gösterilen </a:t>
            </a:r>
            <a:r>
              <a:rPr lang="tr-TR" b="1" dirty="0"/>
              <a:t>hoşgörünün payı büyüktür. Avrupa’da </a:t>
            </a:r>
            <a:r>
              <a:rPr lang="tr-TR" b="1" dirty="0" smtClean="0"/>
              <a:t>ve Asya’da </a:t>
            </a:r>
            <a:r>
              <a:rPr lang="tr-TR" b="1" dirty="0"/>
              <a:t>ezilmiş </a:t>
            </a:r>
            <a:r>
              <a:rPr lang="tr-TR" b="1" dirty="0" smtClean="0"/>
              <a:t>ve</a:t>
            </a:r>
          </a:p>
          <a:p>
            <a:pPr>
              <a:buNone/>
            </a:pPr>
            <a:r>
              <a:rPr lang="tr-TR" b="1" dirty="0" smtClean="0"/>
              <a:t>horlanmış </a:t>
            </a:r>
            <a:r>
              <a:rPr lang="tr-TR" b="1" dirty="0"/>
              <a:t>insanlar, </a:t>
            </a:r>
            <a:r>
              <a:rPr lang="tr-TR" b="1" dirty="0" err="1"/>
              <a:t>müslümanları</a:t>
            </a:r>
            <a:r>
              <a:rPr lang="tr-TR" b="1" dirty="0"/>
              <a:t> </a:t>
            </a:r>
            <a:r>
              <a:rPr lang="tr-TR" b="1" dirty="0" smtClean="0"/>
              <a:t>kurtarıcı olarak </a:t>
            </a:r>
            <a:r>
              <a:rPr lang="tr-TR" b="1" dirty="0"/>
              <a:t>karşıladılar.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/>
              <a:t> </a:t>
            </a:r>
            <a:r>
              <a:rPr lang="tr-TR" b="1" dirty="0" smtClean="0"/>
              <a:t>    Yukarıda </a:t>
            </a:r>
            <a:r>
              <a:rPr lang="tr-TR" b="1" dirty="0"/>
              <a:t>verilen durumda tarihin tanımında yer alan </a:t>
            </a:r>
            <a:r>
              <a:rPr lang="tr-TR" b="1" dirty="0" err="1" smtClean="0"/>
              <a:t>öğrelerden</a:t>
            </a:r>
            <a:r>
              <a:rPr lang="tr-TR" b="1" dirty="0" smtClean="0"/>
              <a:t> hangisine </a:t>
            </a:r>
            <a:r>
              <a:rPr lang="tr-TR" b="1" u="sng" dirty="0"/>
              <a:t>değinilmemiştir?</a:t>
            </a:r>
          </a:p>
          <a:p>
            <a:pPr>
              <a:buNone/>
            </a:pPr>
            <a:r>
              <a:rPr lang="tr-TR" b="1" dirty="0" smtClean="0"/>
              <a:t>     </a:t>
            </a:r>
          </a:p>
          <a:p>
            <a:pPr>
              <a:buNone/>
            </a:pPr>
            <a:r>
              <a:rPr lang="tr-TR" b="1" dirty="0"/>
              <a:t> </a:t>
            </a:r>
            <a:r>
              <a:rPr lang="tr-TR" b="1" dirty="0" smtClean="0"/>
              <a:t>    A</a:t>
            </a:r>
            <a:r>
              <a:rPr lang="tr-TR" b="1" dirty="0"/>
              <a:t>) İnsan ilişkileri</a:t>
            </a:r>
          </a:p>
          <a:p>
            <a:pPr>
              <a:buNone/>
            </a:pPr>
            <a:r>
              <a:rPr lang="tr-TR" b="1" dirty="0" smtClean="0"/>
              <a:t>     B</a:t>
            </a:r>
            <a:r>
              <a:rPr lang="tr-TR" b="1" dirty="0"/>
              <a:t>) Neden-sonuç ilişkileri</a:t>
            </a:r>
          </a:p>
          <a:p>
            <a:pPr>
              <a:buNone/>
            </a:pPr>
            <a:r>
              <a:rPr lang="tr-TR" b="1" dirty="0" smtClean="0"/>
              <a:t>     C</a:t>
            </a:r>
            <a:r>
              <a:rPr lang="tr-TR" b="1" dirty="0"/>
              <a:t>) Yer</a:t>
            </a:r>
          </a:p>
          <a:p>
            <a:pPr>
              <a:buNone/>
            </a:pPr>
            <a:r>
              <a:rPr lang="tr-TR" b="1" dirty="0" smtClean="0"/>
              <a:t>     D</a:t>
            </a:r>
            <a:r>
              <a:rPr lang="tr-TR" b="1" dirty="0"/>
              <a:t>) İnsan topluluklarının yaşayışları</a:t>
            </a:r>
          </a:p>
          <a:p>
            <a:pPr>
              <a:buNone/>
            </a:pPr>
            <a:r>
              <a:rPr lang="tr-TR" b="1" dirty="0" smtClean="0"/>
              <a:t>     E) </a:t>
            </a:r>
            <a:r>
              <a:rPr lang="tr-TR" b="1" dirty="0"/>
              <a:t>Zaman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>
                <a:solidFill>
                  <a:srgbClr val="C00000"/>
                </a:solidFill>
              </a:rPr>
              <a:t>(2012 - LYS)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214974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Olay </a:t>
            </a:r>
            <a:r>
              <a:rPr lang="tr-TR" b="1" dirty="0"/>
              <a:t>ve olgu kavramları </a:t>
            </a:r>
            <a:r>
              <a:rPr lang="tr-TR" b="1" dirty="0" smtClean="0"/>
              <a:t>düşünüldüğünde </a:t>
            </a:r>
          </a:p>
          <a:p>
            <a:pPr>
              <a:buNone/>
            </a:pPr>
            <a:r>
              <a:rPr lang="tr-TR" b="1" dirty="0" smtClean="0"/>
              <a:t>Aşağıdakilerden hangisi </a:t>
            </a:r>
            <a:r>
              <a:rPr lang="tr-TR" b="1" dirty="0"/>
              <a:t>tarihî bir olguya örnek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gösterilebilir</a:t>
            </a:r>
            <a:r>
              <a:rPr lang="tr-TR" b="1" dirty="0"/>
              <a:t>?</a:t>
            </a:r>
          </a:p>
          <a:p>
            <a:pPr>
              <a:buNone/>
            </a:pPr>
            <a:r>
              <a:rPr lang="tr-TR" dirty="0"/>
              <a:t>A) İstanbul’un fethedilmesi</a:t>
            </a:r>
          </a:p>
          <a:p>
            <a:pPr>
              <a:buNone/>
            </a:pPr>
            <a:r>
              <a:rPr lang="tr-TR" dirty="0"/>
              <a:t>B) Türkiye’nin çağdaşlaşması</a:t>
            </a:r>
          </a:p>
          <a:p>
            <a:pPr>
              <a:buNone/>
            </a:pPr>
            <a:r>
              <a:rPr lang="tr-TR" dirty="0"/>
              <a:t>C) Malazgirt Savaşanın kazanılması</a:t>
            </a:r>
          </a:p>
          <a:p>
            <a:pPr>
              <a:buNone/>
            </a:pPr>
            <a:r>
              <a:rPr lang="tr-TR" dirty="0"/>
              <a:t>D) Birinci Dünya Savaşı’nın başlaması</a:t>
            </a:r>
          </a:p>
          <a:p>
            <a:pPr>
              <a:buNone/>
            </a:pPr>
            <a:r>
              <a:rPr lang="tr-TR" dirty="0"/>
              <a:t>E) </a:t>
            </a:r>
            <a:r>
              <a:rPr lang="tr-TR" dirty="0" err="1"/>
              <a:t>Pearl</a:t>
            </a:r>
            <a:r>
              <a:rPr lang="tr-TR" dirty="0"/>
              <a:t> </a:t>
            </a:r>
            <a:r>
              <a:rPr lang="tr-TR" dirty="0" err="1"/>
              <a:t>Harbour</a:t>
            </a:r>
            <a:r>
              <a:rPr lang="tr-TR" dirty="0"/>
              <a:t> baskınının yapılması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TARİH BİLMİNİN YÖNTEMİ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7577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u="sng" dirty="0">
                <a:solidFill>
                  <a:srgbClr val="002060"/>
                </a:solidFill>
              </a:rPr>
              <a:t>Yöntem: </a:t>
            </a:r>
            <a:r>
              <a:rPr lang="tr-TR" sz="2400" b="1" dirty="0"/>
              <a:t>Bir sonuca ulaşmak </a:t>
            </a:r>
            <a:r>
              <a:rPr lang="tr-TR" sz="2400" b="1" dirty="0" smtClean="0"/>
              <a:t>amacıyla bilim,mantık ve tecrübelere </a:t>
            </a:r>
          </a:p>
          <a:p>
            <a:pPr>
              <a:buNone/>
            </a:pPr>
            <a:r>
              <a:rPr lang="tr-TR" sz="2400" b="1" dirty="0" smtClean="0"/>
              <a:t>dayanarak izlenen araştırma şeklidir</a:t>
            </a:r>
            <a:r>
              <a:rPr lang="tr-TR" sz="2400" b="1" dirty="0"/>
              <a:t>. </a:t>
            </a:r>
            <a:r>
              <a:rPr lang="tr-TR" sz="2400" b="1" dirty="0" smtClean="0"/>
              <a:t>Fen Bilimlerinde deney, </a:t>
            </a:r>
          </a:p>
          <a:p>
            <a:pPr>
              <a:buNone/>
            </a:pPr>
            <a:r>
              <a:rPr lang="tr-TR" sz="2400" b="1" dirty="0" smtClean="0"/>
              <a:t>gözlem,</a:t>
            </a:r>
            <a:r>
              <a:rPr lang="tr-TR" sz="2400" b="1" dirty="0" err="1" smtClean="0"/>
              <a:t>laboratuvar</a:t>
            </a:r>
            <a:r>
              <a:rPr lang="tr-TR" sz="2400" b="1" dirty="0" smtClean="0"/>
              <a:t> ortamında çalışmalar </a:t>
            </a:r>
            <a:r>
              <a:rPr lang="tr-TR" sz="2400" b="1" dirty="0"/>
              <a:t>yapılırken </a:t>
            </a:r>
            <a:r>
              <a:rPr lang="tr-TR" sz="2400" b="1" dirty="0" smtClean="0"/>
              <a:t>sosyal </a:t>
            </a:r>
          </a:p>
          <a:p>
            <a:pPr>
              <a:buNone/>
            </a:pPr>
            <a:r>
              <a:rPr lang="tr-TR" sz="2400" b="1" dirty="0"/>
              <a:t>b</a:t>
            </a:r>
            <a:r>
              <a:rPr lang="tr-TR" sz="2400" b="1" dirty="0" smtClean="0"/>
              <a:t>ilimlerin bir kolu </a:t>
            </a:r>
            <a:r>
              <a:rPr lang="tr-TR" sz="2400" b="1" dirty="0"/>
              <a:t>olan </a:t>
            </a:r>
            <a:r>
              <a:rPr lang="tr-TR" sz="2400" b="1" dirty="0" smtClean="0"/>
              <a:t>tarihin ise </a:t>
            </a:r>
            <a:r>
              <a:rPr lang="tr-TR" sz="2400" b="1" dirty="0"/>
              <a:t>kanunları yoktur</a:t>
            </a:r>
            <a:r>
              <a:rPr lang="tr-TR" sz="2400" b="1" dirty="0" smtClean="0"/>
              <a:t>.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endParaRPr lang="tr-TR" sz="2400" b="1" dirty="0"/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214282" y="4071942"/>
          <a:ext cx="8715435" cy="1428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3087"/>
                <a:gridCol w="1743087"/>
                <a:gridCol w="1743087"/>
                <a:gridCol w="1743087"/>
                <a:gridCol w="1743087"/>
              </a:tblGrid>
              <a:tr h="1428760">
                <a:tc>
                  <a:txBody>
                    <a:bodyPr/>
                    <a:lstStyle/>
                    <a:p>
                      <a:endParaRPr lang="tr-T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TARAMA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( Kaynak Arama )</a:t>
                      </a:r>
                      <a:endParaRPr lang="tr-TR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 TASNİF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 (</a:t>
                      </a:r>
                      <a:r>
                        <a:rPr lang="tr-TR" sz="1600" baseline="0" dirty="0" smtClean="0">
                          <a:solidFill>
                            <a:schemeClr val="tx1"/>
                          </a:solidFill>
                        </a:rPr>
                        <a:t> Sınıflandırma )</a:t>
                      </a:r>
                      <a:endParaRPr lang="tr-TR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  TAHLİL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tr-TR" sz="16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( Çözümleme ) </a:t>
                      </a:r>
                      <a:endParaRPr lang="tr-TR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 TENKİT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       ( </a:t>
                      </a:r>
                      <a:r>
                        <a:rPr lang="tr-TR" sz="1600" dirty="0" err="1" smtClean="0">
                          <a:solidFill>
                            <a:schemeClr val="tx1"/>
                          </a:solidFill>
                        </a:rPr>
                        <a:t>Eleştri</a:t>
                      </a:r>
                      <a:r>
                        <a:rPr lang="tr-TR" sz="1600" baseline="0" dirty="0" smtClean="0">
                          <a:solidFill>
                            <a:schemeClr val="tx1"/>
                          </a:solidFill>
                        </a:rPr>
                        <a:t> ) </a:t>
                      </a:r>
                      <a:endParaRPr lang="tr-TR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800" dirty="0" smtClean="0">
                          <a:solidFill>
                            <a:schemeClr val="tx1"/>
                          </a:solidFill>
                        </a:rPr>
                        <a:t>  TERKİP</a:t>
                      </a:r>
                    </a:p>
                    <a:p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      ( Sentez )</a:t>
                      </a:r>
                      <a:endParaRPr lang="tr-TR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TARAMA (KAYNAK ARAMA)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521497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</a:t>
            </a:r>
            <a:r>
              <a:rPr lang="tr-TR" sz="2400" b="1" dirty="0" smtClean="0"/>
              <a:t>Araştırılacak </a:t>
            </a:r>
            <a:r>
              <a:rPr lang="tr-TR" sz="2400" b="1" dirty="0"/>
              <a:t>konuyla ilgili belgelerin </a:t>
            </a:r>
            <a:r>
              <a:rPr lang="tr-TR" sz="2400" b="1" dirty="0" smtClean="0"/>
              <a:t>toplanma ve bulunma </a:t>
            </a:r>
          </a:p>
          <a:p>
            <a:pPr>
              <a:buNone/>
            </a:pPr>
            <a:r>
              <a:rPr lang="tr-TR" sz="2400" b="1" dirty="0"/>
              <a:t>a</a:t>
            </a:r>
            <a:r>
              <a:rPr lang="tr-TR" sz="2400" b="1" dirty="0" smtClean="0"/>
              <a:t>şamasıdır.</a:t>
            </a:r>
          </a:p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u="sng" dirty="0" smtClean="0">
                <a:solidFill>
                  <a:srgbClr val="002060"/>
                </a:solidFill>
              </a:rPr>
              <a:t>KAYNAK</a:t>
            </a:r>
            <a:r>
              <a:rPr lang="tr-TR" sz="2400" b="1" u="sng" dirty="0">
                <a:solidFill>
                  <a:srgbClr val="002060"/>
                </a:solidFill>
              </a:rPr>
              <a:t>:</a:t>
            </a:r>
            <a:r>
              <a:rPr lang="tr-TR" sz="2400" b="1" dirty="0"/>
              <a:t> Tarihi bir olayla ilgili bilgi veren her türlü </a:t>
            </a:r>
            <a:r>
              <a:rPr lang="tr-TR" sz="2400" b="1" dirty="0" smtClean="0"/>
              <a:t>bulgu ve malzemeye </a:t>
            </a:r>
          </a:p>
          <a:p>
            <a:pPr>
              <a:buNone/>
            </a:pPr>
            <a:r>
              <a:rPr lang="tr-TR" sz="2400" b="1" dirty="0" smtClean="0"/>
              <a:t>kaynak </a:t>
            </a:r>
            <a:r>
              <a:rPr lang="tr-TR" sz="2400" b="1" dirty="0"/>
              <a:t>denir.</a:t>
            </a:r>
          </a:p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u="sng" dirty="0" smtClean="0">
                <a:solidFill>
                  <a:srgbClr val="002060"/>
                </a:solidFill>
              </a:rPr>
              <a:t>Oluştuğu </a:t>
            </a:r>
            <a:r>
              <a:rPr lang="tr-TR" sz="2400" b="1" u="sng" dirty="0">
                <a:solidFill>
                  <a:srgbClr val="002060"/>
                </a:solidFill>
              </a:rPr>
              <a:t>döneme göre kaynaklar:</a:t>
            </a:r>
          </a:p>
          <a:p>
            <a:pPr>
              <a:buNone/>
            </a:pPr>
            <a:r>
              <a:rPr lang="tr-TR" sz="2400" dirty="0" smtClean="0"/>
              <a:t>  </a:t>
            </a:r>
            <a:r>
              <a:rPr lang="tr-TR" sz="2400" b="1" dirty="0" smtClean="0">
                <a:solidFill>
                  <a:srgbClr val="002060"/>
                </a:solidFill>
              </a:rPr>
              <a:t>A-Birinci </a:t>
            </a:r>
            <a:r>
              <a:rPr lang="tr-TR" sz="2400" b="1" dirty="0">
                <a:solidFill>
                  <a:srgbClr val="002060"/>
                </a:solidFill>
              </a:rPr>
              <a:t>El Kaynaklar:</a:t>
            </a:r>
            <a:r>
              <a:rPr lang="tr-TR" sz="2400" dirty="0"/>
              <a:t> </a:t>
            </a:r>
            <a:r>
              <a:rPr lang="tr-TR" sz="2400" b="1" dirty="0"/>
              <a:t>Olayın geçtiği döneme ait </a:t>
            </a:r>
            <a:r>
              <a:rPr lang="tr-TR" sz="2400" b="1" dirty="0" smtClean="0"/>
              <a:t>kaynaklardır. Yaşandığı </a:t>
            </a:r>
          </a:p>
          <a:p>
            <a:pPr>
              <a:buNone/>
            </a:pPr>
            <a:r>
              <a:rPr lang="tr-TR" sz="2400" b="1" dirty="0" smtClean="0"/>
              <a:t>döneme </a:t>
            </a:r>
            <a:r>
              <a:rPr lang="tr-TR" sz="2400" b="1" dirty="0"/>
              <a:t>şahitlik ederler. Ana </a:t>
            </a:r>
            <a:r>
              <a:rPr lang="tr-TR" sz="2400" b="1" dirty="0" smtClean="0"/>
              <a:t>Kaynak </a:t>
            </a:r>
            <a:r>
              <a:rPr lang="tr-TR" sz="2400" b="1" dirty="0" err="1" smtClean="0"/>
              <a:t>olarakta</a:t>
            </a:r>
            <a:r>
              <a:rPr lang="tr-TR" sz="2400" b="1" dirty="0" smtClean="0"/>
              <a:t> </a:t>
            </a:r>
            <a:r>
              <a:rPr lang="tr-TR" sz="2400" b="1" dirty="0"/>
              <a:t>adlandırılır.</a:t>
            </a:r>
          </a:p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u="sng" dirty="0" smtClean="0">
                <a:solidFill>
                  <a:srgbClr val="002060"/>
                </a:solidFill>
              </a:rPr>
              <a:t>ÖRNEK</a:t>
            </a:r>
            <a:r>
              <a:rPr lang="tr-TR" sz="2400" b="1" u="sng" dirty="0">
                <a:solidFill>
                  <a:srgbClr val="002060"/>
                </a:solidFill>
              </a:rPr>
              <a:t>:</a:t>
            </a:r>
            <a:r>
              <a:rPr lang="tr-TR" sz="2400" b="1" dirty="0"/>
              <a:t> </a:t>
            </a:r>
            <a:r>
              <a:rPr lang="tr-TR" sz="2400" b="1" i="1" dirty="0"/>
              <a:t>Hatıralar, seyahatnameler, kitabeler, </a:t>
            </a:r>
            <a:r>
              <a:rPr lang="tr-TR" sz="2400" b="1" i="1" dirty="0" smtClean="0"/>
              <a:t>paralar, arkeolojik </a:t>
            </a:r>
          </a:p>
          <a:p>
            <a:pPr>
              <a:buNone/>
            </a:pPr>
            <a:r>
              <a:rPr lang="tr-TR" sz="2400" b="1" i="1" dirty="0" smtClean="0"/>
              <a:t>malzemeler</a:t>
            </a:r>
            <a:r>
              <a:rPr lang="tr-TR" sz="2400" b="1" i="1" dirty="0"/>
              <a:t>, Osmanlı kadı sicilleri ve </a:t>
            </a:r>
            <a:r>
              <a:rPr lang="tr-TR" sz="2400" b="1" i="1" dirty="0" smtClean="0"/>
              <a:t>sanat eserleri</a:t>
            </a:r>
            <a:endParaRPr lang="tr-TR" sz="2400" b="1" i="1" dirty="0"/>
          </a:p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u="sng" dirty="0" smtClean="0">
                <a:solidFill>
                  <a:srgbClr val="002060"/>
                </a:solidFill>
              </a:rPr>
              <a:t>B-İkinci </a:t>
            </a:r>
            <a:r>
              <a:rPr lang="tr-TR" sz="2400" b="1" u="sng" dirty="0">
                <a:solidFill>
                  <a:srgbClr val="002060"/>
                </a:solidFill>
              </a:rPr>
              <a:t>El Kaynaklar: </a:t>
            </a:r>
            <a:r>
              <a:rPr lang="tr-TR" sz="2400" b="1" dirty="0"/>
              <a:t>Olayın geçtiği döneme yakın veya </a:t>
            </a:r>
            <a:r>
              <a:rPr lang="tr-TR" sz="2400" b="1" dirty="0" smtClean="0"/>
              <a:t>o dönemin kaynaklarından </a:t>
            </a:r>
            <a:r>
              <a:rPr lang="tr-TR" sz="2400" b="1" dirty="0"/>
              <a:t>faydalanılarak meydana </a:t>
            </a:r>
            <a:r>
              <a:rPr lang="tr-TR" sz="2400" b="1" dirty="0" smtClean="0"/>
              <a:t>getirilen eserlerdir.</a:t>
            </a:r>
          </a:p>
          <a:p>
            <a:pPr>
              <a:buNone/>
            </a:pPr>
            <a:r>
              <a:rPr lang="tr-TR" sz="2400" b="1" u="sng" dirty="0">
                <a:solidFill>
                  <a:srgbClr val="002060"/>
                </a:solidFill>
              </a:rPr>
              <a:t> </a:t>
            </a:r>
            <a:r>
              <a:rPr lang="tr-TR" sz="2400" b="1" u="sng" dirty="0" smtClean="0">
                <a:solidFill>
                  <a:srgbClr val="002060"/>
                </a:solidFill>
              </a:rPr>
              <a:t> ÖRNEK</a:t>
            </a:r>
            <a:r>
              <a:rPr lang="tr-TR" sz="2400" b="1" u="sng" dirty="0">
                <a:solidFill>
                  <a:srgbClr val="002060"/>
                </a:solidFill>
              </a:rPr>
              <a:t>: </a:t>
            </a:r>
            <a:r>
              <a:rPr lang="tr-TR" sz="2400" b="1" dirty="0"/>
              <a:t>Nutuk, </a:t>
            </a:r>
            <a:r>
              <a:rPr lang="tr-TR" sz="2400" b="1" dirty="0" err="1"/>
              <a:t>Tevarih’i</a:t>
            </a:r>
            <a:r>
              <a:rPr lang="tr-TR" sz="2400" b="1" dirty="0"/>
              <a:t> Ali Osman, </a:t>
            </a:r>
            <a:r>
              <a:rPr lang="tr-TR" sz="2400" b="1" dirty="0" err="1"/>
              <a:t>Naima</a:t>
            </a:r>
            <a:r>
              <a:rPr lang="tr-TR" sz="2400" b="1" dirty="0"/>
              <a:t> Tarihi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MALZEMENİN CİNSİNE GÖRE KAYNAKLAR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u="sng" dirty="0">
                <a:solidFill>
                  <a:srgbClr val="002060"/>
                </a:solidFill>
              </a:rPr>
              <a:t>A</a:t>
            </a:r>
            <a:r>
              <a:rPr lang="tr-TR" sz="2400" b="1" u="sng" dirty="0" smtClean="0">
                <a:solidFill>
                  <a:srgbClr val="002060"/>
                </a:solidFill>
              </a:rPr>
              <a:t>) Yazılı </a:t>
            </a:r>
            <a:r>
              <a:rPr lang="tr-TR" sz="2400" b="1" u="sng" dirty="0">
                <a:solidFill>
                  <a:srgbClr val="002060"/>
                </a:solidFill>
              </a:rPr>
              <a:t>Kaynaklar: </a:t>
            </a:r>
            <a:r>
              <a:rPr lang="tr-TR" sz="2400" b="1" dirty="0"/>
              <a:t>Ferman, mühür, para, gazete, </a:t>
            </a:r>
            <a:r>
              <a:rPr lang="tr-TR" sz="2400" b="1" dirty="0" smtClean="0"/>
              <a:t>hatıralar</a:t>
            </a:r>
            <a:r>
              <a:rPr lang="tr-TR" sz="2400" b="1" dirty="0"/>
              <a:t>, </a:t>
            </a:r>
            <a:r>
              <a:rPr lang="tr-TR" sz="2400" b="1" dirty="0" smtClean="0"/>
              <a:t>yıllıklar, </a:t>
            </a:r>
          </a:p>
          <a:p>
            <a:pPr>
              <a:buNone/>
            </a:pPr>
            <a:r>
              <a:rPr lang="tr-TR" sz="2400" b="1" dirty="0" smtClean="0"/>
              <a:t>biyografi</a:t>
            </a:r>
            <a:r>
              <a:rPr lang="tr-TR" sz="2400" b="1" dirty="0"/>
              <a:t>, </a:t>
            </a:r>
            <a:r>
              <a:rPr lang="tr-TR" sz="2400" b="1" dirty="0" smtClean="0"/>
              <a:t>takvim, seyahatname vb</a:t>
            </a:r>
            <a:r>
              <a:rPr lang="tr-TR" sz="2400" b="1" dirty="0"/>
              <a:t>. kaynaklardır. En </a:t>
            </a:r>
            <a:r>
              <a:rPr lang="tr-TR" sz="2400" b="1" dirty="0" smtClean="0"/>
              <a:t>güvenilir </a:t>
            </a:r>
          </a:p>
          <a:p>
            <a:pPr>
              <a:buNone/>
            </a:pPr>
            <a:r>
              <a:rPr lang="tr-TR" sz="2400" b="1" dirty="0" smtClean="0"/>
              <a:t>kaynak </a:t>
            </a:r>
            <a:r>
              <a:rPr lang="tr-TR" sz="2400" b="1" dirty="0"/>
              <a:t>şeklidir. </a:t>
            </a:r>
            <a:r>
              <a:rPr lang="tr-TR" sz="2400" b="1" dirty="0" smtClean="0"/>
              <a:t>Yazılı kaynakların </a:t>
            </a:r>
            <a:r>
              <a:rPr lang="tr-TR" sz="2400" b="1" dirty="0"/>
              <a:t>varlığı objektifliği </a:t>
            </a:r>
            <a:r>
              <a:rPr lang="tr-TR" sz="2400" b="1" dirty="0" smtClean="0"/>
              <a:t>sağlama </a:t>
            </a:r>
          </a:p>
          <a:p>
            <a:pPr>
              <a:buNone/>
            </a:pPr>
            <a:r>
              <a:rPr lang="tr-TR" sz="2400" b="1" dirty="0" smtClean="0"/>
              <a:t>açısından önemlidir.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r>
              <a:rPr lang="tr-TR" sz="2400" b="1" u="sng" dirty="0">
                <a:solidFill>
                  <a:srgbClr val="002060"/>
                </a:solidFill>
              </a:rPr>
              <a:t>B</a:t>
            </a:r>
            <a:r>
              <a:rPr lang="tr-TR" sz="2400" b="1" u="sng" dirty="0" smtClean="0">
                <a:solidFill>
                  <a:srgbClr val="002060"/>
                </a:solidFill>
              </a:rPr>
              <a:t>) Sözlü </a:t>
            </a:r>
            <a:r>
              <a:rPr lang="tr-TR" sz="2400" b="1" u="sng" dirty="0">
                <a:solidFill>
                  <a:srgbClr val="002060"/>
                </a:solidFill>
              </a:rPr>
              <a:t>Kaynaklar: </a:t>
            </a:r>
            <a:r>
              <a:rPr lang="tr-TR" sz="2400" b="1" dirty="0"/>
              <a:t>Yazıya geçilmeden önce halk </a:t>
            </a:r>
            <a:r>
              <a:rPr lang="tr-TR" sz="2400" b="1" dirty="0" smtClean="0"/>
              <a:t>arasında ağızdan</a:t>
            </a:r>
          </a:p>
          <a:p>
            <a:pPr>
              <a:buNone/>
            </a:pPr>
            <a:r>
              <a:rPr lang="tr-TR" sz="2400" b="1" dirty="0" smtClean="0"/>
              <a:t>ağza </a:t>
            </a:r>
            <a:r>
              <a:rPr lang="tr-TR" sz="2400" b="1" dirty="0"/>
              <a:t>söylenen tarihle ilgili bilgilerdir. Destan, </a:t>
            </a:r>
            <a:r>
              <a:rPr lang="tr-TR" sz="2400" b="1" dirty="0" smtClean="0"/>
              <a:t>efsane, hikâye,</a:t>
            </a:r>
          </a:p>
          <a:p>
            <a:pPr>
              <a:buNone/>
            </a:pPr>
            <a:r>
              <a:rPr lang="tr-TR" sz="2400" b="1" dirty="0" smtClean="0"/>
              <a:t>menkıbe </a:t>
            </a:r>
            <a:r>
              <a:rPr lang="tr-TR" sz="2400" b="1" dirty="0"/>
              <a:t>ve şiirler </a:t>
            </a:r>
            <a:r>
              <a:rPr lang="tr-TR" sz="2400" b="1" dirty="0" smtClean="0"/>
              <a:t>gibi.</a:t>
            </a:r>
          </a:p>
          <a:p>
            <a:pPr>
              <a:buNone/>
            </a:pP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357982"/>
          </a:xfrm>
          <a:noFill/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u="sng" dirty="0">
                <a:solidFill>
                  <a:srgbClr val="002060"/>
                </a:solidFill>
              </a:rPr>
              <a:t>C)Kalıntılar:</a:t>
            </a:r>
            <a:r>
              <a:rPr lang="tr-TR" sz="2400" b="1" dirty="0"/>
              <a:t> Arkeolojik kazılarda elde edilen </a:t>
            </a:r>
            <a:r>
              <a:rPr lang="tr-TR" sz="2400" b="1" dirty="0" smtClean="0"/>
              <a:t>malzemelerdir. Taş</a:t>
            </a:r>
            <a:r>
              <a:rPr lang="tr-TR" sz="2400" b="1" dirty="0"/>
              <a:t>,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toprak</a:t>
            </a:r>
            <a:r>
              <a:rPr lang="tr-TR" sz="2400" b="1" dirty="0"/>
              <a:t>, kemik veya çeşitli madenlerden yapılmış </a:t>
            </a:r>
            <a:r>
              <a:rPr lang="tr-TR" sz="2400" b="1" dirty="0" smtClean="0"/>
              <a:t>eşyalar, mağara </a:t>
            </a:r>
          </a:p>
          <a:p>
            <a:pPr>
              <a:buNone/>
            </a:pPr>
            <a:r>
              <a:rPr lang="tr-TR" sz="2400" b="1" dirty="0" smtClean="0"/>
              <a:t>resimleri</a:t>
            </a:r>
            <a:r>
              <a:rPr lang="tr-TR" sz="2400" b="1" dirty="0"/>
              <a:t>, kabartmalar, mezarlar bu gruba örnek </a:t>
            </a:r>
            <a:r>
              <a:rPr lang="tr-TR" sz="2400" b="1" dirty="0" smtClean="0"/>
              <a:t>verilebilir. </a:t>
            </a:r>
          </a:p>
          <a:p>
            <a:pPr>
              <a:buNone/>
            </a:pPr>
            <a:r>
              <a:rPr lang="tr-TR" sz="2400" b="1" dirty="0" smtClean="0"/>
              <a:t>Kalıntılar </a:t>
            </a:r>
            <a:r>
              <a:rPr lang="tr-TR" sz="2400" b="1" dirty="0"/>
              <a:t>daha çok yazının kullanılmadığı </a:t>
            </a:r>
            <a:r>
              <a:rPr lang="tr-TR" sz="2400" b="1" dirty="0" smtClean="0"/>
              <a:t>dönemlerde tarihçilerin </a:t>
            </a:r>
          </a:p>
          <a:p>
            <a:pPr>
              <a:buNone/>
            </a:pPr>
            <a:r>
              <a:rPr lang="tr-TR" sz="2400" b="1" dirty="0" smtClean="0"/>
              <a:t>yararlandığı </a:t>
            </a:r>
            <a:r>
              <a:rPr lang="tr-TR" sz="2400" b="1" dirty="0"/>
              <a:t>eserlerdir.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u="sng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tr-TR" sz="2400" b="1" u="sng" dirty="0" smtClean="0">
                <a:solidFill>
                  <a:srgbClr val="002060"/>
                </a:solidFill>
              </a:rPr>
              <a:t>D)Çizili</a:t>
            </a:r>
            <a:r>
              <a:rPr lang="tr-TR" sz="2400" b="1" u="sng" dirty="0">
                <a:solidFill>
                  <a:srgbClr val="002060"/>
                </a:solidFill>
              </a:rPr>
              <a:t>, sesli ve Görüntülü kaynaklar:</a:t>
            </a:r>
            <a:r>
              <a:rPr lang="tr-TR" sz="2400" b="1" dirty="0"/>
              <a:t> Harita, CD, </a:t>
            </a:r>
            <a:r>
              <a:rPr lang="tr-TR" sz="2400" b="1" dirty="0" smtClean="0"/>
              <a:t>Fotoğraf, film, </a:t>
            </a:r>
          </a:p>
          <a:p>
            <a:pPr>
              <a:buNone/>
            </a:pPr>
            <a:r>
              <a:rPr lang="tr-TR" sz="2400" b="1" dirty="0" smtClean="0"/>
              <a:t>resim </a:t>
            </a:r>
            <a:r>
              <a:rPr lang="tr-TR" sz="2400" b="1" dirty="0"/>
              <a:t>gibi teknolojinin gelişmesiyle ortaya çıkan </a:t>
            </a:r>
            <a:r>
              <a:rPr lang="tr-TR" sz="2400" b="1" dirty="0" smtClean="0"/>
              <a:t>kaynak grubudur.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r>
              <a:rPr lang="tr-TR" sz="2400" b="1" i="1" dirty="0" smtClean="0">
                <a:solidFill>
                  <a:srgbClr val="002060"/>
                </a:solidFill>
              </a:rPr>
              <a:t>UYARI</a:t>
            </a:r>
            <a:r>
              <a:rPr lang="tr-TR" sz="2400" b="1" i="1" dirty="0">
                <a:solidFill>
                  <a:srgbClr val="002060"/>
                </a:solidFill>
              </a:rPr>
              <a:t>: Tarihi olayların belirlenmesinde ve açıklanmasında göz</a:t>
            </a:r>
          </a:p>
          <a:p>
            <a:pPr>
              <a:buNone/>
            </a:pPr>
            <a:r>
              <a:rPr lang="tr-TR" sz="2400" b="1" i="1" dirty="0">
                <a:solidFill>
                  <a:srgbClr val="002060"/>
                </a:solidFill>
              </a:rPr>
              <a:t>önünde bulundurulması gereken en temel </a:t>
            </a:r>
            <a:r>
              <a:rPr lang="tr-TR" sz="2400" b="1" i="1" dirty="0" err="1">
                <a:solidFill>
                  <a:srgbClr val="002060"/>
                </a:solidFill>
              </a:rPr>
              <a:t>öge</a:t>
            </a:r>
            <a:r>
              <a:rPr lang="tr-TR" sz="2400" b="1" i="1" dirty="0">
                <a:solidFill>
                  <a:srgbClr val="002060"/>
                </a:solidFill>
              </a:rPr>
              <a:t>; Olayların </a:t>
            </a:r>
            <a:r>
              <a:rPr lang="tr-TR" sz="2400" b="1" i="1" dirty="0" smtClean="0">
                <a:solidFill>
                  <a:srgbClr val="002060"/>
                </a:solidFill>
              </a:rPr>
              <a:t>yazılı ve </a:t>
            </a:r>
          </a:p>
          <a:p>
            <a:pPr>
              <a:buNone/>
            </a:pPr>
            <a:r>
              <a:rPr lang="tr-TR" sz="2400" b="1" i="1" dirty="0" smtClean="0">
                <a:solidFill>
                  <a:srgbClr val="002060"/>
                </a:solidFill>
              </a:rPr>
              <a:t>yazısız </a:t>
            </a:r>
            <a:r>
              <a:rPr lang="tr-TR" sz="2400" b="1" i="1" dirty="0">
                <a:solidFill>
                  <a:srgbClr val="002060"/>
                </a:solidFill>
              </a:rPr>
              <a:t>belgelerle kanıtlanmasıdır.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>
                <a:solidFill>
                  <a:srgbClr val="C00000"/>
                </a:solidFill>
              </a:rPr>
              <a:t>2015-YGS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142984"/>
            <a:ext cx="8501122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/>
              <a:t>Tarih öğretmeni sınıfa ferman, tarihî para, </a:t>
            </a:r>
            <a:r>
              <a:rPr lang="tr-TR" sz="2400" b="1" dirty="0" smtClean="0"/>
              <a:t>Çanakkale’de şehit </a:t>
            </a:r>
          </a:p>
          <a:p>
            <a:pPr>
              <a:buNone/>
            </a:pPr>
            <a:r>
              <a:rPr lang="tr-TR" sz="2400" b="1" dirty="0" smtClean="0"/>
              <a:t>düşen </a:t>
            </a:r>
            <a:r>
              <a:rPr lang="tr-TR" sz="2400" b="1" dirty="0"/>
              <a:t>bir askerin hatıratı, İstiklal madalyası ve </a:t>
            </a:r>
            <a:r>
              <a:rPr lang="tr-TR" sz="2400" b="1" dirty="0" smtClean="0"/>
              <a:t>Halil </a:t>
            </a:r>
            <a:r>
              <a:rPr lang="tr-TR" sz="2400" b="1" dirty="0" err="1" smtClean="0"/>
              <a:t>İnalcık’ın</a:t>
            </a:r>
            <a:r>
              <a:rPr lang="tr-TR" sz="2400" b="1" dirty="0"/>
              <a:t>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Devlet-i </a:t>
            </a:r>
            <a:r>
              <a:rPr lang="tr-TR" sz="2400" b="1" dirty="0" err="1"/>
              <a:t>Aliyye</a:t>
            </a:r>
            <a:r>
              <a:rPr lang="tr-TR" sz="2400" b="1" dirty="0"/>
              <a:t> isimli eserini getirerek, </a:t>
            </a:r>
            <a:r>
              <a:rPr lang="tr-TR" sz="2400" b="1" dirty="0" smtClean="0"/>
              <a:t>öğrencilerine bu</a:t>
            </a:r>
          </a:p>
          <a:p>
            <a:pPr>
              <a:buNone/>
            </a:pPr>
            <a:r>
              <a:rPr lang="tr-TR" sz="2400" b="1" dirty="0" smtClean="0"/>
              <a:t>materyallerden </a:t>
            </a:r>
            <a:r>
              <a:rPr lang="tr-TR" sz="2400" b="1" dirty="0"/>
              <a:t>hangisinin birinci el kaynaklar </a:t>
            </a:r>
            <a:r>
              <a:rPr lang="tr-TR" sz="2400" b="1" dirty="0" smtClean="0"/>
              <a:t>içerisinde yer </a:t>
            </a:r>
          </a:p>
          <a:p>
            <a:pPr>
              <a:buNone/>
            </a:pPr>
            <a:r>
              <a:rPr lang="tr-TR" sz="2400" b="1" dirty="0" smtClean="0"/>
              <a:t>alamayacağını </a:t>
            </a:r>
            <a:r>
              <a:rPr lang="tr-TR" sz="2400" b="1" dirty="0"/>
              <a:t>sormuştur.</a:t>
            </a:r>
          </a:p>
          <a:p>
            <a:pPr>
              <a:buNone/>
            </a:pPr>
            <a:r>
              <a:rPr lang="tr-TR" sz="2400" b="1" dirty="0"/>
              <a:t>Öğrencilerin bu soruya doğru cevap olarak aşağıdakilerden</a:t>
            </a:r>
          </a:p>
          <a:p>
            <a:pPr>
              <a:buNone/>
            </a:pPr>
            <a:r>
              <a:rPr lang="tr-TR" sz="2400" b="1" dirty="0"/>
              <a:t>hangisini vermesi beklenir?</a:t>
            </a:r>
          </a:p>
          <a:p>
            <a:pPr>
              <a:buNone/>
            </a:pPr>
            <a:r>
              <a:rPr lang="tr-TR" sz="2400" b="1" dirty="0"/>
              <a:t>A) Ferman</a:t>
            </a:r>
          </a:p>
          <a:p>
            <a:pPr>
              <a:buNone/>
            </a:pPr>
            <a:r>
              <a:rPr lang="tr-TR" sz="2400" b="1" dirty="0"/>
              <a:t>B) Tarihî para</a:t>
            </a:r>
          </a:p>
          <a:p>
            <a:pPr>
              <a:buNone/>
            </a:pPr>
            <a:r>
              <a:rPr lang="tr-TR" sz="2400" b="1" dirty="0"/>
              <a:t>C) İstiklal madalyası</a:t>
            </a:r>
          </a:p>
          <a:p>
            <a:pPr>
              <a:buNone/>
            </a:pPr>
            <a:r>
              <a:rPr lang="tr-TR" sz="2400" b="1" dirty="0"/>
              <a:t>D) Şehidin hatıratı</a:t>
            </a:r>
          </a:p>
          <a:p>
            <a:pPr>
              <a:buNone/>
            </a:pPr>
            <a:r>
              <a:rPr lang="tr-TR" sz="2400" b="1" dirty="0"/>
              <a:t>E) Halil </a:t>
            </a:r>
            <a:r>
              <a:rPr lang="tr-TR" sz="2400" b="1" dirty="0" err="1"/>
              <a:t>İnalcık’ın</a:t>
            </a:r>
            <a:r>
              <a:rPr lang="tr-TR" sz="2400" b="1" dirty="0"/>
              <a:t> eseri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TASNİF (SINIFLANDIRMA)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- Tarama </a:t>
            </a:r>
            <a:r>
              <a:rPr lang="tr-TR" sz="2400" b="1" dirty="0"/>
              <a:t>aşamasında elde edilen kaynakların bir </a:t>
            </a:r>
            <a:r>
              <a:rPr lang="tr-TR" sz="2400" b="1" dirty="0" smtClean="0"/>
              <a:t>düzen içine </a:t>
            </a:r>
          </a:p>
          <a:p>
            <a:pPr>
              <a:buNone/>
            </a:pPr>
            <a:r>
              <a:rPr lang="tr-TR" sz="2400" b="1" dirty="0" smtClean="0"/>
              <a:t>sokulmasıdır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/>
              <a:t>- Tasnif </a:t>
            </a:r>
            <a:r>
              <a:rPr lang="tr-TR" sz="2400" b="1" dirty="0"/>
              <a:t>aşamasını genel olarak tarihsel </a:t>
            </a:r>
            <a:r>
              <a:rPr lang="tr-TR" sz="2400" b="1" dirty="0" smtClean="0"/>
              <a:t>verilerin gerçekleştiği </a:t>
            </a:r>
          </a:p>
          <a:p>
            <a:pPr>
              <a:buNone/>
            </a:pPr>
            <a:r>
              <a:rPr lang="tr-TR" sz="2400" b="1" dirty="0" smtClean="0"/>
              <a:t>mekâna</a:t>
            </a:r>
            <a:r>
              <a:rPr lang="tr-TR" sz="2400" b="1" dirty="0"/>
              <a:t>, zamana ve konusuna göre </a:t>
            </a:r>
            <a:r>
              <a:rPr lang="tr-TR" sz="2400" b="1" dirty="0" smtClean="0"/>
              <a:t>bölümlere ayrılarak </a:t>
            </a:r>
          </a:p>
          <a:p>
            <a:pPr>
              <a:buNone/>
            </a:pPr>
            <a:r>
              <a:rPr lang="tr-TR" sz="2400" b="1" dirty="0" smtClean="0"/>
              <a:t>düzenlenir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/>
              <a:t>- </a:t>
            </a:r>
            <a:r>
              <a:rPr lang="tr-TR" sz="2400" b="1" dirty="0"/>
              <a:t>Tarihin tasnifinde amaç araştırılacak </a:t>
            </a:r>
            <a:r>
              <a:rPr lang="tr-TR" sz="2400" b="1" dirty="0" smtClean="0"/>
              <a:t>konunun aktarılması, </a:t>
            </a:r>
          </a:p>
          <a:p>
            <a:pPr>
              <a:buNone/>
            </a:pPr>
            <a:r>
              <a:rPr lang="tr-TR" sz="2400" b="1" dirty="0" smtClean="0"/>
              <a:t>öğrenilmesi </a:t>
            </a:r>
            <a:r>
              <a:rPr lang="tr-TR" sz="2400" b="1" dirty="0"/>
              <a:t>ve öğretilmesini kolaylaştırmaktır.</a:t>
            </a:r>
          </a:p>
          <a:p>
            <a:pPr>
              <a:buNone/>
            </a:pPr>
            <a:r>
              <a:rPr lang="tr-TR" sz="2400" b="1" dirty="0" smtClean="0"/>
              <a:t>- Elde </a:t>
            </a:r>
            <a:r>
              <a:rPr lang="tr-TR" sz="2400" b="1" dirty="0"/>
              <a:t>edilen kaynakların tasnif aşaması ile </a:t>
            </a:r>
            <a:r>
              <a:rPr lang="tr-TR" sz="2400" b="1" dirty="0" smtClean="0"/>
              <a:t>birlikte eserin </a:t>
            </a:r>
            <a:r>
              <a:rPr lang="tr-TR" sz="2400" b="1" dirty="0"/>
              <a:t>genel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yazım </a:t>
            </a:r>
            <a:r>
              <a:rPr lang="tr-TR" sz="2400" b="1" dirty="0"/>
              <a:t>planı da oluşmaya başlar. </a:t>
            </a:r>
            <a:r>
              <a:rPr lang="tr-TR" sz="2400" b="1" dirty="0" smtClean="0"/>
              <a:t>Araştırılan konunun </a:t>
            </a:r>
            <a:r>
              <a:rPr lang="tr-TR" sz="2400" b="1" dirty="0"/>
              <a:t>ana başlıkları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ve </a:t>
            </a:r>
            <a:r>
              <a:rPr lang="tr-TR" sz="2400" b="1" dirty="0"/>
              <a:t>içindekiler bölümü oluşturulur.</a:t>
            </a:r>
          </a:p>
          <a:p>
            <a:pPr>
              <a:buFontTx/>
              <a:buChar char="-"/>
            </a:pPr>
            <a:r>
              <a:rPr lang="tr-TR" sz="2400" b="1" dirty="0" smtClean="0"/>
              <a:t>Sınıflandırma </a:t>
            </a:r>
            <a:r>
              <a:rPr lang="tr-TR" sz="2400" b="1" dirty="0"/>
              <a:t>işlemi verilerin önemine, </a:t>
            </a:r>
            <a:r>
              <a:rPr lang="tr-TR" sz="2400" b="1" dirty="0" smtClean="0"/>
              <a:t>güvenirliliğine veya </a:t>
            </a:r>
          </a:p>
          <a:p>
            <a:pPr>
              <a:buNone/>
            </a:pPr>
            <a:r>
              <a:rPr lang="tr-TR" sz="2400" b="1" dirty="0" smtClean="0"/>
              <a:t>kronolojik </a:t>
            </a:r>
            <a:r>
              <a:rPr lang="tr-TR" sz="2400" b="1" dirty="0"/>
              <a:t>sıraya göre yapılabilir.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idx="1"/>
          </p:nvPr>
        </p:nvSpPr>
        <p:spPr>
          <a:xfrm>
            <a:off x="214313" y="214313"/>
            <a:ext cx="8715375" cy="6429375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dirty="0">
                <a:solidFill>
                  <a:srgbClr val="C00000"/>
                </a:solidFill>
              </a:rPr>
              <a:t>TASNİF </a:t>
            </a:r>
            <a:r>
              <a:rPr lang="tr-TR" b="1" dirty="0" smtClean="0">
                <a:solidFill>
                  <a:srgbClr val="C00000"/>
                </a:solidFill>
              </a:rPr>
              <a:t>ÇEŞİTLERİ</a:t>
            </a:r>
          </a:p>
          <a:p>
            <a:pPr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1-ZAMANA </a:t>
            </a:r>
            <a:r>
              <a:rPr lang="tr-TR" b="1" dirty="0">
                <a:solidFill>
                  <a:srgbClr val="C00000"/>
                </a:solidFill>
              </a:rPr>
              <a:t>GÖRE TASNİF: </a:t>
            </a:r>
            <a:r>
              <a:rPr lang="tr-TR" b="1" dirty="0"/>
              <a:t>Bu sınıflandırmada tarih </a:t>
            </a:r>
            <a:r>
              <a:rPr lang="tr-TR" b="1" dirty="0" smtClean="0"/>
              <a:t>çeşitli zaman </a:t>
            </a:r>
          </a:p>
          <a:p>
            <a:pPr>
              <a:buNone/>
            </a:pPr>
            <a:r>
              <a:rPr lang="tr-TR" b="1" dirty="0" smtClean="0"/>
              <a:t>dilimlerine </a:t>
            </a:r>
            <a:r>
              <a:rPr lang="tr-TR" b="1" dirty="0"/>
              <a:t>ayrılmıştır. Tarihi süreci çağ( yüzyıl) </a:t>
            </a:r>
            <a:r>
              <a:rPr lang="tr-TR" b="1" dirty="0" smtClean="0"/>
              <a:t>, dönem </a:t>
            </a:r>
            <a:r>
              <a:rPr lang="tr-TR" b="1" dirty="0"/>
              <a:t>(devir) veya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sayılalar </a:t>
            </a:r>
            <a:r>
              <a:rPr lang="tr-TR" b="1" dirty="0"/>
              <a:t>ifade edilen kronolojik </a:t>
            </a:r>
            <a:r>
              <a:rPr lang="tr-TR" b="1" dirty="0" smtClean="0"/>
              <a:t>dilimlere bölünür</a:t>
            </a:r>
            <a:r>
              <a:rPr lang="tr-TR" b="1" dirty="0"/>
              <a:t>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ÖRNEK</a:t>
            </a:r>
            <a:r>
              <a:rPr lang="tr-TR" b="1" dirty="0">
                <a:solidFill>
                  <a:srgbClr val="C00000"/>
                </a:solidFill>
              </a:rPr>
              <a:t>: </a:t>
            </a:r>
            <a:r>
              <a:rPr lang="tr-TR" b="1" dirty="0"/>
              <a:t>III. Selim Dönemi, 19.yy Osmanlı Tarihi, </a:t>
            </a:r>
            <a:r>
              <a:rPr lang="tr-TR" b="1" dirty="0" smtClean="0"/>
              <a:t>İlkçağ Tarihi gibi.</a:t>
            </a:r>
            <a:endParaRPr lang="tr-TR" b="1" dirty="0"/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>
                <a:solidFill>
                  <a:srgbClr val="C00000"/>
                </a:solidFill>
              </a:rPr>
              <a:t>2-MEKÂNA GÖRE TASNİF: </a:t>
            </a:r>
            <a:r>
              <a:rPr lang="tr-TR" b="1" dirty="0"/>
              <a:t>Coğrafi tasnif de denir. </a:t>
            </a:r>
            <a:r>
              <a:rPr lang="tr-TR" b="1" dirty="0" smtClean="0"/>
              <a:t>Tarihi olayları </a:t>
            </a:r>
            <a:r>
              <a:rPr lang="tr-TR" b="1" dirty="0"/>
              <a:t>bölge,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şehir </a:t>
            </a:r>
            <a:r>
              <a:rPr lang="tr-TR" b="1" dirty="0"/>
              <a:t>ve kıta gibi coğrafi mekânlara </a:t>
            </a:r>
            <a:r>
              <a:rPr lang="tr-TR" b="1" dirty="0" smtClean="0"/>
              <a:t>göre ayırarak </a:t>
            </a:r>
            <a:r>
              <a:rPr lang="tr-TR" b="1" dirty="0"/>
              <a:t>yapılan incelemedir.</a:t>
            </a:r>
          </a:p>
          <a:p>
            <a:pPr>
              <a:buNone/>
            </a:pPr>
            <a:endParaRPr lang="tr-TR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fi-FI" b="1" dirty="0" smtClean="0">
                <a:solidFill>
                  <a:srgbClr val="C00000"/>
                </a:solidFill>
              </a:rPr>
              <a:t>ÖRNEK</a:t>
            </a:r>
            <a:r>
              <a:rPr lang="fi-FI" b="1" dirty="0">
                <a:solidFill>
                  <a:srgbClr val="C00000"/>
                </a:solidFill>
              </a:rPr>
              <a:t>: </a:t>
            </a:r>
            <a:r>
              <a:rPr lang="fi-FI" b="1" dirty="0"/>
              <a:t>Anadolu Tarihi, Afrika Tarihi, Karaman </a:t>
            </a:r>
            <a:r>
              <a:rPr lang="fi-FI" b="1" dirty="0" smtClean="0"/>
              <a:t>Tarihi,</a:t>
            </a:r>
            <a:r>
              <a:rPr lang="tr-TR" b="1" dirty="0" smtClean="0"/>
              <a:t> Kocaeli </a:t>
            </a:r>
            <a:r>
              <a:rPr lang="tr-TR" b="1" dirty="0"/>
              <a:t>Tarihi </a:t>
            </a:r>
            <a:r>
              <a:rPr lang="tr-TR" b="1" dirty="0" smtClean="0"/>
              <a:t>gibi.</a:t>
            </a:r>
            <a:endParaRPr lang="tr-TR" b="1" dirty="0"/>
          </a:p>
          <a:p>
            <a:pPr>
              <a:buNone/>
            </a:pPr>
            <a:endParaRPr lang="tr-TR" b="1" dirty="0"/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 </a:t>
            </a:r>
            <a:r>
              <a:rPr lang="tr-TR" b="1" dirty="0">
                <a:solidFill>
                  <a:srgbClr val="C00000"/>
                </a:solidFill>
              </a:rPr>
              <a:t>3-KONUYA GÖRE TASNİF: </a:t>
            </a:r>
            <a:r>
              <a:rPr lang="tr-TR" b="1" dirty="0"/>
              <a:t>İnsanların faaliyet </a:t>
            </a:r>
            <a:r>
              <a:rPr lang="tr-TR" b="1" dirty="0" smtClean="0"/>
              <a:t>gösterdikleri alanların</a:t>
            </a:r>
          </a:p>
          <a:p>
            <a:pPr>
              <a:buNone/>
            </a:pPr>
            <a:r>
              <a:rPr lang="tr-TR" b="1" dirty="0" smtClean="0"/>
              <a:t>derinlemesine </a:t>
            </a:r>
            <a:r>
              <a:rPr lang="tr-TR" b="1" dirty="0"/>
              <a:t>araştırılması amacıyla </a:t>
            </a:r>
            <a:r>
              <a:rPr lang="tr-TR" b="1" dirty="0" smtClean="0"/>
              <a:t>yapılmış sınıflandırmadır</a:t>
            </a:r>
            <a:r>
              <a:rPr lang="tr-TR" b="1" dirty="0"/>
              <a:t>.</a:t>
            </a:r>
          </a:p>
          <a:p>
            <a:pPr>
              <a:buNone/>
            </a:pPr>
            <a:endParaRPr lang="tr-TR" b="1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ÖRNEK</a:t>
            </a:r>
            <a:r>
              <a:rPr lang="tr-TR" b="1" dirty="0">
                <a:solidFill>
                  <a:srgbClr val="C00000"/>
                </a:solidFill>
              </a:rPr>
              <a:t>: </a:t>
            </a:r>
            <a:r>
              <a:rPr lang="tr-TR" b="1" dirty="0"/>
              <a:t>Tıp Tarihi, Sanat Tarihi, Hukuk Tarihi, Kültür </a:t>
            </a:r>
            <a:r>
              <a:rPr lang="tr-TR" b="1" dirty="0" smtClean="0"/>
              <a:t>Tarihi gibi.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TAHLİL (ÇÖZÜMLEME)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429288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Tahlil</a:t>
            </a:r>
            <a:r>
              <a:rPr lang="tr-TR" sz="2400" b="1" dirty="0"/>
              <a:t>, elde edilen bilgi ve verilerin kaynak </a:t>
            </a:r>
            <a:r>
              <a:rPr lang="tr-TR" sz="2400" b="1" dirty="0" smtClean="0"/>
              <a:t>değeri açısından </a:t>
            </a:r>
          </a:p>
          <a:p>
            <a:pPr>
              <a:buNone/>
            </a:pPr>
            <a:r>
              <a:rPr lang="tr-TR" sz="2400" b="1" dirty="0" smtClean="0"/>
              <a:t>yeterli </a:t>
            </a:r>
            <a:r>
              <a:rPr lang="tr-TR" sz="2400" b="1" dirty="0"/>
              <a:t> </a:t>
            </a:r>
            <a:r>
              <a:rPr lang="tr-TR" sz="2400" b="1" dirty="0" smtClean="0"/>
              <a:t>olup </a:t>
            </a:r>
            <a:r>
              <a:rPr lang="tr-TR" sz="2400" b="1" dirty="0"/>
              <a:t>olmadığının araştırılmasıdır.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</a:t>
            </a:r>
            <a:r>
              <a:rPr lang="tr-TR" sz="2400" b="1" dirty="0"/>
              <a:t>Sınıflandırılan bilgilerin içeriği değerlendirilmeye alınır.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Bilginin </a:t>
            </a:r>
            <a:r>
              <a:rPr lang="tr-TR" sz="2400" b="1" dirty="0"/>
              <a:t>nesnelliğine, güvenirliğine ve </a:t>
            </a:r>
            <a:r>
              <a:rPr lang="tr-TR" sz="2400" b="1" dirty="0" smtClean="0"/>
              <a:t>kanıtlanabilirliğine dikkat </a:t>
            </a:r>
          </a:p>
          <a:p>
            <a:pPr>
              <a:buNone/>
            </a:pPr>
            <a:r>
              <a:rPr lang="tr-TR" sz="2400" b="1" dirty="0" smtClean="0"/>
              <a:t>edilir</a:t>
            </a:r>
            <a:r>
              <a:rPr lang="tr-TR" sz="2400" b="1" dirty="0"/>
              <a:t>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Bilginin </a:t>
            </a:r>
            <a:r>
              <a:rPr lang="tr-TR" sz="2400" b="1" dirty="0"/>
              <a:t>tahlil edilmesiyle eldeki malzeme </a:t>
            </a:r>
            <a:r>
              <a:rPr lang="tr-TR" sz="2400" b="1" dirty="0" smtClean="0"/>
              <a:t>kullanıma hazır </a:t>
            </a:r>
            <a:r>
              <a:rPr lang="tr-TR" sz="2400" b="1" dirty="0"/>
              <a:t>ve işe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yarar </a:t>
            </a:r>
            <a:r>
              <a:rPr lang="tr-TR" sz="2400" b="1" dirty="0"/>
              <a:t>hâle getirilir.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Tarih Nedir?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 smtClean="0"/>
              <a:t>Geçmişteki insan faaliyetlerini, olayların birbiriyle ilişkilerini, sebep-sonuç ilişkileri içerisinde, yer ve zaman göstererek, belgelere dayanarak, objektif ( tarafsız ) olarak inceleyen bir bilim dalıdır.</a:t>
            </a:r>
          </a:p>
          <a:p>
            <a:endParaRPr lang="tr-TR" sz="2400" b="1" dirty="0"/>
          </a:p>
          <a:p>
            <a:r>
              <a:rPr lang="tr-TR" sz="2400" b="1" dirty="0" smtClean="0">
                <a:solidFill>
                  <a:srgbClr val="002060"/>
                </a:solidFill>
              </a:rPr>
              <a:t>Tanımdaki Anahtar Kavramlar : 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      </a:t>
            </a:r>
            <a:r>
              <a:rPr lang="tr-TR" sz="2400" b="1" dirty="0" smtClean="0">
                <a:solidFill>
                  <a:srgbClr val="C00000"/>
                </a:solidFill>
              </a:rPr>
              <a:t>1 ) Yer ve zaman</a:t>
            </a:r>
          </a:p>
          <a:p>
            <a:pPr>
              <a:buNone/>
            </a:pPr>
            <a:r>
              <a:rPr lang="tr-TR" sz="2400" b="1" dirty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</a:rPr>
              <a:t>     2 ) Sebep-Sonuç İlişkisi</a:t>
            </a:r>
          </a:p>
          <a:p>
            <a:pPr>
              <a:buNone/>
            </a:pPr>
            <a:r>
              <a:rPr lang="tr-TR" sz="2400" b="1" dirty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</a:rPr>
              <a:t>     3 ) Belgeler</a:t>
            </a:r>
          </a:p>
          <a:p>
            <a:pPr>
              <a:buNone/>
            </a:pPr>
            <a:r>
              <a:rPr lang="tr-TR" sz="2400" b="1" dirty="0">
                <a:solidFill>
                  <a:srgbClr val="C00000"/>
                </a:solidFill>
              </a:rPr>
              <a:t> </a:t>
            </a:r>
            <a:r>
              <a:rPr lang="tr-TR" sz="2400" b="1" dirty="0" smtClean="0">
                <a:solidFill>
                  <a:srgbClr val="C00000"/>
                </a:solidFill>
              </a:rPr>
              <a:t>     4 ) Objektiflik ( Tarafsızlık ) </a:t>
            </a:r>
            <a:endParaRPr lang="tr-TR" sz="2400" b="1" dirty="0" smtClean="0">
              <a:solidFill>
                <a:srgbClr val="002060"/>
              </a:solidFill>
            </a:endParaRPr>
          </a:p>
          <a:p>
            <a:endParaRPr lang="tr-TR" sz="2400" b="1" dirty="0"/>
          </a:p>
          <a:p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TENKİT (ELEŞTİRİ)</a:t>
            </a:r>
            <a:r>
              <a:rPr lang="tr-TR" b="1" dirty="0" smtClean="0"/>
              <a:t/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928670"/>
            <a:ext cx="857256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- Kaynakların </a:t>
            </a:r>
            <a:r>
              <a:rPr lang="tr-TR" sz="2400" b="1" dirty="0"/>
              <a:t>doğruluk derecesi ve </a:t>
            </a:r>
            <a:r>
              <a:rPr lang="tr-TR" sz="2400" b="1" dirty="0" smtClean="0"/>
              <a:t>güvenilirliklerinin araştırılma </a:t>
            </a:r>
          </a:p>
          <a:p>
            <a:pPr>
              <a:buNone/>
            </a:pPr>
            <a:r>
              <a:rPr lang="tr-TR" sz="2400" b="1" dirty="0" smtClean="0"/>
              <a:t>safhasıdır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/>
              <a:t>- Aynı </a:t>
            </a:r>
            <a:r>
              <a:rPr lang="tr-TR" sz="2400" b="1" dirty="0"/>
              <a:t>olaydan </a:t>
            </a:r>
            <a:r>
              <a:rPr lang="tr-TR" sz="2400" b="1" dirty="0" smtClean="0"/>
              <a:t>söz eden </a:t>
            </a:r>
            <a:r>
              <a:rPr lang="tr-TR" sz="2400" b="1" dirty="0"/>
              <a:t>diğer </a:t>
            </a:r>
            <a:r>
              <a:rPr lang="tr-TR" sz="2400" b="1" dirty="0" smtClean="0"/>
              <a:t>kaynaklarla uyum ve farklılıklar bu </a:t>
            </a:r>
          </a:p>
          <a:p>
            <a:pPr>
              <a:buNone/>
            </a:pPr>
            <a:r>
              <a:rPr lang="tr-TR" sz="2400" b="1" dirty="0" smtClean="0"/>
              <a:t>aşamada </a:t>
            </a:r>
            <a:r>
              <a:rPr lang="tr-TR" sz="2400" b="1" dirty="0"/>
              <a:t>incelenir.</a:t>
            </a:r>
          </a:p>
          <a:p>
            <a:pPr>
              <a:buNone/>
            </a:pPr>
            <a:r>
              <a:rPr lang="tr-TR" sz="2400" b="1" dirty="0" smtClean="0"/>
              <a:t>-  </a:t>
            </a:r>
            <a:r>
              <a:rPr lang="tr-TR" sz="2400" b="1" dirty="0"/>
              <a:t>Bilgilerin doğruluk ve yanlışlığının ayırt </a:t>
            </a:r>
            <a:r>
              <a:rPr lang="tr-TR" sz="2400" b="1" dirty="0" smtClean="0"/>
              <a:t>edildiği aşamadır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u="sng" dirty="0" smtClean="0">
                <a:solidFill>
                  <a:srgbClr val="C00000"/>
                </a:solidFill>
              </a:rPr>
              <a:t>Tenkit </a:t>
            </a:r>
            <a:r>
              <a:rPr lang="tr-TR" sz="2400" b="1" u="sng" dirty="0">
                <a:solidFill>
                  <a:srgbClr val="C00000"/>
                </a:solidFill>
              </a:rPr>
              <a:t>aşaması iki aşamalı </a:t>
            </a:r>
            <a:r>
              <a:rPr lang="tr-TR" sz="2400" b="1" u="sng" dirty="0" smtClean="0">
                <a:solidFill>
                  <a:srgbClr val="C00000"/>
                </a:solidFill>
              </a:rPr>
              <a:t>yapılır :</a:t>
            </a:r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/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85720" y="3571873"/>
          <a:ext cx="8572560" cy="285752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86280"/>
                <a:gridCol w="4286280"/>
              </a:tblGrid>
              <a:tr h="510272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                                            TENKİT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AŞAMASI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10272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                     DIŞ TENKİT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</a:t>
                      </a:r>
                      <a:r>
                        <a:rPr lang="tr-TR" baseline="0" dirty="0" smtClean="0"/>
                        <a:t>      </a:t>
                      </a:r>
                      <a:r>
                        <a:rPr lang="tr-TR" sz="2400" b="1" dirty="0" smtClean="0"/>
                        <a:t>İÇ TENKİT</a:t>
                      </a:r>
                      <a:endParaRPr lang="tr-TR" b="1" dirty="0"/>
                    </a:p>
                  </a:txBody>
                  <a:tcPr/>
                </a:tc>
              </a:tr>
              <a:tr h="918489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</a:t>
                      </a:r>
                      <a:r>
                        <a:rPr lang="tr-TR" sz="2400" b="1" dirty="0" smtClean="0"/>
                        <a:t>Eserin adı ve yazarı.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Yazarın görüşlerinin eser üzerindeki etkileri.</a:t>
                      </a:r>
                      <a:endParaRPr lang="tr-TR" sz="2400" b="1" dirty="0"/>
                    </a:p>
                  </a:txBody>
                  <a:tcPr/>
                </a:tc>
              </a:tr>
              <a:tr h="918489"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Basım tarihi, Basım Yılı</a:t>
                      </a:r>
                      <a:r>
                        <a:rPr lang="tr-TR" sz="2400" b="1" baseline="0" dirty="0" smtClean="0"/>
                        <a:t> ve Basım Yeri.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/>
                        <a:t>Eserde verilen bilgilerin farklı kaynaklarda nasıl işlediği.</a:t>
                      </a:r>
                      <a:endParaRPr lang="tr-TR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TERKİP(SENTEZ</a:t>
            </a:r>
            <a:r>
              <a:rPr lang="tr-TR" sz="3600" b="1" dirty="0" smtClean="0">
                <a:solidFill>
                  <a:srgbClr val="C00000"/>
                </a:solidFill>
              </a:rPr>
              <a:t>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- </a:t>
            </a:r>
            <a:r>
              <a:rPr lang="tr-TR" sz="2400" b="1" dirty="0"/>
              <a:t>Yazım aşamasıdır.</a:t>
            </a:r>
          </a:p>
          <a:p>
            <a:pPr>
              <a:buFontTx/>
              <a:buChar char="-"/>
            </a:pPr>
            <a:r>
              <a:rPr lang="tr-TR" sz="2400" b="1" dirty="0" smtClean="0"/>
              <a:t>Sade </a:t>
            </a:r>
            <a:r>
              <a:rPr lang="tr-TR" sz="2400" b="1" dirty="0"/>
              <a:t>ve akıcı bir üslupla toplanan ve </a:t>
            </a:r>
            <a:r>
              <a:rPr lang="tr-TR" sz="2400" b="1" dirty="0" smtClean="0"/>
              <a:t>işlenen bilgiler bu aşamada </a:t>
            </a:r>
          </a:p>
          <a:p>
            <a:pPr>
              <a:buNone/>
            </a:pPr>
            <a:r>
              <a:rPr lang="tr-TR" sz="2400" b="1" dirty="0" smtClean="0"/>
              <a:t>yazıya </a:t>
            </a:r>
            <a:r>
              <a:rPr lang="tr-TR" sz="2400" b="1" dirty="0"/>
              <a:t>geçirilir.</a:t>
            </a:r>
          </a:p>
          <a:p>
            <a:pPr>
              <a:buNone/>
            </a:pPr>
            <a:r>
              <a:rPr lang="tr-TR" sz="2400" b="1" dirty="0" smtClean="0"/>
              <a:t>- Bilgilerin </a:t>
            </a:r>
            <a:r>
              <a:rPr lang="tr-TR" sz="2400" b="1" dirty="0"/>
              <a:t>terkibi yapılırken nesnel ve tarafsız </a:t>
            </a:r>
            <a:r>
              <a:rPr lang="tr-TR" sz="2400" b="1" dirty="0" smtClean="0"/>
              <a:t>olunmalıdır</a:t>
            </a:r>
            <a:r>
              <a:rPr lang="tr-TR" sz="24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C00000"/>
                </a:solidFill>
              </a:rPr>
              <a:t>ZAMAN VE TAKVİM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286412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  Zaman</a:t>
            </a:r>
            <a:r>
              <a:rPr lang="tr-TR" sz="2400" b="1" dirty="0">
                <a:solidFill>
                  <a:srgbClr val="C00000"/>
                </a:solidFill>
              </a:rPr>
              <a:t>: </a:t>
            </a:r>
            <a:r>
              <a:rPr lang="tr-TR" sz="2400" b="1" dirty="0"/>
              <a:t>Bir işin, bir oluşun içinde geçtiği, geçeceği </a:t>
            </a:r>
            <a:r>
              <a:rPr lang="tr-TR" sz="2400" b="1" dirty="0" smtClean="0"/>
              <a:t>veya geçmekte </a:t>
            </a:r>
          </a:p>
          <a:p>
            <a:pPr>
              <a:buNone/>
            </a:pPr>
            <a:r>
              <a:rPr lang="tr-TR" sz="2400" b="1" dirty="0" smtClean="0"/>
              <a:t>olduğu </a:t>
            </a:r>
            <a:r>
              <a:rPr lang="tr-TR" sz="2400" b="1" dirty="0"/>
              <a:t>an dilimine zaman denir.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/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  Takvim</a:t>
            </a:r>
            <a:r>
              <a:rPr lang="tr-TR" sz="2400" b="1" dirty="0">
                <a:solidFill>
                  <a:srgbClr val="C00000"/>
                </a:solidFill>
              </a:rPr>
              <a:t>: </a:t>
            </a:r>
            <a:r>
              <a:rPr lang="tr-TR" sz="2400" b="1" dirty="0"/>
              <a:t>Zamanı yıl, ay ve gün gibi kavramlara </a:t>
            </a:r>
            <a:r>
              <a:rPr lang="tr-TR" sz="2400" b="1" dirty="0" smtClean="0"/>
              <a:t>ayıran çizelgelere </a:t>
            </a:r>
          </a:p>
          <a:p>
            <a:pPr>
              <a:buNone/>
            </a:pPr>
            <a:r>
              <a:rPr lang="tr-TR" sz="2400" b="1" dirty="0" smtClean="0"/>
              <a:t>takvim </a:t>
            </a:r>
            <a:r>
              <a:rPr lang="tr-TR" sz="2400" b="1" dirty="0"/>
              <a:t>denilmektedir.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715376" cy="63579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357688"/>
                <a:gridCol w="4357688"/>
              </a:tblGrid>
              <a:tr h="955614">
                <a:tc>
                  <a:txBody>
                    <a:bodyPr/>
                    <a:lstStyle/>
                    <a:p>
                      <a:r>
                        <a:rPr lang="tr-TR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AY YILI ESASLI TAKVİM</a:t>
                      </a:r>
                      <a:endParaRPr lang="tr-TR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GÜNEŞ YILI ESASLI TAKVİM</a:t>
                      </a:r>
                      <a:endParaRPr lang="tr-TR" sz="2800" dirty="0"/>
                    </a:p>
                  </a:txBody>
                  <a:tcPr/>
                </a:tc>
              </a:tr>
              <a:tr h="5402368">
                <a:tc>
                  <a:txBody>
                    <a:bodyPr/>
                    <a:lstStyle/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Ayın dünya etrafında 12 tam tur atmasıyla oluşturulan takvimdir.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ay yılı 354 gündür.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Aylar 30 ar gündür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İlk defa icat edenler Sümerlerdir.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Hz. Ömer’den itibaren Müslümanlar tarafından</a:t>
                      </a: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Hicri (Kameri )takvim adıyla</a:t>
                      </a: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kullanıldı.</a:t>
                      </a:r>
                      <a:endParaRPr lang="tr-TR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Dünyanın güneş etrafında 1 tam tur atmasıyla oluşturulan</a:t>
                      </a: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takvimdir.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güneş yılı 365 gün 6 saattir.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Aylar 28,30 veya 31 gündür.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İlk defa icat edenler Mısırlılardır.</a:t>
                      </a:r>
                    </a:p>
                    <a:p>
                      <a:endParaRPr lang="tr-TR" sz="2400" b="1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Romalıların son şeklini vermesi</a:t>
                      </a:r>
                    </a:p>
                    <a:p>
                      <a:r>
                        <a:rPr lang="tr-TR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ile günümüzde Miladi Takvim adıyla kullanılmaktadır.</a:t>
                      </a:r>
                      <a:endParaRPr lang="tr-TR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idx="1"/>
          </p:nvPr>
        </p:nvSpPr>
        <p:spPr>
          <a:xfrm>
            <a:off x="214313" y="285750"/>
            <a:ext cx="8715375" cy="62865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>
                <a:solidFill>
                  <a:srgbClr val="C00000"/>
                </a:solidFill>
              </a:rPr>
              <a:t>UYARI: </a:t>
            </a:r>
            <a:r>
              <a:rPr lang="tr-TR" sz="2400" b="1" dirty="0"/>
              <a:t>Ay yılı ile Güneş yılı arasında 11 günlük fark olması</a:t>
            </a:r>
          </a:p>
          <a:p>
            <a:pPr>
              <a:buNone/>
            </a:pPr>
            <a:r>
              <a:rPr lang="tr-TR" sz="2400" b="1" dirty="0"/>
              <a:t>nedeniyle her iki takvim arasında 33 yılda yaklaşık 1 yıllık fark</a:t>
            </a:r>
          </a:p>
          <a:p>
            <a:pPr>
              <a:buNone/>
            </a:pPr>
            <a:r>
              <a:rPr lang="tr-TR" sz="2400" b="1" dirty="0"/>
              <a:t>oluşur.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Takvimle </a:t>
            </a:r>
            <a:r>
              <a:rPr lang="tr-TR" sz="2400" b="1" dirty="0"/>
              <a:t>uğraşan milletler veya toplumlarda</a:t>
            </a:r>
            <a:r>
              <a:rPr lang="tr-TR" b="1" dirty="0">
                <a:solidFill>
                  <a:srgbClr val="C00000"/>
                </a:solidFill>
              </a:rPr>
              <a:t> astronomi </a:t>
            </a:r>
            <a:r>
              <a:rPr lang="tr-TR" sz="2400" b="1" dirty="0"/>
              <a:t>bilimi</a:t>
            </a:r>
          </a:p>
          <a:p>
            <a:pPr>
              <a:buNone/>
            </a:pPr>
            <a:r>
              <a:rPr lang="tr-TR" sz="2400" b="1" dirty="0"/>
              <a:t>gelişmiştir.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TÜRKLERİN KULLANDIĞI TAKVİMLER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>
                <a:solidFill>
                  <a:srgbClr val="C00000"/>
                </a:solidFill>
              </a:rPr>
              <a:t>12 HAYVANLI TÜRK TAKVİMİ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Türklerin </a:t>
            </a:r>
            <a:r>
              <a:rPr lang="tr-TR" sz="2400" b="1" dirty="0"/>
              <a:t>Müslüman olmadan önce </a:t>
            </a:r>
            <a:r>
              <a:rPr lang="tr-TR" sz="2400" b="1" dirty="0" smtClean="0"/>
              <a:t>kullandıkları takvimdir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Bu </a:t>
            </a:r>
            <a:r>
              <a:rPr lang="tr-TR" sz="2400" b="1" dirty="0"/>
              <a:t>takvimde tarih başlangıcı yoktur.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/>
              <a:t>Türklerin kullandığı en eski takvimdir.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/>
              <a:t>Güneş yılı esaslıdır.</a:t>
            </a:r>
          </a:p>
          <a:p>
            <a:pPr>
              <a:buNone/>
            </a:pPr>
            <a:r>
              <a:rPr lang="tr-TR" sz="2400" b="1" dirty="0">
                <a:solidFill>
                  <a:srgbClr val="C00000"/>
                </a:solidFill>
              </a:rPr>
              <a:t>5</a:t>
            </a:r>
            <a:r>
              <a:rPr lang="tr-TR" sz="2400" b="1" dirty="0" smtClean="0">
                <a:solidFill>
                  <a:srgbClr val="C00000"/>
                </a:solidFill>
              </a:rPr>
              <a:t> ) </a:t>
            </a:r>
            <a:r>
              <a:rPr lang="tr-TR" sz="2400" b="1" dirty="0" smtClean="0"/>
              <a:t>Bu </a:t>
            </a:r>
            <a:r>
              <a:rPr lang="tr-TR" sz="2400" b="1" dirty="0"/>
              <a:t>takvim 12 yıllık bir süre içerir ve her yıl bir </a:t>
            </a:r>
            <a:r>
              <a:rPr lang="tr-TR" sz="2400" b="1" dirty="0" smtClean="0"/>
              <a:t>hayvan adıyla </a:t>
            </a:r>
          </a:p>
          <a:p>
            <a:pPr>
              <a:buNone/>
            </a:pPr>
            <a:r>
              <a:rPr lang="tr-TR" sz="2400" b="1" dirty="0" smtClean="0"/>
              <a:t>anılır.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6 ) </a:t>
            </a:r>
            <a:r>
              <a:rPr lang="tr-TR" sz="2400" b="1" dirty="0"/>
              <a:t>Bir hayvan yılı 12 aya ayrılmış ve aylar ise sayı </a:t>
            </a:r>
            <a:r>
              <a:rPr lang="tr-TR" sz="2400" b="1" dirty="0" smtClean="0"/>
              <a:t>ile belirtilir.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7 ) </a:t>
            </a:r>
            <a:r>
              <a:rPr lang="tr-TR" sz="2400" b="1" dirty="0"/>
              <a:t>21 Mart yılbaşı olarak kutlanılır. Aynı zamanda </a:t>
            </a:r>
            <a:r>
              <a:rPr lang="tr-TR" sz="2400" b="1" dirty="0" smtClean="0"/>
              <a:t>Nevroz olarak </a:t>
            </a:r>
          </a:p>
          <a:p>
            <a:pPr>
              <a:buNone/>
            </a:pPr>
            <a:r>
              <a:rPr lang="tr-TR" sz="2400" b="1" dirty="0" smtClean="0"/>
              <a:t>da </a:t>
            </a:r>
            <a:r>
              <a:rPr lang="tr-TR" sz="2400" b="1" dirty="0"/>
              <a:t>kutlanılır.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8 )  </a:t>
            </a:r>
            <a:r>
              <a:rPr lang="tr-TR" sz="2400" b="1" dirty="0"/>
              <a:t>Hunlar, Uygurlular,Kırgızlar, Çinliler, Moğollar </a:t>
            </a:r>
            <a:r>
              <a:rPr lang="tr-TR" sz="2400" b="1" dirty="0" err="1" smtClean="0"/>
              <a:t>veTibetlilerce</a:t>
            </a:r>
            <a:r>
              <a:rPr lang="tr-TR" sz="2400" b="1" dirty="0" smtClean="0"/>
              <a:t> </a:t>
            </a:r>
            <a:r>
              <a:rPr lang="tr-TR" sz="2400" b="1" dirty="0"/>
              <a:t>de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kullanılmıştır</a:t>
            </a:r>
            <a:r>
              <a:rPr lang="tr-TR" sz="24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HİCRİ TAKVİM ( KAMERİ TAKVİM)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1 ) </a:t>
            </a:r>
            <a:r>
              <a:rPr lang="tr-TR" sz="2100" b="1" dirty="0" smtClean="0"/>
              <a:t>Hz</a:t>
            </a:r>
            <a:r>
              <a:rPr lang="tr-TR" sz="2100" b="1" dirty="0"/>
              <a:t>. Ömer’den itibaren Müslümanlarca </a:t>
            </a:r>
            <a:r>
              <a:rPr lang="tr-TR" sz="2100" b="1" dirty="0" smtClean="0"/>
              <a:t>kullanılmaya başlandı</a:t>
            </a:r>
            <a:r>
              <a:rPr lang="tr-TR" sz="2100" b="1" dirty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2 ) </a:t>
            </a:r>
            <a:r>
              <a:rPr lang="tr-TR" sz="2100" b="1" dirty="0"/>
              <a:t>Hz. Muhammed ( S.A.V) ‘in Mekke’den </a:t>
            </a:r>
            <a:r>
              <a:rPr lang="tr-TR" sz="2100" b="1" dirty="0" smtClean="0"/>
              <a:t>Medine’ye 622 </a:t>
            </a:r>
            <a:r>
              <a:rPr lang="tr-TR" sz="2100" b="1" dirty="0"/>
              <a:t>yılında </a:t>
            </a:r>
            <a:r>
              <a:rPr lang="tr-TR" sz="2100" b="1" dirty="0" smtClean="0"/>
              <a:t>yaptığı </a:t>
            </a:r>
          </a:p>
          <a:p>
            <a:pPr>
              <a:buNone/>
            </a:pPr>
            <a:r>
              <a:rPr lang="tr-TR" sz="2100" b="1" dirty="0" smtClean="0"/>
              <a:t>Hicret esas </a:t>
            </a:r>
            <a:r>
              <a:rPr lang="tr-TR" sz="2100" b="1" dirty="0"/>
              <a:t>alınarak oluşturuldu</a:t>
            </a:r>
            <a:r>
              <a:rPr lang="tr-TR" sz="2100" b="1" dirty="0" smtClean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3 ) </a:t>
            </a:r>
            <a:r>
              <a:rPr lang="tr-TR" sz="2100" b="1" dirty="0"/>
              <a:t>Türklerin İslamiyet’i kabulü ile kullanmaya </a:t>
            </a:r>
            <a:r>
              <a:rPr lang="tr-TR" sz="2100" b="1" dirty="0" smtClean="0"/>
              <a:t>başladıkları takvimdir</a:t>
            </a:r>
            <a:r>
              <a:rPr lang="tr-TR" sz="2100" b="1" dirty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4 ) </a:t>
            </a:r>
            <a:r>
              <a:rPr lang="tr-TR" sz="2100" b="1" dirty="0"/>
              <a:t>Türklerin kullandığı tek ay yılı esaslı takvimdir.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5 ) </a:t>
            </a:r>
            <a:r>
              <a:rPr lang="tr-TR" sz="2100" b="1" dirty="0"/>
              <a:t>Türklerin en uzun süre ile kullandıkları takvimdir.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6 ) </a:t>
            </a:r>
            <a:r>
              <a:rPr lang="tr-TR" sz="2100" b="1" dirty="0"/>
              <a:t>Ülkemizde 1 Ocak 1926’ya kadar kullanıldı.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7 ) </a:t>
            </a:r>
            <a:r>
              <a:rPr lang="tr-TR" sz="2100" b="1" dirty="0" smtClean="0"/>
              <a:t>Günümüzde </a:t>
            </a:r>
            <a:r>
              <a:rPr lang="tr-TR" sz="2100" b="1" dirty="0"/>
              <a:t>dini bayram, ay ve gecelerin </a:t>
            </a:r>
            <a:r>
              <a:rPr lang="tr-TR" sz="2100" b="1" dirty="0" smtClean="0"/>
              <a:t>tespitinde kullanılmaktadır</a:t>
            </a:r>
            <a:r>
              <a:rPr lang="tr-TR" sz="2100" b="1" dirty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8 )  </a:t>
            </a:r>
            <a:r>
              <a:rPr lang="tr-TR" sz="2100" b="1" dirty="0"/>
              <a:t>Miladi takvim ile Hicri takvim arasında622 yıllık </a:t>
            </a:r>
            <a:r>
              <a:rPr lang="tr-TR" sz="2100" b="1" dirty="0" smtClean="0"/>
              <a:t>bir fark bulunmaktadır</a:t>
            </a:r>
            <a:r>
              <a:rPr lang="tr-TR" sz="2100" b="1" dirty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9 ) </a:t>
            </a:r>
            <a:r>
              <a:rPr lang="tr-TR" sz="2100" b="1" dirty="0"/>
              <a:t>Günümüzde İran, Pakistan, Afganistan, Suudi </a:t>
            </a:r>
            <a:r>
              <a:rPr lang="tr-TR" sz="2100" b="1" dirty="0" smtClean="0"/>
              <a:t>Arabistan bu </a:t>
            </a:r>
            <a:r>
              <a:rPr lang="tr-TR" sz="2100" b="1" dirty="0"/>
              <a:t>takvimi </a:t>
            </a:r>
            <a:endParaRPr lang="tr-TR" sz="2100" b="1" dirty="0" smtClean="0"/>
          </a:p>
          <a:p>
            <a:pPr>
              <a:buNone/>
            </a:pPr>
            <a:r>
              <a:rPr lang="tr-TR" sz="2100" b="1" dirty="0" smtClean="0"/>
              <a:t>kullanmaktadır</a:t>
            </a:r>
            <a:r>
              <a:rPr lang="tr-TR" sz="2100" b="1" dirty="0"/>
              <a:t>.</a:t>
            </a:r>
          </a:p>
          <a:p>
            <a:pPr>
              <a:buNone/>
            </a:pPr>
            <a:r>
              <a:rPr lang="tr-TR" sz="2100" b="1" dirty="0" smtClean="0">
                <a:solidFill>
                  <a:srgbClr val="C00000"/>
                </a:solidFill>
              </a:rPr>
              <a:t>10 ) </a:t>
            </a:r>
            <a:r>
              <a:rPr lang="tr-TR" sz="2100" b="1" dirty="0"/>
              <a:t>Miladi takvim ile hicri takvim arasında 11 günlük </a:t>
            </a:r>
            <a:r>
              <a:rPr lang="tr-TR" sz="2100" b="1" dirty="0" smtClean="0"/>
              <a:t>fark vardır</a:t>
            </a:r>
            <a:r>
              <a:rPr lang="tr-TR" sz="2100" b="1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CELALİ </a:t>
            </a:r>
            <a:r>
              <a:rPr lang="tr-TR" sz="3600" b="1" dirty="0" smtClean="0">
                <a:solidFill>
                  <a:srgbClr val="C00000"/>
                </a:solidFill>
              </a:rPr>
              <a:t>TAKVİM ( TAKVİM-İ MELİKİ )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1 ) </a:t>
            </a:r>
            <a:r>
              <a:rPr lang="tr-TR" b="1" dirty="0" smtClean="0"/>
              <a:t>Büyük </a:t>
            </a:r>
            <a:r>
              <a:rPr lang="tr-TR" b="1" dirty="0"/>
              <a:t>Selçuklu hükümdarı </a:t>
            </a:r>
            <a:r>
              <a:rPr lang="tr-TR" b="1" dirty="0" err="1"/>
              <a:t>Celaleddin</a:t>
            </a:r>
            <a:r>
              <a:rPr lang="tr-TR" b="1" dirty="0"/>
              <a:t> </a:t>
            </a:r>
            <a:r>
              <a:rPr lang="tr-TR" b="1" dirty="0" err="1" smtClean="0"/>
              <a:t>Melikşah</a:t>
            </a:r>
            <a:r>
              <a:rPr lang="tr-TR" b="1" dirty="0" smtClean="0"/>
              <a:t> </a:t>
            </a:r>
          </a:p>
          <a:p>
            <a:pPr>
              <a:buNone/>
            </a:pPr>
            <a:r>
              <a:rPr lang="tr-TR" b="1" dirty="0" smtClean="0"/>
              <a:t>zamanında kullanılmaya başlandı.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2 ) </a:t>
            </a:r>
            <a:r>
              <a:rPr lang="tr-TR" b="1" dirty="0" smtClean="0"/>
              <a:t>Eski </a:t>
            </a:r>
            <a:r>
              <a:rPr lang="tr-TR" b="1" dirty="0"/>
              <a:t>İran takvimi esas alınarak mali işlerde kullanılmak</a:t>
            </a:r>
          </a:p>
          <a:p>
            <a:pPr>
              <a:buNone/>
            </a:pPr>
            <a:r>
              <a:rPr lang="tr-TR" b="1" dirty="0"/>
              <a:t>üzere yaptırılmıştır.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3 ) </a:t>
            </a:r>
            <a:r>
              <a:rPr lang="tr-TR" b="1" dirty="0" err="1"/>
              <a:t>Nizamülmülk</a:t>
            </a:r>
            <a:r>
              <a:rPr lang="tr-TR" b="1" dirty="0"/>
              <a:t> tarafından Ömer </a:t>
            </a:r>
            <a:r>
              <a:rPr lang="tr-TR" b="1" dirty="0" err="1"/>
              <a:t>Hayyam'ın</a:t>
            </a:r>
            <a:r>
              <a:rPr lang="tr-TR" b="1" dirty="0"/>
              <a:t> başkanlığında</a:t>
            </a:r>
          </a:p>
          <a:p>
            <a:pPr>
              <a:buNone/>
            </a:pPr>
            <a:r>
              <a:rPr lang="tr-TR" b="1" dirty="0"/>
              <a:t>bir komisyona hazırlatılmıştır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4 ) </a:t>
            </a:r>
            <a:r>
              <a:rPr lang="tr-TR" b="1" dirty="0"/>
              <a:t>Başlangıç yılı Melik Şah’ın tahta çıktığı 1079 yılı esas</a:t>
            </a:r>
          </a:p>
          <a:p>
            <a:pPr>
              <a:buNone/>
            </a:pPr>
            <a:r>
              <a:rPr lang="tr-TR" b="1" dirty="0"/>
              <a:t>a</a:t>
            </a:r>
            <a:r>
              <a:rPr lang="tr-TR" b="1" dirty="0" smtClean="0"/>
              <a:t>lındı.</a:t>
            </a:r>
            <a:endParaRPr lang="tr-TR" b="1" dirty="0"/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5 ) </a:t>
            </a:r>
            <a:r>
              <a:rPr lang="tr-TR" b="1" dirty="0" err="1" smtClean="0"/>
              <a:t>Ekber</a:t>
            </a:r>
            <a:r>
              <a:rPr lang="tr-TR" b="1" dirty="0" smtClean="0"/>
              <a:t> </a:t>
            </a:r>
            <a:r>
              <a:rPr lang="tr-TR" b="1" dirty="0"/>
              <a:t>Şah döneminde </a:t>
            </a:r>
            <a:r>
              <a:rPr lang="tr-TR" b="1" dirty="0" err="1"/>
              <a:t>Babürşahlar</a:t>
            </a:r>
            <a:r>
              <a:rPr lang="tr-TR" b="1" dirty="0"/>
              <a:t> </a:t>
            </a:r>
            <a:r>
              <a:rPr lang="tr-TR" b="1" dirty="0" smtClean="0"/>
              <a:t>tarafından</a:t>
            </a:r>
          </a:p>
          <a:p>
            <a:pPr>
              <a:buNone/>
            </a:pPr>
            <a:r>
              <a:rPr lang="tr-TR" b="1" dirty="0" smtClean="0"/>
              <a:t>Hindistan'da </a:t>
            </a:r>
            <a:r>
              <a:rPr lang="tr-TR" b="1" dirty="0"/>
              <a:t>kullanılmıştır</a:t>
            </a:r>
            <a:r>
              <a:rPr lang="tr-TR" b="1" dirty="0" smtClean="0"/>
              <a:t>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6 ) </a:t>
            </a:r>
            <a:r>
              <a:rPr lang="tr-TR" b="1" dirty="0"/>
              <a:t>Celali Takvimi’nde 1 yıl 365 gün 6 saat olarak </a:t>
            </a:r>
            <a:r>
              <a:rPr lang="tr-TR" b="1" dirty="0" smtClean="0"/>
              <a:t>kabul </a:t>
            </a:r>
          </a:p>
          <a:p>
            <a:pPr>
              <a:buNone/>
            </a:pPr>
            <a:r>
              <a:rPr lang="tr-TR" b="1" dirty="0" smtClean="0"/>
              <a:t>edilmiştir.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RUMİ TAKVİM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214974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/>
              <a:t>Osmanlı Devletinde mali işlerde kullanılmak </a:t>
            </a:r>
            <a:r>
              <a:rPr lang="tr-TR" sz="2400" b="1" dirty="0" smtClean="0"/>
              <a:t>üzere 1839’dan </a:t>
            </a:r>
          </a:p>
          <a:p>
            <a:pPr>
              <a:buNone/>
            </a:pPr>
            <a:r>
              <a:rPr lang="tr-TR" sz="2400" b="1" dirty="0" smtClean="0"/>
              <a:t>itibaren </a:t>
            </a:r>
            <a:r>
              <a:rPr lang="tr-TR" sz="2400" b="1" dirty="0"/>
              <a:t>kullanılan takvimdir.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/>
              <a:t>Eski Bizans takvimleri örnek alındığı için Rumlara </a:t>
            </a:r>
            <a:r>
              <a:rPr lang="tr-TR" sz="2400" b="1" dirty="0" smtClean="0"/>
              <a:t>ait anlamına </a:t>
            </a:r>
          </a:p>
          <a:p>
            <a:pPr>
              <a:buNone/>
            </a:pPr>
            <a:r>
              <a:rPr lang="tr-TR" sz="2400" b="1" dirty="0" smtClean="0"/>
              <a:t>gelen </a:t>
            </a:r>
            <a:r>
              <a:rPr lang="tr-TR" sz="2400" b="1" dirty="0"/>
              <a:t>Rumi adı verildi.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/>
              <a:t>Başlangıç olarak Hicret alınmışsa da Güneş </a:t>
            </a:r>
            <a:r>
              <a:rPr lang="tr-TR" sz="2400" b="1" dirty="0" smtClean="0"/>
              <a:t>yılı esaslıdır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 smtClean="0"/>
              <a:t>Rumi </a:t>
            </a:r>
            <a:r>
              <a:rPr lang="tr-TR" sz="2400" b="1" dirty="0"/>
              <a:t>ile Miladi takvim arasında 13 günlük </a:t>
            </a:r>
            <a:r>
              <a:rPr lang="tr-TR" sz="2400" b="1" dirty="0" smtClean="0"/>
              <a:t>fark vardır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5 ) </a:t>
            </a:r>
            <a:r>
              <a:rPr lang="tr-TR" sz="2400" b="1" dirty="0"/>
              <a:t>Ülkemizde Miladi takvimin kabul edilmesine </a:t>
            </a:r>
            <a:r>
              <a:rPr lang="tr-TR" sz="2400" b="1" dirty="0" smtClean="0"/>
              <a:t>rağmen Rumi </a:t>
            </a:r>
          </a:p>
          <a:p>
            <a:pPr>
              <a:buNone/>
            </a:pPr>
            <a:r>
              <a:rPr lang="tr-TR" sz="2400" b="1" dirty="0" smtClean="0"/>
              <a:t>takvimdeki </a:t>
            </a:r>
            <a:r>
              <a:rPr lang="tr-TR" sz="2400" b="1" dirty="0"/>
              <a:t>mali yılbaşı olan mart ayı </a:t>
            </a:r>
            <a:r>
              <a:rPr lang="tr-TR" sz="2400" b="1" dirty="0" smtClean="0"/>
              <a:t>uygulaması 1982'ye </a:t>
            </a:r>
            <a:r>
              <a:rPr lang="tr-TR" sz="2400" b="1" dirty="0"/>
              <a:t>kadar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devam </a:t>
            </a:r>
            <a:r>
              <a:rPr lang="tr-TR" sz="2400" b="1" dirty="0"/>
              <a:t>etmiştir.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MİLADİ TAKVİM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5429288"/>
          </a:xfrm>
        </p:spPr>
        <p:txBody>
          <a:bodyPr>
            <a:normAutofit/>
          </a:bodyPr>
          <a:lstStyle/>
          <a:p>
            <a:pPr>
              <a:buNone/>
            </a:pPr>
            <a:endParaRPr lang="tr-TR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/>
              <a:t>Güneş yılı esasına göre hazırlanan bu takvim ilk </a:t>
            </a:r>
            <a:r>
              <a:rPr lang="tr-TR" sz="2400" b="1" dirty="0" smtClean="0"/>
              <a:t>defa Mısırlılar </a:t>
            </a:r>
          </a:p>
          <a:p>
            <a:pPr>
              <a:buNone/>
            </a:pPr>
            <a:r>
              <a:rPr lang="tr-TR" sz="2400" b="1" dirty="0" smtClean="0"/>
              <a:t>tarafından </a:t>
            </a:r>
            <a:r>
              <a:rPr lang="tr-TR" sz="2400" b="1" dirty="0"/>
              <a:t>kullanılmıştır</a:t>
            </a:r>
            <a:r>
              <a:rPr lang="tr-TR" sz="2400" b="1" dirty="0" smtClean="0"/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/>
              <a:t>Takvim; İyonlar, Yunanlar ve </a:t>
            </a:r>
            <a:r>
              <a:rPr lang="tr-TR" sz="2400" b="1" dirty="0" smtClean="0"/>
              <a:t>Romalılar tarafından geliştirilmiştir</a:t>
            </a:r>
            <a:r>
              <a:rPr lang="tr-TR" sz="2400" b="1" dirty="0"/>
              <a:t>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</a:t>
            </a:r>
            <a:r>
              <a:rPr lang="tr-TR" sz="2400" b="1" dirty="0" smtClean="0"/>
              <a:t>Roma </a:t>
            </a:r>
            <a:r>
              <a:rPr lang="tr-TR" sz="2400" b="1" dirty="0"/>
              <a:t>İmparatoru Julius </a:t>
            </a:r>
            <a:r>
              <a:rPr lang="tr-TR" sz="2400" b="1" dirty="0" err="1"/>
              <a:t>Cesar</a:t>
            </a:r>
            <a:r>
              <a:rPr lang="tr-TR" sz="2400" b="1" dirty="0"/>
              <a:t> ve Papa XIII. </a:t>
            </a:r>
            <a:r>
              <a:rPr lang="tr-TR" sz="2400" b="1" dirty="0" err="1" smtClean="0"/>
              <a:t>Gregorius</a:t>
            </a:r>
            <a:r>
              <a:rPr lang="tr-TR" sz="2400" b="1" dirty="0" smtClean="0"/>
              <a:t> tarafından </a:t>
            </a:r>
          </a:p>
          <a:p>
            <a:pPr>
              <a:buNone/>
            </a:pPr>
            <a:r>
              <a:rPr lang="tr-TR" sz="2400" b="1" dirty="0" smtClean="0"/>
              <a:t>düzenlenerek </a:t>
            </a:r>
            <a:r>
              <a:rPr lang="tr-TR" sz="2400" b="1" dirty="0"/>
              <a:t>günümüzdeki şeklini almıştır.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/>
              <a:t>Başlangıç olarak (Milat) Hz. İsa’nın doğum günü </a:t>
            </a:r>
            <a:r>
              <a:rPr lang="tr-TR" sz="2400" b="1" dirty="0" smtClean="0"/>
              <a:t>kabul edilmiştir.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5 ) </a:t>
            </a:r>
            <a:r>
              <a:rPr lang="tr-TR" sz="2400" b="1" dirty="0"/>
              <a:t>Miladi Takvim 1 Ocak 1926'dan itibaren Türkiye’de </a:t>
            </a:r>
            <a:r>
              <a:rPr lang="tr-TR" sz="2400" b="1" dirty="0" smtClean="0"/>
              <a:t>de </a:t>
            </a:r>
          </a:p>
          <a:p>
            <a:pPr>
              <a:buNone/>
            </a:pPr>
            <a:r>
              <a:rPr lang="tr-TR" sz="2400" b="1" dirty="0" smtClean="0"/>
              <a:t>kullanılmaya </a:t>
            </a:r>
            <a:r>
              <a:rPr lang="tr-TR" sz="2400" b="1" dirty="0"/>
              <a:t>başlanmıştır.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Tarihin Konusu Nedir 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/>
              <a:t>İnsanların gerçekleştirdiği her türlü siyasi, sosyal, kültürel, ekonomik olay ve olgular tarihin konusuna girer.</a:t>
            </a:r>
            <a:endParaRPr lang="tr-TR" sz="2400" dirty="0"/>
          </a:p>
          <a:p>
            <a:pPr>
              <a:buNone/>
            </a:pPr>
            <a:endParaRPr lang="tr-TR" sz="2400" dirty="0"/>
          </a:p>
          <a:p>
            <a:r>
              <a:rPr lang="tr-TR" sz="2400" b="1" dirty="0"/>
              <a:t>Coğrafi olaylar tek başına tarihin konusu olmaz. Ancak doğa olayları tarihi bir gelişmeye sebep olursa tarihin kapsamına girer. Orta Asya'daki kuraklık Türk kavimlerinin göçüne sebep olmuş ve tarihin konusu olmuştur.</a:t>
            </a:r>
            <a:endParaRPr lang="tr-TR" sz="2400" dirty="0"/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TARİH YAZICILIĞI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928670"/>
            <a:ext cx="8715436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000" b="1" dirty="0" smtClean="0"/>
              <a:t>1 ) </a:t>
            </a:r>
            <a:r>
              <a:rPr lang="tr-TR" sz="2000" b="1" dirty="0"/>
              <a:t>Tarih yazıcılığının ortaya çıkmasının en önemli </a:t>
            </a:r>
            <a:r>
              <a:rPr lang="tr-TR" sz="2000" b="1" dirty="0" smtClean="0"/>
              <a:t>nedeni insanların tecrübelerini </a:t>
            </a:r>
          </a:p>
          <a:p>
            <a:pPr>
              <a:buNone/>
            </a:pPr>
            <a:r>
              <a:rPr lang="tr-TR" sz="2000" b="1" dirty="0" smtClean="0"/>
              <a:t>gelecek </a:t>
            </a:r>
            <a:r>
              <a:rPr lang="tr-TR" sz="2000" b="1" dirty="0"/>
              <a:t>nesillere aktarma isteğidir.</a:t>
            </a:r>
          </a:p>
          <a:p>
            <a:pPr>
              <a:buNone/>
            </a:pPr>
            <a:r>
              <a:rPr lang="tr-TR" sz="2000" b="1" dirty="0" smtClean="0"/>
              <a:t>2 ) </a:t>
            </a:r>
            <a:r>
              <a:rPr lang="tr-TR" sz="2000" b="1" dirty="0"/>
              <a:t>Hititlerdeki Anallar, Rus Kronikleri, Osmanlı </a:t>
            </a:r>
            <a:r>
              <a:rPr lang="tr-TR" sz="2000" b="1" dirty="0" smtClean="0"/>
              <a:t>Vakayinameleri bu ihtiyaçlara </a:t>
            </a:r>
          </a:p>
          <a:p>
            <a:pPr>
              <a:buNone/>
            </a:pPr>
            <a:r>
              <a:rPr lang="tr-TR" sz="2000" b="1" dirty="0" smtClean="0"/>
              <a:t>örnek </a:t>
            </a:r>
            <a:r>
              <a:rPr lang="tr-TR" sz="2000" b="1" dirty="0"/>
              <a:t>gösterilebilir.</a:t>
            </a:r>
          </a:p>
          <a:p>
            <a:pPr>
              <a:buNone/>
            </a:pPr>
            <a:r>
              <a:rPr lang="tr-TR" sz="2000" b="1" dirty="0" smtClean="0"/>
              <a:t>3 ) </a:t>
            </a:r>
            <a:r>
              <a:rPr lang="tr-TR" sz="2000" b="1" dirty="0"/>
              <a:t>İnsanların ihtiyaç, beklenti, sosyal, siyasal, kültürel </a:t>
            </a:r>
            <a:r>
              <a:rPr lang="tr-TR" sz="2000" b="1" dirty="0" smtClean="0"/>
              <a:t>ve ekonomik özelliklerin </a:t>
            </a:r>
          </a:p>
          <a:p>
            <a:pPr>
              <a:buNone/>
            </a:pPr>
            <a:r>
              <a:rPr lang="tr-TR" sz="2000" b="1" dirty="0" smtClean="0"/>
              <a:t>farklılığı </a:t>
            </a:r>
            <a:r>
              <a:rPr lang="tr-TR" sz="2000" b="1" dirty="0"/>
              <a:t>değişik yazıcılık </a:t>
            </a:r>
            <a:r>
              <a:rPr lang="tr-TR" sz="2000" b="1" dirty="0" smtClean="0"/>
              <a:t>şekillerinin ortaya </a:t>
            </a:r>
            <a:r>
              <a:rPr lang="tr-TR" sz="2000" b="1" dirty="0"/>
              <a:t>çıkmasına </a:t>
            </a:r>
            <a:r>
              <a:rPr lang="tr-TR" sz="2000" b="1" dirty="0" smtClean="0"/>
              <a:t>neden </a:t>
            </a:r>
            <a:r>
              <a:rPr lang="tr-TR" sz="2000" b="1" dirty="0"/>
              <a:t>olmuştur.</a:t>
            </a:r>
          </a:p>
          <a:p>
            <a:pPr>
              <a:buNone/>
            </a:pPr>
            <a:r>
              <a:rPr lang="tr-TR" sz="2000" b="1" dirty="0" smtClean="0"/>
              <a:t>4 ) İlk </a:t>
            </a:r>
            <a:r>
              <a:rPr lang="tr-TR" sz="2000" b="1" dirty="0"/>
              <a:t>tarih kitapları MÖ V.yüzyıldan itibaren </a:t>
            </a:r>
            <a:r>
              <a:rPr lang="tr-TR" sz="2000" b="1" dirty="0" smtClean="0"/>
              <a:t>yazılmaya başlanmıştır</a:t>
            </a:r>
            <a:r>
              <a:rPr lang="tr-TR" sz="2000" b="1" dirty="0"/>
              <a:t>.</a:t>
            </a:r>
          </a:p>
          <a:p>
            <a:pPr>
              <a:buNone/>
            </a:pPr>
            <a:r>
              <a:rPr lang="tr-TR" sz="2000" b="1" dirty="0" smtClean="0"/>
              <a:t>5 ) </a:t>
            </a:r>
            <a:r>
              <a:rPr lang="tr-TR" sz="2000" b="1" dirty="0" err="1"/>
              <a:t>Heredot</a:t>
            </a:r>
            <a:r>
              <a:rPr lang="tr-TR" sz="2000" b="1" dirty="0"/>
              <a:t> ile başlayan tarih yazıcılığı daha sonra </a:t>
            </a:r>
            <a:r>
              <a:rPr lang="tr-TR" sz="2000" b="1" dirty="0" smtClean="0"/>
              <a:t>değişik toplumların </a:t>
            </a:r>
            <a:r>
              <a:rPr lang="tr-TR" sz="2000" b="1" dirty="0"/>
              <a:t>katkısıyla </a:t>
            </a:r>
            <a:endParaRPr lang="tr-TR" sz="2000" b="1" dirty="0" smtClean="0"/>
          </a:p>
          <a:p>
            <a:pPr>
              <a:buNone/>
            </a:pPr>
            <a:r>
              <a:rPr lang="tr-TR" sz="2000" b="1" dirty="0" smtClean="0"/>
              <a:t>gelişme </a:t>
            </a:r>
            <a:r>
              <a:rPr lang="tr-TR" sz="2000" b="1" dirty="0"/>
              <a:t>gösterdi.</a:t>
            </a:r>
          </a:p>
          <a:p>
            <a:pPr>
              <a:buNone/>
            </a:pPr>
            <a:r>
              <a:rPr lang="tr-TR" sz="2000" b="1" dirty="0" smtClean="0"/>
              <a:t>6 ) </a:t>
            </a:r>
            <a:r>
              <a:rPr lang="tr-TR" sz="2000" b="1" dirty="0"/>
              <a:t>İslam devletlerinde ilk tarih yazıcılığını hikayeci </a:t>
            </a:r>
            <a:r>
              <a:rPr lang="tr-TR" sz="2000" b="1" dirty="0" smtClean="0"/>
              <a:t>bir anlatımla yapıldı</a:t>
            </a:r>
            <a:r>
              <a:rPr lang="tr-TR" sz="2000" b="1" dirty="0"/>
              <a:t>. Ancak </a:t>
            </a:r>
            <a:endParaRPr lang="tr-TR" sz="2000" b="1" dirty="0" smtClean="0"/>
          </a:p>
          <a:p>
            <a:pPr>
              <a:buNone/>
            </a:pPr>
            <a:r>
              <a:rPr lang="tr-TR" sz="2000" b="1" dirty="0" err="1" smtClean="0"/>
              <a:t>Taberi</a:t>
            </a:r>
            <a:r>
              <a:rPr lang="tr-TR" sz="2000" b="1" dirty="0"/>
              <a:t>, IX. yüzyılda </a:t>
            </a:r>
            <a:r>
              <a:rPr lang="tr-TR" sz="2000" b="1" dirty="0" smtClean="0"/>
              <a:t>yazmış olduğu </a:t>
            </a:r>
            <a:r>
              <a:rPr lang="tr-TR" sz="2000" b="1" dirty="0"/>
              <a:t>eserlerinde İslam </a:t>
            </a:r>
            <a:r>
              <a:rPr lang="tr-TR" sz="2000" b="1" dirty="0" smtClean="0"/>
              <a:t>tarih yazıcılığını</a:t>
            </a:r>
          </a:p>
          <a:p>
            <a:pPr>
              <a:buNone/>
            </a:pPr>
            <a:r>
              <a:rPr lang="tr-TR" sz="2000" b="1" dirty="0" smtClean="0"/>
              <a:t>hikayecilikten çıkararak </a:t>
            </a:r>
            <a:r>
              <a:rPr lang="tr-TR" sz="2000" b="1" dirty="0"/>
              <a:t>araştırıcı bir tarih özelliğine </a:t>
            </a:r>
            <a:r>
              <a:rPr lang="tr-TR" sz="2000" b="1" dirty="0" smtClean="0"/>
              <a:t>kavuşturdu. XV</a:t>
            </a:r>
            <a:r>
              <a:rPr lang="tr-TR" sz="2000" b="1" dirty="0"/>
              <a:t>. </a:t>
            </a:r>
            <a:r>
              <a:rPr lang="tr-TR" sz="2000" b="1" dirty="0" smtClean="0"/>
              <a:t>Yüzyılda</a:t>
            </a:r>
          </a:p>
          <a:p>
            <a:pPr>
              <a:buNone/>
            </a:pPr>
            <a:r>
              <a:rPr lang="tr-TR" sz="2000" b="1" dirty="0" smtClean="0"/>
              <a:t>yetişen </a:t>
            </a:r>
            <a:r>
              <a:rPr lang="tr-TR" sz="2000" b="1" dirty="0"/>
              <a:t>tarihçiler ise olayları tarih </a:t>
            </a:r>
            <a:r>
              <a:rPr lang="tr-TR" sz="2000" b="1" dirty="0" smtClean="0"/>
              <a:t>felsefesi ile </a:t>
            </a:r>
            <a:r>
              <a:rPr lang="tr-TR" sz="2000" b="1" dirty="0"/>
              <a:t>anlatmaya başladılar.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>
                <a:solidFill>
                  <a:srgbClr val="C00000"/>
                </a:solidFill>
              </a:rPr>
              <a:t>( 1998 / ÖSS 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643998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b="1" dirty="0"/>
              <a:t>Hititlerde tarih yazıcılığı ile ilgili aşağıdaki bilgilerden</a:t>
            </a:r>
          </a:p>
          <a:p>
            <a:pPr>
              <a:buNone/>
            </a:pPr>
            <a:r>
              <a:rPr lang="tr-TR" sz="2800" b="1" dirty="0"/>
              <a:t>hangisi, tarafsız bir tarih yazıcılığı anlayışının </a:t>
            </a:r>
            <a:r>
              <a:rPr lang="tr-TR" sz="2800" b="1" dirty="0" smtClean="0"/>
              <a:t>bir </a:t>
            </a:r>
          </a:p>
          <a:p>
            <a:pPr>
              <a:buNone/>
            </a:pPr>
            <a:r>
              <a:rPr lang="tr-TR" sz="2800" b="1" u="sng" dirty="0" smtClean="0"/>
              <a:t>göstergesidir</a:t>
            </a:r>
            <a:r>
              <a:rPr lang="tr-TR" sz="2800" b="1" u="sng" dirty="0"/>
              <a:t>?</a:t>
            </a:r>
          </a:p>
          <a:p>
            <a:pPr>
              <a:buNone/>
            </a:pPr>
            <a:r>
              <a:rPr lang="tr-TR" sz="2800" b="1" dirty="0"/>
              <a:t>A) Yıllıkların Sümer çivi yazısı ile yazılması</a:t>
            </a:r>
          </a:p>
          <a:p>
            <a:pPr>
              <a:buNone/>
            </a:pPr>
            <a:r>
              <a:rPr lang="tr-TR" sz="2800" b="1" dirty="0"/>
              <a:t>B) Yıllıkların, kralların yaptıkları işler konusunda bilgi</a:t>
            </a:r>
          </a:p>
          <a:p>
            <a:pPr>
              <a:buNone/>
            </a:pPr>
            <a:r>
              <a:rPr lang="tr-TR" sz="2800" b="1" dirty="0"/>
              <a:t>vermek için yazılmaları</a:t>
            </a:r>
          </a:p>
          <a:p>
            <a:pPr>
              <a:buNone/>
            </a:pPr>
            <a:r>
              <a:rPr lang="tr-TR" sz="2800" b="1" dirty="0"/>
              <a:t>C) Kralların, zaferleri kadar yenilgilerini de </a:t>
            </a:r>
            <a:r>
              <a:rPr lang="tr-TR" sz="2800" b="1" dirty="0" smtClean="0"/>
              <a:t>yıllıklara </a:t>
            </a:r>
          </a:p>
          <a:p>
            <a:pPr>
              <a:buNone/>
            </a:pPr>
            <a:r>
              <a:rPr lang="tr-TR" sz="2800" b="1" dirty="0" smtClean="0"/>
              <a:t>yazdırmış olmaları</a:t>
            </a:r>
            <a:endParaRPr lang="tr-TR" sz="2800" b="1" dirty="0"/>
          </a:p>
          <a:p>
            <a:pPr>
              <a:buNone/>
            </a:pPr>
            <a:r>
              <a:rPr lang="tr-TR" sz="2800" b="1" dirty="0"/>
              <a:t>D) Yıllıkların, özellikle ünlü kralların dönemlerini içermesi</a:t>
            </a:r>
          </a:p>
          <a:p>
            <a:pPr>
              <a:buNone/>
            </a:pPr>
            <a:r>
              <a:rPr lang="tr-TR" sz="2800" b="1" dirty="0"/>
              <a:t>E) Yıllıkların edebi dille yazılmış olmaları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tr-TR" sz="3600" b="1" dirty="0">
                <a:solidFill>
                  <a:srgbClr val="C00000"/>
                </a:solidFill>
              </a:rPr>
              <a:t>HİKÂYECİ TARİH YAZICILIĞI</a:t>
            </a:r>
            <a:endParaRPr lang="tr-TR" sz="3600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85860"/>
            <a:ext cx="8572560" cy="52864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1 ) </a:t>
            </a:r>
            <a:r>
              <a:rPr lang="tr-TR" b="1" dirty="0" smtClean="0"/>
              <a:t>Tarih </a:t>
            </a:r>
            <a:r>
              <a:rPr lang="tr-TR" b="1" dirty="0"/>
              <a:t>biliminin başlangıcı sayılır.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2 ) </a:t>
            </a:r>
            <a:r>
              <a:rPr lang="tr-TR" b="1" dirty="0" smtClean="0"/>
              <a:t>M.Ö</a:t>
            </a:r>
            <a:r>
              <a:rPr lang="tr-TR" b="1" dirty="0"/>
              <a:t>. V.</a:t>
            </a:r>
            <a:r>
              <a:rPr lang="tr-TR" b="1" dirty="0" err="1"/>
              <a:t>yy’da</a:t>
            </a:r>
            <a:r>
              <a:rPr lang="tr-TR" b="1" dirty="0"/>
              <a:t> Eski Yunanistan’da ortaya çıkan </a:t>
            </a:r>
            <a:r>
              <a:rPr lang="tr-TR" b="1" dirty="0" smtClean="0"/>
              <a:t>bir yazıcılık </a:t>
            </a:r>
            <a:r>
              <a:rPr lang="tr-TR" b="1" dirty="0"/>
              <a:t>şeklidir. İlk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tarihi </a:t>
            </a:r>
            <a:r>
              <a:rPr lang="tr-TR" b="1" dirty="0"/>
              <a:t>eserler bu tarzda yazılmıştır.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3 ) </a:t>
            </a:r>
            <a:r>
              <a:rPr lang="tr-TR" b="1" dirty="0"/>
              <a:t>Fazla bilgi vermeyi amaçlamaz.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4 ) </a:t>
            </a:r>
            <a:r>
              <a:rPr lang="tr-TR" b="1" dirty="0"/>
              <a:t>Olaylar daha çok destansı ve hikâyemsi tarzda verilir.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5 ) </a:t>
            </a:r>
            <a:r>
              <a:rPr lang="tr-TR" b="1" dirty="0" smtClean="0"/>
              <a:t>Genellikle </a:t>
            </a:r>
            <a:r>
              <a:rPr lang="tr-TR" b="1" dirty="0"/>
              <a:t>yer ve zaman belirtilir.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6 ) </a:t>
            </a:r>
            <a:r>
              <a:rPr lang="tr-TR" b="1" dirty="0"/>
              <a:t>Neden – Sonuç ilişkisine yer vermez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7 ) </a:t>
            </a:r>
            <a:r>
              <a:rPr lang="tr-TR" b="1" dirty="0"/>
              <a:t>Olaylar arasında yorum yapmaz. Olaylar </a:t>
            </a:r>
            <a:r>
              <a:rPr lang="tr-TR" b="1" dirty="0" smtClean="0"/>
              <a:t>hakkındaki bütün </a:t>
            </a:r>
            <a:r>
              <a:rPr lang="tr-TR" b="1" dirty="0"/>
              <a:t>bilgiler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kronolojik </a:t>
            </a:r>
            <a:r>
              <a:rPr lang="tr-TR" b="1" dirty="0"/>
              <a:t>olarak olduğu gibi anlatılır.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8 ) </a:t>
            </a:r>
            <a:r>
              <a:rPr lang="tr-TR" b="1" dirty="0"/>
              <a:t>Belgelere dayanmaz. Objektif değildir.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9 ) </a:t>
            </a:r>
            <a:r>
              <a:rPr lang="tr-TR" b="1" dirty="0"/>
              <a:t>Güvenilirliği en az olan tarih şeklidir.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10 )  </a:t>
            </a:r>
            <a:r>
              <a:rPr lang="tr-TR" b="1" dirty="0"/>
              <a:t>18.</a:t>
            </a:r>
            <a:r>
              <a:rPr lang="tr-TR" b="1" dirty="0" err="1"/>
              <a:t>yy’a</a:t>
            </a:r>
            <a:r>
              <a:rPr lang="tr-TR" b="1" dirty="0"/>
              <a:t> kadar Avrupa ve İslam dünyası </a:t>
            </a:r>
            <a:r>
              <a:rPr lang="tr-TR" b="1" dirty="0" smtClean="0"/>
              <a:t>tarihçiliğinde bu </a:t>
            </a:r>
            <a:r>
              <a:rPr lang="tr-TR" b="1" dirty="0"/>
              <a:t>tarda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eserler </a:t>
            </a:r>
            <a:r>
              <a:rPr lang="tr-TR" b="1" dirty="0"/>
              <a:t>kaleme alınmıştır.</a:t>
            </a:r>
          </a:p>
          <a:p>
            <a:pPr>
              <a:buNone/>
            </a:pPr>
            <a:r>
              <a:rPr lang="tr-TR" b="1" dirty="0" smtClean="0">
                <a:solidFill>
                  <a:srgbClr val="C00000"/>
                </a:solidFill>
              </a:rPr>
              <a:t>11 )  </a:t>
            </a:r>
            <a:r>
              <a:rPr lang="tr-TR" b="1" dirty="0"/>
              <a:t>İlk temsilcisi Herodot’tur. </a:t>
            </a:r>
            <a:r>
              <a:rPr lang="tr-TR" b="1" dirty="0" err="1"/>
              <a:t>Heredot</a:t>
            </a:r>
            <a:r>
              <a:rPr lang="tr-TR" b="1" dirty="0"/>
              <a:t> ‘un yazdığı </a:t>
            </a:r>
            <a:r>
              <a:rPr lang="tr-TR" b="1" dirty="0" smtClean="0"/>
              <a:t>Tarih (</a:t>
            </a:r>
            <a:r>
              <a:rPr lang="tr-TR" b="1" dirty="0" err="1" smtClean="0"/>
              <a:t>Historia</a:t>
            </a:r>
            <a:r>
              <a:rPr lang="tr-TR" b="1" dirty="0"/>
              <a:t>) bu 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türün </a:t>
            </a:r>
            <a:r>
              <a:rPr lang="tr-TR" b="1" dirty="0"/>
              <a:t>ilk örneğidir.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>
                <a:solidFill>
                  <a:srgbClr val="C00000"/>
                </a:solidFill>
              </a:rPr>
              <a:t>(2000-ÖSS)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14422"/>
            <a:ext cx="8501122" cy="535785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/>
              <a:t>Herodotos’tan önce tarihi olayların oluşuna ilişkin birtakım</a:t>
            </a:r>
          </a:p>
          <a:p>
            <a:pPr>
              <a:buNone/>
            </a:pPr>
            <a:r>
              <a:rPr lang="tr-TR" dirty="0" smtClean="0"/>
              <a:t>listeler</a:t>
            </a:r>
            <a:r>
              <a:rPr lang="tr-TR" dirty="0"/>
              <a:t>, kronoloji cetvelleri ve yıllıklar düzenlenmiş olduğu</a:t>
            </a:r>
          </a:p>
          <a:p>
            <a:pPr>
              <a:buNone/>
            </a:pPr>
            <a:r>
              <a:rPr lang="tr-TR" dirty="0"/>
              <a:t>halde, tarih biliminin öncüsü olarak Herodotos gösterilmektedir.</a:t>
            </a:r>
          </a:p>
          <a:p>
            <a:pPr>
              <a:buNone/>
            </a:pPr>
            <a:endParaRPr lang="tr-TR" b="1" dirty="0" smtClean="0"/>
          </a:p>
          <a:p>
            <a:pPr>
              <a:buNone/>
            </a:pPr>
            <a:r>
              <a:rPr lang="tr-TR" b="1" dirty="0" smtClean="0"/>
              <a:t>Herodotos’un </a:t>
            </a:r>
            <a:r>
              <a:rPr lang="tr-TR" b="1" dirty="0"/>
              <a:t>tarih biliminin öncüsü olarak kabul edilmesinde,</a:t>
            </a:r>
          </a:p>
          <a:p>
            <a:pPr>
              <a:buNone/>
            </a:pPr>
            <a:r>
              <a:rPr lang="tr-TR" b="1" dirty="0"/>
              <a:t>aşağıdakilerden en çok hangisinin etkili olduğu</a:t>
            </a:r>
          </a:p>
          <a:p>
            <a:pPr>
              <a:buNone/>
            </a:pPr>
            <a:r>
              <a:rPr lang="tr-TR" b="1" dirty="0"/>
              <a:t>savunulabilir?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A</a:t>
            </a:r>
            <a:r>
              <a:rPr lang="tr-TR" dirty="0"/>
              <a:t>) Araştırarak ve yansız olmaya çalışarak yazması</a:t>
            </a:r>
          </a:p>
          <a:p>
            <a:pPr>
              <a:buNone/>
            </a:pPr>
            <a:r>
              <a:rPr lang="tr-TR" dirty="0"/>
              <a:t>B) Pek çok tarihi olayı bizzat yaşamış olması</a:t>
            </a:r>
          </a:p>
          <a:p>
            <a:pPr>
              <a:buNone/>
            </a:pPr>
            <a:r>
              <a:rPr lang="tr-TR" dirty="0"/>
              <a:t>C) Tarihi olayların kimler arasında ve ne zaman </a:t>
            </a:r>
            <a:r>
              <a:rPr lang="tr-TR" dirty="0" smtClean="0"/>
              <a:t>olduğunu </a:t>
            </a:r>
          </a:p>
          <a:p>
            <a:pPr>
              <a:buNone/>
            </a:pPr>
            <a:r>
              <a:rPr lang="tr-TR" dirty="0" smtClean="0"/>
              <a:t>belirtmesi</a:t>
            </a:r>
            <a:endParaRPr lang="tr-TR" dirty="0"/>
          </a:p>
          <a:p>
            <a:pPr>
              <a:buNone/>
            </a:pPr>
            <a:r>
              <a:rPr lang="tr-TR" dirty="0"/>
              <a:t>D) Tarihi olayları kronolojik sıraya göre vermesi</a:t>
            </a:r>
          </a:p>
          <a:p>
            <a:pPr>
              <a:buNone/>
            </a:pPr>
            <a:r>
              <a:rPr lang="tr-TR" dirty="0"/>
              <a:t>E) Olayların geçtiği yerleri gezip görmesi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ÖĞRETİCİ TARİH YAZICILIĞI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214422"/>
            <a:ext cx="8786874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Olayların kahramanlarını ön plana çıkarır.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Topluma öğüt vererek ders alınması amaçlanır. 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 smtClean="0"/>
              <a:t>“Tarih tekerrürden ibarettir” mantığı ön plana çıkarılır.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 smtClean="0"/>
              <a:t>Sadece başarılara yer verilir.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5 ) </a:t>
            </a:r>
            <a:r>
              <a:rPr lang="tr-TR" sz="2400" b="1" dirty="0" smtClean="0"/>
              <a:t>Ahlaki ve milli duyguları öğretme ve geliştirme amacı vardır.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6 ) </a:t>
            </a:r>
            <a:r>
              <a:rPr lang="tr-TR" sz="2400" b="1" dirty="0" smtClean="0"/>
              <a:t>Yer ve zaman belirtilse de sebep-sonuç ilişkisi yoktur.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7 ) </a:t>
            </a:r>
            <a:r>
              <a:rPr lang="tr-TR" sz="2400" b="1" dirty="0" smtClean="0"/>
              <a:t>İlk temsilcisi </a:t>
            </a:r>
            <a:r>
              <a:rPr lang="tr-TR" sz="2400" b="1" dirty="0" err="1" smtClean="0"/>
              <a:t>Tukidides’tir</a:t>
            </a:r>
            <a:r>
              <a:rPr lang="tr-TR" sz="2400" b="1" dirty="0" smtClean="0"/>
              <a:t>. 19.yüzyıla kadar kullanılan bir yazıcılık </a:t>
            </a:r>
          </a:p>
          <a:p>
            <a:pPr>
              <a:buNone/>
            </a:pPr>
            <a:r>
              <a:rPr lang="tr-TR" sz="2400" b="1" dirty="0" smtClean="0"/>
              <a:t>şeklidir. </a:t>
            </a:r>
          </a:p>
          <a:p>
            <a:pPr>
              <a:buNone/>
            </a:pPr>
            <a:endParaRPr lang="tr-TR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sz="2800" b="1" i="1" dirty="0" smtClean="0">
                <a:solidFill>
                  <a:srgbClr val="FF0000"/>
                </a:solidFill>
              </a:rPr>
              <a:t>NOT : </a:t>
            </a:r>
            <a:r>
              <a:rPr lang="tr-TR" sz="2400" b="1" i="1" dirty="0" err="1" smtClean="0">
                <a:solidFill>
                  <a:srgbClr val="002060"/>
                </a:solidFill>
              </a:rPr>
              <a:t>Heredot</a:t>
            </a:r>
            <a:r>
              <a:rPr lang="tr-TR" sz="2400" b="1" i="1" dirty="0" smtClean="0">
                <a:solidFill>
                  <a:srgbClr val="002060"/>
                </a:solidFill>
              </a:rPr>
              <a:t> olayları </a:t>
            </a:r>
            <a:r>
              <a:rPr lang="tr-TR" b="1" i="1" dirty="0" smtClean="0">
                <a:solidFill>
                  <a:srgbClr val="FF0000"/>
                </a:solidFill>
              </a:rPr>
              <a:t>öykü</a:t>
            </a:r>
            <a:r>
              <a:rPr lang="tr-TR" sz="2400" b="1" i="1" dirty="0" smtClean="0">
                <a:solidFill>
                  <a:srgbClr val="002060"/>
                </a:solidFill>
              </a:rPr>
              <a:t> şeklinde verirken </a:t>
            </a:r>
            <a:r>
              <a:rPr lang="tr-TR" sz="2400" b="1" i="1" dirty="0" err="1" smtClean="0">
                <a:solidFill>
                  <a:srgbClr val="002060"/>
                </a:solidFill>
              </a:rPr>
              <a:t>Tukidides</a:t>
            </a:r>
            <a:r>
              <a:rPr lang="tr-TR" sz="2400" b="1" i="1" dirty="0" smtClean="0">
                <a:solidFill>
                  <a:srgbClr val="002060"/>
                </a:solidFill>
              </a:rPr>
              <a:t> ise olayları </a:t>
            </a:r>
            <a:r>
              <a:rPr lang="tr-TR" b="1" i="1" dirty="0" smtClean="0">
                <a:solidFill>
                  <a:srgbClr val="FF0000"/>
                </a:solidFill>
              </a:rPr>
              <a:t>siyasi</a:t>
            </a:r>
            <a:r>
              <a:rPr lang="tr-TR" sz="2400" b="1" i="1" dirty="0" smtClean="0">
                <a:solidFill>
                  <a:srgbClr val="002060"/>
                </a:solidFill>
              </a:rPr>
              <a:t> açıdan ele alır.</a:t>
            </a:r>
            <a:endParaRPr lang="tr-TR" sz="2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KRONİK TARİH YAZICILIĞI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Olaylar oluş sırasına göre incelenir.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Yoruma yer verilmez. Sebep-sonuç ilişkisi üzerinde durulmaz.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 smtClean="0"/>
              <a:t>Hitit analları bu tarih yazıcılığı tarzındadır.</a:t>
            </a:r>
          </a:p>
          <a:p>
            <a:pPr>
              <a:buNone/>
            </a:pPr>
            <a:endParaRPr lang="tr-TR" sz="2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                          </a:t>
            </a:r>
            <a:r>
              <a:rPr lang="tr-TR" sz="3600" b="1" dirty="0" smtClean="0">
                <a:solidFill>
                  <a:srgbClr val="C00000"/>
                </a:solidFill>
              </a:rPr>
              <a:t>SOSYAL TARİH YAZICILIĞI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Toplumların her türlü faaliyetlerini inceler.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Olayları siyasi, kültürel, sosyal açıdan detaylara girmeden </a:t>
            </a:r>
          </a:p>
          <a:p>
            <a:pPr>
              <a:buNone/>
            </a:pPr>
            <a:r>
              <a:rPr lang="tr-TR" sz="2400" b="1" dirty="0" smtClean="0"/>
              <a:t>inceler.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BİLİMSEL TARİH YAZICILIĞI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643998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Günümüzde kullanılan tarih yazıcılığıdır.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Olayları yer ve zamana göre sebep sonuç ilişkisi içerisinde </a:t>
            </a:r>
          </a:p>
          <a:p>
            <a:pPr>
              <a:buNone/>
            </a:pPr>
            <a:r>
              <a:rPr lang="tr-TR" sz="2400" b="1" dirty="0" smtClean="0"/>
              <a:t>inceler.</a:t>
            </a:r>
            <a:r>
              <a:rPr lang="tr-TR" sz="2400" b="1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 smtClean="0"/>
              <a:t>Olayları oluştuğu dönemin şartlarına göre değerlendirir.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 smtClean="0"/>
              <a:t>Objektif ( tarafsızlık ) durumunu ön planda tutar.</a:t>
            </a:r>
          </a:p>
          <a:p>
            <a:pPr>
              <a:buNone/>
            </a:pP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TÜRKLERDE TARİH YAZICILIĞI</a:t>
            </a:r>
            <a:br>
              <a:rPr lang="tr-TR" sz="3600" b="1" dirty="0" smtClean="0">
                <a:solidFill>
                  <a:srgbClr val="C00000"/>
                </a:solidFill>
              </a:rPr>
            </a:br>
            <a:r>
              <a:rPr lang="tr-TR" sz="3600" b="1" dirty="0" smtClean="0">
                <a:solidFill>
                  <a:srgbClr val="C00000"/>
                </a:solidFill>
              </a:rPr>
              <a:t>OSMANLILARDA TARİH YAZICILIĞI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357298"/>
            <a:ext cx="8643998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Devlet politikası doğrultusunda yöneticilerin hayatı, başarıları, </a:t>
            </a:r>
          </a:p>
          <a:p>
            <a:pPr>
              <a:buNone/>
            </a:pPr>
            <a:r>
              <a:rPr lang="tr-TR" sz="2400" b="1" dirty="0" smtClean="0"/>
              <a:t>siyasi ve askeri olayların anlatılması şeklinde gelişmeye başlamıştır.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Osmanlı tarih yazıcılığının amaçları şunlardır : </a:t>
            </a:r>
          </a:p>
          <a:p>
            <a:pPr>
              <a:buNone/>
            </a:pPr>
            <a:r>
              <a:rPr lang="tr-TR" sz="2400" b="1" i="1" dirty="0" smtClean="0">
                <a:solidFill>
                  <a:schemeClr val="tx2"/>
                </a:solidFill>
              </a:rPr>
              <a:t>- Devletin başarılarının gelecek nesillere aktarılması.</a:t>
            </a:r>
          </a:p>
          <a:p>
            <a:pPr>
              <a:buNone/>
            </a:pPr>
            <a:r>
              <a:rPr lang="tr-TR" sz="2400" b="1" i="1" dirty="0" smtClean="0">
                <a:solidFill>
                  <a:schemeClr val="tx2"/>
                </a:solidFill>
              </a:rPr>
              <a:t>- Devletin faaliyetlerine yönelik sonradan ortaya çıkabilecek iddia </a:t>
            </a:r>
          </a:p>
          <a:p>
            <a:pPr>
              <a:buNone/>
            </a:pPr>
            <a:r>
              <a:rPr lang="tr-TR" sz="2400" b="1" i="1" dirty="0" smtClean="0">
                <a:solidFill>
                  <a:schemeClr val="tx2"/>
                </a:solidFill>
              </a:rPr>
              <a:t>ve taleplere yönelik kanıt bulundurmak.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 smtClean="0"/>
              <a:t>Osmanlı’da olayların kayıtlarını </a:t>
            </a:r>
            <a:r>
              <a:rPr lang="tr-TR" sz="3600" b="1" dirty="0" smtClean="0">
                <a:solidFill>
                  <a:srgbClr val="FF0000"/>
                </a:solidFill>
              </a:rPr>
              <a:t>ŞEHNAMECİ </a:t>
            </a:r>
            <a:r>
              <a:rPr lang="tr-TR" sz="2400" b="1" dirty="0" smtClean="0"/>
              <a:t>adı verilen </a:t>
            </a:r>
          </a:p>
          <a:p>
            <a:pPr>
              <a:buNone/>
            </a:pPr>
            <a:r>
              <a:rPr lang="tr-TR" sz="2400" b="1" dirty="0" smtClean="0"/>
              <a:t>görevliler tutardı.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  <a:r>
              <a:rPr lang="tr-TR" sz="2400" b="1" u="sng" dirty="0" smtClean="0">
                <a:solidFill>
                  <a:srgbClr val="FF0000"/>
                </a:solidFill>
              </a:rPr>
              <a:t>ŞEHNAME :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smtClean="0"/>
              <a:t>Padişahların hayat hikayelerini, seferlerini, </a:t>
            </a:r>
          </a:p>
          <a:p>
            <a:pPr>
              <a:buNone/>
            </a:pPr>
            <a:r>
              <a:rPr lang="tr-TR" sz="2400" b="1" dirty="0" smtClean="0"/>
              <a:t>kahramanlıklarını destansı şekilde anlatan eserlerdir.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4 ) </a:t>
            </a:r>
            <a:r>
              <a:rPr lang="tr-TR" sz="2400" b="1" dirty="0" smtClean="0"/>
              <a:t>XVIII. yüzyıldan itibaren tarih felsefesi konusunda Avrupa’dan </a:t>
            </a:r>
          </a:p>
          <a:p>
            <a:pPr>
              <a:buNone/>
            </a:pPr>
            <a:r>
              <a:rPr lang="tr-TR" sz="2400" b="1" dirty="0" smtClean="0"/>
              <a:t>etkilenilmeye başlanınca </a:t>
            </a:r>
            <a:r>
              <a:rPr lang="tr-TR" b="1" dirty="0" smtClean="0">
                <a:solidFill>
                  <a:srgbClr val="FF0000"/>
                </a:solidFill>
              </a:rPr>
              <a:t>VAKANÜVİSTLÜK </a:t>
            </a:r>
            <a:r>
              <a:rPr lang="tr-TR" sz="2400" b="1" dirty="0" smtClean="0"/>
              <a:t>ortaya çıkmıştır.</a:t>
            </a:r>
          </a:p>
          <a:p>
            <a:pPr>
              <a:buNone/>
            </a:pPr>
            <a:r>
              <a:rPr lang="tr-TR" sz="2400" b="1" i="1" dirty="0" smtClean="0">
                <a:solidFill>
                  <a:schemeClr val="tx2"/>
                </a:solidFill>
              </a:rPr>
              <a:t>NOT : Vakanüvisler devletin resmi tarihçileridir. İlk Osmanlı </a:t>
            </a:r>
          </a:p>
          <a:p>
            <a:pPr>
              <a:buNone/>
            </a:pPr>
            <a:r>
              <a:rPr lang="tr-TR" sz="2400" b="1" i="1" dirty="0" smtClean="0">
                <a:solidFill>
                  <a:schemeClr val="tx2"/>
                </a:solidFill>
              </a:rPr>
              <a:t>vakanüvisi </a:t>
            </a:r>
            <a:r>
              <a:rPr lang="tr-TR" b="1" i="1" dirty="0" err="1" smtClean="0">
                <a:solidFill>
                  <a:srgbClr val="FF0000"/>
                </a:solidFill>
              </a:rPr>
              <a:t>NAİMA</a:t>
            </a:r>
            <a:r>
              <a:rPr lang="tr-TR" sz="2400" b="1" i="1" dirty="0" err="1" smtClean="0"/>
              <a:t>’dır</a:t>
            </a:r>
            <a:r>
              <a:rPr lang="tr-TR" sz="2400" b="1" i="1" dirty="0" smtClean="0"/>
              <a:t>.</a:t>
            </a:r>
            <a:endParaRPr lang="tr-TR" sz="2400" b="1" i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tr-TR" sz="2400" b="1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CUMHURİYET DÖNEMİ TARİH YAZICILIĞI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4292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1 ) </a:t>
            </a:r>
            <a:r>
              <a:rPr lang="tr-TR" sz="2400" b="1" dirty="0" smtClean="0"/>
              <a:t>Cumhuriyet Dönemi’nde tarih yazıcılığı Atatürk tarafından </a:t>
            </a:r>
          </a:p>
          <a:p>
            <a:pPr>
              <a:buNone/>
            </a:pPr>
            <a:r>
              <a:rPr lang="tr-TR" sz="2400" b="1" dirty="0" smtClean="0"/>
              <a:t>başlatılmıştır. 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2 ) </a:t>
            </a:r>
            <a:r>
              <a:rPr lang="tr-TR" sz="2400" b="1" dirty="0" smtClean="0"/>
              <a:t>Türk Tarih Kurumu kurularak bilimsel tarih çalışmalarına yol </a:t>
            </a:r>
          </a:p>
          <a:p>
            <a:pPr>
              <a:buNone/>
            </a:pPr>
            <a:r>
              <a:rPr lang="tr-TR" sz="2400" b="1" dirty="0" smtClean="0"/>
              <a:t>açmak önemsenmiştir.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C00000"/>
                </a:solidFill>
              </a:rPr>
              <a:t>3 ) </a:t>
            </a:r>
            <a:r>
              <a:rPr lang="tr-TR" sz="2400" b="1" dirty="0" smtClean="0"/>
              <a:t>Atatürk tarih çalışmalarında gerçeğe sadık kalınmasını istemiştir. </a:t>
            </a:r>
          </a:p>
          <a:p>
            <a:pPr>
              <a:buNone/>
            </a:pPr>
            <a:r>
              <a:rPr lang="tr-TR" sz="2400" b="1" dirty="0" smtClean="0"/>
              <a:t>Tarihçilerden beklentisini şöyle özetlemiştir : “Tarih yazmak, tarih </a:t>
            </a:r>
          </a:p>
          <a:p>
            <a:pPr>
              <a:buNone/>
            </a:pPr>
            <a:r>
              <a:rPr lang="tr-TR" sz="2400" b="1" dirty="0" smtClean="0"/>
              <a:t>yapmak kadar önemlidir. Yazan yapana sadık kalmazsa değişmeyen </a:t>
            </a:r>
          </a:p>
          <a:p>
            <a:pPr>
              <a:buNone/>
            </a:pPr>
            <a:r>
              <a:rPr lang="tr-TR" sz="2400" b="1" dirty="0" smtClean="0"/>
              <a:t>gerçek, insanlığı şaşırtacak bir nitelik alır.”</a:t>
            </a:r>
            <a:endParaRPr lang="tr-TR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rgbClr val="C00000"/>
                </a:solidFill>
              </a:rPr>
              <a:t>Tarihi Olay ve Tarihi Olgu Kavramları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dirty="0">
                <a:solidFill>
                  <a:srgbClr val="002060"/>
                </a:solidFill>
              </a:rPr>
              <a:t>Tarihi Olay : </a:t>
            </a:r>
            <a:r>
              <a:rPr lang="tr-TR" sz="2400" b="1" dirty="0"/>
              <a:t>Tarih içinde tek tek meydana gelen, belirli bir süre içerisinde başlangıç ve bitiş tarihleri belli olan kısa süreli gelişmelerdir.</a:t>
            </a:r>
            <a:endParaRPr lang="tr-TR" sz="2400" dirty="0"/>
          </a:p>
          <a:p>
            <a:pPr>
              <a:buNone/>
            </a:pPr>
            <a:r>
              <a:rPr lang="tr-TR" sz="2400" b="1" dirty="0"/>
              <a:t> </a:t>
            </a:r>
            <a:endParaRPr lang="tr-TR" sz="2400" dirty="0"/>
          </a:p>
          <a:p>
            <a:r>
              <a:rPr lang="tr-TR" sz="2400" b="1" dirty="0">
                <a:solidFill>
                  <a:srgbClr val="002060"/>
                </a:solidFill>
              </a:rPr>
              <a:t>Tarihi Olgu : </a:t>
            </a:r>
            <a:r>
              <a:rPr lang="tr-TR" sz="2400" b="1" dirty="0"/>
              <a:t>Olaya göre daha uzun süren ve daha uzun bir süreyi kapsayan gelişmelerdir.</a:t>
            </a:r>
            <a:endParaRPr lang="tr-TR" sz="2400" dirty="0"/>
          </a:p>
          <a:p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TARİHE YARDIMCI BİLİM DALLARI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142984"/>
            <a:ext cx="8715436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1 ) ARKEOLOJİ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2 ) KRONOLOJİ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3 ) ETNOGRAFYA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4 ) HERALDİK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5 ) NÜMİZMATİK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6 ) PALEOGRAFYA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7 ) ANTROPOLOJİ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8 ) EPİGRAFİ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9 ) DİPLOMATİK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10 ) COĞRAFYA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11 ) SOSYOLOJİ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12 ) FİLOLOJİ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13 ) TOPONOMİ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14 ) İSTATİSTİK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15 ) KİMYA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16 ) ONOMASTİK</a:t>
            </a:r>
            <a:endParaRPr lang="tr-TR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 smtClean="0"/>
              <a:t>     </a:t>
            </a:r>
            <a:r>
              <a:rPr lang="tr-TR" sz="3600" b="1" dirty="0" smtClean="0"/>
              <a:t>TARİHE </a:t>
            </a:r>
            <a:r>
              <a:rPr lang="tr-TR" sz="3600" b="1" dirty="0"/>
              <a:t>YARDIMCI </a:t>
            </a:r>
            <a:r>
              <a:rPr lang="tr-TR" sz="3600" b="1" dirty="0" smtClean="0"/>
              <a:t>BİLİMLER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endParaRPr lang="tr-TR" sz="2400" b="1" dirty="0"/>
          </a:p>
        </p:txBody>
      </p:sp>
      <p:sp>
        <p:nvSpPr>
          <p:cNvPr id="13" name="1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3829048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000" b="1" dirty="0" smtClean="0"/>
              <a:t> TARİH </a:t>
            </a:r>
            <a:r>
              <a:rPr lang="tr-TR" sz="2000" b="1" dirty="0"/>
              <a:t>(YAZI) ÖNCESİ DEVİRLERİN               </a:t>
            </a:r>
            <a:endParaRPr lang="tr-TR" sz="20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000" b="1" dirty="0" smtClean="0"/>
              <a:t>İNCELENMESİNDE</a:t>
            </a:r>
            <a:endParaRPr lang="tr-TR" sz="2000" b="1" dirty="0"/>
          </a:p>
        </p:txBody>
      </p:sp>
      <p:sp>
        <p:nvSpPr>
          <p:cNvPr id="14" name="13 Dikdörtgen"/>
          <p:cNvSpPr/>
          <p:nvPr/>
        </p:nvSpPr>
        <p:spPr>
          <a:xfrm>
            <a:off x="4714876" y="1571612"/>
            <a:ext cx="3929090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TARİH (YAZILI) DEVİRLERİNİN İNCELENMESİNDE</a:t>
            </a:r>
          </a:p>
        </p:txBody>
      </p:sp>
      <p:sp>
        <p:nvSpPr>
          <p:cNvPr id="15" name="14 Metin kutusu"/>
          <p:cNvSpPr txBox="1"/>
          <p:nvPr/>
        </p:nvSpPr>
        <p:spPr>
          <a:xfrm>
            <a:off x="428596" y="2500306"/>
            <a:ext cx="3857652" cy="163121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Arkeoloji  </a:t>
            </a:r>
            <a:r>
              <a:rPr lang="tr-TR" sz="2000" dirty="0"/>
              <a:t>     :  Kazı Bilimi</a:t>
            </a:r>
            <a:br>
              <a:rPr lang="tr-TR" sz="2000" dirty="0"/>
            </a:br>
            <a:r>
              <a:rPr lang="tr-TR" sz="2000" b="1" dirty="0"/>
              <a:t>Etnografya </a:t>
            </a:r>
            <a:r>
              <a:rPr lang="tr-TR" sz="2000" dirty="0"/>
              <a:t>   :  </a:t>
            </a:r>
            <a:r>
              <a:rPr lang="tr-TR" sz="2000" dirty="0" smtClean="0"/>
              <a:t>Kültür </a:t>
            </a:r>
            <a:r>
              <a:rPr lang="tr-TR" sz="2000" dirty="0"/>
              <a:t>Bilimi </a:t>
            </a:r>
            <a:br>
              <a:rPr lang="tr-TR" sz="2000" dirty="0"/>
            </a:br>
            <a:r>
              <a:rPr lang="tr-TR" sz="2000" b="1" dirty="0"/>
              <a:t>Antropoloji  </a:t>
            </a:r>
            <a:r>
              <a:rPr lang="tr-TR" sz="2000" dirty="0"/>
              <a:t>:   Irk Bilimi </a:t>
            </a:r>
            <a:br>
              <a:rPr lang="tr-TR" sz="2000" dirty="0"/>
            </a:br>
            <a:r>
              <a:rPr lang="tr-TR" sz="2000" b="1" dirty="0"/>
              <a:t>Coğrafya </a:t>
            </a:r>
            <a:r>
              <a:rPr lang="tr-TR" sz="2000" dirty="0"/>
              <a:t>       :  Yeryüzü Bilimi </a:t>
            </a:r>
            <a:br>
              <a:rPr lang="tr-TR" sz="2000" dirty="0"/>
            </a:br>
            <a:r>
              <a:rPr lang="tr-TR" sz="2000" b="1" dirty="0"/>
              <a:t>Kimya </a:t>
            </a:r>
            <a:r>
              <a:rPr lang="tr-TR" sz="2000" dirty="0"/>
              <a:t>            :  C 14 Metodu</a:t>
            </a:r>
          </a:p>
        </p:txBody>
      </p:sp>
      <p:sp>
        <p:nvSpPr>
          <p:cNvPr id="16" name="15 Metin kutusu"/>
          <p:cNvSpPr txBox="1"/>
          <p:nvPr/>
        </p:nvSpPr>
        <p:spPr>
          <a:xfrm>
            <a:off x="4714876" y="2500306"/>
            <a:ext cx="3857652" cy="31700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Paleografya</a:t>
            </a:r>
            <a:r>
              <a:rPr lang="tr-TR" sz="2000" dirty="0"/>
              <a:t>    :  </a:t>
            </a:r>
            <a:r>
              <a:rPr lang="it-IT" sz="2000" dirty="0"/>
              <a:t>Yazı Bilimi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Epigrafya</a:t>
            </a:r>
            <a:r>
              <a:rPr lang="tr-TR" sz="2000" dirty="0"/>
              <a:t>         :</a:t>
            </a:r>
            <a:r>
              <a:rPr lang="it-IT" sz="2000" dirty="0"/>
              <a:t> </a:t>
            </a:r>
            <a:r>
              <a:rPr lang="tr-TR" sz="2000" dirty="0"/>
              <a:t> </a:t>
            </a:r>
            <a:r>
              <a:rPr lang="it-IT" sz="2000" dirty="0"/>
              <a:t>kitabeler Bilimi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Filoloji </a:t>
            </a:r>
            <a:r>
              <a:rPr lang="tr-TR" sz="2000" dirty="0"/>
              <a:t>             :</a:t>
            </a:r>
            <a:r>
              <a:rPr lang="it-IT" sz="2000" dirty="0"/>
              <a:t> </a:t>
            </a:r>
            <a:r>
              <a:rPr lang="tr-TR" sz="2000" dirty="0"/>
              <a:t> </a:t>
            </a:r>
            <a:r>
              <a:rPr lang="it-IT" sz="2000" dirty="0"/>
              <a:t>Dil Bilimi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Nümizmatik  </a:t>
            </a:r>
            <a:r>
              <a:rPr lang="tr-TR" sz="2000" dirty="0"/>
              <a:t> :</a:t>
            </a:r>
            <a:r>
              <a:rPr lang="it-IT" sz="2000" dirty="0"/>
              <a:t> </a:t>
            </a:r>
            <a:r>
              <a:rPr lang="tr-TR" sz="2000" dirty="0"/>
              <a:t>  </a:t>
            </a:r>
            <a:r>
              <a:rPr lang="it-IT" sz="2000" dirty="0"/>
              <a:t>Para Bilimi </a:t>
            </a:r>
            <a:r>
              <a:rPr lang="tr-TR" sz="2000" dirty="0"/>
              <a:t/>
            </a:r>
            <a:br>
              <a:rPr lang="tr-TR" sz="2000" dirty="0"/>
            </a:br>
            <a:r>
              <a:rPr lang="tr-TR" sz="2000" b="1" dirty="0"/>
              <a:t>Sigilografya</a:t>
            </a:r>
            <a:r>
              <a:rPr lang="tr-TR" sz="2000" dirty="0"/>
              <a:t>     :  </a:t>
            </a:r>
            <a:r>
              <a:rPr lang="it-IT" sz="2000" dirty="0"/>
              <a:t>Mühür Bilimi</a:t>
            </a:r>
            <a:endParaRPr lang="tr-TR" sz="20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Toponomi</a:t>
            </a:r>
            <a:r>
              <a:rPr lang="tr-TR" sz="2000" dirty="0"/>
              <a:t>        :  Yer Adları Bilimi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Heraldik </a:t>
            </a:r>
            <a:r>
              <a:rPr lang="tr-TR" sz="2000" dirty="0"/>
              <a:t>          :  Arma Bilimi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Kronoloji </a:t>
            </a:r>
            <a:r>
              <a:rPr lang="tr-TR" sz="2000" dirty="0"/>
              <a:t>         :  Zaman Bilimi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Sosyoloji </a:t>
            </a:r>
            <a:r>
              <a:rPr lang="tr-TR" sz="2000" dirty="0"/>
              <a:t>         :  Toplum Bilimi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b="1" dirty="0"/>
              <a:t>Diplomatik</a:t>
            </a:r>
            <a:r>
              <a:rPr lang="tr-TR" sz="2000" dirty="0"/>
              <a:t>      :  Siyasî Belgeler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ARKEOLOJİ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142984"/>
            <a:ext cx="8786874" cy="5429288"/>
          </a:xfrm>
        </p:spPr>
        <p:txBody>
          <a:bodyPr/>
          <a:lstStyle/>
          <a:p>
            <a:pPr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Kazı bilimidir.</a:t>
            </a:r>
            <a:r>
              <a:rPr lang="tr-TR" sz="2400" b="1" dirty="0" smtClean="0"/>
              <a:t> Özellikle yazılı kaynakların olmadığı dönemlerin </a:t>
            </a:r>
          </a:p>
          <a:p>
            <a:pPr>
              <a:buNone/>
            </a:pPr>
            <a:r>
              <a:rPr lang="tr-TR" sz="2400" b="1" dirty="0" smtClean="0"/>
              <a:t>aydınlatılmasında önemlidir. Sadece toprak altındaki buluntuları </a:t>
            </a:r>
          </a:p>
          <a:p>
            <a:pPr>
              <a:buNone/>
            </a:pPr>
            <a:r>
              <a:rPr lang="tr-TR" sz="2400" b="1" dirty="0" smtClean="0"/>
              <a:t>konu edinen bir bilim dalı değildir. Günümüzde deniz altında  </a:t>
            </a:r>
          </a:p>
          <a:p>
            <a:pPr>
              <a:buNone/>
            </a:pPr>
            <a:r>
              <a:rPr lang="tr-TR" sz="2400" b="1" dirty="0" smtClean="0"/>
              <a:t>yapılan araştırmalar sonucunda da eski uygarlıklar hakkında bir çok </a:t>
            </a:r>
          </a:p>
          <a:p>
            <a:pPr>
              <a:buNone/>
            </a:pPr>
            <a:r>
              <a:rPr lang="tr-TR" sz="2400" b="1" dirty="0" smtClean="0"/>
              <a:t>bilgi edinilmektedir. </a:t>
            </a:r>
          </a:p>
          <a:p>
            <a:pPr>
              <a:buNone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4" name="3 İkizkenar Üçgen"/>
          <p:cNvSpPr/>
          <p:nvPr/>
        </p:nvSpPr>
        <p:spPr>
          <a:xfrm>
            <a:off x="1214438" y="4500563"/>
            <a:ext cx="1928812" cy="1928812"/>
          </a:xfrm>
          <a:prstGeom prst="triangl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b="1" dirty="0">
                <a:solidFill>
                  <a:schemeClr val="tx1"/>
                </a:solidFill>
              </a:rPr>
              <a:t>HÖYÜK</a:t>
            </a:r>
          </a:p>
        </p:txBody>
      </p:sp>
      <p:cxnSp>
        <p:nvCxnSpPr>
          <p:cNvPr id="5" name="4 Düz Bağlayıcı"/>
          <p:cNvCxnSpPr/>
          <p:nvPr/>
        </p:nvCxnSpPr>
        <p:spPr>
          <a:xfrm>
            <a:off x="285750" y="4929188"/>
            <a:ext cx="8501063" cy="1587"/>
          </a:xfrm>
          <a:prstGeom prst="line">
            <a:avLst/>
          </a:prstGeom>
          <a:ln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214313" y="4572000"/>
            <a:ext cx="173047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 dirty="0">
                <a:latin typeface="Calibri" pitchFamily="34" charset="0"/>
              </a:rPr>
              <a:t>YAZILI DÖNEM</a:t>
            </a:r>
          </a:p>
        </p:txBody>
      </p:sp>
      <p:sp>
        <p:nvSpPr>
          <p:cNvPr id="7" name="6 Dikdörtgen"/>
          <p:cNvSpPr>
            <a:spLocks noChangeArrowheads="1"/>
          </p:cNvSpPr>
          <p:nvPr/>
        </p:nvSpPr>
        <p:spPr bwMode="auto">
          <a:xfrm>
            <a:off x="3214678" y="4572000"/>
            <a:ext cx="51006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2400" b="1" dirty="0">
                <a:latin typeface="Calibri" pitchFamily="34" charset="0"/>
              </a:rPr>
              <a:t>I.TABAKA:  </a:t>
            </a:r>
            <a:r>
              <a:rPr lang="tr-TR" sz="2400" dirty="0">
                <a:latin typeface="Calibri" pitchFamily="34" charset="0"/>
              </a:rPr>
              <a:t>Kil  tabletler, metal para vb</a:t>
            </a:r>
            <a:r>
              <a:rPr lang="tr-TR" dirty="0">
                <a:latin typeface="Calibri" pitchFamily="34" charset="0"/>
              </a:rPr>
              <a:t>.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214313" y="5143500"/>
            <a:ext cx="149072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 dirty="0">
                <a:latin typeface="Calibri" pitchFamily="34" charset="0"/>
              </a:rPr>
              <a:t>YAZI ÖNCESİ</a:t>
            </a:r>
          </a:p>
        </p:txBody>
      </p:sp>
      <p:cxnSp>
        <p:nvCxnSpPr>
          <p:cNvPr id="9" name="8 Düz Ok Bağlayıcısı"/>
          <p:cNvCxnSpPr/>
          <p:nvPr/>
        </p:nvCxnSpPr>
        <p:spPr>
          <a:xfrm>
            <a:off x="2643188" y="5357813"/>
            <a:ext cx="1143000" cy="15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3714750" y="5072063"/>
            <a:ext cx="519013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 dirty="0">
                <a:latin typeface="Calibri" pitchFamily="34" charset="0"/>
              </a:rPr>
              <a:t>II. TABAKA: </a:t>
            </a:r>
            <a:r>
              <a:rPr lang="tr-TR" sz="2000" dirty="0">
                <a:latin typeface="Calibri" pitchFamily="34" charset="0"/>
              </a:rPr>
              <a:t>Metal el aletleri, kerpiç  ev temelleri</a:t>
            </a:r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3714750" y="5572125"/>
            <a:ext cx="571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b="1" dirty="0">
                <a:latin typeface="Calibri" pitchFamily="34" charset="0"/>
              </a:rPr>
              <a:t>III.TABAKA: </a:t>
            </a:r>
            <a:r>
              <a:rPr lang="tr-TR" dirty="0">
                <a:latin typeface="Calibri" pitchFamily="34" charset="0"/>
              </a:rPr>
              <a:t>Pişmiş topraktan seramikler, buğday  taneleri</a:t>
            </a:r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2857500" y="5857875"/>
            <a:ext cx="92868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16200000" flipH="1">
            <a:off x="3463925" y="6108700"/>
            <a:ext cx="1588" cy="6429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3786188" y="6143625"/>
            <a:ext cx="26495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 dirty="0">
                <a:latin typeface="Calibri" pitchFamily="34" charset="0"/>
              </a:rPr>
              <a:t>IV.TABAKA: </a:t>
            </a:r>
            <a:r>
              <a:rPr lang="tr-TR" dirty="0">
                <a:latin typeface="Calibri" pitchFamily="34" charset="0"/>
              </a:rPr>
              <a:t>İlkel taş aletler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  <p:bldP spid="10" grpId="0"/>
      <p:bldP spid="11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KRONOLOJİ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8786873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85720" y="4000504"/>
          <a:ext cx="8572560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0"/>
              </a:tblGrid>
              <a:tr h="2500330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Olayların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geçtiği zamanın belirlenmesinde ve sıralanmasında kullanılır. Zamanı tespit edilemeyen olaylar doğru şekilde değerlendirilemez. 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ETNOGRAFYA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286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  Toplumların yaşayış, örf, adet, geleneklerini inceler.</a:t>
            </a:r>
          </a:p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u="sng" dirty="0" smtClean="0">
                <a:solidFill>
                  <a:srgbClr val="FF0000"/>
                </a:solidFill>
              </a:rPr>
              <a:t>Örnek :</a:t>
            </a:r>
            <a:r>
              <a:rPr lang="tr-TR" sz="2400" b="1" dirty="0" smtClean="0"/>
              <a:t> Hitit uygarlığında kralın yanında kraliçenin de söz sahibi </a:t>
            </a:r>
          </a:p>
          <a:p>
            <a:pPr>
              <a:buNone/>
            </a:pPr>
            <a:r>
              <a:rPr lang="tr-TR" sz="2400" b="1" dirty="0" smtClean="0"/>
              <a:t>olması…</a:t>
            </a:r>
          </a:p>
          <a:p>
            <a:pPr>
              <a:buNone/>
            </a:pPr>
            <a:r>
              <a:rPr lang="tr-TR" sz="2400" b="1" dirty="0" smtClean="0"/>
              <a:t>                                                 </a:t>
            </a:r>
            <a:r>
              <a:rPr lang="tr-TR" sz="3600" b="1" dirty="0" smtClean="0">
                <a:solidFill>
                  <a:srgbClr val="C00000"/>
                </a:solidFill>
              </a:rPr>
              <a:t>HERALDİK</a:t>
            </a:r>
          </a:p>
          <a:p>
            <a:pPr>
              <a:buNone/>
            </a:pPr>
            <a:r>
              <a:rPr lang="tr-TR" sz="3600" b="1" dirty="0" smtClean="0">
                <a:solidFill>
                  <a:srgbClr val="C00000"/>
                </a:solidFill>
              </a:rPr>
              <a:t>  </a:t>
            </a:r>
            <a:r>
              <a:rPr lang="tr-TR" sz="2400" b="1" dirty="0" smtClean="0"/>
              <a:t>Armaları inceler.</a:t>
            </a:r>
          </a:p>
          <a:p>
            <a:pPr>
              <a:buNone/>
            </a:pPr>
            <a:endParaRPr lang="tr-TR" sz="24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3786190"/>
            <a:ext cx="3143250" cy="2849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4 Dikdörtgen"/>
          <p:cNvSpPr/>
          <p:nvPr/>
        </p:nvSpPr>
        <p:spPr>
          <a:xfrm>
            <a:off x="3500430" y="3786190"/>
            <a:ext cx="5143536" cy="23083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1.Yeşil Hilafet sancağı.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2.Terazi, adaleti temsil eder.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3.(Üstte) Kuran-ı Kerim, (Altta) Kanunnameler.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4.Tuğranın etrafındaki güneş motifi, padişahın </a:t>
            </a:r>
            <a:r>
              <a:rPr lang="tr-TR" dirty="0" smtClean="0"/>
              <a:t>güneşe benzetilmesinden </a:t>
            </a:r>
            <a:r>
              <a:rPr lang="tr-TR" dirty="0"/>
              <a:t>ileri gelir.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5.Sorguçlu serpuş, Osman Gazi’yi ve tahtı temsil eder.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dirty="0"/>
              <a:t>    6.Osmanlı sancağı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NÜMİZMATİK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4214842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5"/>
            <a:ext cx="4143404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357158" y="3643314"/>
          <a:ext cx="8429684" cy="3000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29684"/>
              </a:tblGrid>
              <a:tr h="3000396"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Eski paraları inceler. Paraların hangi medeniyete,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hangi döneme ait olduğunu inceler. </a:t>
                      </a:r>
                    </a:p>
                    <a:p>
                      <a:endParaRPr lang="tr-TR" sz="24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PALEOGRAFYA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3929090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00108"/>
            <a:ext cx="435771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428596" y="3786190"/>
          <a:ext cx="8286808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6808"/>
              </a:tblGrid>
              <a:tr h="2928958"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Eski yazı bilimidir.Her devirde farklı yazılar kullanıldığı için bunların okunmasını ve İncelenmesini sağlar.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baseline="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tr-TR" sz="2400" u="sng" dirty="0" smtClean="0">
                          <a:solidFill>
                            <a:srgbClr val="FF0000"/>
                          </a:solidFill>
                        </a:rPr>
                        <a:t>Örnek:</a:t>
                      </a: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Mısır tarihi için Hiyeroglifleri, Mezopotamya tarihi  için çivi yazısını,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Uygur tarihi için Uygur Alfabesini, Slav ulusları için Kiril alfabesini</a:t>
                      </a: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incelemek gerekir.</a:t>
                      </a:r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ANTROPOLOJİ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14282" y="1142984"/>
            <a:ext cx="5572164" cy="2869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14282" y="4214818"/>
          <a:ext cx="8715436" cy="23574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5436"/>
              </a:tblGrid>
              <a:tr h="2357454"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b="1" dirty="0" smtClean="0">
                          <a:solidFill>
                            <a:schemeClr val="tx1"/>
                          </a:solidFill>
                        </a:rPr>
                        <a:t>  Irk bilimi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de denilmektedir. Yazının icadından önceki devirlerden başlayarak İnsanın iskelet ve kafatası yapısının fiziksel  özelliklerini  inceler. 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 Örnek: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Türkler, kafa yapısı olarak bir brakisefaldir. Yani çekik gözlü, seyrek sakallı ve sivri çenelidir.</a:t>
                      </a:r>
                    </a:p>
                    <a:p>
                      <a:endParaRPr lang="tr-TR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EPİGRAFİ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4000528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42984"/>
            <a:ext cx="4143404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285720" y="3857628"/>
          <a:ext cx="8501122" cy="2714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01122"/>
              </a:tblGrid>
              <a:tr h="2714644"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 Anıtlar üzerindeki yazılar ve kitabeleri  inceler.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/>
                        <a:t/>
                      </a:r>
                      <a:br>
                        <a:rPr lang="tr-TR" sz="2400" dirty="0" smtClean="0"/>
                      </a:b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   Örnek: 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Orhun Abideleri…</a:t>
                      </a: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Yazılıkaya ve İvriz Kabartmaları Hititlerle ilgili bilgi verir.</a:t>
                      </a:r>
                    </a:p>
                    <a:p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DİPLOMATİK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928670"/>
            <a:ext cx="407196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285720" y="3786190"/>
          <a:ext cx="8572560" cy="285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0"/>
              </a:tblGrid>
              <a:tr h="2857520"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Belgeler bilimidir. Devletler arası antlaşmaları, fermanları, berat ve vesikalı inceleyen bilim dalıdır.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tr-TR" sz="2400" dirty="0" smtClean="0"/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tr-TR" sz="2400" u="sng" dirty="0" smtClean="0">
                          <a:solidFill>
                            <a:srgbClr val="FF0000"/>
                          </a:solidFill>
                        </a:rPr>
                        <a:t>Örnek:</a:t>
                      </a:r>
                      <a:r>
                        <a:rPr lang="tr-TR" sz="2400" dirty="0" smtClean="0"/>
                        <a:t>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M.Ö. 1260 da Hititler ile Mısırlılar arasındaki </a:t>
                      </a:r>
                      <a:r>
                        <a:rPr lang="tr-TR" sz="2400" dirty="0" err="1" smtClean="0">
                          <a:solidFill>
                            <a:schemeClr val="tx1"/>
                          </a:solidFill>
                        </a:rPr>
                        <a:t>Kadeş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Antlaşması diplomasi sayesinde açıklığa kavuşmuştur.</a:t>
                      </a:r>
                    </a:p>
                    <a:p>
                      <a:endParaRPr lang="tr-TR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457200" y="571478"/>
          <a:ext cx="8229600" cy="59293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71629">
                <a:tc>
                  <a:txBody>
                    <a:bodyPr/>
                    <a:lstStyle/>
                    <a:p>
                      <a:r>
                        <a:rPr lang="tr-TR" sz="3200" dirty="0" smtClean="0">
                          <a:solidFill>
                            <a:srgbClr val="C00000"/>
                          </a:solidFill>
                        </a:rPr>
                        <a:t>  Tarihi Olay Örnekleri</a:t>
                      </a:r>
                      <a:endParaRPr lang="tr-TR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3200" dirty="0" smtClean="0">
                          <a:solidFill>
                            <a:srgbClr val="C00000"/>
                          </a:solidFill>
                        </a:rPr>
                        <a:t>Tarihi</a:t>
                      </a:r>
                      <a:r>
                        <a:rPr lang="tr-TR" sz="3200" baseline="0" dirty="0" smtClean="0">
                          <a:solidFill>
                            <a:srgbClr val="C00000"/>
                          </a:solidFill>
                        </a:rPr>
                        <a:t> Olgu Örnekleri</a:t>
                      </a:r>
                      <a:endParaRPr lang="tr-TR" sz="3200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690405">
                <a:tc>
                  <a:txBody>
                    <a:bodyPr/>
                    <a:lstStyle/>
                    <a:p>
                      <a:r>
                        <a:rPr lang="tr-TR" sz="2800" b="1" dirty="0" smtClean="0">
                          <a:solidFill>
                            <a:schemeClr val="tx1"/>
                          </a:solidFill>
                        </a:rPr>
                        <a:t>Malazgirt Savaşı</a:t>
                      </a:r>
                      <a:r>
                        <a:rPr lang="tr-TR" sz="2800" b="1" baseline="0" dirty="0" smtClean="0">
                          <a:solidFill>
                            <a:schemeClr val="tx1"/>
                          </a:solidFill>
                        </a:rPr>
                        <a:t> ( 1071 )</a:t>
                      </a:r>
                      <a:endParaRPr lang="tr-TR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Türkiye’nin Çağdaşlaşması</a:t>
                      </a:r>
                      <a:endParaRPr lang="tr-TR" sz="2800" b="1" dirty="0"/>
                    </a:p>
                  </a:txBody>
                  <a:tcPr/>
                </a:tc>
              </a:tr>
              <a:tr h="1258973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Lozan</a:t>
                      </a:r>
                      <a:r>
                        <a:rPr lang="tr-TR" sz="2800" b="1" baseline="0" dirty="0" smtClean="0"/>
                        <a:t> Antlaşması ( 1923 )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Türklerin Müslüman Olması</a:t>
                      </a:r>
                      <a:endParaRPr lang="tr-TR" sz="2800" b="1" dirty="0"/>
                    </a:p>
                  </a:txBody>
                  <a:tcPr/>
                </a:tc>
              </a:tr>
              <a:tr h="1258973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Fransız </a:t>
                      </a:r>
                      <a:r>
                        <a:rPr lang="tr-TR" sz="2800" b="1" dirty="0" err="1" smtClean="0"/>
                        <a:t>İhtilali</a:t>
                      </a:r>
                      <a:r>
                        <a:rPr lang="tr-TR" sz="2800" b="1" dirty="0" smtClean="0"/>
                        <a:t> ( 1789</a:t>
                      </a:r>
                      <a:r>
                        <a:rPr lang="tr-TR" sz="2800" b="1" baseline="0" dirty="0" smtClean="0"/>
                        <a:t> ) 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Milliyetçilik akımının etkileri</a:t>
                      </a:r>
                      <a:endParaRPr lang="tr-TR" sz="2800" b="1" dirty="0"/>
                    </a:p>
                  </a:txBody>
                  <a:tcPr/>
                </a:tc>
              </a:tr>
              <a:tr h="1258973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I.Dünya Savaşı ( 1914-1918 ) 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90405">
                <a:tc>
                  <a:txBody>
                    <a:bodyPr/>
                    <a:lstStyle/>
                    <a:p>
                      <a:r>
                        <a:rPr lang="tr-TR" sz="2800" b="1" dirty="0" smtClean="0"/>
                        <a:t>İstanbul’un Fethi</a:t>
                      </a:r>
                      <a:r>
                        <a:rPr lang="tr-TR" sz="2800" b="1" baseline="0" dirty="0" smtClean="0"/>
                        <a:t> ( 1453 ) </a:t>
                      </a:r>
                      <a:endParaRPr lang="tr-TR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COĞRAFYA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14422"/>
            <a:ext cx="8501122" cy="5286412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  Tarihi olayların yerinin belirlenmesinde, olayın olduğu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coğrafyanın iklim, bitki örtüsü, arazi yapısının olay üzerindeki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etkisinin bilinmesinde coğrafyadan yararlanılır.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Örnek: </a:t>
            </a:r>
            <a:r>
              <a:rPr lang="tr-TR" sz="2400" b="1" dirty="0" smtClean="0"/>
              <a:t>Kalabalık Çin ordularına karşı Türkler kale savunması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yerine vur kaç taktiğini  tercih etmiştir.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Örnek:</a:t>
            </a:r>
            <a:r>
              <a:rPr lang="tr-TR" sz="2400" b="1" dirty="0" smtClean="0"/>
              <a:t> Bedir Savaşında Müslümanlar dağı arkasına alıp kendi su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ihtiyaçlarını karşıladıktan sonra su kuyularını tahrip etmiştir.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>
                <a:solidFill>
                  <a:srgbClr val="FF0000"/>
                </a:solidFill>
              </a:rPr>
              <a:t>  Örnek: </a:t>
            </a:r>
            <a:r>
              <a:rPr lang="tr-TR" sz="2400" b="1" dirty="0" smtClean="0"/>
              <a:t>Anadolu'nun sık sık istilaya uğraması, Mısır'ın İstilalara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kapalı olmasının nedenleri araştırılırken coğrafya biliminden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400" b="1" dirty="0" smtClean="0"/>
              <a:t>yararlanılır.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SOSYOLOJİ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14422"/>
            <a:ext cx="8572560" cy="5357850"/>
          </a:xfrm>
        </p:spPr>
        <p:txBody>
          <a:bodyPr>
            <a:normAutofit fontScale="77500" lnSpcReduction="20000"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  Toplumdaki sosyal kanunları, sosyal yapının kuruluş ve işleyişini,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toplumların oluşturdukları kurum ve kuruluşların etkilerini inceler.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8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>
                <a:solidFill>
                  <a:srgbClr val="FF0000"/>
                </a:solidFill>
              </a:rPr>
              <a:t>  </a:t>
            </a:r>
            <a:r>
              <a:rPr lang="tr-TR" sz="2800" b="1" u="sng" dirty="0" smtClean="0">
                <a:solidFill>
                  <a:srgbClr val="FF0000"/>
                </a:solidFill>
              </a:rPr>
              <a:t>Örnek:</a:t>
            </a:r>
            <a:r>
              <a:rPr lang="tr-TR" sz="2800" b="1" dirty="0" smtClean="0"/>
              <a:t>  Hititlerin </a:t>
            </a:r>
            <a:r>
              <a:rPr lang="tr-TR" sz="2800" b="1" dirty="0" err="1" smtClean="0"/>
              <a:t>Pankuş</a:t>
            </a:r>
            <a:r>
              <a:rPr lang="tr-TR" sz="2800" b="1" dirty="0" smtClean="0"/>
              <a:t>  Meclisi, Türklerin Kurultayı siyasi ve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sosyal olaylardır. Kavimler Göçü ve sonuçları da buna örnektir.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28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28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                                                      </a:t>
            </a:r>
            <a:r>
              <a:rPr lang="tr-TR" sz="4600" b="1" dirty="0" smtClean="0">
                <a:solidFill>
                  <a:srgbClr val="C00000"/>
                </a:solidFill>
              </a:rPr>
              <a:t>FİLOLOJİ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  Dillerin yapısını, diller arasındaki akrabalık bağlarını, diller ve kültürler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arasındaki sözcük alış-verişini  inceleyerek tarihe yardımcı olur.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800" b="1" dirty="0" smtClean="0"/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>
                <a:solidFill>
                  <a:srgbClr val="FF0000"/>
                </a:solidFill>
              </a:rPr>
              <a:t>  </a:t>
            </a:r>
            <a:r>
              <a:rPr lang="tr-TR" sz="2800" b="1" u="sng" dirty="0" smtClean="0">
                <a:solidFill>
                  <a:srgbClr val="FF0000"/>
                </a:solidFill>
              </a:rPr>
              <a:t>Örnek:</a:t>
            </a: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r>
              <a:rPr lang="tr-TR" sz="2800" b="1" dirty="0" smtClean="0"/>
              <a:t>Dillerin üçe ayrıldığı Ural-Altay,  Fin-</a:t>
            </a:r>
            <a:r>
              <a:rPr lang="tr-TR" sz="2800" b="1" dirty="0" err="1" smtClean="0"/>
              <a:t>Ogur</a:t>
            </a:r>
            <a:r>
              <a:rPr lang="tr-TR" sz="2800" b="1" dirty="0" smtClean="0"/>
              <a:t> ve Sami, Türkçenin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r-TR" sz="2800" b="1" dirty="0" smtClean="0"/>
              <a:t>Ural-Altay dil ailesine alt olduğunu Filoloji ile öğrenmekteyiz.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r-TR" sz="2400" b="1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</a:t>
            </a:r>
            <a:endParaRPr lang="tr-TR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TOPONOMİ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142984"/>
            <a:ext cx="8858312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  </a:t>
            </a:r>
            <a:r>
              <a:rPr lang="tr-TR" sz="2400" b="1" dirty="0" err="1" smtClean="0"/>
              <a:t>Toponomi</a:t>
            </a:r>
            <a:r>
              <a:rPr lang="tr-TR" sz="2400" b="1" dirty="0" smtClean="0"/>
              <a:t>, yer isimlerinin, onların orijinlerinin, anlamlarının, </a:t>
            </a:r>
          </a:p>
          <a:p>
            <a:pPr>
              <a:buNone/>
            </a:pPr>
            <a:r>
              <a:rPr lang="tr-TR" sz="2400" b="1" dirty="0" smtClean="0"/>
              <a:t>kullanımlarının ve tiplendirmesinin bilimsel araştırmasıdır. 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                                                 </a:t>
            </a:r>
            <a:r>
              <a:rPr lang="tr-TR" sz="3600" b="1" dirty="0" smtClean="0">
                <a:solidFill>
                  <a:srgbClr val="C00000"/>
                </a:solidFill>
              </a:rPr>
              <a:t>İSTATİSTİK</a:t>
            </a:r>
          </a:p>
          <a:p>
            <a:pPr>
              <a:buNone/>
            </a:pPr>
            <a:r>
              <a:rPr lang="tr-TR" sz="2400" b="1" dirty="0" smtClean="0"/>
              <a:t> Veri toplayarak ortaya çıkarılan istatistikler sonuçların incelenmesini </a:t>
            </a:r>
          </a:p>
          <a:p>
            <a:pPr>
              <a:buNone/>
            </a:pPr>
            <a:r>
              <a:rPr lang="tr-TR" sz="2400" b="1" dirty="0" smtClean="0"/>
              <a:t>sağlayarak tarih bilimine yardımcı olmaktadır.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                                               </a:t>
            </a:r>
          </a:p>
          <a:p>
            <a:pPr>
              <a:buNone/>
            </a:pPr>
            <a:endParaRPr lang="tr-TR" sz="2400" b="1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KİMYA</a:t>
            </a:r>
            <a:endParaRPr lang="tr-TR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4214842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071547"/>
            <a:ext cx="4214842" cy="2428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285720" y="3714752"/>
          <a:ext cx="8572560" cy="2928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0"/>
              </a:tblGrid>
              <a:tr h="2928958">
                <a:tc>
                  <a:txBody>
                    <a:bodyPr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Kimyada kullanılan "Karbon 14 Metodu” ile tarihi buluntuların madde yapısını inceleyerek ait oldukları zamanı belirler.</a:t>
                      </a: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tr-TR" sz="2400" dirty="0" smtClean="0">
                        <a:solidFill>
                          <a:schemeClr val="tx1"/>
                        </a:solidFill>
                      </a:endParaRPr>
                    </a:p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tr-TR" sz="2400" dirty="0" smtClean="0">
                          <a:solidFill>
                            <a:srgbClr val="FF0000"/>
                          </a:solidFill>
                        </a:rPr>
                        <a:t>Örnek: 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Karbon 14 metodu İle yaşlı </a:t>
                      </a:r>
                      <a:r>
                        <a:rPr lang="tr-TR" sz="2400" dirty="0" err="1" smtClean="0">
                          <a:solidFill>
                            <a:schemeClr val="tx1"/>
                          </a:solidFill>
                        </a:rPr>
                        <a:t>bîr</a:t>
                      </a:r>
                      <a:r>
                        <a:rPr lang="tr-TR" sz="2400" dirty="0" smtClean="0">
                          <a:solidFill>
                            <a:schemeClr val="tx1"/>
                          </a:solidFill>
                        </a:rPr>
                        <a:t> çınarın kaç yıllık olduğunu tespit edebiliriz.</a:t>
                      </a:r>
                    </a:p>
                    <a:p>
                      <a:endParaRPr lang="tr-TR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solidFill>
                  <a:srgbClr val="C00000"/>
                </a:solidFill>
              </a:rPr>
              <a:t>ONOMASTİK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  Dil biliminin özel isimlerini inceleyen bir dalıdır. Özel adlar ve </a:t>
            </a:r>
          </a:p>
          <a:p>
            <a:pPr>
              <a:buNone/>
            </a:pPr>
            <a:r>
              <a:rPr lang="tr-TR" sz="2400" b="1" dirty="0" smtClean="0"/>
              <a:t>özellikle kişi adları bilimidir.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C00000"/>
                </a:solidFill>
              </a:rPr>
              <a:t>Tarihi Olayların Genel Özellikleri :</a:t>
            </a:r>
            <a:endParaRPr lang="tr-TR" sz="3200" b="1" dirty="0">
              <a:solidFill>
                <a:srgbClr val="C0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tr-TR" sz="2400" b="1" dirty="0" smtClean="0"/>
              <a:t>İnsan topluluklarını etkiler.</a:t>
            </a:r>
          </a:p>
          <a:p>
            <a:pPr>
              <a:buFontTx/>
              <a:buChar char="-"/>
            </a:pPr>
            <a:r>
              <a:rPr lang="tr-TR" sz="2400" b="1" dirty="0" smtClean="0"/>
              <a:t>Tarihi olaylar belirli bir zaman ve mekanda olur.</a:t>
            </a:r>
          </a:p>
          <a:p>
            <a:pPr>
              <a:buFontTx/>
              <a:buChar char="-"/>
            </a:pPr>
            <a:r>
              <a:rPr lang="tr-TR" sz="2400" b="1" dirty="0" smtClean="0"/>
              <a:t>Tarihi olaylar devamlıdır. Sebep-sonuç ilişkileri vardır. Olaylar birbirine bağlıdır.Bir olay kendinden önceki olayın sonucu,bir sonraki olayın ise sebebi olabilir.</a:t>
            </a:r>
          </a:p>
          <a:p>
            <a:pPr>
              <a:buNone/>
            </a:pPr>
            <a:r>
              <a:rPr lang="tr-TR" sz="2400" b="1" dirty="0" smtClean="0">
                <a:solidFill>
                  <a:srgbClr val="002060"/>
                </a:solidFill>
              </a:rPr>
              <a:t>     </a:t>
            </a:r>
            <a:r>
              <a:rPr lang="tr-TR" sz="2400" b="1" i="1" u="sng" dirty="0" smtClean="0">
                <a:solidFill>
                  <a:srgbClr val="002060"/>
                </a:solidFill>
              </a:rPr>
              <a:t>Örnek</a:t>
            </a:r>
            <a:r>
              <a:rPr lang="tr-TR" sz="2400" b="1" i="1" dirty="0" smtClean="0">
                <a:solidFill>
                  <a:srgbClr val="002060"/>
                </a:solidFill>
              </a:rPr>
              <a:t> : Malazgirt Savaşı’nın sonrasında Haçlı Seferleri başlamıştır.</a:t>
            </a:r>
          </a:p>
          <a:p>
            <a:pPr>
              <a:buNone/>
            </a:pPr>
            <a:r>
              <a:rPr lang="tr-TR" sz="2400" b="1" i="1" dirty="0" smtClean="0"/>
              <a:t>- </a:t>
            </a:r>
            <a:r>
              <a:rPr lang="tr-TR" sz="2400" b="1" dirty="0"/>
              <a:t>Tarih ;olayları sebep-sonuç ilişkisi içerisinde incelediğinden</a:t>
            </a:r>
          </a:p>
          <a:p>
            <a:pPr>
              <a:buNone/>
            </a:pPr>
            <a:r>
              <a:rPr lang="tr-TR" sz="2400" b="1" dirty="0"/>
              <a:t>dolayı bilimsellik özelliği ağır basar</a:t>
            </a:r>
            <a:r>
              <a:rPr lang="tr-TR" sz="2400" b="1" dirty="0" smtClean="0"/>
              <a:t>.(Determinizm </a:t>
            </a:r>
            <a:r>
              <a:rPr lang="tr-TR" sz="2400" b="1" dirty="0"/>
              <a:t>ilkesi</a:t>
            </a:r>
            <a:r>
              <a:rPr lang="tr-TR" sz="2400" b="1" dirty="0" smtClean="0"/>
              <a:t>)</a:t>
            </a:r>
          </a:p>
          <a:p>
            <a:pPr>
              <a:buNone/>
            </a:pPr>
            <a:endParaRPr lang="tr-TR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8654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sz="2400" dirty="0" smtClean="0"/>
              <a:t>    </a:t>
            </a:r>
            <a:r>
              <a:rPr lang="tr-TR" sz="2400" b="1" dirty="0" smtClean="0"/>
              <a:t>- Zaman</a:t>
            </a:r>
            <a:r>
              <a:rPr lang="tr-TR" sz="2400" b="1" dirty="0"/>
              <a:t>, mekân ve kişiler sürekli değiştiği için </a:t>
            </a:r>
            <a:r>
              <a:rPr lang="tr-TR" sz="2400" b="1" dirty="0" smtClean="0"/>
              <a:t>tarihi olayların aynı şekilde </a:t>
            </a:r>
            <a:r>
              <a:rPr lang="tr-TR" sz="2400" b="1" dirty="0"/>
              <a:t>birebir tekrar etmesi </a:t>
            </a:r>
            <a:r>
              <a:rPr lang="tr-TR" sz="2400" b="1" dirty="0" smtClean="0"/>
              <a:t>mümkün değildir</a:t>
            </a:r>
            <a:r>
              <a:rPr lang="tr-TR" sz="2400" b="1" dirty="0"/>
              <a:t>. Bundan dolayı tarih araştırmalarında </a:t>
            </a:r>
            <a:r>
              <a:rPr lang="tr-TR" sz="2400" b="1" u="sng" dirty="0" smtClean="0">
                <a:solidFill>
                  <a:srgbClr val="C00000"/>
                </a:solidFill>
              </a:rPr>
              <a:t>deney ve </a:t>
            </a:r>
            <a:r>
              <a:rPr lang="tr-TR" sz="2400" b="1" u="sng" dirty="0">
                <a:solidFill>
                  <a:srgbClr val="C00000"/>
                </a:solidFill>
              </a:rPr>
              <a:t>gözlem yöntemleri kullanılmaz</a:t>
            </a:r>
            <a:r>
              <a:rPr lang="tr-TR" sz="2400" b="1" u="sng" dirty="0" smtClean="0">
                <a:solidFill>
                  <a:srgbClr val="C00000"/>
                </a:solidFill>
              </a:rPr>
              <a:t>.</a:t>
            </a:r>
          </a:p>
          <a:p>
            <a:pPr>
              <a:buNone/>
            </a:pPr>
            <a:r>
              <a:rPr lang="tr-TR" sz="2400" b="1" dirty="0" smtClean="0"/>
              <a:t>    </a:t>
            </a:r>
          </a:p>
          <a:p>
            <a:pPr>
              <a:buNone/>
            </a:pPr>
            <a:r>
              <a:rPr lang="tr-TR" sz="2400" b="1" dirty="0" smtClean="0"/>
              <a:t>   - </a:t>
            </a:r>
            <a:r>
              <a:rPr lang="tr-TR" sz="2400" b="1" dirty="0"/>
              <a:t>Kaynaklarla belgelenir. Tarihi olaylar efsane, masal ya </a:t>
            </a:r>
            <a:r>
              <a:rPr lang="tr-TR" sz="2400" b="1" dirty="0" smtClean="0"/>
              <a:t>da hikâye </a:t>
            </a:r>
            <a:r>
              <a:rPr lang="tr-TR" sz="2400" b="1" dirty="0"/>
              <a:t>değildir. Olaylarda objektiflik ön planda </a:t>
            </a:r>
            <a:r>
              <a:rPr lang="tr-TR" sz="2400" b="1" dirty="0" smtClean="0"/>
              <a:t>olmalıdır. Söz </a:t>
            </a:r>
            <a:r>
              <a:rPr lang="tr-TR" sz="2400" b="1" dirty="0"/>
              <a:t>uçar yazı kalır mantığı ön planda tutulur.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  - Belirli </a:t>
            </a:r>
            <a:r>
              <a:rPr lang="tr-TR" sz="2400" b="1" dirty="0"/>
              <a:t>bir yasası yoktur. Tarihi meydana </a:t>
            </a:r>
            <a:r>
              <a:rPr lang="tr-TR" sz="2400" b="1" dirty="0" smtClean="0"/>
              <a:t>getiren toplumların </a:t>
            </a:r>
            <a:r>
              <a:rPr lang="tr-TR" sz="2400" b="1" dirty="0"/>
              <a:t>yaşantısı, değer yargıları, inanç </a:t>
            </a:r>
            <a:r>
              <a:rPr lang="tr-TR" sz="2400" b="1" dirty="0" smtClean="0"/>
              <a:t>sistemlerinin farklı </a:t>
            </a:r>
            <a:r>
              <a:rPr lang="tr-TR" sz="2400" b="1" dirty="0"/>
              <a:t>olması tarihin yasalarının oluşmasını da engellemektedir.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   - Fen </a:t>
            </a:r>
            <a:r>
              <a:rPr lang="tr-TR" sz="2400" b="1" dirty="0"/>
              <a:t>bilimleri ve matematik gibi </a:t>
            </a:r>
            <a:r>
              <a:rPr lang="tr-TR" sz="2400" b="1" dirty="0" smtClean="0"/>
              <a:t>bilimlerde kullanılan </a:t>
            </a:r>
            <a:r>
              <a:rPr lang="tr-TR" sz="2400" b="1" dirty="0"/>
              <a:t>formül </a:t>
            </a:r>
            <a:r>
              <a:rPr lang="tr-TR" sz="2400" b="1" dirty="0" smtClean="0"/>
              <a:t>veya diğer </a:t>
            </a:r>
            <a:r>
              <a:rPr lang="tr-TR" sz="2400" b="1" dirty="0"/>
              <a:t>bilimlerdeki değişmez </a:t>
            </a:r>
            <a:r>
              <a:rPr lang="tr-TR" sz="2400" b="1" dirty="0" smtClean="0"/>
              <a:t>sabit kurallar </a:t>
            </a:r>
            <a:r>
              <a:rPr lang="tr-TR" sz="2400" b="1" dirty="0"/>
              <a:t>tarih bilimi için geçerli değildir.</a:t>
            </a:r>
            <a:endParaRPr lang="tr-TR" sz="24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4294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400" b="1" dirty="0" smtClean="0"/>
              <a:t>- </a:t>
            </a:r>
            <a:r>
              <a:rPr lang="tr-TR" sz="2400" b="1" dirty="0"/>
              <a:t>Tarihi olaylar günümüz değer yargılarına göre </a:t>
            </a:r>
            <a:r>
              <a:rPr lang="tr-TR" sz="2400" b="1" dirty="0" smtClean="0"/>
              <a:t>değil yaşandığı </a:t>
            </a:r>
          </a:p>
          <a:p>
            <a:pPr>
              <a:buNone/>
            </a:pPr>
            <a:r>
              <a:rPr lang="tr-TR" sz="2400" b="1" dirty="0" smtClean="0"/>
              <a:t>dönemin </a:t>
            </a:r>
            <a:r>
              <a:rPr lang="tr-TR" sz="2400" b="1" dirty="0"/>
              <a:t>şartlarına göre </a:t>
            </a:r>
            <a:r>
              <a:rPr lang="tr-TR" sz="2400" b="1" dirty="0" smtClean="0"/>
              <a:t>değerlendirilmelidir. Günümüz değer </a:t>
            </a:r>
          </a:p>
          <a:p>
            <a:pPr>
              <a:buNone/>
            </a:pPr>
            <a:r>
              <a:rPr lang="tr-TR" sz="2400" b="1" dirty="0" smtClean="0"/>
              <a:t>yargılarına </a:t>
            </a:r>
            <a:r>
              <a:rPr lang="tr-TR" sz="2400" b="1" dirty="0"/>
              <a:t>göre yapılan her türlü </a:t>
            </a:r>
            <a:r>
              <a:rPr lang="tr-TR" sz="2400" b="1" dirty="0" smtClean="0"/>
              <a:t>değerlendirmeler yanlış </a:t>
            </a:r>
            <a:r>
              <a:rPr lang="tr-TR" sz="2400" b="1" dirty="0"/>
              <a:t>sonuçlar </a:t>
            </a: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doğurabilir</a:t>
            </a:r>
            <a:r>
              <a:rPr lang="tr-TR" sz="2400" b="1" dirty="0"/>
              <a:t>. Tarihi </a:t>
            </a:r>
            <a:r>
              <a:rPr lang="tr-TR" sz="2400" b="1" dirty="0" smtClean="0"/>
              <a:t>olayları meydana </a:t>
            </a:r>
            <a:r>
              <a:rPr lang="tr-TR" sz="2400" b="1" dirty="0"/>
              <a:t>geldiği dönemin şartlarına </a:t>
            </a:r>
            <a:r>
              <a:rPr lang="tr-TR" sz="2400" b="1" dirty="0" smtClean="0"/>
              <a:t>göre</a:t>
            </a:r>
          </a:p>
          <a:p>
            <a:pPr>
              <a:buNone/>
            </a:pPr>
            <a:r>
              <a:rPr lang="tr-TR" sz="2400" b="1" dirty="0"/>
              <a:t>d</a:t>
            </a:r>
            <a:r>
              <a:rPr lang="tr-TR" sz="2400" b="1" dirty="0" smtClean="0"/>
              <a:t>eğerlendirmek tarihe </a:t>
            </a:r>
            <a:r>
              <a:rPr lang="tr-TR" sz="2400" b="1" dirty="0"/>
              <a:t>objektiflik kazandırır.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</a:t>
            </a:r>
            <a:r>
              <a:rPr lang="tr-TR" sz="2400" b="1" dirty="0"/>
              <a:t>İncelenecek olayla ilgili kaynakların </a:t>
            </a:r>
            <a:r>
              <a:rPr lang="tr-TR" sz="2400" b="1" dirty="0" smtClean="0"/>
              <a:t>tarafsızlığının oluşması, </a:t>
            </a:r>
          </a:p>
          <a:p>
            <a:pPr>
              <a:buNone/>
            </a:pPr>
            <a:r>
              <a:rPr lang="tr-TR" sz="2400" b="1" dirty="0" smtClean="0"/>
              <a:t>konunun </a:t>
            </a:r>
            <a:r>
              <a:rPr lang="tr-TR" sz="2400" b="1" dirty="0"/>
              <a:t>net olarak tüm sonuçlarını </a:t>
            </a:r>
            <a:r>
              <a:rPr lang="tr-TR" sz="2400" b="1" dirty="0" smtClean="0"/>
              <a:t>inceleyebilmemiz için mutlaka </a:t>
            </a:r>
          </a:p>
          <a:p>
            <a:pPr>
              <a:buNone/>
            </a:pPr>
            <a:r>
              <a:rPr lang="tr-TR" sz="2400" b="1" dirty="0" smtClean="0"/>
              <a:t>olayın </a:t>
            </a:r>
            <a:r>
              <a:rPr lang="tr-TR" sz="2400" b="1" dirty="0"/>
              <a:t>meydana geldiği an </a:t>
            </a:r>
            <a:r>
              <a:rPr lang="tr-TR" sz="2400" b="1" dirty="0" smtClean="0"/>
              <a:t>itibari ile </a:t>
            </a:r>
            <a:r>
              <a:rPr lang="tr-TR" sz="2400" b="1" dirty="0"/>
              <a:t>üzerinden belli bir </a:t>
            </a:r>
            <a:r>
              <a:rPr lang="tr-TR" sz="2400" b="1" dirty="0" smtClean="0"/>
              <a:t>süre </a:t>
            </a:r>
          </a:p>
          <a:p>
            <a:pPr>
              <a:buNone/>
            </a:pPr>
            <a:r>
              <a:rPr lang="tr-TR" sz="2400" b="1" dirty="0" smtClean="0"/>
              <a:t>geçmelidir.</a:t>
            </a:r>
          </a:p>
          <a:p>
            <a:pPr>
              <a:buNone/>
            </a:pPr>
            <a:endParaRPr lang="tr-TR" sz="2400" b="1" dirty="0" smtClean="0"/>
          </a:p>
          <a:p>
            <a:pPr>
              <a:buNone/>
            </a:pPr>
            <a:r>
              <a:rPr lang="tr-TR" sz="2400" b="1" dirty="0" smtClean="0"/>
              <a:t>-  </a:t>
            </a:r>
            <a:r>
              <a:rPr lang="tr-TR" sz="2400" b="1" dirty="0"/>
              <a:t>Olayın geçtiği yerde araştırma yapılmalıdır.(</a:t>
            </a:r>
            <a:r>
              <a:rPr lang="tr-TR" sz="2400" b="1" dirty="0" smtClean="0"/>
              <a:t>saha çalışması</a:t>
            </a:r>
            <a:r>
              <a:rPr lang="tr-TR" sz="2400" b="1" dirty="0"/>
              <a:t>)</a:t>
            </a:r>
          </a:p>
          <a:p>
            <a:pPr>
              <a:buNone/>
            </a:pPr>
            <a:r>
              <a:rPr lang="tr-TR" sz="2400" b="1" dirty="0" smtClean="0"/>
              <a:t>-  </a:t>
            </a:r>
            <a:r>
              <a:rPr lang="tr-TR" sz="2400" b="1" dirty="0"/>
              <a:t>Tarihi olaylar kesin olmayıp her an </a:t>
            </a:r>
            <a:r>
              <a:rPr lang="tr-TR" sz="2400" b="1" dirty="0" smtClean="0"/>
              <a:t>değişebilir.Tarihi belgeler gün </a:t>
            </a:r>
          </a:p>
          <a:p>
            <a:pPr>
              <a:buNone/>
            </a:pPr>
            <a:r>
              <a:rPr lang="tr-TR" sz="2400" b="1" dirty="0" smtClean="0"/>
              <a:t>yüzüne </a:t>
            </a:r>
            <a:r>
              <a:rPr lang="tr-TR" sz="2400" b="1" dirty="0"/>
              <a:t>çıktıkça bazı bilgiler </a:t>
            </a:r>
            <a:r>
              <a:rPr lang="tr-TR" sz="2400" b="1" dirty="0" smtClean="0"/>
              <a:t>değişebilir. Tarihin </a:t>
            </a:r>
            <a:r>
              <a:rPr lang="tr-TR" sz="2400" b="1" dirty="0"/>
              <a:t>değişebilirlik </a:t>
            </a:r>
            <a:r>
              <a:rPr lang="tr-TR" sz="2400" b="1" dirty="0" smtClean="0"/>
              <a:t>özelliği</a:t>
            </a:r>
          </a:p>
          <a:p>
            <a:pPr>
              <a:buNone/>
            </a:pPr>
            <a:r>
              <a:rPr lang="tr-TR" sz="2400" b="1" dirty="0" smtClean="0"/>
              <a:t>yeni </a:t>
            </a:r>
            <a:r>
              <a:rPr lang="tr-TR" sz="2400" b="1" dirty="0"/>
              <a:t>araştırma </a:t>
            </a:r>
            <a:r>
              <a:rPr lang="tr-TR" sz="2400" b="1" dirty="0" smtClean="0"/>
              <a:t>kapılarını sürekli </a:t>
            </a:r>
            <a:r>
              <a:rPr lang="tr-TR" sz="2400" b="1" dirty="0"/>
              <a:t>açık tutmaktadır.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3600" b="1" dirty="0">
                <a:solidFill>
                  <a:srgbClr val="C00000"/>
                </a:solidFill>
              </a:rPr>
              <a:t>(1988-ÖSS)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357298"/>
            <a:ext cx="8786874" cy="5286412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   Aşağıdakilerden </a:t>
            </a:r>
            <a:r>
              <a:rPr lang="tr-TR" b="1" dirty="0"/>
              <a:t>hangisi tarihi olayların </a:t>
            </a:r>
            <a:r>
              <a:rPr lang="tr-TR" b="1" dirty="0" smtClean="0"/>
              <a:t>araştırılmasında başvurulan </a:t>
            </a:r>
            <a:r>
              <a:rPr lang="tr-TR" b="1" dirty="0"/>
              <a:t>yollardan biri </a:t>
            </a:r>
            <a:r>
              <a:rPr lang="tr-TR" b="1" u="sng" dirty="0"/>
              <a:t>olamaz?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es-ES" b="1" dirty="0" smtClean="0"/>
              <a:t>A</a:t>
            </a:r>
            <a:r>
              <a:rPr lang="es-ES" b="1" dirty="0"/>
              <a:t>) Kronoloji ve coğrafyadan yararlanma</a:t>
            </a:r>
          </a:p>
          <a:p>
            <a:pPr>
              <a:buNone/>
            </a:pPr>
            <a:r>
              <a:rPr lang="tr-TR" b="1" dirty="0" smtClean="0"/>
              <a:t>   B</a:t>
            </a:r>
            <a:r>
              <a:rPr lang="tr-TR" b="1" dirty="0"/>
              <a:t>) Kaynak taraması yapma</a:t>
            </a:r>
          </a:p>
          <a:p>
            <a:pPr>
              <a:buNone/>
            </a:pPr>
            <a:r>
              <a:rPr lang="tr-TR" b="1" dirty="0" smtClean="0"/>
              <a:t>   C</a:t>
            </a:r>
            <a:r>
              <a:rPr lang="tr-TR" b="1" dirty="0"/>
              <a:t>) Buluntuları inceleme</a:t>
            </a:r>
          </a:p>
          <a:p>
            <a:pPr>
              <a:buNone/>
            </a:pPr>
            <a:r>
              <a:rPr lang="tr-TR" b="1" dirty="0" smtClean="0"/>
              <a:t>   D</a:t>
            </a:r>
            <a:r>
              <a:rPr lang="tr-TR" b="1" dirty="0"/>
              <a:t>) Deney yapma</a:t>
            </a:r>
          </a:p>
          <a:p>
            <a:pPr>
              <a:buNone/>
            </a:pPr>
            <a:r>
              <a:rPr lang="tr-TR" b="1" dirty="0" smtClean="0"/>
              <a:t>   </a:t>
            </a:r>
            <a:r>
              <a:rPr lang="pt-BR" b="1" dirty="0" smtClean="0"/>
              <a:t>E) </a:t>
            </a:r>
            <a:r>
              <a:rPr lang="pt-BR" b="1" dirty="0"/>
              <a:t>Olaylar arasında ilişki kurma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3468</Words>
  <PresentationFormat>Ekran Gösterisi (4:3)</PresentationFormat>
  <Paragraphs>562</Paragraphs>
  <Slides>54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54</vt:i4>
      </vt:variant>
    </vt:vector>
  </HeadingPairs>
  <TitlesOfParts>
    <vt:vector size="55" baseType="lpstr">
      <vt:lpstr>Ofis Teması</vt:lpstr>
      <vt:lpstr>Gebze Kız Anadolu İmam Hatip Lisesi</vt:lpstr>
      <vt:lpstr>Tarih Nedir?</vt:lpstr>
      <vt:lpstr>Tarihin Konusu Nedir ?</vt:lpstr>
      <vt:lpstr>Tarihi Olay ve Tarihi Olgu Kavramları</vt:lpstr>
      <vt:lpstr>Slayt 5</vt:lpstr>
      <vt:lpstr>Tarihi Olayların Genel Özellikleri :</vt:lpstr>
      <vt:lpstr>Slayt 7</vt:lpstr>
      <vt:lpstr>Slayt 8</vt:lpstr>
      <vt:lpstr>(1988-ÖSS)</vt:lpstr>
      <vt:lpstr>   (1996-ÖSS)</vt:lpstr>
      <vt:lpstr>(2012 - LYS)</vt:lpstr>
      <vt:lpstr>TARİH BİLMİNİN YÖNTEMİ</vt:lpstr>
      <vt:lpstr>TARAMA (KAYNAK ARAMA)</vt:lpstr>
      <vt:lpstr>MALZEMENİN CİNSİNE GÖRE KAYNAKLAR</vt:lpstr>
      <vt:lpstr>Slayt 15</vt:lpstr>
      <vt:lpstr>2015-YGS</vt:lpstr>
      <vt:lpstr>TASNİF (SINIFLANDIRMA)</vt:lpstr>
      <vt:lpstr>Slayt 18</vt:lpstr>
      <vt:lpstr>TAHLİL (ÇÖZÜMLEME)</vt:lpstr>
      <vt:lpstr>TENKİT (ELEŞTİRİ) </vt:lpstr>
      <vt:lpstr>TERKİP(SENTEZ)</vt:lpstr>
      <vt:lpstr>ZAMAN VE TAKVİM</vt:lpstr>
      <vt:lpstr>Slayt 23</vt:lpstr>
      <vt:lpstr>Slayt 24</vt:lpstr>
      <vt:lpstr>TÜRKLERİN KULLANDIĞI TAKVİMLER</vt:lpstr>
      <vt:lpstr>HİCRİ TAKVİM ( KAMERİ TAKVİM)</vt:lpstr>
      <vt:lpstr>CELALİ TAKVİM ( TAKVİM-İ MELİKİ )</vt:lpstr>
      <vt:lpstr>RUMİ TAKVİM</vt:lpstr>
      <vt:lpstr>MİLADİ TAKVİM</vt:lpstr>
      <vt:lpstr>TARİH YAZICILIĞI</vt:lpstr>
      <vt:lpstr>( 1998 / ÖSS )</vt:lpstr>
      <vt:lpstr>HİKÂYECİ TARİH YAZICILIĞI</vt:lpstr>
      <vt:lpstr>(2000-ÖSS)</vt:lpstr>
      <vt:lpstr>ÖĞRETİCİ TARİH YAZICILIĞI</vt:lpstr>
      <vt:lpstr>KRONİK TARİH YAZICILIĞI</vt:lpstr>
      <vt:lpstr>BİLİMSEL TARİH YAZICILIĞI</vt:lpstr>
      <vt:lpstr>TÜRKLERDE TARİH YAZICILIĞI OSMANLILARDA TARİH YAZICILIĞI</vt:lpstr>
      <vt:lpstr>Slayt 38</vt:lpstr>
      <vt:lpstr>CUMHURİYET DÖNEMİ TARİH YAZICILIĞI</vt:lpstr>
      <vt:lpstr>TARİHE YARDIMCI BİLİM DALLARI</vt:lpstr>
      <vt:lpstr>     TARİHE YARDIMCI BİLİMLER </vt:lpstr>
      <vt:lpstr>ARKEOLOJİ</vt:lpstr>
      <vt:lpstr>KRONOLOJİ</vt:lpstr>
      <vt:lpstr>ETNOGRAFYA</vt:lpstr>
      <vt:lpstr>NÜMİZMATİK</vt:lpstr>
      <vt:lpstr>PALEOGRAFYA</vt:lpstr>
      <vt:lpstr>ANTROPOLOJİ</vt:lpstr>
      <vt:lpstr>EPİGRAFİ</vt:lpstr>
      <vt:lpstr>DİPLOMATİK</vt:lpstr>
      <vt:lpstr>COĞRAFYA</vt:lpstr>
      <vt:lpstr>SOSYOLOJİ</vt:lpstr>
      <vt:lpstr>TOPONOMİ</vt:lpstr>
      <vt:lpstr>KİMYA</vt:lpstr>
      <vt:lpstr>ONOMASTİK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2017-07-04T17:34:08Z</dcterms:created>
  <dcterms:modified xsi:type="dcterms:W3CDTF">2017-08-25T09:02:04Z</dcterms:modified>
  <cp:category>www.sorubak.com</cp:category>
</cp:coreProperties>
</file>