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28.11.2016</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VE GÜNEY CEPHELERİ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r>
              <a:rPr lang="tr-TR" sz="3200" b="1" dirty="0">
                <a:solidFill>
                  <a:srgbClr val="FF0000"/>
                </a:solidFill>
                <a:latin typeface="Cambria" pitchFamily="18" charset="0"/>
              </a:rPr>
              <a:t>Doğu Cephesi’nde Savaş ve Gümrü Barış Antlaşması</a:t>
            </a:r>
          </a:p>
          <a:p>
            <a:pPr algn="just"/>
            <a:r>
              <a:rPr lang="tr-TR" dirty="0">
                <a:solidFill>
                  <a:schemeClr val="tx1"/>
                </a:solidFill>
                <a:latin typeface="Cambria" pitchFamily="18" charset="0"/>
              </a:rPr>
              <a:t>Birinci Dünya Savaşı sürerken 1917 yılında Rusya’da çıkan ihtilal sonucunda çarlık rejimi yıkıldı. </a:t>
            </a:r>
            <a:r>
              <a:rPr lang="tr-TR" dirty="0" smtClean="0">
                <a:solidFill>
                  <a:schemeClr val="tx1"/>
                </a:solidFill>
                <a:latin typeface="Cambria" pitchFamily="18" charset="0"/>
              </a:rPr>
              <a:t>Yeni kurulan </a:t>
            </a:r>
            <a:r>
              <a:rPr lang="tr-TR" dirty="0">
                <a:solidFill>
                  <a:schemeClr val="tx1"/>
                </a:solidFill>
                <a:latin typeface="Cambria" pitchFamily="18" charset="0"/>
              </a:rPr>
              <a:t>yönetim ise savaştan çekilerek Doğu Anadolu ve Kafkasya’da işgal etmiş olduğu yerleri boşalttı. </a:t>
            </a:r>
            <a:r>
              <a:rPr lang="tr-TR" dirty="0" smtClean="0">
                <a:solidFill>
                  <a:schemeClr val="tx1"/>
                </a:solidFill>
                <a:latin typeface="Cambria" pitchFamily="18" charset="0"/>
              </a:rPr>
              <a:t>Rus kuvvetlerinin </a:t>
            </a:r>
            <a:r>
              <a:rPr lang="tr-TR" dirty="0">
                <a:solidFill>
                  <a:schemeClr val="tx1"/>
                </a:solidFill>
                <a:latin typeface="Cambria" pitchFamily="18" charset="0"/>
              </a:rPr>
              <a:t>çekilmesi üzerine de Kafkasya’da Gürcistan, Azerbaycan ve Ermenistan adıyla üç yeni </a:t>
            </a:r>
            <a:r>
              <a:rPr lang="tr-TR" dirty="0" smtClean="0">
                <a:solidFill>
                  <a:schemeClr val="tx1"/>
                </a:solidFill>
                <a:latin typeface="Cambria" pitchFamily="18" charset="0"/>
              </a:rPr>
              <a:t>devlet </a:t>
            </a:r>
            <a:r>
              <a:rPr lang="tr-TR" dirty="0">
                <a:solidFill>
                  <a:schemeClr val="tx1"/>
                </a:solidFill>
                <a:latin typeface="Cambria" pitchFamily="18" charset="0"/>
              </a:rPr>
              <a:t>kuruldu</a:t>
            </a:r>
            <a:r>
              <a:rPr lang="tr-TR" dirty="0" smtClean="0">
                <a:solidFill>
                  <a:schemeClr val="tx1"/>
                </a:solidFill>
                <a:latin typeface="Cambria" pitchFamily="18" charset="0"/>
              </a:rPr>
              <a:t>. Bu devletlerden Ermenistan Cumhuriyeti’nin amacı, Doğu Anadolu topraklarını içine  alacak şekilde Büyük Ermenistan’ı kurmaktı. Birinci Dünya Savaşı’ndan sonra Ermenileri </a:t>
            </a:r>
            <a:r>
              <a:rPr lang="tr-TR" dirty="0">
                <a:solidFill>
                  <a:schemeClr val="tx1"/>
                </a:solidFill>
                <a:latin typeface="Cambria" pitchFamily="18" charset="0"/>
              </a:rPr>
              <a:t>bu </a:t>
            </a:r>
            <a:r>
              <a:rPr lang="tr-TR" dirty="0" smtClean="0">
                <a:solidFill>
                  <a:schemeClr val="tx1"/>
                </a:solidFill>
                <a:latin typeface="Cambria" pitchFamily="18" charset="0"/>
              </a:rPr>
              <a:t>hayallerini gerçekleştirmeleri için harekete geçiren devlet ise İngiltere oldu</a:t>
            </a:r>
            <a:r>
              <a:rPr lang="tr-TR" dirty="0">
                <a:solidFill>
                  <a:schemeClr val="tx1"/>
                </a:solidFill>
                <a:latin typeface="Cambria" pitchFamily="18" charset="0"/>
              </a:rPr>
              <a:t>. İngiltere</a:t>
            </a:r>
            <a:r>
              <a:rPr lang="tr-TR" dirty="0" smtClean="0">
                <a:solidFill>
                  <a:schemeClr val="tx1"/>
                </a:solidFill>
                <a:latin typeface="Cambria" pitchFamily="18" charset="0"/>
              </a:rPr>
              <a:t>, Mondros Ateşkes Antlaşması’nın 24</a:t>
            </a:r>
            <a:r>
              <a:rPr lang="tr-TR" dirty="0">
                <a:solidFill>
                  <a:schemeClr val="tx1"/>
                </a:solidFill>
                <a:latin typeface="Cambria" pitchFamily="18" charset="0"/>
              </a:rPr>
              <a:t>. maddesinde </a:t>
            </a:r>
            <a:r>
              <a:rPr lang="tr-TR" dirty="0" smtClean="0">
                <a:solidFill>
                  <a:schemeClr val="tx1"/>
                </a:solidFill>
                <a:latin typeface="Cambria" pitchFamily="18" charset="0"/>
              </a:rPr>
              <a:t>Doğu  Anadolu’nun işgalini amaçlayan bir </a:t>
            </a:r>
            <a:r>
              <a:rPr lang="tr-TR" dirty="0">
                <a:solidFill>
                  <a:schemeClr val="tx1"/>
                </a:solidFill>
                <a:latin typeface="Cambria" pitchFamily="18" charset="0"/>
              </a:rPr>
              <a:t>hükme </a:t>
            </a:r>
            <a:r>
              <a:rPr lang="tr-TR" dirty="0" smtClean="0">
                <a:solidFill>
                  <a:schemeClr val="tx1"/>
                </a:solidFill>
                <a:latin typeface="Cambria" pitchFamily="18" charset="0"/>
              </a:rPr>
              <a:t>yer verdi. Ayrıca Ermenilerin</a:t>
            </a:r>
            <a:r>
              <a:rPr lang="tr-TR" dirty="0">
                <a:solidFill>
                  <a:schemeClr val="tx1"/>
                </a:solidFill>
                <a:latin typeface="Cambria" pitchFamily="18" charset="0"/>
              </a:rPr>
              <a:t>, </a:t>
            </a:r>
            <a:r>
              <a:rPr lang="tr-TR" dirty="0" smtClean="0">
                <a:solidFill>
                  <a:schemeClr val="tx1"/>
                </a:solidFill>
                <a:latin typeface="Cambria" pitchFamily="18" charset="0"/>
              </a:rPr>
              <a:t>Paris Barış Konferansı’na katılmalarını  ve uluslararası alanda destek bulmalarını sağladı. </a:t>
            </a:r>
            <a:endParaRPr lang="tr-TR" dirty="0">
              <a:solidFill>
                <a:schemeClr val="tx1"/>
              </a:solidFill>
              <a:latin typeface="Cambria" pitchFamily="18" charset="0"/>
            </a:endParaRPr>
          </a:p>
        </p:txBody>
      </p:sp>
    </p:spTree>
    <p:extLst>
      <p:ext uri="{BB962C8B-B14F-4D97-AF65-F5344CB8AC3E}">
        <p14:creationId xmlns="" xmlns:p14="http://schemas.microsoft.com/office/powerpoint/2010/main" val="2410341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Sütçü İmam (1871 - 1922)</a:t>
            </a:r>
          </a:p>
        </p:txBody>
      </p:sp>
      <p:sp>
        <p:nvSpPr>
          <p:cNvPr id="3" name="Alt Başlık 2"/>
          <p:cNvSpPr>
            <a:spLocks noGrp="1"/>
          </p:cNvSpPr>
          <p:nvPr>
            <p:ph type="subTitle" idx="1"/>
          </p:nvPr>
        </p:nvSpPr>
        <p:spPr>
          <a:xfrm>
            <a:off x="227259" y="1124744"/>
            <a:ext cx="6504981" cy="5184576"/>
          </a:xfrm>
        </p:spPr>
        <p:txBody>
          <a:bodyPr>
            <a:noAutofit/>
          </a:bodyPr>
          <a:lstStyle/>
          <a:p>
            <a:pPr algn="just"/>
            <a:r>
              <a:rPr lang="tr-TR" sz="1800" dirty="0" smtClean="0">
                <a:solidFill>
                  <a:schemeClr val="tx1"/>
                </a:solidFill>
                <a:latin typeface="Cambria" pitchFamily="18" charset="0"/>
              </a:rPr>
              <a:t>Maraş’taki </a:t>
            </a:r>
            <a:r>
              <a:rPr lang="tr-TR" sz="1800" dirty="0">
                <a:solidFill>
                  <a:schemeClr val="tx1"/>
                </a:solidFill>
                <a:latin typeface="Cambria" pitchFamily="18" charset="0"/>
              </a:rPr>
              <a:t>Fransız  - Ermeni askerleri 31 Ekim 1919 günü Uzunoluk semtinde evlerine gitmekte olan üç Türk kadınına “</a:t>
            </a:r>
            <a:r>
              <a:rPr lang="tr-TR" sz="1800" dirty="0" smtClean="0">
                <a:solidFill>
                  <a:schemeClr val="tx1"/>
                </a:solidFill>
                <a:latin typeface="Cambria" pitchFamily="18" charset="0"/>
              </a:rPr>
              <a:t>Burası  artık  Türk memleketi değildir. Fransız müstemlekesinde peçe ile </a:t>
            </a:r>
            <a:r>
              <a:rPr lang="tr-TR" sz="1800" dirty="0">
                <a:solidFill>
                  <a:schemeClr val="tx1"/>
                </a:solidFill>
                <a:latin typeface="Cambria" pitchFamily="18" charset="0"/>
              </a:rPr>
              <a:t>gezilmez</a:t>
            </a:r>
            <a:r>
              <a:rPr lang="tr-TR" sz="1800" dirty="0" smtClean="0">
                <a:solidFill>
                  <a:schemeClr val="tx1"/>
                </a:solidFill>
                <a:latin typeface="Cambria" pitchFamily="18" charset="0"/>
              </a:rPr>
              <a:t>!” diyerek saldırıda bulundular. Silahsız şekilde olaya müdahale etmek isteyen Çakmakçı Sait’i de şehit ettiler. Bunun üzerine caddenin karşısındaki dükkânında bulunan Sütçü İmam, tabancasını alarak hızla olayın olduğu yere </a:t>
            </a:r>
            <a:r>
              <a:rPr lang="tr-TR" sz="1800" dirty="0">
                <a:solidFill>
                  <a:schemeClr val="tx1"/>
                </a:solidFill>
                <a:latin typeface="Cambria" pitchFamily="18" charset="0"/>
              </a:rPr>
              <a:t>geldi ve </a:t>
            </a:r>
            <a:r>
              <a:rPr lang="tr-TR" sz="1800" dirty="0" smtClean="0">
                <a:solidFill>
                  <a:schemeClr val="tx1"/>
                </a:solidFill>
                <a:latin typeface="Cambria" pitchFamily="18" charset="0"/>
              </a:rPr>
              <a:t>askerlerden birini  öldürdü</a:t>
            </a:r>
            <a:r>
              <a:rPr lang="tr-TR" sz="1800" dirty="0">
                <a:solidFill>
                  <a:schemeClr val="tx1"/>
                </a:solidFill>
                <a:latin typeface="Cambria" pitchFamily="18" charset="0"/>
              </a:rPr>
              <a:t>. </a:t>
            </a:r>
            <a:r>
              <a:rPr lang="tr-TR" sz="1800" dirty="0" smtClean="0">
                <a:solidFill>
                  <a:schemeClr val="tx1"/>
                </a:solidFill>
                <a:latin typeface="Cambria" pitchFamily="18" charset="0"/>
              </a:rPr>
              <a:t>Ardından da yakalanmamak için Nalbant Bekir’den emanet  aldığı </a:t>
            </a:r>
            <a:r>
              <a:rPr lang="tr-TR" sz="1800" dirty="0">
                <a:solidFill>
                  <a:schemeClr val="tx1"/>
                </a:solidFill>
                <a:latin typeface="Cambria" pitchFamily="18" charset="0"/>
              </a:rPr>
              <a:t>bir ata binerek Ağabeyli köyüne gitti. İzini kaybettiren Sütçü İmam işgal güçlerinin  bütün çabalarına rağmen bulunamadı.</a:t>
            </a:r>
          </a:p>
          <a:p>
            <a:pPr algn="just"/>
            <a:r>
              <a:rPr lang="tr-TR" sz="1800" dirty="0">
                <a:solidFill>
                  <a:schemeClr val="tx1"/>
                </a:solidFill>
                <a:latin typeface="Cambria" pitchFamily="18" charset="0"/>
              </a:rPr>
              <a:t>Bu olaydan sonra Sütçü İmam, gündüzleri köy köy dolaşarak düşmana karşı direniş çağrısı yaptı. Geceleri ise şehre </a:t>
            </a:r>
            <a:r>
              <a:rPr lang="tr-TR" sz="1800" dirty="0" smtClean="0">
                <a:solidFill>
                  <a:schemeClr val="tx1"/>
                </a:solidFill>
                <a:latin typeface="Cambria" pitchFamily="18" charset="0"/>
              </a:rPr>
              <a:t>inerek düşmana </a:t>
            </a:r>
            <a:r>
              <a:rPr lang="tr-TR" sz="1800" dirty="0">
                <a:solidFill>
                  <a:schemeClr val="tx1"/>
                </a:solidFill>
                <a:latin typeface="Cambria" pitchFamily="18" charset="0"/>
              </a:rPr>
              <a:t>karşı </a:t>
            </a:r>
            <a:r>
              <a:rPr lang="tr-TR" sz="1800" dirty="0" smtClean="0">
                <a:solidFill>
                  <a:schemeClr val="tx1"/>
                </a:solidFill>
                <a:latin typeface="Cambria" pitchFamily="18" charset="0"/>
              </a:rPr>
              <a:t>başlatılan </a:t>
            </a:r>
            <a:r>
              <a:rPr lang="tr-TR" sz="1800" dirty="0">
                <a:solidFill>
                  <a:schemeClr val="tx1"/>
                </a:solidFill>
                <a:latin typeface="Cambria" pitchFamily="18" charset="0"/>
              </a:rPr>
              <a:t>direnişe yardım etti. Böylece 22 gün süren Maraş Harbi’ne katılıp şehrin kurtuluşuna katkıda bulunan </a:t>
            </a:r>
            <a:r>
              <a:rPr lang="tr-TR" sz="1800" dirty="0" smtClean="0">
                <a:solidFill>
                  <a:schemeClr val="tx1"/>
                </a:solidFill>
                <a:latin typeface="Cambria" pitchFamily="18" charset="0"/>
              </a:rPr>
              <a:t>Sütçü </a:t>
            </a:r>
            <a:r>
              <a:rPr lang="tr-TR" sz="1800" dirty="0">
                <a:solidFill>
                  <a:schemeClr val="tx1"/>
                </a:solidFill>
                <a:latin typeface="Cambria" pitchFamily="18" charset="0"/>
              </a:rPr>
              <a:t>İmam  düşmana ilk kurşunu atarak Maraş’ın  kurtuluş mücadelesini başlatmış oldu.</a:t>
            </a: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240" y="1412776"/>
            <a:ext cx="2238375" cy="2771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196944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Maraşlıların Kahramanlık Destanı</a:t>
            </a:r>
          </a:p>
        </p:txBody>
      </p:sp>
      <p:sp>
        <p:nvSpPr>
          <p:cNvPr id="3" name="Alt Başlık 2"/>
          <p:cNvSpPr>
            <a:spLocks noGrp="1"/>
          </p:cNvSpPr>
          <p:nvPr>
            <p:ph type="subTitle" idx="1"/>
          </p:nvPr>
        </p:nvSpPr>
        <p:spPr>
          <a:xfrm>
            <a:off x="227259" y="1124744"/>
            <a:ext cx="8665221" cy="5184576"/>
          </a:xfrm>
        </p:spPr>
        <p:txBody>
          <a:bodyPr>
            <a:noAutofit/>
          </a:bodyPr>
          <a:lstStyle/>
          <a:p>
            <a:pPr algn="just"/>
            <a:r>
              <a:rPr lang="tr-TR" dirty="0">
                <a:solidFill>
                  <a:schemeClr val="tx1"/>
                </a:solidFill>
                <a:latin typeface="Cambria" pitchFamily="18" charset="0"/>
              </a:rPr>
              <a:t>Sütçü İmam olayının ardından Maraş’ta başlayan gerilim, </a:t>
            </a:r>
            <a:r>
              <a:rPr lang="tr-TR" dirty="0" smtClean="0">
                <a:solidFill>
                  <a:schemeClr val="tx1"/>
                </a:solidFill>
                <a:latin typeface="Cambria" pitchFamily="18" charset="0"/>
              </a:rPr>
              <a:t>Fransızların kaledeki </a:t>
            </a:r>
            <a:r>
              <a:rPr lang="tr-TR" dirty="0">
                <a:solidFill>
                  <a:schemeClr val="tx1"/>
                </a:solidFill>
                <a:latin typeface="Cambria" pitchFamily="18" charset="0"/>
              </a:rPr>
              <a:t>Türk </a:t>
            </a:r>
            <a:r>
              <a:rPr lang="tr-TR" dirty="0" smtClean="0">
                <a:solidFill>
                  <a:schemeClr val="tx1"/>
                </a:solidFill>
                <a:latin typeface="Cambria" pitchFamily="18" charset="0"/>
              </a:rPr>
              <a:t>bayrağını indirip </a:t>
            </a:r>
            <a:r>
              <a:rPr lang="tr-TR" dirty="0">
                <a:solidFill>
                  <a:schemeClr val="tx1"/>
                </a:solidFill>
                <a:latin typeface="Cambria" pitchFamily="18" charset="0"/>
              </a:rPr>
              <a:t>kendi </a:t>
            </a:r>
            <a:r>
              <a:rPr lang="tr-TR" dirty="0" smtClean="0">
                <a:solidFill>
                  <a:schemeClr val="tx1"/>
                </a:solidFill>
                <a:latin typeface="Cambria" pitchFamily="18" charset="0"/>
              </a:rPr>
              <a:t>bayraklarını çekmesiyle daha da </a:t>
            </a:r>
            <a:r>
              <a:rPr lang="tr-TR" dirty="0">
                <a:solidFill>
                  <a:schemeClr val="tx1"/>
                </a:solidFill>
                <a:latin typeface="Cambria" pitchFamily="18" charset="0"/>
              </a:rPr>
              <a:t>arttı</a:t>
            </a:r>
            <a:r>
              <a:rPr lang="tr-TR" dirty="0" smtClean="0">
                <a:solidFill>
                  <a:schemeClr val="tx1"/>
                </a:solidFill>
                <a:latin typeface="Cambria" pitchFamily="18" charset="0"/>
              </a:rPr>
              <a:t>. Maraş Ulu  Cami İmamı Rıdvan Hoca’nın, cuma namazı için </a:t>
            </a:r>
            <a:r>
              <a:rPr lang="tr-TR" dirty="0">
                <a:solidFill>
                  <a:schemeClr val="tx1"/>
                </a:solidFill>
                <a:latin typeface="Cambria" pitchFamily="18" charset="0"/>
              </a:rPr>
              <a:t>toplanan halka, kalelerinde </a:t>
            </a:r>
            <a:r>
              <a:rPr lang="tr-TR" dirty="0" smtClean="0">
                <a:solidFill>
                  <a:schemeClr val="tx1"/>
                </a:solidFill>
                <a:latin typeface="Cambria" pitchFamily="18" charset="0"/>
              </a:rPr>
              <a:t> hür bayrağı dalgalanmayan </a:t>
            </a:r>
            <a:r>
              <a:rPr lang="tr-TR" dirty="0">
                <a:solidFill>
                  <a:schemeClr val="tx1"/>
                </a:solidFill>
                <a:latin typeface="Cambria" pitchFamily="18" charset="0"/>
              </a:rPr>
              <a:t>esir </a:t>
            </a:r>
            <a:r>
              <a:rPr lang="tr-TR" dirty="0" smtClean="0">
                <a:solidFill>
                  <a:schemeClr val="tx1"/>
                </a:solidFill>
                <a:latin typeface="Cambria" pitchFamily="18" charset="0"/>
              </a:rPr>
              <a:t>bir memlekette cuma namazı kılınamayacağını söylemesi </a:t>
            </a:r>
            <a:r>
              <a:rPr lang="tr-TR" dirty="0">
                <a:solidFill>
                  <a:schemeClr val="tx1"/>
                </a:solidFill>
                <a:latin typeface="Cambria" pitchFamily="18" charset="0"/>
              </a:rPr>
              <a:t>ise </a:t>
            </a:r>
            <a:r>
              <a:rPr lang="tr-TR" dirty="0" smtClean="0">
                <a:solidFill>
                  <a:schemeClr val="tx1"/>
                </a:solidFill>
                <a:latin typeface="Cambria" pitchFamily="18" charset="0"/>
              </a:rPr>
              <a:t>halkın bağımsızlık duygusunu </a:t>
            </a:r>
            <a:r>
              <a:rPr lang="tr-TR" dirty="0">
                <a:solidFill>
                  <a:schemeClr val="tx1"/>
                </a:solidFill>
                <a:latin typeface="Cambria" pitchFamily="18" charset="0"/>
              </a:rPr>
              <a:t>harekete geçirdi. Bunun üzerine </a:t>
            </a:r>
            <a:r>
              <a:rPr lang="tr-TR" dirty="0" smtClean="0">
                <a:solidFill>
                  <a:schemeClr val="tx1"/>
                </a:solidFill>
                <a:latin typeface="Cambria" pitchFamily="18" charset="0"/>
              </a:rPr>
              <a:t> Maraşlılar kaledeki Fransız bayrağını indirip </a:t>
            </a:r>
            <a:r>
              <a:rPr lang="tr-TR" dirty="0">
                <a:solidFill>
                  <a:schemeClr val="tx1"/>
                </a:solidFill>
                <a:latin typeface="Cambria" pitchFamily="18" charset="0"/>
              </a:rPr>
              <a:t>yerine yeniden Türk </a:t>
            </a:r>
            <a:r>
              <a:rPr lang="tr-TR" dirty="0" smtClean="0">
                <a:solidFill>
                  <a:schemeClr val="tx1"/>
                </a:solidFill>
                <a:latin typeface="Cambria" pitchFamily="18" charset="0"/>
              </a:rPr>
              <a:t>bayrağını çektiler. Fransızlar Maraş’ta giderek </a:t>
            </a:r>
            <a:r>
              <a:rPr lang="tr-TR" dirty="0">
                <a:solidFill>
                  <a:schemeClr val="tx1"/>
                </a:solidFill>
                <a:latin typeface="Cambria" pitchFamily="18" charset="0"/>
              </a:rPr>
              <a:t>güçlenen bu </a:t>
            </a:r>
            <a:r>
              <a:rPr lang="tr-TR" dirty="0" smtClean="0">
                <a:solidFill>
                  <a:schemeClr val="tx1"/>
                </a:solidFill>
                <a:latin typeface="Cambria" pitchFamily="18" charset="0"/>
              </a:rPr>
              <a:t>direniş ruhunu kırmak amacıyla  şehrin </a:t>
            </a:r>
            <a:r>
              <a:rPr lang="tr-TR" dirty="0">
                <a:solidFill>
                  <a:schemeClr val="tx1"/>
                </a:solidFill>
                <a:latin typeface="Cambria" pitchFamily="18" charset="0"/>
              </a:rPr>
              <a:t>ileri gelenlerini tutukladılar. Ancak bu kez de </a:t>
            </a:r>
            <a:r>
              <a:rPr lang="tr-TR" dirty="0" smtClean="0">
                <a:solidFill>
                  <a:schemeClr val="tx1"/>
                </a:solidFill>
                <a:latin typeface="Cambria" pitchFamily="18" charset="0"/>
              </a:rPr>
              <a:t>kahraman Maraş </a:t>
            </a:r>
            <a:r>
              <a:rPr lang="tr-TR" dirty="0">
                <a:solidFill>
                  <a:schemeClr val="tx1"/>
                </a:solidFill>
                <a:latin typeface="Cambria" pitchFamily="18" charset="0"/>
              </a:rPr>
              <a:t>halkının silahlı direnişiyle karşılaştılar</a:t>
            </a:r>
            <a:r>
              <a:rPr lang="tr-TR" dirty="0" smtClean="0">
                <a:solidFill>
                  <a:schemeClr val="tx1"/>
                </a:solidFill>
                <a:latin typeface="Cambria" pitchFamily="18" charset="0"/>
              </a:rPr>
              <a:t>. Mustafa </a:t>
            </a:r>
            <a:r>
              <a:rPr lang="tr-TR" dirty="0">
                <a:solidFill>
                  <a:schemeClr val="tx1"/>
                </a:solidFill>
                <a:latin typeface="Cambria" pitchFamily="18" charset="0"/>
              </a:rPr>
              <a:t>Kemal, Maraşlıların </a:t>
            </a:r>
            <a:r>
              <a:rPr lang="tr-TR" dirty="0" smtClean="0">
                <a:solidFill>
                  <a:schemeClr val="tx1"/>
                </a:solidFill>
                <a:latin typeface="Cambria" pitchFamily="18" charset="0"/>
              </a:rPr>
              <a:t> başlattığı </a:t>
            </a:r>
            <a:r>
              <a:rPr lang="tr-TR" dirty="0">
                <a:solidFill>
                  <a:schemeClr val="tx1"/>
                </a:solidFill>
                <a:latin typeface="Cambria" pitchFamily="18" charset="0"/>
              </a:rPr>
              <a:t>kurtuluş </a:t>
            </a:r>
            <a:r>
              <a:rPr lang="tr-TR" dirty="0" smtClean="0">
                <a:solidFill>
                  <a:schemeClr val="tx1"/>
                </a:solidFill>
                <a:latin typeface="Cambria" pitchFamily="18" charset="0"/>
              </a:rPr>
              <a:t>mücadelesine destek </a:t>
            </a:r>
            <a:r>
              <a:rPr lang="tr-TR" dirty="0">
                <a:solidFill>
                  <a:schemeClr val="tx1"/>
                </a:solidFill>
                <a:latin typeface="Cambria" pitchFamily="18" charset="0"/>
              </a:rPr>
              <a:t>olmak için bazı silah arkadaşlarını o </a:t>
            </a:r>
            <a:r>
              <a:rPr lang="tr-TR" dirty="0" smtClean="0">
                <a:solidFill>
                  <a:schemeClr val="tx1"/>
                </a:solidFill>
                <a:latin typeface="Cambria" pitchFamily="18" charset="0"/>
              </a:rPr>
              <a:t> bölgeye </a:t>
            </a:r>
            <a:r>
              <a:rPr lang="tr-TR" dirty="0">
                <a:solidFill>
                  <a:schemeClr val="tx1"/>
                </a:solidFill>
                <a:latin typeface="Cambria" pitchFamily="18" charset="0"/>
              </a:rPr>
              <a:t>gönderdi. Bu </a:t>
            </a:r>
            <a:r>
              <a:rPr lang="tr-TR" dirty="0" smtClean="0">
                <a:solidFill>
                  <a:schemeClr val="tx1"/>
                </a:solidFill>
                <a:latin typeface="Cambria" pitchFamily="18" charset="0"/>
              </a:rPr>
              <a:t>arada çevredeki </a:t>
            </a:r>
            <a:r>
              <a:rPr lang="tr-TR" dirty="0">
                <a:solidFill>
                  <a:schemeClr val="tx1"/>
                </a:solidFill>
                <a:latin typeface="Cambria" pitchFamily="18" charset="0"/>
              </a:rPr>
              <a:t>Kuvayımilliye birlikleri de Maraşlıların yardımına koştu. </a:t>
            </a:r>
            <a:r>
              <a:rPr lang="tr-TR" dirty="0" smtClean="0">
                <a:solidFill>
                  <a:schemeClr val="tx1"/>
                </a:solidFill>
                <a:latin typeface="Cambria" pitchFamily="18" charset="0"/>
              </a:rPr>
              <a:t>Böylece giderek </a:t>
            </a:r>
            <a:r>
              <a:rPr lang="tr-TR" dirty="0">
                <a:solidFill>
                  <a:schemeClr val="tx1"/>
                </a:solidFill>
                <a:latin typeface="Cambria" pitchFamily="18" charset="0"/>
              </a:rPr>
              <a:t>güçlenen Türk </a:t>
            </a:r>
            <a:r>
              <a:rPr lang="tr-TR" dirty="0" smtClean="0">
                <a:solidFill>
                  <a:schemeClr val="tx1"/>
                </a:solidFill>
                <a:latin typeface="Cambria" pitchFamily="18" charset="0"/>
              </a:rPr>
              <a:t>direnişi karşısında tutunamayan Fransızlar ve Ermeniler şehir içinde yaşanan şiddetli çarpışmalarda büyük kayıplar verdiler</a:t>
            </a:r>
            <a:r>
              <a:rPr lang="tr-TR" dirty="0">
                <a:solidFill>
                  <a:schemeClr val="tx1"/>
                </a:solidFill>
                <a:latin typeface="Cambria" pitchFamily="18" charset="0"/>
              </a:rPr>
              <a:t>. 11 </a:t>
            </a:r>
            <a:r>
              <a:rPr lang="tr-TR" dirty="0" smtClean="0">
                <a:solidFill>
                  <a:schemeClr val="tx1"/>
                </a:solidFill>
                <a:latin typeface="Cambria" pitchFamily="18" charset="0"/>
              </a:rPr>
              <a:t>Şubat 1920 </a:t>
            </a:r>
            <a:r>
              <a:rPr lang="tr-TR" dirty="0">
                <a:solidFill>
                  <a:schemeClr val="tx1"/>
                </a:solidFill>
                <a:latin typeface="Cambria" pitchFamily="18" charset="0"/>
              </a:rPr>
              <a:t>gecesi de </a:t>
            </a:r>
            <a:r>
              <a:rPr lang="tr-TR" dirty="0" smtClean="0">
                <a:solidFill>
                  <a:schemeClr val="tx1"/>
                </a:solidFill>
                <a:latin typeface="Cambria" pitchFamily="18" charset="0"/>
              </a:rPr>
              <a:t>karanlıktan faydalanarak şehri  gizlice terk </a:t>
            </a:r>
            <a:r>
              <a:rPr lang="tr-TR" dirty="0">
                <a:solidFill>
                  <a:schemeClr val="tx1"/>
                </a:solidFill>
                <a:latin typeface="Cambria" pitchFamily="18" charset="0"/>
              </a:rPr>
              <a:t>ettiler</a:t>
            </a:r>
            <a:r>
              <a:rPr lang="tr-TR" dirty="0" smtClean="0">
                <a:solidFill>
                  <a:schemeClr val="tx1"/>
                </a:solidFill>
                <a:latin typeface="Cambria" pitchFamily="18" charset="0"/>
              </a:rPr>
              <a:t>.</a:t>
            </a:r>
          </a:p>
        </p:txBody>
      </p:sp>
    </p:spTree>
    <p:extLst>
      <p:ext uri="{BB962C8B-B14F-4D97-AF65-F5344CB8AC3E}">
        <p14:creationId xmlns="" xmlns:p14="http://schemas.microsoft.com/office/powerpoint/2010/main" val="465877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Maraşlıların Kahramanlık Destanı</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800" dirty="0">
                <a:solidFill>
                  <a:schemeClr val="tx1"/>
                </a:solidFill>
                <a:latin typeface="Cambria" pitchFamily="18" charset="0"/>
              </a:rPr>
              <a:t>Maraş’ın düşman işgalinden kurtarılması Millî Mücadele’de kazanılan </a:t>
            </a:r>
            <a:r>
              <a:rPr lang="tr-TR" sz="2800" b="1" dirty="0">
                <a:solidFill>
                  <a:srgbClr val="FF0000"/>
                </a:solidFill>
                <a:latin typeface="Cambria" pitchFamily="18" charset="0"/>
              </a:rPr>
              <a:t>ilk zafer oldu. </a:t>
            </a:r>
            <a:r>
              <a:rPr lang="tr-TR" sz="2800" dirty="0">
                <a:solidFill>
                  <a:schemeClr val="tx1"/>
                </a:solidFill>
                <a:latin typeface="Cambria" pitchFamily="18" charset="0"/>
              </a:rPr>
              <a:t>Henüz Büyük Millet Meclisinin açılmadığı ve düzenli ordunun kurulmadığı bir dönemde kazanılan bu zafer ülke içinde ve dışında </a:t>
            </a:r>
            <a:r>
              <a:rPr lang="tr-TR" sz="2800" dirty="0" smtClean="0">
                <a:solidFill>
                  <a:schemeClr val="tx1"/>
                </a:solidFill>
                <a:latin typeface="Cambria" pitchFamily="18" charset="0"/>
              </a:rPr>
              <a:t>büyük yankılar </a:t>
            </a:r>
            <a:r>
              <a:rPr lang="tr-TR" sz="2800" dirty="0">
                <a:solidFill>
                  <a:schemeClr val="tx1"/>
                </a:solidFill>
                <a:latin typeface="Cambria" pitchFamily="18" charset="0"/>
              </a:rPr>
              <a:t>uyandırdı</a:t>
            </a:r>
            <a:r>
              <a:rPr lang="tr-TR" sz="2800" dirty="0" smtClean="0">
                <a:solidFill>
                  <a:schemeClr val="tx1"/>
                </a:solidFill>
                <a:latin typeface="Cambria" pitchFamily="18" charset="0"/>
              </a:rPr>
              <a:t>.</a:t>
            </a:r>
          </a:p>
          <a:p>
            <a:pPr algn="just"/>
            <a:endParaRPr lang="tr-TR" sz="2800" dirty="0">
              <a:solidFill>
                <a:schemeClr val="tx1"/>
              </a:solidFill>
              <a:latin typeface="Cambria" pitchFamily="18" charset="0"/>
            </a:endParaRPr>
          </a:p>
          <a:p>
            <a:pPr algn="just"/>
            <a:r>
              <a:rPr lang="tr-TR" sz="2800" dirty="0">
                <a:solidFill>
                  <a:schemeClr val="tx1"/>
                </a:solidFill>
                <a:latin typeface="Cambria" pitchFamily="18" charset="0"/>
              </a:rPr>
              <a:t>Maraş, halkının Kurtuluş Savaşı sırasında kazandığı bu zafer nedeniyle </a:t>
            </a:r>
            <a:r>
              <a:rPr lang="tr-TR" sz="2800" b="1" dirty="0">
                <a:solidFill>
                  <a:schemeClr val="tx1"/>
                </a:solidFill>
                <a:latin typeface="Cambria" pitchFamily="18" charset="0"/>
              </a:rPr>
              <a:t>7 Şubat 1973’te TBMM </a:t>
            </a:r>
            <a:r>
              <a:rPr lang="tr-TR" sz="2800" dirty="0" smtClean="0">
                <a:solidFill>
                  <a:schemeClr val="tx1"/>
                </a:solidFill>
                <a:latin typeface="Cambria" pitchFamily="18" charset="0"/>
              </a:rPr>
              <a:t>tarafından </a:t>
            </a:r>
            <a:r>
              <a:rPr lang="tr-TR" sz="2800" b="1" dirty="0" smtClean="0">
                <a:solidFill>
                  <a:schemeClr val="tx1"/>
                </a:solidFill>
                <a:latin typeface="Cambria" pitchFamily="18" charset="0"/>
              </a:rPr>
              <a:t>“</a:t>
            </a:r>
            <a:r>
              <a:rPr lang="tr-TR" sz="2800" b="1" dirty="0">
                <a:solidFill>
                  <a:schemeClr val="tx1"/>
                </a:solidFill>
                <a:latin typeface="Cambria" pitchFamily="18" charset="0"/>
              </a:rPr>
              <a:t>Kahraman” </a:t>
            </a:r>
            <a:r>
              <a:rPr lang="tr-TR" sz="2800" dirty="0">
                <a:solidFill>
                  <a:schemeClr val="tx1"/>
                </a:solidFill>
                <a:latin typeface="Cambria" pitchFamily="18" charset="0"/>
              </a:rPr>
              <a:t>unvanıyla ödüllendirildi.</a:t>
            </a:r>
          </a:p>
          <a:p>
            <a:pPr algn="just"/>
            <a:endParaRPr lang="tr-TR" sz="2800" dirty="0" smtClean="0">
              <a:solidFill>
                <a:schemeClr val="tx1"/>
              </a:solidFill>
              <a:latin typeface="Cambria" pitchFamily="18" charset="0"/>
            </a:endParaRPr>
          </a:p>
          <a:p>
            <a:pPr algn="just"/>
            <a:endParaRPr lang="tr-TR" sz="2800" dirty="0">
              <a:solidFill>
                <a:schemeClr val="tx1"/>
              </a:solidFill>
              <a:latin typeface="Cambria" pitchFamily="18" charset="0"/>
            </a:endParaRPr>
          </a:p>
        </p:txBody>
      </p:sp>
    </p:spTree>
    <p:extLst>
      <p:ext uri="{BB962C8B-B14F-4D97-AF65-F5344CB8AC3E}">
        <p14:creationId xmlns="" xmlns:p14="http://schemas.microsoft.com/office/powerpoint/2010/main" val="35089291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Kendi Kendini Kurtaran Şehir: Urfa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Urfa önce İngilizler daha sonra da 30 Ekim 1919’da Fransızlar </a:t>
            </a:r>
            <a:r>
              <a:rPr lang="tr-TR" sz="2400" dirty="0" smtClean="0">
                <a:solidFill>
                  <a:schemeClr val="tx1"/>
                </a:solidFill>
                <a:latin typeface="Cambria" pitchFamily="18" charset="0"/>
              </a:rPr>
              <a:t>tarafından </a:t>
            </a:r>
            <a:r>
              <a:rPr lang="tr-TR" sz="2400" dirty="0">
                <a:solidFill>
                  <a:schemeClr val="tx1"/>
                </a:solidFill>
                <a:latin typeface="Cambria" pitchFamily="18" charset="0"/>
              </a:rPr>
              <a:t>işgal </a:t>
            </a:r>
            <a:r>
              <a:rPr lang="tr-TR" sz="2400" dirty="0" smtClean="0">
                <a:solidFill>
                  <a:schemeClr val="tx1"/>
                </a:solidFill>
                <a:latin typeface="Cambria" pitchFamily="18" charset="0"/>
              </a:rPr>
              <a:t>edildi</a:t>
            </a:r>
            <a:r>
              <a:rPr lang="tr-TR" sz="2400" dirty="0">
                <a:solidFill>
                  <a:schemeClr val="tx1"/>
                </a:solidFill>
                <a:latin typeface="Cambria" pitchFamily="18" charset="0"/>
              </a:rPr>
              <a:t>. Fransızlar diğer şehirlerde olduğu gibi Urfa’da da </a:t>
            </a:r>
            <a:r>
              <a:rPr lang="tr-TR" sz="2400" dirty="0" smtClean="0">
                <a:solidFill>
                  <a:schemeClr val="tx1"/>
                </a:solidFill>
                <a:latin typeface="Cambria" pitchFamily="18" charset="0"/>
              </a:rPr>
              <a:t>Ermenilerle iş </a:t>
            </a:r>
            <a:r>
              <a:rPr lang="tr-TR" sz="2400" dirty="0">
                <a:solidFill>
                  <a:schemeClr val="tx1"/>
                </a:solidFill>
                <a:latin typeface="Cambria" pitchFamily="18" charset="0"/>
              </a:rPr>
              <a:t>birliği yaptılar. Diğer yandan Urfalıları birbirlerine karşı kışkırtarak </a:t>
            </a:r>
            <a:r>
              <a:rPr lang="tr-TR" sz="2400" dirty="0" smtClean="0">
                <a:solidFill>
                  <a:schemeClr val="tx1"/>
                </a:solidFill>
                <a:latin typeface="Cambria" pitchFamily="18" charset="0"/>
              </a:rPr>
              <a:t>bölmeye çalıştılar. Urfa’da </a:t>
            </a:r>
            <a:r>
              <a:rPr lang="tr-TR" sz="2400" dirty="0">
                <a:solidFill>
                  <a:schemeClr val="tx1"/>
                </a:solidFill>
                <a:latin typeface="Cambria" pitchFamily="18" charset="0"/>
              </a:rPr>
              <a:t>Ermeniler, Fransızlardan aldıkları cesaretle Türk halkına </a:t>
            </a:r>
            <a:r>
              <a:rPr lang="tr-TR" sz="2400" dirty="0" smtClean="0">
                <a:solidFill>
                  <a:schemeClr val="tx1"/>
                </a:solidFill>
                <a:latin typeface="Cambria" pitchFamily="18" charset="0"/>
              </a:rPr>
              <a:t>karşı onur kırıcı ve </a:t>
            </a:r>
            <a:r>
              <a:rPr lang="tr-TR" sz="2400" dirty="0">
                <a:solidFill>
                  <a:schemeClr val="tx1"/>
                </a:solidFill>
                <a:latin typeface="Cambria" pitchFamily="18" charset="0"/>
              </a:rPr>
              <a:t>tahrik edici </a:t>
            </a:r>
            <a:r>
              <a:rPr lang="tr-TR" sz="2400" dirty="0" smtClean="0">
                <a:solidFill>
                  <a:schemeClr val="tx1"/>
                </a:solidFill>
                <a:latin typeface="Cambria" pitchFamily="18" charset="0"/>
              </a:rPr>
              <a:t>davranışlarda bulunmaya </a:t>
            </a:r>
            <a:r>
              <a:rPr lang="tr-TR" sz="2400" dirty="0">
                <a:solidFill>
                  <a:schemeClr val="tx1"/>
                </a:solidFill>
                <a:latin typeface="Cambria" pitchFamily="18" charset="0"/>
              </a:rPr>
              <a:t>başladılar</a:t>
            </a:r>
            <a:r>
              <a:rPr lang="tr-TR" sz="2400" dirty="0" smtClean="0">
                <a:solidFill>
                  <a:schemeClr val="tx1"/>
                </a:solidFill>
                <a:latin typeface="Cambria" pitchFamily="18" charset="0"/>
              </a:rPr>
              <a:t>. Urfalılar bağımsızlıklarına, millî </a:t>
            </a:r>
            <a:r>
              <a:rPr lang="tr-TR" sz="2400" dirty="0">
                <a:solidFill>
                  <a:schemeClr val="tx1"/>
                </a:solidFill>
                <a:latin typeface="Cambria" pitchFamily="18" charset="0"/>
              </a:rPr>
              <a:t>birlik ve beraberliklerine yönelik bu </a:t>
            </a:r>
            <a:r>
              <a:rPr lang="tr-TR" sz="2400" dirty="0" smtClean="0">
                <a:solidFill>
                  <a:schemeClr val="tx1"/>
                </a:solidFill>
                <a:latin typeface="Cambria" pitchFamily="18" charset="0"/>
              </a:rPr>
              <a:t>saldırılara karşı Urfa Müdafaa-i Hukuk </a:t>
            </a:r>
            <a:r>
              <a:rPr lang="tr-TR" sz="2400" dirty="0">
                <a:solidFill>
                  <a:schemeClr val="tx1"/>
                </a:solidFill>
                <a:latin typeface="Cambria" pitchFamily="18" charset="0"/>
              </a:rPr>
              <a:t>Cemiyetini kurdular. Cemiyetin </a:t>
            </a:r>
            <a:r>
              <a:rPr lang="tr-TR" sz="2400" dirty="0" smtClean="0">
                <a:solidFill>
                  <a:schemeClr val="tx1"/>
                </a:solidFill>
                <a:latin typeface="Cambria" pitchFamily="18" charset="0"/>
              </a:rPr>
              <a:t>başkanlığına ise </a:t>
            </a:r>
            <a:r>
              <a:rPr lang="tr-TR" sz="2400" dirty="0">
                <a:solidFill>
                  <a:schemeClr val="tx1"/>
                </a:solidFill>
                <a:latin typeface="Cambria" pitchFamily="18" charset="0"/>
              </a:rPr>
              <a:t>Mustafa </a:t>
            </a:r>
            <a:r>
              <a:rPr lang="tr-TR" sz="2400" dirty="0" smtClean="0">
                <a:solidFill>
                  <a:schemeClr val="tx1"/>
                </a:solidFill>
                <a:latin typeface="Cambria" pitchFamily="18" charset="0"/>
              </a:rPr>
              <a:t> Kemal tarafından bölgeye </a:t>
            </a:r>
            <a:r>
              <a:rPr lang="tr-TR" sz="2400" dirty="0">
                <a:solidFill>
                  <a:schemeClr val="tx1"/>
                </a:solidFill>
                <a:latin typeface="Cambria" pitchFamily="18" charset="0"/>
              </a:rPr>
              <a:t>atanan </a:t>
            </a:r>
            <a:r>
              <a:rPr lang="tr-TR" sz="2400" dirty="0" smtClean="0">
                <a:solidFill>
                  <a:schemeClr val="tx1"/>
                </a:solidFill>
                <a:latin typeface="Cambria" pitchFamily="18" charset="0"/>
              </a:rPr>
              <a:t>Yüzbaşı Ali </a:t>
            </a:r>
            <a:r>
              <a:rPr lang="tr-TR" sz="2400" dirty="0">
                <a:solidFill>
                  <a:schemeClr val="tx1"/>
                </a:solidFill>
                <a:latin typeface="Cambria" pitchFamily="18" charset="0"/>
              </a:rPr>
              <a:t>Saip Bey’i getirdiler.</a:t>
            </a:r>
          </a:p>
        </p:txBody>
      </p:sp>
    </p:spTree>
    <p:extLst>
      <p:ext uri="{BB962C8B-B14F-4D97-AF65-F5344CB8AC3E}">
        <p14:creationId xmlns="" xmlns:p14="http://schemas.microsoft.com/office/powerpoint/2010/main" val="2186632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Kendi Kendini Kurtaran Şehir: Urfa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smtClean="0">
                <a:solidFill>
                  <a:schemeClr val="tx1"/>
                </a:solidFill>
                <a:latin typeface="Cambria" pitchFamily="18" charset="0"/>
              </a:rPr>
              <a:t>Ali </a:t>
            </a:r>
            <a:r>
              <a:rPr lang="tr-TR" sz="2400" dirty="0">
                <a:solidFill>
                  <a:schemeClr val="tx1"/>
                </a:solidFill>
                <a:latin typeface="Cambria" pitchFamily="18" charset="0"/>
              </a:rPr>
              <a:t>Saip Bey, Urfa halkını Fransızlara </a:t>
            </a:r>
            <a:r>
              <a:rPr lang="tr-TR" sz="2400" dirty="0" smtClean="0">
                <a:solidFill>
                  <a:schemeClr val="tx1"/>
                </a:solidFill>
                <a:latin typeface="Cambria" pitchFamily="18" charset="0"/>
              </a:rPr>
              <a:t>karşı mücadeleye çağırarak 3.000 kişilik bir </a:t>
            </a:r>
            <a:r>
              <a:rPr lang="tr-TR" sz="2400" dirty="0">
                <a:solidFill>
                  <a:schemeClr val="tx1"/>
                </a:solidFill>
                <a:latin typeface="Cambria" pitchFamily="18" charset="0"/>
              </a:rPr>
              <a:t>kuvvet topladı</a:t>
            </a:r>
            <a:r>
              <a:rPr lang="tr-TR" sz="2400" dirty="0" smtClean="0">
                <a:solidFill>
                  <a:schemeClr val="tx1"/>
                </a:solidFill>
                <a:latin typeface="Cambria" pitchFamily="18" charset="0"/>
              </a:rPr>
              <a:t>. Ardından da Urfa’daki Fransız Komutanlığına bir </a:t>
            </a:r>
            <a:r>
              <a:rPr lang="tr-TR" sz="2400" dirty="0">
                <a:solidFill>
                  <a:schemeClr val="tx1"/>
                </a:solidFill>
                <a:latin typeface="Cambria" pitchFamily="18" charset="0"/>
              </a:rPr>
              <a:t>ültimatom vererek </a:t>
            </a:r>
            <a:r>
              <a:rPr lang="tr-TR" sz="2400" dirty="0" smtClean="0">
                <a:solidFill>
                  <a:schemeClr val="tx1"/>
                </a:solidFill>
                <a:latin typeface="Cambria" pitchFamily="18" charset="0"/>
              </a:rPr>
              <a:t>şehrin 24 </a:t>
            </a:r>
            <a:r>
              <a:rPr lang="tr-TR" sz="2400" dirty="0">
                <a:solidFill>
                  <a:schemeClr val="tx1"/>
                </a:solidFill>
                <a:latin typeface="Cambria" pitchFamily="18" charset="0"/>
              </a:rPr>
              <a:t>saat içinde </a:t>
            </a:r>
            <a:r>
              <a:rPr lang="tr-TR" sz="2400" dirty="0" smtClean="0">
                <a:solidFill>
                  <a:schemeClr val="tx1"/>
                </a:solidFill>
                <a:latin typeface="Cambria" pitchFamily="18" charset="0"/>
              </a:rPr>
              <a:t>boşaltılmasını istedi. Ancak </a:t>
            </a:r>
            <a:r>
              <a:rPr lang="tr-TR" sz="2400" dirty="0">
                <a:solidFill>
                  <a:schemeClr val="tx1"/>
                </a:solidFill>
                <a:latin typeface="Cambria" pitchFamily="18" charset="0"/>
              </a:rPr>
              <a:t>Fransızlar</a:t>
            </a:r>
            <a:r>
              <a:rPr lang="tr-TR" sz="2400" dirty="0" smtClean="0">
                <a:solidFill>
                  <a:schemeClr val="tx1"/>
                </a:solidFill>
                <a:latin typeface="Cambria" pitchFamily="18" charset="0"/>
              </a:rPr>
              <a:t>, Ali </a:t>
            </a:r>
            <a:r>
              <a:rPr lang="tr-TR" sz="2400" dirty="0">
                <a:solidFill>
                  <a:schemeClr val="tx1"/>
                </a:solidFill>
                <a:latin typeface="Cambria" pitchFamily="18" charset="0"/>
              </a:rPr>
              <a:t>Saip </a:t>
            </a:r>
            <a:r>
              <a:rPr lang="tr-TR" sz="2400" dirty="0" smtClean="0">
                <a:solidFill>
                  <a:schemeClr val="tx1"/>
                </a:solidFill>
                <a:latin typeface="Cambria" pitchFamily="18" charset="0"/>
              </a:rPr>
              <a:t>Bey’in uyarısına oyalayıcı cevaplar vererek şehri terk </a:t>
            </a:r>
            <a:r>
              <a:rPr lang="tr-TR" sz="2400" dirty="0">
                <a:solidFill>
                  <a:schemeClr val="tx1"/>
                </a:solidFill>
                <a:latin typeface="Cambria" pitchFamily="18" charset="0"/>
              </a:rPr>
              <a:t>etmediler. Bunun </a:t>
            </a:r>
            <a:r>
              <a:rPr lang="tr-TR" sz="2400" dirty="0" smtClean="0">
                <a:solidFill>
                  <a:schemeClr val="tx1"/>
                </a:solidFill>
                <a:latin typeface="Cambria" pitchFamily="18" charset="0"/>
              </a:rPr>
              <a:t>üzerine Urfa’daki Türk </a:t>
            </a:r>
            <a:r>
              <a:rPr lang="tr-TR" sz="2400" dirty="0">
                <a:solidFill>
                  <a:schemeClr val="tx1"/>
                </a:solidFill>
                <a:latin typeface="Cambria" pitchFamily="18" charset="0"/>
              </a:rPr>
              <a:t>birlikleri </a:t>
            </a:r>
            <a:r>
              <a:rPr lang="tr-TR" sz="2400" dirty="0" smtClean="0">
                <a:solidFill>
                  <a:schemeClr val="tx1"/>
                </a:solidFill>
                <a:latin typeface="Cambria" pitchFamily="18" charset="0"/>
              </a:rPr>
              <a:t>Fransızlara karşı silahlı mücadeleye </a:t>
            </a:r>
            <a:r>
              <a:rPr lang="tr-TR" sz="2400" dirty="0">
                <a:solidFill>
                  <a:schemeClr val="tx1"/>
                </a:solidFill>
                <a:latin typeface="Cambria" pitchFamily="18" charset="0"/>
              </a:rPr>
              <a:t>başladılar</a:t>
            </a:r>
            <a:r>
              <a:rPr lang="tr-TR" sz="2400" dirty="0" smtClean="0">
                <a:solidFill>
                  <a:schemeClr val="tx1"/>
                </a:solidFill>
                <a:latin typeface="Cambria" pitchFamily="18" charset="0"/>
              </a:rPr>
              <a:t>.</a:t>
            </a:r>
          </a:p>
          <a:p>
            <a:pPr algn="just"/>
            <a:r>
              <a:rPr lang="tr-TR" sz="2400" dirty="0">
                <a:solidFill>
                  <a:schemeClr val="tx1"/>
                </a:solidFill>
                <a:latin typeface="Cambria" pitchFamily="18" charset="0"/>
              </a:rPr>
              <a:t>Urfalılar iki ay kadar süren </a:t>
            </a:r>
            <a:r>
              <a:rPr lang="tr-TR" sz="2400" dirty="0" smtClean="0">
                <a:solidFill>
                  <a:schemeClr val="tx1"/>
                </a:solidFill>
                <a:latin typeface="Cambria" pitchFamily="18" charset="0"/>
              </a:rPr>
              <a:t>çatışmalar sırasında dışarıdan yardım alma imkânı bulamadılar. Ancak özgürlük ve bağımsızlıklarını kaybetmemek için </a:t>
            </a:r>
            <a:r>
              <a:rPr lang="tr-TR" sz="2400" dirty="0">
                <a:solidFill>
                  <a:schemeClr val="tx1"/>
                </a:solidFill>
                <a:latin typeface="Cambria" pitchFamily="18" charset="0"/>
              </a:rPr>
              <a:t>birlik beraberlik ve </a:t>
            </a:r>
            <a:r>
              <a:rPr lang="tr-TR" sz="2400" dirty="0" smtClean="0">
                <a:solidFill>
                  <a:schemeClr val="tx1"/>
                </a:solidFill>
                <a:latin typeface="Cambria" pitchFamily="18" charset="0"/>
              </a:rPr>
              <a:t>dayanışma içinde şanlı bir   direniş sergilediler. 11 Nisan </a:t>
            </a:r>
            <a:r>
              <a:rPr lang="tr-TR" sz="2400" dirty="0">
                <a:solidFill>
                  <a:schemeClr val="tx1"/>
                </a:solidFill>
                <a:latin typeface="Cambria" pitchFamily="18" charset="0"/>
              </a:rPr>
              <a:t>1920’de de </a:t>
            </a:r>
            <a:r>
              <a:rPr lang="tr-TR" sz="2400" dirty="0" smtClean="0">
                <a:solidFill>
                  <a:schemeClr val="tx1"/>
                </a:solidFill>
                <a:latin typeface="Cambria" pitchFamily="18" charset="0"/>
              </a:rPr>
              <a:t>düşmanı şehirlerinden atmayı başardılar. </a:t>
            </a:r>
            <a:endParaRPr lang="tr-TR" sz="2400" dirty="0">
              <a:solidFill>
                <a:schemeClr val="tx1"/>
              </a:solidFill>
              <a:latin typeface="Cambria" pitchFamily="18" charset="0"/>
            </a:endParaRPr>
          </a:p>
        </p:txBody>
      </p:sp>
    </p:spTree>
    <p:extLst>
      <p:ext uri="{BB962C8B-B14F-4D97-AF65-F5344CB8AC3E}">
        <p14:creationId xmlns="" xmlns:p14="http://schemas.microsoft.com/office/powerpoint/2010/main" val="3887123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Ali Saip Bey (Ursavaş, 1895-1939)</a:t>
            </a:r>
            <a:endParaRPr lang="tr-TR" sz="3600" dirty="0"/>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1885’te bugün Irak sınırları içinde kalmış olan Revandiz’de doğdu. </a:t>
            </a:r>
            <a:r>
              <a:rPr lang="tr-TR" sz="2400" dirty="0" smtClean="0">
                <a:solidFill>
                  <a:schemeClr val="tx1"/>
                </a:solidFill>
                <a:latin typeface="Cambria" pitchFamily="18" charset="0"/>
              </a:rPr>
              <a:t>Harp Okulundan </a:t>
            </a:r>
            <a:r>
              <a:rPr lang="tr-TR" sz="2400" dirty="0">
                <a:solidFill>
                  <a:schemeClr val="tx1"/>
                </a:solidFill>
                <a:latin typeface="Cambria" pitchFamily="18" charset="0"/>
              </a:rPr>
              <a:t>mezun oldu. 1919 yılında Urfa Jandarma </a:t>
            </a:r>
            <a:r>
              <a:rPr lang="tr-TR" sz="2400" dirty="0" smtClean="0">
                <a:solidFill>
                  <a:schemeClr val="tx1"/>
                </a:solidFill>
                <a:latin typeface="Cambria" pitchFamily="18" charset="0"/>
              </a:rPr>
              <a:t>Komutanlığına </a:t>
            </a:r>
            <a:r>
              <a:rPr lang="tr-TR" sz="2400" dirty="0">
                <a:solidFill>
                  <a:schemeClr val="tx1"/>
                </a:solidFill>
                <a:latin typeface="Cambria" pitchFamily="18" charset="0"/>
              </a:rPr>
              <a:t>getirildi</a:t>
            </a:r>
            <a:r>
              <a:rPr lang="tr-TR" sz="2400" dirty="0" smtClean="0">
                <a:solidFill>
                  <a:schemeClr val="tx1"/>
                </a:solidFill>
                <a:latin typeface="Cambria" pitchFamily="18" charset="0"/>
              </a:rPr>
              <a:t>. Şehrin </a:t>
            </a:r>
            <a:r>
              <a:rPr lang="tr-TR" sz="2400" dirty="0">
                <a:solidFill>
                  <a:schemeClr val="tx1"/>
                </a:solidFill>
                <a:latin typeface="Cambria" pitchFamily="18" charset="0"/>
              </a:rPr>
              <a:t>ileri gelenleri ile bir millî teşkilat oluşturarak Urfa’nın kurtuluşunda </a:t>
            </a:r>
            <a:r>
              <a:rPr lang="tr-TR" sz="2400" dirty="0" smtClean="0">
                <a:solidFill>
                  <a:schemeClr val="tx1"/>
                </a:solidFill>
                <a:latin typeface="Cambria" pitchFamily="18" charset="0"/>
              </a:rPr>
              <a:t>önemli rol </a:t>
            </a:r>
            <a:r>
              <a:rPr lang="tr-TR" sz="2400" dirty="0">
                <a:solidFill>
                  <a:schemeClr val="tx1"/>
                </a:solidFill>
                <a:latin typeface="Cambria" pitchFamily="18" charset="0"/>
              </a:rPr>
              <a:t>oynadı</a:t>
            </a:r>
            <a:r>
              <a:rPr lang="tr-TR" sz="2400" dirty="0" smtClean="0">
                <a:solidFill>
                  <a:schemeClr val="tx1"/>
                </a:solidFill>
                <a:latin typeface="Cambria" pitchFamily="18" charset="0"/>
              </a:rPr>
              <a:t>. Bu </a:t>
            </a:r>
            <a:r>
              <a:rPr lang="tr-TR" sz="2400" dirty="0">
                <a:solidFill>
                  <a:schemeClr val="tx1"/>
                </a:solidFill>
                <a:latin typeface="Cambria" pitchFamily="18" charset="0"/>
              </a:rPr>
              <a:t>nedenle </a:t>
            </a:r>
            <a:r>
              <a:rPr lang="tr-TR" sz="2400" dirty="0" smtClean="0">
                <a:solidFill>
                  <a:schemeClr val="tx1"/>
                </a:solidFill>
                <a:latin typeface="Cambria" pitchFamily="18" charset="0"/>
              </a:rPr>
              <a:t> Atatürk tarafından kendisine </a:t>
            </a:r>
            <a:r>
              <a:rPr lang="tr-TR" sz="2400" dirty="0">
                <a:solidFill>
                  <a:schemeClr val="tx1"/>
                </a:solidFill>
                <a:latin typeface="Cambria" pitchFamily="18" charset="0"/>
              </a:rPr>
              <a:t>“Ursavaş</a:t>
            </a:r>
            <a:r>
              <a:rPr lang="tr-TR" sz="2400" dirty="0" smtClean="0">
                <a:solidFill>
                  <a:schemeClr val="tx1"/>
                </a:solidFill>
                <a:latin typeface="Cambria" pitchFamily="18" charset="0"/>
              </a:rPr>
              <a:t>” soyadı verildi. 1939’da Adana’da </a:t>
            </a:r>
            <a:r>
              <a:rPr lang="tr-TR" sz="2400" dirty="0">
                <a:solidFill>
                  <a:schemeClr val="tx1"/>
                </a:solidFill>
                <a:latin typeface="Cambria" pitchFamily="18" charset="0"/>
              </a:rPr>
              <a:t>vefat etti</a:t>
            </a:r>
            <a:r>
              <a:rPr lang="tr-TR" sz="2400" dirty="0" smtClean="0">
                <a:solidFill>
                  <a:schemeClr val="tx1"/>
                </a:solidFill>
                <a:latin typeface="Cambria" pitchFamily="18" charset="0"/>
              </a:rPr>
              <a:t>. </a:t>
            </a:r>
            <a:endParaRPr lang="tr-TR" sz="2400" dirty="0">
              <a:solidFill>
                <a:schemeClr val="tx1"/>
              </a:solidFill>
              <a:latin typeface="Cambria" pitchFamily="18" charset="0"/>
            </a:endParaRPr>
          </a:p>
          <a:p>
            <a:pPr algn="just"/>
            <a:r>
              <a:rPr lang="tr-TR" dirty="0">
                <a:solidFill>
                  <a:schemeClr val="tx1"/>
                </a:solidFill>
                <a:latin typeface="Cambria" pitchFamily="18" charset="0"/>
              </a:rPr>
              <a:t>Ali Saip Bey, Fransızlarla girdiği bir çarpışmanın ardından savaş </a:t>
            </a:r>
            <a:r>
              <a:rPr lang="tr-TR" dirty="0" smtClean="0">
                <a:solidFill>
                  <a:schemeClr val="tx1"/>
                </a:solidFill>
                <a:latin typeface="Cambria" pitchFamily="18" charset="0"/>
              </a:rPr>
              <a:t>alanını gezerken </a:t>
            </a:r>
            <a:r>
              <a:rPr lang="tr-TR" dirty="0">
                <a:solidFill>
                  <a:schemeClr val="tx1"/>
                </a:solidFill>
                <a:latin typeface="Cambria" pitchFamily="18" charset="0"/>
              </a:rPr>
              <a:t>şu duygulu sözleri söylemiştir</a:t>
            </a:r>
            <a:r>
              <a:rPr lang="tr-TR" dirty="0" smtClean="0">
                <a:solidFill>
                  <a:schemeClr val="tx1"/>
                </a:solidFill>
                <a:latin typeface="Cambria" pitchFamily="18" charset="0"/>
              </a:rPr>
              <a:t>: “</a:t>
            </a:r>
            <a:r>
              <a:rPr lang="tr-TR" dirty="0">
                <a:solidFill>
                  <a:schemeClr val="tx1"/>
                </a:solidFill>
                <a:latin typeface="Cambria" pitchFamily="18" charset="0"/>
              </a:rPr>
              <a:t>Şimdi toprağa serilip kalmış bu bahtsız Fransız delikanlıları ne </a:t>
            </a:r>
            <a:r>
              <a:rPr lang="tr-TR" dirty="0" smtClean="0">
                <a:solidFill>
                  <a:schemeClr val="tx1"/>
                </a:solidFill>
                <a:latin typeface="Cambria" pitchFamily="18" charset="0"/>
              </a:rPr>
              <a:t>arıyorlardı burada</a:t>
            </a:r>
            <a:r>
              <a:rPr lang="tr-TR" dirty="0">
                <a:solidFill>
                  <a:schemeClr val="tx1"/>
                </a:solidFill>
                <a:latin typeface="Cambria" pitchFamily="18" charset="0"/>
              </a:rPr>
              <a:t>? Niye geldiler, burada ne </a:t>
            </a:r>
            <a:r>
              <a:rPr lang="tr-TR" dirty="0" smtClean="0">
                <a:solidFill>
                  <a:schemeClr val="tx1"/>
                </a:solidFill>
                <a:latin typeface="Cambria" pitchFamily="18" charset="0"/>
              </a:rPr>
              <a:t>işleri vardı? Urfa </a:t>
            </a:r>
            <a:r>
              <a:rPr lang="tr-TR" dirty="0">
                <a:solidFill>
                  <a:schemeClr val="tx1"/>
                </a:solidFill>
                <a:latin typeface="Cambria" pitchFamily="18" charset="0"/>
              </a:rPr>
              <a:t>nere, Paris </a:t>
            </a:r>
            <a:r>
              <a:rPr lang="tr-TR" dirty="0" smtClean="0">
                <a:solidFill>
                  <a:schemeClr val="tx1"/>
                </a:solidFill>
                <a:latin typeface="Cambria" pitchFamily="18" charset="0"/>
              </a:rPr>
              <a:t> nere? Neden gelip yaşamlarını burada bıraktı bu </a:t>
            </a:r>
            <a:r>
              <a:rPr lang="tr-TR" dirty="0">
                <a:solidFill>
                  <a:schemeClr val="tx1"/>
                </a:solidFill>
                <a:latin typeface="Cambria" pitchFamily="18" charset="0"/>
              </a:rPr>
              <a:t>genç insanlar. </a:t>
            </a:r>
            <a:r>
              <a:rPr lang="tr-TR" dirty="0" smtClean="0">
                <a:solidFill>
                  <a:schemeClr val="tx1"/>
                </a:solidFill>
                <a:latin typeface="Cambria" pitchFamily="18" charset="0"/>
              </a:rPr>
              <a:t> Türk </a:t>
            </a:r>
            <a:r>
              <a:rPr lang="tr-TR" dirty="0">
                <a:solidFill>
                  <a:schemeClr val="tx1"/>
                </a:solidFill>
                <a:latin typeface="Cambria" pitchFamily="18" charset="0"/>
              </a:rPr>
              <a:t>yurdunu ele geçirmek</a:t>
            </a:r>
            <a:r>
              <a:rPr lang="tr-TR" dirty="0" smtClean="0">
                <a:solidFill>
                  <a:schemeClr val="tx1"/>
                </a:solidFill>
                <a:latin typeface="Cambria" pitchFamily="18" charset="0"/>
              </a:rPr>
              <a:t>, Türk </a:t>
            </a:r>
            <a:r>
              <a:rPr lang="tr-TR" dirty="0">
                <a:solidFill>
                  <a:schemeClr val="tx1"/>
                </a:solidFill>
                <a:latin typeface="Cambria" pitchFamily="18" charset="0"/>
              </a:rPr>
              <a:t>istiklalini yok etmek için </a:t>
            </a:r>
            <a:r>
              <a:rPr lang="tr-TR" dirty="0" smtClean="0">
                <a:solidFill>
                  <a:schemeClr val="tx1"/>
                </a:solidFill>
                <a:latin typeface="Cambria" pitchFamily="18" charset="0"/>
              </a:rPr>
              <a:t> buraya </a:t>
            </a:r>
            <a:r>
              <a:rPr lang="tr-TR" dirty="0">
                <a:solidFill>
                  <a:schemeClr val="tx1"/>
                </a:solidFill>
                <a:latin typeface="Cambria" pitchFamily="18" charset="0"/>
              </a:rPr>
              <a:t>gönderilen bu </a:t>
            </a:r>
            <a:r>
              <a:rPr lang="tr-TR" dirty="0" smtClean="0">
                <a:solidFill>
                  <a:schemeClr val="tx1"/>
                </a:solidFill>
                <a:latin typeface="Cambria" pitchFamily="18" charset="0"/>
              </a:rPr>
              <a:t>bahtsızları oymakların ve </a:t>
            </a:r>
            <a:r>
              <a:rPr lang="tr-TR" dirty="0">
                <a:solidFill>
                  <a:schemeClr val="tx1"/>
                </a:solidFill>
                <a:latin typeface="Cambria" pitchFamily="18" charset="0"/>
              </a:rPr>
              <a:t>çevre köylerin </a:t>
            </a:r>
            <a:r>
              <a:rPr lang="tr-TR" dirty="0" smtClean="0">
                <a:solidFill>
                  <a:schemeClr val="tx1"/>
                </a:solidFill>
                <a:latin typeface="Cambria" pitchFamily="18" charset="0"/>
              </a:rPr>
              <a:t> savaşçıları öldürmedi</a:t>
            </a:r>
            <a:r>
              <a:rPr lang="tr-TR" dirty="0">
                <a:solidFill>
                  <a:schemeClr val="tx1"/>
                </a:solidFill>
                <a:latin typeface="Cambria" pitchFamily="18" charset="0"/>
              </a:rPr>
              <a:t>. Hayır</a:t>
            </a:r>
            <a:r>
              <a:rPr lang="tr-TR" dirty="0" smtClean="0">
                <a:solidFill>
                  <a:schemeClr val="tx1"/>
                </a:solidFill>
                <a:latin typeface="Cambria" pitchFamily="18" charset="0"/>
              </a:rPr>
              <a:t>, onları buraya gönderenler öldürdü. Bu </a:t>
            </a:r>
            <a:r>
              <a:rPr lang="tr-TR" dirty="0">
                <a:solidFill>
                  <a:schemeClr val="tx1"/>
                </a:solidFill>
                <a:latin typeface="Cambria" pitchFamily="18" charset="0"/>
              </a:rPr>
              <a:t>insanları</a:t>
            </a:r>
            <a:r>
              <a:rPr lang="tr-TR" dirty="0" smtClean="0">
                <a:solidFill>
                  <a:schemeClr val="tx1"/>
                </a:solidFill>
                <a:latin typeface="Cambria" pitchFamily="18" charset="0"/>
              </a:rPr>
              <a:t>, Türk inkılabının ve </a:t>
            </a:r>
            <a:r>
              <a:rPr lang="tr-TR" dirty="0">
                <a:solidFill>
                  <a:schemeClr val="tx1"/>
                </a:solidFill>
                <a:latin typeface="Cambria" pitchFamily="18" charset="0"/>
              </a:rPr>
              <a:t>Türk </a:t>
            </a:r>
            <a:r>
              <a:rPr lang="tr-TR" dirty="0" smtClean="0">
                <a:solidFill>
                  <a:schemeClr val="tx1"/>
                </a:solidFill>
                <a:latin typeface="Cambria" pitchFamily="18" charset="0"/>
              </a:rPr>
              <a:t>İstiklal Savaşı’nın ayakları altına fırlatmanın ne anlamı vardı?” </a:t>
            </a:r>
            <a:endParaRPr lang="tr-TR" dirty="0">
              <a:solidFill>
                <a:schemeClr val="tx1"/>
              </a:solidFill>
              <a:latin typeface="Cambria" pitchFamily="18" charset="0"/>
            </a:endParaRPr>
          </a:p>
        </p:txBody>
      </p:sp>
    </p:spTree>
    <p:extLst>
      <p:ext uri="{BB962C8B-B14F-4D97-AF65-F5344CB8AC3E}">
        <p14:creationId xmlns="" xmlns:p14="http://schemas.microsoft.com/office/powerpoint/2010/main" val="40734707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dirty="0">
                <a:solidFill>
                  <a:schemeClr val="tx1"/>
                </a:solidFill>
                <a:latin typeface="Cambria" pitchFamily="18" charset="0"/>
              </a:rPr>
              <a:t>Maraş ve Urfa gibi Antep de önce İngilizler daha sonra da 29 Ekim 1919’da Fransızlar tarafından işgal </a:t>
            </a:r>
            <a:r>
              <a:rPr lang="tr-TR" dirty="0" smtClean="0">
                <a:solidFill>
                  <a:schemeClr val="tx1"/>
                </a:solidFill>
                <a:latin typeface="Cambria" pitchFamily="18" charset="0"/>
              </a:rPr>
              <a:t>edildi</a:t>
            </a:r>
            <a:r>
              <a:rPr lang="tr-TR" dirty="0">
                <a:solidFill>
                  <a:schemeClr val="tx1"/>
                </a:solidFill>
                <a:latin typeface="Cambria" pitchFamily="18" charset="0"/>
              </a:rPr>
              <a:t>. Fransızlar ve onların silahlandırdığı Ermenilerin saldırıları Antepliler tarafından tepkiyle karşılandı. </a:t>
            </a:r>
            <a:r>
              <a:rPr lang="tr-TR" dirty="0" smtClean="0">
                <a:solidFill>
                  <a:schemeClr val="tx1"/>
                </a:solidFill>
                <a:latin typeface="Cambria" pitchFamily="18" charset="0"/>
              </a:rPr>
              <a:t>Antep Müdafaa-i </a:t>
            </a:r>
            <a:r>
              <a:rPr lang="tr-TR" dirty="0">
                <a:solidFill>
                  <a:schemeClr val="tx1"/>
                </a:solidFill>
                <a:latin typeface="Cambria" pitchFamily="18" charset="0"/>
              </a:rPr>
              <a:t>Hukuk Cemiyeti de kentteki </a:t>
            </a:r>
            <a:r>
              <a:rPr lang="tr-TR" dirty="0" smtClean="0">
                <a:solidFill>
                  <a:schemeClr val="tx1"/>
                </a:solidFill>
                <a:latin typeface="Cambria" pitchFamily="18" charset="0"/>
              </a:rPr>
              <a:t>işgalcilere Suriye’deki Fransız Komutanlığından gelen yardımları engelleme kararı aldı. Bu </a:t>
            </a:r>
            <a:r>
              <a:rPr lang="tr-TR" dirty="0">
                <a:solidFill>
                  <a:schemeClr val="tx1"/>
                </a:solidFill>
                <a:latin typeface="Cambria" pitchFamily="18" charset="0"/>
              </a:rPr>
              <a:t>amaçla </a:t>
            </a:r>
            <a:r>
              <a:rPr lang="tr-TR" dirty="0" smtClean="0">
                <a:solidFill>
                  <a:schemeClr val="tx1"/>
                </a:solidFill>
                <a:latin typeface="Cambria" pitchFamily="18" charset="0"/>
              </a:rPr>
              <a:t>Üsteğmen Şahin Bey’i </a:t>
            </a:r>
            <a:r>
              <a:rPr lang="tr-TR" dirty="0">
                <a:solidFill>
                  <a:schemeClr val="tx1"/>
                </a:solidFill>
                <a:latin typeface="Cambria" pitchFamily="18" charset="0"/>
              </a:rPr>
              <a:t>Kilis </a:t>
            </a:r>
            <a:r>
              <a:rPr lang="tr-TR" dirty="0" smtClean="0">
                <a:solidFill>
                  <a:schemeClr val="tx1"/>
                </a:solidFill>
                <a:latin typeface="Cambria" pitchFamily="18" charset="0"/>
              </a:rPr>
              <a:t>Kuvayımilliye Komutanlığına getirerek Fransızların  yolunu kesmekle </a:t>
            </a:r>
            <a:r>
              <a:rPr lang="tr-TR" dirty="0">
                <a:solidFill>
                  <a:schemeClr val="tx1"/>
                </a:solidFill>
                <a:latin typeface="Cambria" pitchFamily="18" charset="0"/>
              </a:rPr>
              <a:t>görevlendirdi. </a:t>
            </a:r>
            <a:r>
              <a:rPr lang="tr-TR" dirty="0" smtClean="0">
                <a:solidFill>
                  <a:schemeClr val="tx1"/>
                </a:solidFill>
                <a:latin typeface="Cambria" pitchFamily="18" charset="0"/>
              </a:rPr>
              <a:t>Şahin Bey </a:t>
            </a:r>
            <a:r>
              <a:rPr lang="tr-TR" dirty="0">
                <a:solidFill>
                  <a:schemeClr val="tx1"/>
                </a:solidFill>
                <a:latin typeface="Cambria" pitchFamily="18" charset="0"/>
              </a:rPr>
              <a:t>bu </a:t>
            </a:r>
            <a:r>
              <a:rPr lang="tr-TR" dirty="0" smtClean="0">
                <a:solidFill>
                  <a:schemeClr val="tx1"/>
                </a:solidFill>
                <a:latin typeface="Cambria" pitchFamily="18" charset="0"/>
              </a:rPr>
              <a:t> göreve atandıktan sonra Antep’e girmek </a:t>
            </a:r>
            <a:r>
              <a:rPr lang="tr-TR" dirty="0">
                <a:solidFill>
                  <a:schemeClr val="tx1"/>
                </a:solidFill>
                <a:latin typeface="Cambria" pitchFamily="18" charset="0"/>
              </a:rPr>
              <a:t>isteyen </a:t>
            </a:r>
            <a:r>
              <a:rPr lang="tr-TR" dirty="0" smtClean="0">
                <a:solidFill>
                  <a:schemeClr val="tx1"/>
                </a:solidFill>
                <a:latin typeface="Cambria" pitchFamily="18" charset="0"/>
              </a:rPr>
              <a:t>Fransız birliklerini </a:t>
            </a:r>
            <a:r>
              <a:rPr lang="tr-TR" dirty="0">
                <a:solidFill>
                  <a:schemeClr val="tx1"/>
                </a:solidFill>
                <a:latin typeface="Cambria" pitchFamily="18" charset="0"/>
              </a:rPr>
              <a:t>bozguna </a:t>
            </a:r>
            <a:r>
              <a:rPr lang="tr-TR" dirty="0" smtClean="0">
                <a:solidFill>
                  <a:schemeClr val="tx1"/>
                </a:solidFill>
                <a:latin typeface="Cambria" pitchFamily="18" charset="0"/>
              </a:rPr>
              <a:t> uğrattı. Kendisinden </a:t>
            </a:r>
            <a:r>
              <a:rPr lang="tr-TR" dirty="0">
                <a:solidFill>
                  <a:schemeClr val="tx1"/>
                </a:solidFill>
                <a:latin typeface="Cambria" pitchFamily="18" charset="0"/>
              </a:rPr>
              <a:t>yolu </a:t>
            </a:r>
            <a:r>
              <a:rPr lang="tr-TR" dirty="0" smtClean="0">
                <a:solidFill>
                  <a:schemeClr val="tx1"/>
                </a:solidFill>
                <a:latin typeface="Cambria" pitchFamily="18" charset="0"/>
              </a:rPr>
              <a:t>açmasını isteyen Fransız Komutanlığına da şu mektubu </a:t>
            </a:r>
            <a:r>
              <a:rPr lang="tr-TR" dirty="0">
                <a:solidFill>
                  <a:schemeClr val="tx1"/>
                </a:solidFill>
                <a:latin typeface="Cambria" pitchFamily="18" charset="0"/>
              </a:rPr>
              <a:t>yazdı</a:t>
            </a:r>
            <a:r>
              <a:rPr lang="tr-TR" dirty="0" smtClean="0">
                <a:solidFill>
                  <a:schemeClr val="tx1"/>
                </a:solidFill>
                <a:latin typeface="Cambria" pitchFamily="18" charset="0"/>
              </a:rPr>
              <a:t>:</a:t>
            </a:r>
          </a:p>
          <a:p>
            <a:pPr algn="just"/>
            <a:r>
              <a:rPr lang="tr-TR" sz="1800" dirty="0">
                <a:solidFill>
                  <a:schemeClr val="tx1"/>
                </a:solidFill>
                <a:latin typeface="Cambria" pitchFamily="18" charset="0"/>
              </a:rPr>
              <a:t>“Kirli ayaklarınızın bastığı şu toprakların her zerresinde Türk kanı vardır. Her bucağında bir atanın </a:t>
            </a:r>
            <a:r>
              <a:rPr lang="tr-TR" sz="1800" dirty="0" smtClean="0">
                <a:solidFill>
                  <a:schemeClr val="tx1"/>
                </a:solidFill>
                <a:latin typeface="Cambria" pitchFamily="18" charset="0"/>
              </a:rPr>
              <a:t>mezarı vardır. Eski </a:t>
            </a:r>
            <a:r>
              <a:rPr lang="tr-TR" sz="1800" dirty="0">
                <a:solidFill>
                  <a:schemeClr val="tx1"/>
                </a:solidFill>
                <a:latin typeface="Cambria" pitchFamily="18" charset="0"/>
              </a:rPr>
              <a:t>zamanlardan beri Türkler bu topraklarda </a:t>
            </a:r>
            <a:r>
              <a:rPr lang="tr-TR" sz="1800" dirty="0" smtClean="0">
                <a:solidFill>
                  <a:schemeClr val="tx1"/>
                </a:solidFill>
                <a:latin typeface="Cambria" pitchFamily="18" charset="0"/>
              </a:rPr>
              <a:t> yaşamaktadır. Türk </a:t>
            </a:r>
            <a:r>
              <a:rPr lang="tr-TR" sz="1800" dirty="0">
                <a:solidFill>
                  <a:schemeClr val="tx1"/>
                </a:solidFill>
                <a:latin typeface="Cambria" pitchFamily="18" charset="0"/>
              </a:rPr>
              <a:t>bu topraklara, bu topraklar </a:t>
            </a:r>
            <a:r>
              <a:rPr lang="tr-TR" sz="1800" dirty="0" smtClean="0">
                <a:solidFill>
                  <a:schemeClr val="tx1"/>
                </a:solidFill>
                <a:latin typeface="Cambria" pitchFamily="18" charset="0"/>
              </a:rPr>
              <a:t>da Türk’e ısındı, kaynadı. Sadece </a:t>
            </a:r>
            <a:r>
              <a:rPr lang="tr-TR" sz="1800" dirty="0">
                <a:solidFill>
                  <a:schemeClr val="tx1"/>
                </a:solidFill>
                <a:latin typeface="Cambria" pitchFamily="18" charset="0"/>
              </a:rPr>
              <a:t>siz </a:t>
            </a:r>
            <a:r>
              <a:rPr lang="tr-TR" sz="1800" dirty="0" smtClean="0">
                <a:solidFill>
                  <a:schemeClr val="tx1"/>
                </a:solidFill>
                <a:latin typeface="Cambria" pitchFamily="18" charset="0"/>
              </a:rPr>
              <a:t> değil, bütün </a:t>
            </a:r>
            <a:r>
              <a:rPr lang="tr-TR" sz="1800" dirty="0">
                <a:solidFill>
                  <a:schemeClr val="tx1"/>
                </a:solidFill>
                <a:latin typeface="Cambria" pitchFamily="18" charset="0"/>
              </a:rPr>
              <a:t>dünya bir araya gelse bizi bu topraklardan ayıramaz</a:t>
            </a:r>
            <a:r>
              <a:rPr lang="tr-TR" sz="1800" dirty="0" smtClean="0">
                <a:solidFill>
                  <a:schemeClr val="tx1"/>
                </a:solidFill>
                <a:latin typeface="Cambria" pitchFamily="18" charset="0"/>
              </a:rPr>
              <a:t>. Sonra </a:t>
            </a:r>
            <a:r>
              <a:rPr lang="tr-TR" sz="1800" dirty="0">
                <a:solidFill>
                  <a:schemeClr val="tx1"/>
                </a:solidFill>
                <a:latin typeface="Cambria" pitchFamily="18" charset="0"/>
              </a:rPr>
              <a:t>sen</a:t>
            </a:r>
            <a:r>
              <a:rPr lang="tr-TR" sz="1800" dirty="0" smtClean="0">
                <a:solidFill>
                  <a:schemeClr val="tx1"/>
                </a:solidFill>
                <a:latin typeface="Cambria" pitchFamily="18" charset="0"/>
              </a:rPr>
              <a:t>, Türk esir  yaşamaz, diye duymadın mı? Namus </a:t>
            </a:r>
            <a:r>
              <a:rPr lang="tr-TR" sz="1800" dirty="0">
                <a:solidFill>
                  <a:schemeClr val="tx1"/>
                </a:solidFill>
                <a:latin typeface="Cambria" pitchFamily="18" charset="0"/>
              </a:rPr>
              <a:t>ve hürriyeti için ölüme </a:t>
            </a:r>
            <a:r>
              <a:rPr lang="tr-TR" sz="1800" dirty="0" smtClean="0">
                <a:solidFill>
                  <a:schemeClr val="tx1"/>
                </a:solidFill>
                <a:latin typeface="Cambria" pitchFamily="18" charset="0"/>
              </a:rPr>
              <a:t>atılmak bize</a:t>
            </a:r>
            <a:r>
              <a:rPr lang="tr-TR" sz="1800" dirty="0">
                <a:solidFill>
                  <a:schemeClr val="tx1"/>
                </a:solidFill>
                <a:latin typeface="Cambria" pitchFamily="18" charset="0"/>
              </a:rPr>
              <a:t>, </a:t>
            </a:r>
            <a:r>
              <a:rPr lang="tr-TR" sz="1800" dirty="0" smtClean="0">
                <a:solidFill>
                  <a:schemeClr val="tx1"/>
                </a:solidFill>
                <a:latin typeface="Cambria" pitchFamily="18" charset="0"/>
              </a:rPr>
              <a:t>ağustos ayı sıcağında soğuk  su içmekten </a:t>
            </a:r>
            <a:r>
              <a:rPr lang="tr-TR" sz="1800" dirty="0">
                <a:solidFill>
                  <a:schemeClr val="tx1"/>
                </a:solidFill>
                <a:latin typeface="Cambria" pitchFamily="18" charset="0"/>
              </a:rPr>
              <a:t>daha </a:t>
            </a:r>
            <a:r>
              <a:rPr lang="tr-TR" sz="1800" dirty="0" smtClean="0">
                <a:solidFill>
                  <a:schemeClr val="tx1"/>
                </a:solidFill>
                <a:latin typeface="Cambria" pitchFamily="18" charset="0"/>
              </a:rPr>
              <a:t>tatlı gelir</a:t>
            </a:r>
            <a:r>
              <a:rPr lang="tr-TR" sz="1800" dirty="0">
                <a:solidFill>
                  <a:schemeClr val="tx1"/>
                </a:solidFill>
                <a:latin typeface="Cambria" pitchFamily="18" charset="0"/>
              </a:rPr>
              <a:t>. Sizler </a:t>
            </a:r>
            <a:r>
              <a:rPr lang="tr-TR" sz="1800" dirty="0" smtClean="0">
                <a:solidFill>
                  <a:schemeClr val="tx1"/>
                </a:solidFill>
                <a:latin typeface="Cambria" pitchFamily="18" charset="0"/>
              </a:rPr>
              <a:t>canı kıymetli insanlarsınız. Bize  çatmayınız. Bir </a:t>
            </a:r>
            <a:r>
              <a:rPr lang="tr-TR" sz="1800" dirty="0">
                <a:solidFill>
                  <a:schemeClr val="tx1"/>
                </a:solidFill>
                <a:latin typeface="Cambria" pitchFamily="18" charset="0"/>
              </a:rPr>
              <a:t>gün evvel </a:t>
            </a:r>
            <a:r>
              <a:rPr lang="tr-TR" sz="1800" dirty="0" smtClean="0">
                <a:solidFill>
                  <a:schemeClr val="tx1"/>
                </a:solidFill>
                <a:latin typeface="Cambria" pitchFamily="18" charset="0"/>
              </a:rPr>
              <a:t>topraklarımızdan  savuşup gidiniz</a:t>
            </a:r>
            <a:r>
              <a:rPr lang="tr-TR" sz="1800" dirty="0">
                <a:solidFill>
                  <a:schemeClr val="tx1"/>
                </a:solidFill>
                <a:latin typeface="Cambria" pitchFamily="18" charset="0"/>
              </a:rPr>
              <a:t>. Yoksa </a:t>
            </a:r>
            <a:r>
              <a:rPr lang="tr-TR" sz="1800" dirty="0" smtClean="0">
                <a:solidFill>
                  <a:schemeClr val="tx1"/>
                </a:solidFill>
                <a:latin typeface="Cambria" pitchFamily="18" charset="0"/>
              </a:rPr>
              <a:t>kıyarız canınıza</a:t>
            </a:r>
            <a:r>
              <a:rPr lang="tr-TR" sz="1800" dirty="0">
                <a:solidFill>
                  <a:schemeClr val="tx1"/>
                </a:solidFill>
                <a:latin typeface="Cambria" pitchFamily="18" charset="0"/>
              </a:rPr>
              <a:t>.”</a:t>
            </a:r>
          </a:p>
          <a:p>
            <a:pPr algn="just"/>
            <a:endParaRPr lang="tr-TR" sz="1800" dirty="0">
              <a:solidFill>
                <a:schemeClr val="tx1"/>
              </a:solidFill>
              <a:latin typeface="Cambria" pitchFamily="18" charset="0"/>
            </a:endParaRPr>
          </a:p>
        </p:txBody>
      </p:sp>
    </p:spTree>
    <p:extLst>
      <p:ext uri="{BB962C8B-B14F-4D97-AF65-F5344CB8AC3E}">
        <p14:creationId xmlns="" xmlns:p14="http://schemas.microsoft.com/office/powerpoint/2010/main" val="35408225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Şahin Bey (1890 - 1920)</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smtClean="0">
                <a:solidFill>
                  <a:schemeClr val="tx1"/>
                </a:solidFill>
                <a:latin typeface="Cambria" pitchFamily="18" charset="0"/>
              </a:rPr>
              <a:t>Asıl </a:t>
            </a:r>
            <a:r>
              <a:rPr lang="tr-TR" sz="2400" dirty="0">
                <a:solidFill>
                  <a:schemeClr val="tx1"/>
                </a:solidFill>
                <a:latin typeface="Cambria" pitchFamily="18" charset="0"/>
              </a:rPr>
              <a:t>adı Mehmet Sait olan Şahin Bey, Trablusgarp ve Balkan </a:t>
            </a:r>
            <a:r>
              <a:rPr lang="tr-TR" sz="2400" dirty="0" smtClean="0">
                <a:solidFill>
                  <a:schemeClr val="tx1"/>
                </a:solidFill>
                <a:latin typeface="Cambria" pitchFamily="18" charset="0"/>
              </a:rPr>
              <a:t>savaşlarında </a:t>
            </a:r>
            <a:r>
              <a:rPr lang="tr-TR" sz="2400" dirty="0">
                <a:solidFill>
                  <a:schemeClr val="tx1"/>
                </a:solidFill>
                <a:latin typeface="Cambria" pitchFamily="18" charset="0"/>
              </a:rPr>
              <a:t>bulundu. Er olarak katıldığı Birinci Dünya Savaşı’nda Çanakkale</a:t>
            </a:r>
            <a:r>
              <a:rPr lang="tr-TR" sz="2400" dirty="0" smtClean="0">
                <a:solidFill>
                  <a:schemeClr val="tx1"/>
                </a:solidFill>
                <a:latin typeface="Cambria" pitchFamily="18" charset="0"/>
              </a:rPr>
              <a:t>, Yemen </a:t>
            </a:r>
            <a:r>
              <a:rPr lang="tr-TR" sz="2400" dirty="0">
                <a:solidFill>
                  <a:schemeClr val="tx1"/>
                </a:solidFill>
                <a:latin typeface="Cambria" pitchFamily="18" charset="0"/>
              </a:rPr>
              <a:t>ve Sina </a:t>
            </a:r>
            <a:r>
              <a:rPr lang="tr-TR" sz="2400" dirty="0" smtClean="0">
                <a:solidFill>
                  <a:schemeClr val="tx1"/>
                </a:solidFill>
                <a:latin typeface="Cambria" pitchFamily="18" charset="0"/>
              </a:rPr>
              <a:t> cephelerinde </a:t>
            </a:r>
            <a:r>
              <a:rPr lang="tr-TR" sz="2400" dirty="0">
                <a:solidFill>
                  <a:schemeClr val="tx1"/>
                </a:solidFill>
                <a:latin typeface="Cambria" pitchFamily="18" charset="0"/>
              </a:rPr>
              <a:t>savaştı</a:t>
            </a:r>
            <a:r>
              <a:rPr lang="tr-TR" sz="2400" dirty="0" smtClean="0">
                <a:solidFill>
                  <a:schemeClr val="tx1"/>
                </a:solidFill>
                <a:latin typeface="Cambria" pitchFamily="18" charset="0"/>
              </a:rPr>
              <a:t>. Gösterdiği başarılardan dolayı subaylığa yükseltildi. Fransızların </a:t>
            </a:r>
            <a:r>
              <a:rPr lang="tr-TR" sz="2400" dirty="0">
                <a:solidFill>
                  <a:schemeClr val="tx1"/>
                </a:solidFill>
                <a:latin typeface="Cambria" pitchFamily="18" charset="0"/>
              </a:rPr>
              <a:t>Antep’i işgal etmesi üzerine Kilis Kuvayımilliye </a:t>
            </a:r>
            <a:r>
              <a:rPr lang="tr-TR" sz="2400" dirty="0" smtClean="0">
                <a:solidFill>
                  <a:schemeClr val="tx1"/>
                </a:solidFill>
                <a:latin typeface="Cambria" pitchFamily="18" charset="0"/>
              </a:rPr>
              <a:t>Komutanlığına getirildi</a:t>
            </a:r>
            <a:r>
              <a:rPr lang="tr-TR" sz="2400" dirty="0">
                <a:solidFill>
                  <a:schemeClr val="tx1"/>
                </a:solidFill>
                <a:latin typeface="Cambria" pitchFamily="18" charset="0"/>
              </a:rPr>
              <a:t>. Kilis-Antep kara yoluna </a:t>
            </a:r>
            <a:r>
              <a:rPr lang="tr-TR" sz="2400" dirty="0" smtClean="0">
                <a:solidFill>
                  <a:schemeClr val="tx1"/>
                </a:solidFill>
                <a:latin typeface="Cambria" pitchFamily="18" charset="0"/>
              </a:rPr>
              <a:t>kurduğu savunma hattıyla  uzun süre  Fransızların Antep’teki </a:t>
            </a:r>
            <a:r>
              <a:rPr lang="tr-TR" sz="2400" dirty="0">
                <a:solidFill>
                  <a:schemeClr val="tx1"/>
                </a:solidFill>
                <a:latin typeface="Cambria" pitchFamily="18" charset="0"/>
              </a:rPr>
              <a:t>kuvvetlerine destek göndermelerini engelledi</a:t>
            </a:r>
            <a:r>
              <a:rPr lang="tr-TR" sz="2400" dirty="0" smtClean="0">
                <a:solidFill>
                  <a:schemeClr val="tx1"/>
                </a:solidFill>
                <a:latin typeface="Cambria" pitchFamily="18" charset="0"/>
              </a:rPr>
              <a:t>. Albay </a:t>
            </a:r>
            <a:r>
              <a:rPr lang="tr-TR" sz="2400" dirty="0">
                <a:solidFill>
                  <a:schemeClr val="tx1"/>
                </a:solidFill>
                <a:latin typeface="Cambria" pitchFamily="18" charset="0"/>
              </a:rPr>
              <a:t>Andreas </a:t>
            </a:r>
            <a:r>
              <a:rPr lang="tr-TR" sz="2400" dirty="0" smtClean="0">
                <a:solidFill>
                  <a:schemeClr val="tx1"/>
                </a:solidFill>
                <a:latin typeface="Cambria" pitchFamily="18" charset="0"/>
              </a:rPr>
              <a:t>komutasındaki Fransız alayına karşı Kızılburun ve Kertil tepelerini </a:t>
            </a:r>
            <a:r>
              <a:rPr lang="tr-TR" sz="2400" dirty="0">
                <a:solidFill>
                  <a:schemeClr val="tx1"/>
                </a:solidFill>
                <a:latin typeface="Cambria" pitchFamily="18" charset="0"/>
              </a:rPr>
              <a:t>iki gün boyunca savundu. Daha sonra </a:t>
            </a:r>
            <a:r>
              <a:rPr lang="tr-TR" sz="2400" dirty="0" smtClean="0">
                <a:solidFill>
                  <a:schemeClr val="tx1"/>
                </a:solidFill>
                <a:latin typeface="Cambria" pitchFamily="18" charset="0"/>
              </a:rPr>
              <a:t>Bostancık yakınlarına çekildi</a:t>
            </a:r>
            <a:r>
              <a:rPr lang="tr-TR" sz="2400" dirty="0">
                <a:solidFill>
                  <a:schemeClr val="tx1"/>
                </a:solidFill>
                <a:latin typeface="Cambria" pitchFamily="18" charset="0"/>
              </a:rPr>
              <a:t>. 28 Mart 1920 </a:t>
            </a:r>
            <a:r>
              <a:rPr lang="tr-TR" sz="2400" dirty="0" smtClean="0">
                <a:solidFill>
                  <a:schemeClr val="tx1"/>
                </a:solidFill>
                <a:latin typeface="Cambria" pitchFamily="18" charset="0"/>
              </a:rPr>
              <a:t> günü girdiği çatışma sırasında düşman ateşiyle şehit düştü.  </a:t>
            </a:r>
            <a:endParaRPr lang="tr-TR" dirty="0">
              <a:solidFill>
                <a:schemeClr val="tx1"/>
              </a:solidFill>
              <a:latin typeface="Cambria" pitchFamily="18" charset="0"/>
            </a:endParaRPr>
          </a:p>
        </p:txBody>
      </p:sp>
    </p:spTree>
    <p:extLst>
      <p:ext uri="{BB962C8B-B14F-4D97-AF65-F5344CB8AC3E}">
        <p14:creationId xmlns="" xmlns:p14="http://schemas.microsoft.com/office/powerpoint/2010/main" val="15152132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Fransızlar, Şahin Bey’in tuttuğu Kilis-Antep yolunu açmak için 26 Mart 1920’de Antep’e doğru </a:t>
            </a:r>
            <a:r>
              <a:rPr lang="tr-TR" sz="2400" dirty="0" smtClean="0">
                <a:solidFill>
                  <a:schemeClr val="tx1"/>
                </a:solidFill>
                <a:latin typeface="Cambria" pitchFamily="18" charset="0"/>
              </a:rPr>
              <a:t>ilerleyişe geçtiler</a:t>
            </a:r>
            <a:r>
              <a:rPr lang="tr-TR" sz="2400" dirty="0">
                <a:solidFill>
                  <a:schemeClr val="tx1"/>
                </a:solidFill>
                <a:latin typeface="Cambria" pitchFamily="18" charset="0"/>
              </a:rPr>
              <a:t>. Şahin Bey onları durdurmak için emrindeki zayıf kuvvetiyle üç gün boyunca kahramanca </a:t>
            </a:r>
            <a:r>
              <a:rPr lang="tr-TR" sz="2400" dirty="0" smtClean="0">
                <a:solidFill>
                  <a:schemeClr val="tx1"/>
                </a:solidFill>
                <a:latin typeface="Cambria" pitchFamily="18" charset="0"/>
              </a:rPr>
              <a:t>direndiyse de </a:t>
            </a:r>
            <a:r>
              <a:rPr lang="tr-TR" sz="2400" dirty="0">
                <a:solidFill>
                  <a:schemeClr val="tx1"/>
                </a:solidFill>
                <a:latin typeface="Cambria" pitchFamily="18" charset="0"/>
              </a:rPr>
              <a:t>sonunda Fransız süngüleri altında şehit düştü</a:t>
            </a:r>
            <a:r>
              <a:rPr lang="tr-TR" sz="2400" dirty="0" smtClean="0">
                <a:solidFill>
                  <a:schemeClr val="tx1"/>
                </a:solidFill>
                <a:latin typeface="Cambria" pitchFamily="18" charset="0"/>
              </a:rPr>
              <a:t>. Şahin </a:t>
            </a:r>
            <a:r>
              <a:rPr lang="tr-TR" sz="2400" dirty="0">
                <a:solidFill>
                  <a:schemeClr val="tx1"/>
                </a:solidFill>
                <a:latin typeface="Cambria" pitchFamily="18" charset="0"/>
              </a:rPr>
              <a:t>Bey’in şehit düşmesinden sonra Antep’teki Kuvayımilliye birliklerinin komutanlığını </a:t>
            </a:r>
            <a:r>
              <a:rPr lang="tr-TR" sz="2400" dirty="0" smtClean="0">
                <a:solidFill>
                  <a:schemeClr val="tx1"/>
                </a:solidFill>
                <a:latin typeface="Cambria" pitchFamily="18" charset="0"/>
              </a:rPr>
              <a:t>Mustafa Kemal’in  emriyle </a:t>
            </a:r>
            <a:r>
              <a:rPr lang="tr-TR" sz="2400" dirty="0">
                <a:solidFill>
                  <a:schemeClr val="tx1"/>
                </a:solidFill>
                <a:latin typeface="Cambria" pitchFamily="18" charset="0"/>
              </a:rPr>
              <a:t>Kılıç Ali Bey üstlendi. Kılıç Ali Bey şehri kuşatan ve top ateşine tutan Fransızların teslim </a:t>
            </a:r>
            <a:r>
              <a:rPr lang="tr-TR" sz="2400" dirty="0" smtClean="0">
                <a:solidFill>
                  <a:schemeClr val="tx1"/>
                </a:solidFill>
                <a:latin typeface="Cambria" pitchFamily="18" charset="0"/>
              </a:rPr>
              <a:t>olmaları yönündeki çağrılarını reddederek </a:t>
            </a:r>
            <a:r>
              <a:rPr lang="tr-TR" sz="2400" dirty="0">
                <a:solidFill>
                  <a:schemeClr val="tx1"/>
                </a:solidFill>
                <a:latin typeface="Cambria" pitchFamily="18" charset="0"/>
              </a:rPr>
              <a:t>mücadeleyi sürdürdü</a:t>
            </a:r>
            <a:r>
              <a:rPr lang="tr-TR" sz="2400" dirty="0" smtClean="0">
                <a:solidFill>
                  <a:schemeClr val="tx1"/>
                </a:solidFill>
                <a:latin typeface="Cambria" pitchFamily="18" charset="0"/>
              </a:rPr>
              <a:t>. Kadın, çocuk</a:t>
            </a:r>
            <a:r>
              <a:rPr lang="tr-TR" sz="2400" dirty="0">
                <a:solidFill>
                  <a:schemeClr val="tx1"/>
                </a:solidFill>
                <a:latin typeface="Cambria" pitchFamily="18" charset="0"/>
              </a:rPr>
              <a:t>, </a:t>
            </a:r>
            <a:r>
              <a:rPr lang="tr-TR" sz="2400" dirty="0" smtClean="0">
                <a:solidFill>
                  <a:schemeClr val="tx1"/>
                </a:solidFill>
                <a:latin typeface="Cambria" pitchFamily="18" charset="0"/>
              </a:rPr>
              <a:t>yaşlı demeden </a:t>
            </a:r>
            <a:r>
              <a:rPr lang="tr-TR" sz="2400" dirty="0">
                <a:solidFill>
                  <a:schemeClr val="tx1"/>
                </a:solidFill>
                <a:latin typeface="Cambria" pitchFamily="18" charset="0"/>
              </a:rPr>
              <a:t>tüm Antepliler </a:t>
            </a:r>
            <a:r>
              <a:rPr lang="tr-TR" sz="2400" dirty="0" smtClean="0">
                <a:solidFill>
                  <a:schemeClr val="tx1"/>
                </a:solidFill>
                <a:latin typeface="Cambria" pitchFamily="18" charset="0"/>
              </a:rPr>
              <a:t>modern silahlara </a:t>
            </a:r>
            <a:r>
              <a:rPr lang="tr-TR" sz="2400" dirty="0">
                <a:solidFill>
                  <a:schemeClr val="tx1"/>
                </a:solidFill>
                <a:latin typeface="Cambria" pitchFamily="18" charset="0"/>
              </a:rPr>
              <a:t>sahip </a:t>
            </a:r>
            <a:r>
              <a:rPr lang="tr-TR" sz="2400" dirty="0" smtClean="0">
                <a:solidFill>
                  <a:schemeClr val="tx1"/>
                </a:solidFill>
                <a:latin typeface="Cambria" pitchFamily="18" charset="0"/>
              </a:rPr>
              <a:t> güçlü </a:t>
            </a:r>
            <a:r>
              <a:rPr lang="tr-TR" sz="2400" dirty="0">
                <a:solidFill>
                  <a:schemeClr val="tx1"/>
                </a:solidFill>
                <a:latin typeface="Cambria" pitchFamily="18" charset="0"/>
              </a:rPr>
              <a:t>bir orduya </a:t>
            </a:r>
            <a:r>
              <a:rPr lang="tr-TR" sz="2400" dirty="0" smtClean="0">
                <a:solidFill>
                  <a:schemeClr val="tx1"/>
                </a:solidFill>
                <a:latin typeface="Cambria" pitchFamily="18" charset="0"/>
              </a:rPr>
              <a:t>karşı taş, sopa</a:t>
            </a:r>
            <a:r>
              <a:rPr lang="tr-TR" sz="2400" dirty="0">
                <a:solidFill>
                  <a:schemeClr val="tx1"/>
                </a:solidFill>
                <a:latin typeface="Cambria" pitchFamily="18" charset="0"/>
              </a:rPr>
              <a:t>, balta, av </a:t>
            </a:r>
            <a:r>
              <a:rPr lang="tr-TR" sz="2400" dirty="0" smtClean="0">
                <a:solidFill>
                  <a:schemeClr val="tx1"/>
                </a:solidFill>
                <a:latin typeface="Cambria" pitchFamily="18" charset="0"/>
              </a:rPr>
              <a:t>tüfeği gibi </a:t>
            </a:r>
            <a:r>
              <a:rPr lang="tr-TR" sz="2400" dirty="0">
                <a:solidFill>
                  <a:schemeClr val="tx1"/>
                </a:solidFill>
                <a:latin typeface="Cambria" pitchFamily="18" charset="0"/>
              </a:rPr>
              <a:t>basit silahlar kullanarak </a:t>
            </a:r>
            <a:r>
              <a:rPr lang="tr-TR" sz="2400" dirty="0" smtClean="0">
                <a:solidFill>
                  <a:schemeClr val="tx1"/>
                </a:solidFill>
                <a:latin typeface="Cambria" pitchFamily="18" charset="0"/>
              </a:rPr>
              <a:t>kahramanca savaştılar. Ancak </a:t>
            </a:r>
            <a:r>
              <a:rPr lang="tr-TR" sz="2400" dirty="0">
                <a:solidFill>
                  <a:schemeClr val="tx1"/>
                </a:solidFill>
                <a:latin typeface="Cambria" pitchFamily="18" charset="0"/>
              </a:rPr>
              <a:t>açlık</a:t>
            </a:r>
            <a:r>
              <a:rPr lang="tr-TR" sz="2400" dirty="0" smtClean="0">
                <a:solidFill>
                  <a:schemeClr val="tx1"/>
                </a:solidFill>
                <a:latin typeface="Cambria" pitchFamily="18" charset="0"/>
              </a:rPr>
              <a:t>, susuzluk </a:t>
            </a:r>
            <a:r>
              <a:rPr lang="tr-TR" sz="2400" dirty="0">
                <a:solidFill>
                  <a:schemeClr val="tx1"/>
                </a:solidFill>
                <a:latin typeface="Cambria" pitchFamily="18" charset="0"/>
              </a:rPr>
              <a:t>ve cephanesizlik yüzünden 9 </a:t>
            </a:r>
            <a:r>
              <a:rPr lang="tr-TR" sz="2400" dirty="0" smtClean="0">
                <a:solidFill>
                  <a:schemeClr val="tx1"/>
                </a:solidFill>
                <a:latin typeface="Cambria" pitchFamily="18" charset="0"/>
              </a:rPr>
              <a:t>Şubat 1921’de </a:t>
            </a:r>
            <a:r>
              <a:rPr lang="tr-TR" sz="2400" dirty="0">
                <a:solidFill>
                  <a:schemeClr val="tx1"/>
                </a:solidFill>
                <a:latin typeface="Cambria" pitchFamily="18" charset="0"/>
              </a:rPr>
              <a:t>teslim olmak zorunda kaldılar.</a:t>
            </a:r>
          </a:p>
        </p:txBody>
      </p:sp>
    </p:spTree>
    <p:extLst>
      <p:ext uri="{BB962C8B-B14F-4D97-AF65-F5344CB8AC3E}">
        <p14:creationId xmlns="" xmlns:p14="http://schemas.microsoft.com/office/powerpoint/2010/main" val="4282123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Güney Cephesi’nde Fransızlara ve onlarla iş birliği yapan Ermenilere karşı sürdürülen mücadele </a:t>
            </a:r>
            <a:r>
              <a:rPr lang="tr-TR" sz="2400" dirty="0" smtClean="0">
                <a:solidFill>
                  <a:schemeClr val="tx1"/>
                </a:solidFill>
                <a:latin typeface="Cambria" pitchFamily="18" charset="0"/>
              </a:rPr>
              <a:t>Sakarya Zaferi’nin kazanılmasına kadar </a:t>
            </a:r>
            <a:r>
              <a:rPr lang="tr-TR" sz="2400" dirty="0">
                <a:solidFill>
                  <a:schemeClr val="tx1"/>
                </a:solidFill>
                <a:latin typeface="Cambria" pitchFamily="18" charset="0"/>
              </a:rPr>
              <a:t>devam etti. Bu zaferin </a:t>
            </a:r>
            <a:r>
              <a:rPr lang="tr-TR" sz="2400" dirty="0" smtClean="0">
                <a:solidFill>
                  <a:schemeClr val="tx1"/>
                </a:solidFill>
                <a:latin typeface="Cambria" pitchFamily="18" charset="0"/>
              </a:rPr>
              <a:t>ardından Fransızlar, Güney </a:t>
            </a:r>
            <a:r>
              <a:rPr lang="tr-TR" sz="2400" dirty="0">
                <a:solidFill>
                  <a:schemeClr val="tx1"/>
                </a:solidFill>
                <a:latin typeface="Cambria" pitchFamily="18" charset="0"/>
              </a:rPr>
              <a:t>Anadolu </a:t>
            </a:r>
            <a:r>
              <a:rPr lang="tr-TR" sz="2400" dirty="0" smtClean="0">
                <a:solidFill>
                  <a:schemeClr val="tx1"/>
                </a:solidFill>
                <a:latin typeface="Cambria" pitchFamily="18" charset="0"/>
              </a:rPr>
              <a:t>topraklarında tutunamayacaklarını görerek </a:t>
            </a:r>
            <a:r>
              <a:rPr lang="tr-TR" sz="2400" dirty="0">
                <a:solidFill>
                  <a:schemeClr val="tx1"/>
                </a:solidFill>
                <a:latin typeface="Cambria" pitchFamily="18" charset="0"/>
              </a:rPr>
              <a:t>20 Ekim 1921’de TBMM Hükûmeti ile Ankara </a:t>
            </a:r>
            <a:r>
              <a:rPr lang="tr-TR" sz="2400" dirty="0" smtClean="0">
                <a:solidFill>
                  <a:schemeClr val="tx1"/>
                </a:solidFill>
                <a:latin typeface="Cambria" pitchFamily="18" charset="0"/>
              </a:rPr>
              <a:t>Antlaşması’nı imzaladılar. Bir süre sonra da işgal altında tuttukları Adana </a:t>
            </a:r>
            <a:r>
              <a:rPr lang="tr-TR" sz="2400" dirty="0">
                <a:solidFill>
                  <a:schemeClr val="tx1"/>
                </a:solidFill>
                <a:latin typeface="Cambria" pitchFamily="18" charset="0"/>
              </a:rPr>
              <a:t>ve Antep’ten çekildiler</a:t>
            </a:r>
            <a:r>
              <a:rPr lang="tr-TR" sz="2400" dirty="0" smtClean="0">
                <a:solidFill>
                  <a:schemeClr val="tx1"/>
                </a:solidFill>
                <a:latin typeface="Cambria" pitchFamily="18" charset="0"/>
              </a:rPr>
              <a:t>.</a:t>
            </a:r>
          </a:p>
          <a:p>
            <a:pPr algn="just"/>
            <a:r>
              <a:rPr lang="tr-TR" sz="2400" dirty="0">
                <a:solidFill>
                  <a:schemeClr val="tx1"/>
                </a:solidFill>
                <a:latin typeface="Cambria" pitchFamily="18" charset="0"/>
              </a:rPr>
              <a:t>Antepliler 10 ay 9 gün süren kuşatma sırasında 6.317 şehit verdiler. Antep’e TBMM tarafından </a:t>
            </a:r>
            <a:r>
              <a:rPr lang="tr-TR" sz="2400" b="1" dirty="0" smtClean="0">
                <a:solidFill>
                  <a:schemeClr val="tx1"/>
                </a:solidFill>
                <a:latin typeface="Cambria" pitchFamily="18" charset="0"/>
              </a:rPr>
              <a:t>6 Şubat </a:t>
            </a:r>
            <a:r>
              <a:rPr lang="tr-TR" sz="2400" b="1" dirty="0">
                <a:solidFill>
                  <a:schemeClr val="tx1"/>
                </a:solidFill>
                <a:latin typeface="Cambria" pitchFamily="18" charset="0"/>
              </a:rPr>
              <a:t>1921’de “Gazi</a:t>
            </a:r>
            <a:r>
              <a:rPr lang="tr-TR" sz="2400" dirty="0">
                <a:solidFill>
                  <a:schemeClr val="tx1"/>
                </a:solidFill>
                <a:latin typeface="Cambria" pitchFamily="18" charset="0"/>
              </a:rPr>
              <a:t>” unvanı verildi.</a:t>
            </a:r>
          </a:p>
          <a:p>
            <a:pPr algn="just"/>
            <a:endParaRPr lang="tr-TR" sz="2400" dirty="0">
              <a:solidFill>
                <a:schemeClr val="tx1"/>
              </a:solidFill>
              <a:latin typeface="Cambria" pitchFamily="18" charset="0"/>
            </a:endParaRPr>
          </a:p>
        </p:txBody>
      </p:sp>
    </p:spTree>
    <p:extLst>
      <p:ext uri="{BB962C8B-B14F-4D97-AF65-F5344CB8AC3E}">
        <p14:creationId xmlns="" xmlns:p14="http://schemas.microsoft.com/office/powerpoint/2010/main" val="3868770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dirty="0">
                <a:solidFill>
                  <a:schemeClr val="tx1"/>
                </a:solidFill>
                <a:latin typeface="Cambria" pitchFamily="18" charset="0"/>
              </a:rPr>
              <a:t>Ermeniler </a:t>
            </a:r>
            <a:r>
              <a:rPr lang="tr-TR" dirty="0" smtClean="0">
                <a:solidFill>
                  <a:schemeClr val="tx1"/>
                </a:solidFill>
                <a:latin typeface="Cambria" pitchFamily="18" charset="0"/>
              </a:rPr>
              <a:t>başta </a:t>
            </a:r>
            <a:r>
              <a:rPr lang="tr-TR" dirty="0">
                <a:solidFill>
                  <a:schemeClr val="tx1"/>
                </a:solidFill>
                <a:latin typeface="Cambria" pitchFamily="18" charset="0"/>
              </a:rPr>
              <a:t>İngiltere olmak üzere </a:t>
            </a:r>
            <a:r>
              <a:rPr lang="tr-TR" dirty="0" smtClean="0">
                <a:solidFill>
                  <a:schemeClr val="tx1"/>
                </a:solidFill>
                <a:latin typeface="Cambria" pitchFamily="18" charset="0"/>
              </a:rPr>
              <a:t>Batılı devletlerden </a:t>
            </a:r>
            <a:r>
              <a:rPr lang="tr-TR" dirty="0">
                <a:solidFill>
                  <a:schemeClr val="tx1"/>
                </a:solidFill>
                <a:latin typeface="Cambria" pitchFamily="18" charset="0"/>
              </a:rPr>
              <a:t>aldıkları desteğe </a:t>
            </a:r>
            <a:r>
              <a:rPr lang="tr-TR" dirty="0" smtClean="0">
                <a:solidFill>
                  <a:schemeClr val="tx1"/>
                </a:solidFill>
                <a:latin typeface="Cambria" pitchFamily="18" charset="0"/>
              </a:rPr>
              <a:t>güvenerek </a:t>
            </a:r>
            <a:r>
              <a:rPr lang="tr-TR" dirty="0">
                <a:solidFill>
                  <a:schemeClr val="tx1"/>
                </a:solidFill>
                <a:latin typeface="Cambria" pitchFamily="18" charset="0"/>
              </a:rPr>
              <a:t>Kars ve </a:t>
            </a:r>
            <a:r>
              <a:rPr lang="tr-TR" dirty="0" smtClean="0">
                <a:solidFill>
                  <a:schemeClr val="tx1"/>
                </a:solidFill>
                <a:latin typeface="Cambria" pitchFamily="18" charset="0"/>
              </a:rPr>
              <a:t>çevresinde yaşayan Türkleri göç etmeye zorladılar. Doğu Anadolu’da bir </a:t>
            </a:r>
            <a:r>
              <a:rPr lang="tr-TR" dirty="0">
                <a:solidFill>
                  <a:schemeClr val="tx1"/>
                </a:solidFill>
                <a:latin typeface="Cambria" pitchFamily="18" charset="0"/>
              </a:rPr>
              <a:t>Ermeni </a:t>
            </a:r>
            <a:r>
              <a:rPr lang="tr-TR" dirty="0" smtClean="0">
                <a:solidFill>
                  <a:schemeClr val="tx1"/>
                </a:solidFill>
                <a:latin typeface="Cambria" pitchFamily="18" charset="0"/>
              </a:rPr>
              <a:t>devleti kurulmasını öngören Sevr Antlaşması’nın imzalanmasından sonra da Türk topraklarına doğru saldırıya geçtiler. O  günlerde bölgedeki tek  düzenli birliğimiz Erzurum’daki 15</a:t>
            </a:r>
            <a:r>
              <a:rPr lang="tr-TR" dirty="0">
                <a:solidFill>
                  <a:schemeClr val="tx1"/>
                </a:solidFill>
                <a:latin typeface="Cambria" pitchFamily="18" charset="0"/>
              </a:rPr>
              <a:t>. </a:t>
            </a:r>
            <a:r>
              <a:rPr lang="tr-TR" dirty="0" smtClean="0">
                <a:solidFill>
                  <a:schemeClr val="tx1"/>
                </a:solidFill>
                <a:latin typeface="Cambria" pitchFamily="18" charset="0"/>
              </a:rPr>
              <a:t>Kolordu idi</a:t>
            </a:r>
            <a:r>
              <a:rPr lang="tr-TR" dirty="0">
                <a:solidFill>
                  <a:schemeClr val="tx1"/>
                </a:solidFill>
                <a:latin typeface="Cambria" pitchFamily="18" charset="0"/>
              </a:rPr>
              <a:t>. Bu </a:t>
            </a:r>
            <a:r>
              <a:rPr lang="tr-TR" dirty="0" smtClean="0">
                <a:solidFill>
                  <a:schemeClr val="tx1"/>
                </a:solidFill>
                <a:latin typeface="Cambria" pitchFamily="18" charset="0"/>
              </a:rPr>
              <a:t> orduya Büyük Millet Meclisi tarafından Doğu Cephesi Komutanlığına atanan Kâzım Karabekir Paşa komuta ediyordu.</a:t>
            </a:r>
          </a:p>
          <a:p>
            <a:pPr algn="just"/>
            <a:r>
              <a:rPr lang="tr-TR" dirty="0">
                <a:solidFill>
                  <a:schemeClr val="tx1"/>
                </a:solidFill>
                <a:latin typeface="Cambria" pitchFamily="18" charset="0"/>
              </a:rPr>
              <a:t> Kâzım Karabekir, 28 </a:t>
            </a:r>
            <a:r>
              <a:rPr lang="tr-TR" dirty="0" smtClean="0">
                <a:solidFill>
                  <a:schemeClr val="tx1"/>
                </a:solidFill>
                <a:latin typeface="Cambria" pitchFamily="18" charset="0"/>
              </a:rPr>
              <a:t>Eylül 1920’de </a:t>
            </a:r>
            <a:r>
              <a:rPr lang="tr-TR" dirty="0">
                <a:solidFill>
                  <a:schemeClr val="tx1"/>
                </a:solidFill>
                <a:latin typeface="Cambria" pitchFamily="18" charset="0"/>
              </a:rPr>
              <a:t>karşı taarruza geçerek Ermenilerin işgali </a:t>
            </a:r>
            <a:r>
              <a:rPr lang="tr-TR" dirty="0" smtClean="0">
                <a:solidFill>
                  <a:schemeClr val="tx1"/>
                </a:solidFill>
                <a:latin typeface="Cambria" pitchFamily="18" charset="0"/>
              </a:rPr>
              <a:t>altındaki Sarıkamış, Kars ve Gümrü’yü geri aldı. Böylece onları barış istemek zorunda bıraktı.</a:t>
            </a:r>
            <a:endParaRPr lang="tr-TR" dirty="0">
              <a:solidFill>
                <a:schemeClr val="tx1"/>
              </a:solidFill>
              <a:latin typeface="Cambria" pitchFamily="18" charset="0"/>
            </a:endParaRPr>
          </a:p>
        </p:txBody>
      </p:sp>
    </p:spTree>
    <p:extLst>
      <p:ext uri="{BB962C8B-B14F-4D97-AF65-F5344CB8AC3E}">
        <p14:creationId xmlns="" xmlns:p14="http://schemas.microsoft.com/office/powerpoint/2010/main" val="4078252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smtClean="0"/>
              <a:t>BATI CEPHESİ’NDE SAVAŞ</a:t>
            </a:r>
            <a:endParaRPr lang="pt-BR" sz="3600" dirty="0"/>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Millî Mücadele sırasında en şiddetli çarpışmalar Yunanlılara karşı Batı Cephesi’nde yaşandı. 19. </a:t>
            </a:r>
            <a:r>
              <a:rPr lang="tr-TR" sz="2400" dirty="0" smtClean="0">
                <a:solidFill>
                  <a:schemeClr val="tx1"/>
                </a:solidFill>
                <a:latin typeface="Cambria" pitchFamily="18" charset="0"/>
              </a:rPr>
              <a:t>yüzyılda Osmanlı </a:t>
            </a:r>
            <a:r>
              <a:rPr lang="tr-TR" sz="2400" dirty="0">
                <a:solidFill>
                  <a:schemeClr val="tx1"/>
                </a:solidFill>
                <a:latin typeface="Cambria" pitchFamily="18" charset="0"/>
              </a:rPr>
              <a:t>Devleti’nden ayrılarak bağımsızlığını kazanan </a:t>
            </a:r>
            <a:r>
              <a:rPr lang="tr-TR" sz="2400" dirty="0" smtClean="0">
                <a:solidFill>
                  <a:schemeClr val="tx1"/>
                </a:solidFill>
                <a:latin typeface="Cambria" pitchFamily="18" charset="0"/>
              </a:rPr>
              <a:t>Yunanistan </a:t>
            </a:r>
            <a:r>
              <a:rPr lang="tr-TR" sz="2400" dirty="0">
                <a:solidFill>
                  <a:schemeClr val="tx1"/>
                </a:solidFill>
                <a:latin typeface="Cambria" pitchFamily="18" charset="0"/>
              </a:rPr>
              <a:t>büyük hayaller peşinde koşan bir devletti. Yunanlılar</a:t>
            </a:r>
            <a:r>
              <a:rPr lang="tr-TR" sz="2400" dirty="0" smtClean="0">
                <a:solidFill>
                  <a:schemeClr val="tx1"/>
                </a:solidFill>
                <a:latin typeface="Cambria" pitchFamily="18" charset="0"/>
              </a:rPr>
              <a:t>, İstanbul’u Türklerin </a:t>
            </a:r>
            <a:r>
              <a:rPr lang="tr-TR" sz="2400" dirty="0">
                <a:solidFill>
                  <a:schemeClr val="tx1"/>
                </a:solidFill>
                <a:latin typeface="Cambria" pitchFamily="18" charset="0"/>
              </a:rPr>
              <a:t>elinden alarak Bizans </a:t>
            </a:r>
            <a:r>
              <a:rPr lang="tr-TR" sz="2400" dirty="0" smtClean="0">
                <a:solidFill>
                  <a:schemeClr val="tx1"/>
                </a:solidFill>
                <a:latin typeface="Cambria" pitchFamily="18" charset="0"/>
              </a:rPr>
              <a:t>İmparatorluğu’nu yeniden </a:t>
            </a:r>
            <a:r>
              <a:rPr lang="tr-TR" sz="2400" dirty="0">
                <a:solidFill>
                  <a:schemeClr val="tx1"/>
                </a:solidFill>
                <a:latin typeface="Cambria" pitchFamily="18" charset="0"/>
              </a:rPr>
              <a:t>diriltmek ve </a:t>
            </a:r>
            <a:r>
              <a:rPr lang="tr-TR" sz="2400" dirty="0" smtClean="0">
                <a:solidFill>
                  <a:schemeClr val="tx1"/>
                </a:solidFill>
                <a:latin typeface="Cambria" pitchFamily="18" charset="0"/>
              </a:rPr>
              <a:t>Batı  Anadolu’ya </a:t>
            </a:r>
            <a:r>
              <a:rPr lang="tr-TR" sz="2400" dirty="0">
                <a:solidFill>
                  <a:schemeClr val="tx1"/>
                </a:solidFill>
                <a:latin typeface="Cambria" pitchFamily="18" charset="0"/>
              </a:rPr>
              <a:t>hâkim </a:t>
            </a:r>
            <a:r>
              <a:rPr lang="tr-TR" sz="2400" dirty="0" smtClean="0">
                <a:solidFill>
                  <a:schemeClr val="tx1"/>
                </a:solidFill>
                <a:latin typeface="Cambria" pitchFamily="18" charset="0"/>
              </a:rPr>
              <a:t>olmak istiyorlardı. Birinci </a:t>
            </a:r>
            <a:r>
              <a:rPr lang="tr-TR" sz="2400" dirty="0">
                <a:solidFill>
                  <a:schemeClr val="tx1"/>
                </a:solidFill>
                <a:latin typeface="Cambria" pitchFamily="18" charset="0"/>
              </a:rPr>
              <a:t>Dünya </a:t>
            </a:r>
            <a:r>
              <a:rPr lang="tr-TR" sz="2400" dirty="0" smtClean="0">
                <a:solidFill>
                  <a:schemeClr val="tx1"/>
                </a:solidFill>
                <a:latin typeface="Cambria" pitchFamily="18" charset="0"/>
              </a:rPr>
              <a:t>Savaşı’ndan sonra </a:t>
            </a:r>
            <a:r>
              <a:rPr lang="tr-TR" sz="2400" dirty="0">
                <a:solidFill>
                  <a:schemeClr val="tx1"/>
                </a:solidFill>
                <a:latin typeface="Cambria" pitchFamily="18" charset="0"/>
              </a:rPr>
              <a:t>da bu </a:t>
            </a:r>
            <a:r>
              <a:rPr lang="tr-TR" sz="2400" dirty="0" smtClean="0">
                <a:solidFill>
                  <a:schemeClr val="tx1"/>
                </a:solidFill>
                <a:latin typeface="Cambria" pitchFamily="18" charset="0"/>
              </a:rPr>
              <a:t>isteklerini gerçekleştirme zamanının geldiğini düşünerek harekete geçmişlerdi. Mondros Ateşkes Antlaşması’nın hemen ardından Trakya’ya </a:t>
            </a:r>
            <a:r>
              <a:rPr lang="tr-TR" sz="2400" dirty="0">
                <a:solidFill>
                  <a:schemeClr val="tx1"/>
                </a:solidFill>
                <a:latin typeface="Cambria" pitchFamily="18" charset="0"/>
              </a:rPr>
              <a:t>asker </a:t>
            </a:r>
            <a:r>
              <a:rPr lang="tr-TR" sz="2400" dirty="0" smtClean="0">
                <a:solidFill>
                  <a:schemeClr val="tx1"/>
                </a:solidFill>
                <a:latin typeface="Cambria" pitchFamily="18" charset="0"/>
              </a:rPr>
              <a:t>çıkaran Yunanistan, 15 Mayıs  1919’da da </a:t>
            </a:r>
            <a:r>
              <a:rPr lang="tr-TR" sz="2400" dirty="0">
                <a:solidFill>
                  <a:schemeClr val="tx1"/>
                </a:solidFill>
                <a:latin typeface="Cambria" pitchFamily="18" charset="0"/>
              </a:rPr>
              <a:t>Paris </a:t>
            </a:r>
            <a:r>
              <a:rPr lang="tr-TR" sz="2400" dirty="0" smtClean="0">
                <a:solidFill>
                  <a:schemeClr val="tx1"/>
                </a:solidFill>
                <a:latin typeface="Cambria" pitchFamily="18" charset="0"/>
              </a:rPr>
              <a:t>Barış Konferansı’nda alınan karara </a:t>
            </a:r>
            <a:r>
              <a:rPr lang="tr-TR" sz="2400" dirty="0">
                <a:solidFill>
                  <a:schemeClr val="tx1"/>
                </a:solidFill>
                <a:latin typeface="Cambria" pitchFamily="18" charset="0"/>
              </a:rPr>
              <a:t>dayanarak </a:t>
            </a:r>
            <a:r>
              <a:rPr lang="tr-TR" sz="2400" dirty="0" smtClean="0">
                <a:solidFill>
                  <a:schemeClr val="tx1"/>
                </a:solidFill>
                <a:latin typeface="Cambria" pitchFamily="18" charset="0"/>
              </a:rPr>
              <a:t>İzmir’i işgal etmişti</a:t>
            </a:r>
            <a:r>
              <a:rPr lang="tr-TR" sz="2400" dirty="0">
                <a:solidFill>
                  <a:schemeClr val="tx1"/>
                </a:solidFill>
                <a:latin typeface="Cambria" pitchFamily="18" charset="0"/>
              </a:rPr>
              <a:t>.</a:t>
            </a:r>
          </a:p>
        </p:txBody>
      </p:sp>
    </p:spTree>
    <p:extLst>
      <p:ext uri="{BB962C8B-B14F-4D97-AF65-F5344CB8AC3E}">
        <p14:creationId xmlns="" xmlns:p14="http://schemas.microsoft.com/office/powerpoint/2010/main" val="24454382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Millî Mücadele’de Kuvayımilliye</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İzmir’in Yunanlılar tarafından işgali Türk milleti </a:t>
            </a:r>
            <a:r>
              <a:rPr lang="tr-TR" sz="2400" dirty="0" smtClean="0">
                <a:solidFill>
                  <a:schemeClr val="tx1"/>
                </a:solidFill>
                <a:latin typeface="Cambria" pitchFamily="18" charset="0"/>
              </a:rPr>
              <a:t>tarafından büyük </a:t>
            </a:r>
            <a:r>
              <a:rPr lang="tr-TR" sz="2400" dirty="0">
                <a:solidFill>
                  <a:schemeClr val="tx1"/>
                </a:solidFill>
                <a:latin typeface="Cambria" pitchFamily="18" charset="0"/>
              </a:rPr>
              <a:t>bir tepkiyle </a:t>
            </a:r>
            <a:r>
              <a:rPr lang="tr-TR" sz="2400" dirty="0" smtClean="0">
                <a:solidFill>
                  <a:schemeClr val="tx1"/>
                </a:solidFill>
                <a:latin typeface="Cambria" pitchFamily="18" charset="0"/>
              </a:rPr>
              <a:t>karşılandı. İşgal </a:t>
            </a:r>
            <a:r>
              <a:rPr lang="tr-TR" sz="2400" dirty="0">
                <a:solidFill>
                  <a:schemeClr val="tx1"/>
                </a:solidFill>
                <a:latin typeface="Cambria" pitchFamily="18" charset="0"/>
              </a:rPr>
              <a:t>yurt </a:t>
            </a:r>
            <a:r>
              <a:rPr lang="tr-TR" sz="2400" dirty="0" smtClean="0">
                <a:solidFill>
                  <a:schemeClr val="tx1"/>
                </a:solidFill>
                <a:latin typeface="Cambria" pitchFamily="18" charset="0"/>
              </a:rPr>
              <a:t>genelinde düzenlenen </a:t>
            </a:r>
            <a:r>
              <a:rPr lang="tr-TR" sz="2400" dirty="0">
                <a:solidFill>
                  <a:schemeClr val="tx1"/>
                </a:solidFill>
                <a:latin typeface="Cambria" pitchFamily="18" charset="0"/>
              </a:rPr>
              <a:t>mitinglerle protesto edildi. Ege Bölgesi’nde </a:t>
            </a:r>
            <a:r>
              <a:rPr lang="tr-TR" sz="2400" dirty="0" smtClean="0">
                <a:solidFill>
                  <a:schemeClr val="tx1"/>
                </a:solidFill>
                <a:latin typeface="Cambria" pitchFamily="18" charset="0"/>
              </a:rPr>
              <a:t>de halk </a:t>
            </a:r>
            <a:r>
              <a:rPr lang="tr-TR" sz="2400" dirty="0">
                <a:solidFill>
                  <a:schemeClr val="tx1"/>
                </a:solidFill>
                <a:latin typeface="Cambria" pitchFamily="18" charset="0"/>
              </a:rPr>
              <a:t>Yunanlıların ve yerli Rumların saldırılarına karşı </a:t>
            </a:r>
            <a:r>
              <a:rPr lang="tr-TR" sz="2400" dirty="0" smtClean="0">
                <a:solidFill>
                  <a:schemeClr val="tx1"/>
                </a:solidFill>
                <a:latin typeface="Cambria" pitchFamily="18" charset="0"/>
              </a:rPr>
              <a:t>kendisini savunmak </a:t>
            </a:r>
            <a:r>
              <a:rPr lang="tr-TR" sz="2400" dirty="0">
                <a:solidFill>
                  <a:schemeClr val="tx1"/>
                </a:solidFill>
                <a:latin typeface="Cambria" pitchFamily="18" charset="0"/>
              </a:rPr>
              <a:t>üzere </a:t>
            </a:r>
            <a:r>
              <a:rPr lang="tr-TR" sz="2400" dirty="0" smtClean="0">
                <a:solidFill>
                  <a:schemeClr val="tx1"/>
                </a:solidFill>
                <a:latin typeface="Cambria" pitchFamily="18" charset="0"/>
              </a:rPr>
              <a:t>silahlı Kuvayımilliye birlikleri </a:t>
            </a:r>
            <a:r>
              <a:rPr lang="tr-TR" sz="2400" dirty="0">
                <a:solidFill>
                  <a:schemeClr val="tx1"/>
                </a:solidFill>
                <a:latin typeface="Cambria" pitchFamily="18" charset="0"/>
              </a:rPr>
              <a:t>kurmak </a:t>
            </a:r>
            <a:r>
              <a:rPr lang="tr-TR" sz="2400" dirty="0" smtClean="0">
                <a:solidFill>
                  <a:schemeClr val="tx1"/>
                </a:solidFill>
                <a:latin typeface="Cambria" pitchFamily="18" charset="0"/>
              </a:rPr>
              <a:t>için harekete geçti</a:t>
            </a:r>
            <a:r>
              <a:rPr lang="tr-TR" sz="2400" dirty="0">
                <a:solidFill>
                  <a:schemeClr val="tx1"/>
                </a:solidFill>
                <a:latin typeface="Cambria" pitchFamily="18" charset="0"/>
              </a:rPr>
              <a:t>. </a:t>
            </a:r>
            <a:r>
              <a:rPr lang="tr-TR" sz="2400" dirty="0" smtClean="0">
                <a:solidFill>
                  <a:schemeClr val="tx1"/>
                </a:solidFill>
                <a:latin typeface="Cambria" pitchFamily="18" charset="0"/>
              </a:rPr>
              <a:t> Denizli’de</a:t>
            </a:r>
            <a:r>
              <a:rPr lang="tr-TR" sz="2400" dirty="0">
                <a:solidFill>
                  <a:schemeClr val="tx1"/>
                </a:solidFill>
                <a:latin typeface="Cambria" pitchFamily="18" charset="0"/>
              </a:rPr>
              <a:t>, İzmir’in işgalinden yaklaşık 4 saat </a:t>
            </a:r>
            <a:r>
              <a:rPr lang="tr-TR" sz="2400" dirty="0" smtClean="0">
                <a:solidFill>
                  <a:schemeClr val="tx1"/>
                </a:solidFill>
                <a:latin typeface="Cambria" pitchFamily="18" charset="0"/>
              </a:rPr>
              <a:t>sonra yapılan </a:t>
            </a:r>
            <a:r>
              <a:rPr lang="tr-TR" sz="2400" dirty="0">
                <a:solidFill>
                  <a:schemeClr val="tx1"/>
                </a:solidFill>
                <a:latin typeface="Cambria" pitchFamily="18" charset="0"/>
              </a:rPr>
              <a:t>mitingde halk </a:t>
            </a:r>
            <a:r>
              <a:rPr lang="tr-TR" sz="2400" dirty="0" smtClean="0">
                <a:solidFill>
                  <a:schemeClr val="tx1"/>
                </a:solidFill>
                <a:latin typeface="Cambria" pitchFamily="18" charset="0"/>
              </a:rPr>
              <a:t> silahlı </a:t>
            </a:r>
            <a:r>
              <a:rPr lang="tr-TR" sz="2400" dirty="0">
                <a:solidFill>
                  <a:schemeClr val="tx1"/>
                </a:solidFill>
                <a:latin typeface="Cambria" pitchFamily="18" charset="0"/>
              </a:rPr>
              <a:t>mücadeleye geçme kararı </a:t>
            </a:r>
            <a:r>
              <a:rPr lang="tr-TR" sz="2400" dirty="0" smtClean="0">
                <a:solidFill>
                  <a:schemeClr val="tx1"/>
                </a:solidFill>
                <a:latin typeface="Cambria" pitchFamily="18" charset="0"/>
              </a:rPr>
              <a:t>alarak resmî </a:t>
            </a:r>
            <a:r>
              <a:rPr lang="tr-TR" sz="2400" dirty="0">
                <a:solidFill>
                  <a:schemeClr val="tx1"/>
                </a:solidFill>
                <a:latin typeface="Cambria" pitchFamily="18" charset="0"/>
              </a:rPr>
              <a:t>makamlardan silah talebinde </a:t>
            </a:r>
            <a:r>
              <a:rPr lang="tr-TR" sz="2400" dirty="0" smtClean="0">
                <a:solidFill>
                  <a:schemeClr val="tx1"/>
                </a:solidFill>
                <a:latin typeface="Cambria" pitchFamily="18" charset="0"/>
              </a:rPr>
              <a:t> bulundu</a:t>
            </a:r>
            <a:r>
              <a:rPr lang="tr-TR" sz="2400" dirty="0">
                <a:solidFill>
                  <a:schemeClr val="tx1"/>
                </a:solidFill>
                <a:latin typeface="Cambria" pitchFamily="18" charset="0"/>
              </a:rPr>
              <a:t>. </a:t>
            </a:r>
            <a:endParaRPr lang="tr-TR" sz="2400" dirty="0" smtClean="0">
              <a:solidFill>
                <a:schemeClr val="tx1"/>
              </a:solidFill>
              <a:latin typeface="Cambria" pitchFamily="18" charset="0"/>
            </a:endParaRPr>
          </a:p>
          <a:p>
            <a:pPr algn="just"/>
            <a:r>
              <a:rPr lang="tr-TR" sz="2400" dirty="0" smtClean="0">
                <a:solidFill>
                  <a:schemeClr val="tx1"/>
                </a:solidFill>
                <a:latin typeface="Cambria" pitchFamily="18" charset="0"/>
              </a:rPr>
              <a:t>17 </a:t>
            </a:r>
            <a:r>
              <a:rPr lang="tr-TR" sz="2400" dirty="0">
                <a:solidFill>
                  <a:schemeClr val="tx1"/>
                </a:solidFill>
                <a:latin typeface="Cambria" pitchFamily="18" charset="0"/>
              </a:rPr>
              <a:t>Mayıs’ta da Burdur Askerlik Şubesi Başkanı </a:t>
            </a:r>
            <a:r>
              <a:rPr lang="tr-TR" sz="2400" dirty="0" smtClean="0">
                <a:solidFill>
                  <a:schemeClr val="tx1"/>
                </a:solidFill>
                <a:latin typeface="Cambria" pitchFamily="18" charset="0"/>
              </a:rPr>
              <a:t>Binbaşı  İsmail </a:t>
            </a:r>
            <a:r>
              <a:rPr lang="tr-TR" sz="2400" dirty="0">
                <a:solidFill>
                  <a:schemeClr val="tx1"/>
                </a:solidFill>
                <a:latin typeface="Cambria" pitchFamily="18" charset="0"/>
              </a:rPr>
              <a:t>Hakkı Bey bağlı </a:t>
            </a:r>
            <a:r>
              <a:rPr lang="tr-TR" sz="2400" dirty="0" smtClean="0">
                <a:solidFill>
                  <a:schemeClr val="tx1"/>
                </a:solidFill>
                <a:latin typeface="Cambria" pitchFamily="18" charset="0"/>
              </a:rPr>
              <a:t> olduğu </a:t>
            </a:r>
            <a:r>
              <a:rPr lang="tr-TR" sz="2400" dirty="0">
                <a:solidFill>
                  <a:schemeClr val="tx1"/>
                </a:solidFill>
                <a:latin typeface="Cambria" pitchFamily="18" charset="0"/>
              </a:rPr>
              <a:t>komutanlığa bir </a:t>
            </a:r>
            <a:r>
              <a:rPr lang="tr-TR" sz="2400" dirty="0" smtClean="0">
                <a:solidFill>
                  <a:schemeClr val="tx1"/>
                </a:solidFill>
                <a:latin typeface="Cambria" pitchFamily="18" charset="0"/>
              </a:rPr>
              <a:t>telgraf göndererek </a:t>
            </a:r>
            <a:r>
              <a:rPr lang="tr-TR" sz="2400" dirty="0">
                <a:solidFill>
                  <a:schemeClr val="tx1"/>
                </a:solidFill>
                <a:latin typeface="Cambria" pitchFamily="18" charset="0"/>
              </a:rPr>
              <a:t>Kuvayımilliye </a:t>
            </a:r>
            <a:r>
              <a:rPr lang="tr-TR" sz="2400" dirty="0" smtClean="0">
                <a:solidFill>
                  <a:schemeClr val="tx1"/>
                </a:solidFill>
                <a:latin typeface="Cambria" pitchFamily="18" charset="0"/>
              </a:rPr>
              <a:t>birliğ i </a:t>
            </a:r>
            <a:r>
              <a:rPr lang="tr-TR" sz="2400" dirty="0">
                <a:solidFill>
                  <a:schemeClr val="tx1"/>
                </a:solidFill>
                <a:latin typeface="Cambria" pitchFamily="18" charset="0"/>
              </a:rPr>
              <a:t>kurmak için </a:t>
            </a:r>
            <a:r>
              <a:rPr lang="tr-TR" sz="2400" dirty="0" smtClean="0">
                <a:solidFill>
                  <a:schemeClr val="tx1"/>
                </a:solidFill>
                <a:latin typeface="Cambria" pitchFamily="18" charset="0"/>
              </a:rPr>
              <a:t> izin </a:t>
            </a:r>
            <a:r>
              <a:rPr lang="tr-TR" sz="2400" dirty="0">
                <a:solidFill>
                  <a:schemeClr val="tx1"/>
                </a:solidFill>
                <a:latin typeface="Cambria" pitchFamily="18" charset="0"/>
              </a:rPr>
              <a:t>istedi. O</a:t>
            </a:r>
            <a:r>
              <a:rPr lang="tr-TR" sz="2400" dirty="0" smtClean="0">
                <a:solidFill>
                  <a:schemeClr val="tx1"/>
                </a:solidFill>
                <a:latin typeface="Cambria" pitchFamily="18" charset="0"/>
              </a:rPr>
              <a:t>, telgrafında</a:t>
            </a:r>
            <a:r>
              <a:rPr lang="tr-TR" sz="2400" dirty="0">
                <a:solidFill>
                  <a:schemeClr val="tx1"/>
                </a:solidFill>
                <a:latin typeface="Cambria" pitchFamily="18" charset="0"/>
              </a:rPr>
              <a:t>, halkın mutlaka silahlandırılması gerektiğini </a:t>
            </a:r>
            <a:r>
              <a:rPr lang="tr-TR" sz="2400" dirty="0" smtClean="0">
                <a:solidFill>
                  <a:schemeClr val="tx1"/>
                </a:solidFill>
                <a:latin typeface="Cambria" pitchFamily="18" charset="0"/>
              </a:rPr>
              <a:t>ve emir  verilirse </a:t>
            </a:r>
            <a:r>
              <a:rPr lang="tr-TR" sz="2400" dirty="0">
                <a:solidFill>
                  <a:schemeClr val="tx1"/>
                </a:solidFill>
                <a:latin typeface="Cambria" pitchFamily="18" charset="0"/>
              </a:rPr>
              <a:t>İtilaf Devletlerinden gizli biçimde büyük </a:t>
            </a:r>
            <a:r>
              <a:rPr lang="tr-TR" sz="2400" dirty="0" smtClean="0">
                <a:solidFill>
                  <a:schemeClr val="tx1"/>
                </a:solidFill>
                <a:latin typeface="Cambria" pitchFamily="18" charset="0"/>
              </a:rPr>
              <a:t>bir gönüllüler </a:t>
            </a:r>
            <a:r>
              <a:rPr lang="tr-TR" sz="2400" dirty="0">
                <a:solidFill>
                  <a:schemeClr val="tx1"/>
                </a:solidFill>
                <a:latin typeface="Cambria" pitchFamily="18" charset="0"/>
              </a:rPr>
              <a:t>teşkilatı kurabileceğini bildirdi.</a:t>
            </a:r>
          </a:p>
        </p:txBody>
      </p:sp>
    </p:spTree>
    <p:extLst>
      <p:ext uri="{BB962C8B-B14F-4D97-AF65-F5344CB8AC3E}">
        <p14:creationId xmlns="" xmlns:p14="http://schemas.microsoft.com/office/powerpoint/2010/main" val="40564880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Millî Mücadele’de Kuvayımilliye</a:t>
            </a:r>
          </a:p>
        </p:txBody>
      </p:sp>
      <p:sp>
        <p:nvSpPr>
          <p:cNvPr id="3" name="Alt Başlık 2"/>
          <p:cNvSpPr>
            <a:spLocks noGrp="1"/>
          </p:cNvSpPr>
          <p:nvPr>
            <p:ph type="subTitle" idx="1"/>
          </p:nvPr>
        </p:nvSpPr>
        <p:spPr>
          <a:xfrm>
            <a:off x="323528" y="908720"/>
            <a:ext cx="8665221" cy="5184576"/>
          </a:xfrm>
        </p:spPr>
        <p:txBody>
          <a:bodyPr>
            <a:noAutofit/>
          </a:bodyPr>
          <a:lstStyle/>
          <a:p>
            <a:pPr algn="just"/>
            <a:r>
              <a:rPr lang="tr-TR" sz="2200" dirty="0">
                <a:solidFill>
                  <a:schemeClr val="tx1"/>
                </a:solidFill>
                <a:latin typeface="Cambria" pitchFamily="18" charset="0"/>
              </a:rPr>
              <a:t>İzmir’in işgali üzerine Denizli ve Burdur’da ortaya çıkan silahlı mücadele fikri kısa sürede Batı </a:t>
            </a:r>
            <a:r>
              <a:rPr lang="tr-TR" sz="2200" dirty="0" smtClean="0">
                <a:solidFill>
                  <a:schemeClr val="tx1"/>
                </a:solidFill>
                <a:latin typeface="Cambria" pitchFamily="18" charset="0"/>
              </a:rPr>
              <a:t>Anadolu’nun her </a:t>
            </a:r>
            <a:r>
              <a:rPr lang="tr-TR" sz="2200" dirty="0">
                <a:solidFill>
                  <a:schemeClr val="tx1"/>
                </a:solidFill>
                <a:latin typeface="Cambria" pitchFamily="18" charset="0"/>
              </a:rPr>
              <a:t>tarafına yayıldı. Böylece pek çok yerde irili ufaklı Kuvayımilliye birlikleri kuruldu. Her yaştan eli silah tutan </a:t>
            </a:r>
            <a:r>
              <a:rPr lang="tr-TR" sz="2200" dirty="0" smtClean="0">
                <a:solidFill>
                  <a:schemeClr val="tx1"/>
                </a:solidFill>
                <a:latin typeface="Cambria" pitchFamily="18" charset="0"/>
              </a:rPr>
              <a:t>gönüllülerin oluşturduğu bu </a:t>
            </a:r>
            <a:r>
              <a:rPr lang="tr-TR" sz="2200" dirty="0">
                <a:solidFill>
                  <a:schemeClr val="tx1"/>
                </a:solidFill>
                <a:latin typeface="Cambria" pitchFamily="18" charset="0"/>
              </a:rPr>
              <a:t>birliklere </a:t>
            </a:r>
            <a:r>
              <a:rPr lang="tr-TR" sz="2200" dirty="0" smtClean="0">
                <a:solidFill>
                  <a:schemeClr val="tx1"/>
                </a:solidFill>
                <a:latin typeface="Cambria" pitchFamily="18" charset="0"/>
              </a:rPr>
              <a:t> bazı yerlerde </a:t>
            </a:r>
            <a:r>
              <a:rPr lang="tr-TR" sz="2200" dirty="0">
                <a:solidFill>
                  <a:schemeClr val="tx1"/>
                </a:solidFill>
                <a:latin typeface="Cambria" pitchFamily="18" charset="0"/>
              </a:rPr>
              <a:t>subaylar, </a:t>
            </a:r>
            <a:r>
              <a:rPr lang="tr-TR" sz="2200" dirty="0" smtClean="0">
                <a:solidFill>
                  <a:schemeClr val="tx1"/>
                </a:solidFill>
                <a:latin typeface="Cambria" pitchFamily="18" charset="0"/>
              </a:rPr>
              <a:t>bazı yerlerde </a:t>
            </a:r>
            <a:r>
              <a:rPr lang="tr-TR" sz="2200" dirty="0">
                <a:solidFill>
                  <a:schemeClr val="tx1"/>
                </a:solidFill>
                <a:latin typeface="Cambria" pitchFamily="18" charset="0"/>
              </a:rPr>
              <a:t>ise Demirci Mehmet Efe </a:t>
            </a:r>
            <a:r>
              <a:rPr lang="tr-TR" sz="2200" dirty="0" smtClean="0">
                <a:solidFill>
                  <a:schemeClr val="tx1"/>
                </a:solidFill>
                <a:latin typeface="Cambria" pitchFamily="18" charset="0"/>
              </a:rPr>
              <a:t>ve Yörük </a:t>
            </a:r>
            <a:r>
              <a:rPr lang="tr-TR" sz="2200" dirty="0">
                <a:solidFill>
                  <a:schemeClr val="tx1"/>
                </a:solidFill>
                <a:latin typeface="Cambria" pitchFamily="18" charset="0"/>
              </a:rPr>
              <a:t>Ali Efe gibi yerli halktan liderler komuta ediyordu</a:t>
            </a:r>
            <a:r>
              <a:rPr lang="tr-TR" sz="2200" dirty="0" smtClean="0">
                <a:solidFill>
                  <a:schemeClr val="tx1"/>
                </a:solidFill>
                <a:latin typeface="Cambria" pitchFamily="18" charset="0"/>
              </a:rPr>
              <a:t>.</a:t>
            </a:r>
          </a:p>
          <a:p>
            <a:pPr algn="just"/>
            <a:r>
              <a:rPr lang="tr-TR" sz="2200" dirty="0">
                <a:solidFill>
                  <a:schemeClr val="tx1"/>
                </a:solidFill>
                <a:latin typeface="Cambria" pitchFamily="18" charset="0"/>
              </a:rPr>
              <a:t>Türk milletinin kendi imkânlarıyla oluşturduğu Kuvayımilliye birliklerinin Millî Mücadele içinde </a:t>
            </a:r>
            <a:r>
              <a:rPr lang="tr-TR" sz="2200" dirty="0" smtClean="0">
                <a:solidFill>
                  <a:schemeClr val="tx1"/>
                </a:solidFill>
                <a:latin typeface="Cambria" pitchFamily="18" charset="0"/>
              </a:rPr>
              <a:t>önemli bir </a:t>
            </a:r>
            <a:r>
              <a:rPr lang="tr-TR" sz="2200" dirty="0">
                <a:solidFill>
                  <a:schemeClr val="tx1"/>
                </a:solidFill>
                <a:latin typeface="Cambria" pitchFamily="18" charset="0"/>
              </a:rPr>
              <a:t>yeri vardır. Bu </a:t>
            </a:r>
            <a:r>
              <a:rPr lang="tr-TR" sz="2200" dirty="0" smtClean="0">
                <a:solidFill>
                  <a:schemeClr val="tx1"/>
                </a:solidFill>
                <a:latin typeface="Cambria" pitchFamily="18" charset="0"/>
              </a:rPr>
              <a:t>birlikler </a:t>
            </a:r>
            <a:r>
              <a:rPr lang="tr-TR" sz="2200" dirty="0">
                <a:solidFill>
                  <a:schemeClr val="tx1"/>
                </a:solidFill>
                <a:latin typeface="Cambria" pitchFamily="18" charset="0"/>
              </a:rPr>
              <a:t>İzmir’e çıkan ve iç bölgelere doğru yayılmak isteyen Yunan kuvvetlerine karşı </a:t>
            </a:r>
            <a:r>
              <a:rPr lang="tr-TR" sz="2200" dirty="0" smtClean="0">
                <a:solidFill>
                  <a:schemeClr val="tx1"/>
                </a:solidFill>
                <a:latin typeface="Cambria" pitchFamily="18" charset="0"/>
              </a:rPr>
              <a:t>kahramanca mücadele </a:t>
            </a:r>
            <a:r>
              <a:rPr lang="tr-TR" sz="2200" dirty="0">
                <a:solidFill>
                  <a:schemeClr val="tx1"/>
                </a:solidFill>
                <a:latin typeface="Cambria" pitchFamily="18" charset="0"/>
              </a:rPr>
              <a:t>ettiler. </a:t>
            </a:r>
            <a:r>
              <a:rPr lang="tr-TR" sz="2200" dirty="0" smtClean="0">
                <a:solidFill>
                  <a:schemeClr val="tx1"/>
                </a:solidFill>
                <a:latin typeface="Cambria" pitchFamily="18" charset="0"/>
              </a:rPr>
              <a:t>Sayı ve  silah bakımından çok </a:t>
            </a:r>
            <a:r>
              <a:rPr lang="tr-TR" sz="2200" dirty="0">
                <a:solidFill>
                  <a:schemeClr val="tx1"/>
                </a:solidFill>
                <a:latin typeface="Cambria" pitchFamily="18" charset="0"/>
              </a:rPr>
              <a:t>güçlü olan </a:t>
            </a:r>
            <a:r>
              <a:rPr lang="tr-TR" sz="2200" dirty="0" smtClean="0">
                <a:solidFill>
                  <a:schemeClr val="tx1"/>
                </a:solidFill>
                <a:latin typeface="Cambria" pitchFamily="18" charset="0"/>
              </a:rPr>
              <a:t>düşman kuvvetlerinin hızını yavaşlattılar.  Düzenledikleri baskınlarla Yunanlıları yıprattılar ve  onların ilerleyişini yer </a:t>
            </a:r>
            <a:r>
              <a:rPr lang="tr-TR" sz="2200" dirty="0">
                <a:solidFill>
                  <a:schemeClr val="tx1"/>
                </a:solidFill>
                <a:latin typeface="Cambria" pitchFamily="18" charset="0"/>
              </a:rPr>
              <a:t>yer </a:t>
            </a:r>
            <a:r>
              <a:rPr lang="tr-TR" sz="2200" dirty="0" smtClean="0">
                <a:solidFill>
                  <a:schemeClr val="tx1"/>
                </a:solidFill>
                <a:latin typeface="Cambria" pitchFamily="18" charset="0"/>
              </a:rPr>
              <a:t>durdurmayı başardılar. Kuvayımilliyeciler işgalcilere karşı mücadele </a:t>
            </a:r>
            <a:r>
              <a:rPr lang="tr-TR" sz="2200" dirty="0">
                <a:solidFill>
                  <a:schemeClr val="tx1"/>
                </a:solidFill>
                <a:latin typeface="Cambria" pitchFamily="18" charset="0"/>
              </a:rPr>
              <a:t>ederken bir yandan </a:t>
            </a:r>
            <a:r>
              <a:rPr lang="tr-TR" sz="2200" dirty="0" smtClean="0">
                <a:solidFill>
                  <a:schemeClr val="tx1"/>
                </a:solidFill>
                <a:latin typeface="Cambria" pitchFamily="18" charset="0"/>
              </a:rPr>
              <a:t> da </a:t>
            </a:r>
            <a:r>
              <a:rPr lang="tr-TR" sz="2200" dirty="0">
                <a:solidFill>
                  <a:schemeClr val="tx1"/>
                </a:solidFill>
                <a:latin typeface="Cambria" pitchFamily="18" charset="0"/>
              </a:rPr>
              <a:t>Büyük Millet Meclisine </a:t>
            </a:r>
            <a:r>
              <a:rPr lang="tr-TR" sz="2200" dirty="0" smtClean="0">
                <a:solidFill>
                  <a:schemeClr val="tx1"/>
                </a:solidFill>
                <a:latin typeface="Cambria" pitchFamily="18" charset="0"/>
              </a:rPr>
              <a:t>karşı çıkan iç ayaklanmaların bastırılmasında önemli </a:t>
            </a:r>
            <a:r>
              <a:rPr lang="tr-TR" sz="2200" dirty="0">
                <a:solidFill>
                  <a:schemeClr val="tx1"/>
                </a:solidFill>
                <a:latin typeface="Cambria" pitchFamily="18" charset="0"/>
              </a:rPr>
              <a:t>görevler üstlendiler</a:t>
            </a:r>
            <a:r>
              <a:rPr lang="tr-TR" sz="2200" dirty="0" smtClean="0">
                <a:solidFill>
                  <a:schemeClr val="tx1"/>
                </a:solidFill>
                <a:latin typeface="Cambria" pitchFamily="18" charset="0"/>
              </a:rPr>
              <a:t>. </a:t>
            </a:r>
            <a:endParaRPr lang="tr-TR" sz="2200" dirty="0">
              <a:solidFill>
                <a:schemeClr val="tx1"/>
              </a:solidFill>
              <a:latin typeface="Cambria" pitchFamily="18" charset="0"/>
            </a:endParaRPr>
          </a:p>
        </p:txBody>
      </p:sp>
    </p:spTree>
    <p:extLst>
      <p:ext uri="{BB962C8B-B14F-4D97-AF65-F5344CB8AC3E}">
        <p14:creationId xmlns="" xmlns:p14="http://schemas.microsoft.com/office/powerpoint/2010/main" val="31981863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Kuvayımilliyeden Düzenli Orduya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Kuvayımilliye birlikleri büyük fedakârlıklarla yürüttükleri mücadeleye rağmen düzenli Yunan </a:t>
            </a:r>
            <a:r>
              <a:rPr lang="tr-TR" sz="2400" dirty="0" smtClean="0">
                <a:solidFill>
                  <a:schemeClr val="tx1"/>
                </a:solidFill>
                <a:latin typeface="Cambria" pitchFamily="18" charset="0"/>
              </a:rPr>
              <a:t>ordusunu durduracak </a:t>
            </a:r>
            <a:r>
              <a:rPr lang="tr-TR" sz="2400" dirty="0">
                <a:solidFill>
                  <a:schemeClr val="tx1"/>
                </a:solidFill>
                <a:latin typeface="Cambria" pitchFamily="18" charset="0"/>
              </a:rPr>
              <a:t>ve Anadolu’dan tamamen söküp atabilecek durumda değildi. Çünkü genellikle askerî </a:t>
            </a:r>
            <a:r>
              <a:rPr lang="tr-TR" sz="2400" dirty="0" smtClean="0">
                <a:solidFill>
                  <a:schemeClr val="tx1"/>
                </a:solidFill>
                <a:latin typeface="Cambria" pitchFamily="18" charset="0"/>
              </a:rPr>
              <a:t>eğitimden yoksun </a:t>
            </a:r>
            <a:r>
              <a:rPr lang="tr-TR" sz="2400" dirty="0">
                <a:solidFill>
                  <a:schemeClr val="tx1"/>
                </a:solidFill>
                <a:latin typeface="Cambria" pitchFamily="18" charset="0"/>
              </a:rPr>
              <a:t>kişilerin oluşturduğu bu birlikler silah ve cephane yönünden yetersizdi. Ayrıca belli bir merkezden </a:t>
            </a:r>
            <a:r>
              <a:rPr lang="tr-TR" sz="2400" dirty="0" smtClean="0">
                <a:solidFill>
                  <a:schemeClr val="tx1"/>
                </a:solidFill>
                <a:latin typeface="Cambria" pitchFamily="18" charset="0"/>
              </a:rPr>
              <a:t>emir almadıkları </a:t>
            </a:r>
            <a:r>
              <a:rPr lang="tr-TR" sz="2400" dirty="0">
                <a:solidFill>
                  <a:schemeClr val="tx1"/>
                </a:solidFill>
                <a:latin typeface="Cambria" pitchFamily="18" charset="0"/>
              </a:rPr>
              <a:t>için askerî disiplinden uzak ve birbirlerinden habersiz şekilde savaşıyorlardı. Diğer yandan bazı</a:t>
            </a:r>
          </a:p>
          <a:p>
            <a:pPr algn="just"/>
            <a:r>
              <a:rPr lang="tr-TR" sz="2400" dirty="0">
                <a:solidFill>
                  <a:schemeClr val="tx1"/>
                </a:solidFill>
                <a:latin typeface="Cambria" pitchFamily="18" charset="0"/>
              </a:rPr>
              <a:t>Kuvayımilliyeciler keyfî davranışlarıyla halkın şikâyetlerine neden olarak Millî Mücadele’ye zarar veriyorlardı.</a:t>
            </a:r>
          </a:p>
          <a:p>
            <a:pPr algn="just"/>
            <a:r>
              <a:rPr lang="tr-TR" sz="2400" dirty="0">
                <a:solidFill>
                  <a:schemeClr val="tx1"/>
                </a:solidFill>
                <a:latin typeface="Cambria" pitchFamily="18" charset="0"/>
              </a:rPr>
              <a:t>İşte bütün bu eksiklikleri nedeniyle Kuvayımilliyenin bir an önce düzenli orduya dönüştürülmesi gerekiyordu.</a:t>
            </a:r>
          </a:p>
        </p:txBody>
      </p:sp>
    </p:spTree>
    <p:extLst>
      <p:ext uri="{BB962C8B-B14F-4D97-AF65-F5344CB8AC3E}">
        <p14:creationId xmlns="" xmlns:p14="http://schemas.microsoft.com/office/powerpoint/2010/main" val="4066105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Kuvayımilliyeden Düzenli Orduya</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a:solidFill>
                  <a:schemeClr val="tx1"/>
                </a:solidFill>
                <a:latin typeface="Cambria" pitchFamily="18" charset="0"/>
              </a:rPr>
              <a:t>Düzenli orduya geçiş yolunda ilk adım Sivas </a:t>
            </a:r>
            <a:r>
              <a:rPr lang="tr-TR" sz="2400" dirty="0" smtClean="0">
                <a:solidFill>
                  <a:schemeClr val="tx1"/>
                </a:solidFill>
                <a:latin typeface="Cambria" pitchFamily="18" charset="0"/>
              </a:rPr>
              <a:t>Kongresi’nde atılmıştı</a:t>
            </a:r>
            <a:r>
              <a:rPr lang="tr-TR" sz="2400" dirty="0">
                <a:solidFill>
                  <a:schemeClr val="tx1"/>
                </a:solidFill>
                <a:latin typeface="Cambria" pitchFamily="18" charset="0"/>
              </a:rPr>
              <a:t>. Kongrenin 9 Eylül 1919 tarihli toplantısında </a:t>
            </a:r>
            <a:r>
              <a:rPr lang="tr-TR" sz="2400" dirty="0" smtClean="0">
                <a:solidFill>
                  <a:schemeClr val="tx1"/>
                </a:solidFill>
                <a:latin typeface="Cambria" pitchFamily="18" charset="0"/>
              </a:rPr>
              <a:t>Ali </a:t>
            </a:r>
            <a:r>
              <a:rPr lang="tr-TR" sz="2400" dirty="0">
                <a:solidFill>
                  <a:schemeClr val="tx1"/>
                </a:solidFill>
                <a:latin typeface="Cambria" pitchFamily="18" charset="0"/>
              </a:rPr>
              <a:t>Fuat Paşa, Batı Anadolu Umum </a:t>
            </a:r>
            <a:r>
              <a:rPr lang="tr-TR" sz="2400" dirty="0" smtClean="0">
                <a:solidFill>
                  <a:schemeClr val="tx1"/>
                </a:solidFill>
                <a:latin typeface="Cambria" pitchFamily="18" charset="0"/>
              </a:rPr>
              <a:t>Kuvayımilliye Komutanlığına atanmıştı. Büyük </a:t>
            </a:r>
            <a:r>
              <a:rPr lang="tr-TR" sz="2400" dirty="0">
                <a:solidFill>
                  <a:schemeClr val="tx1"/>
                </a:solidFill>
                <a:latin typeface="Cambria" pitchFamily="18" charset="0"/>
              </a:rPr>
              <a:t>Millet Meclisinin </a:t>
            </a:r>
            <a:r>
              <a:rPr lang="tr-TR" sz="2400" dirty="0" smtClean="0">
                <a:solidFill>
                  <a:schemeClr val="tx1"/>
                </a:solidFill>
                <a:latin typeface="Cambria" pitchFamily="18" charset="0"/>
              </a:rPr>
              <a:t>açılışından sonrada </a:t>
            </a:r>
            <a:r>
              <a:rPr lang="tr-TR" sz="2400" dirty="0">
                <a:solidFill>
                  <a:schemeClr val="tx1"/>
                </a:solidFill>
                <a:latin typeface="Cambria" pitchFamily="18" charset="0"/>
              </a:rPr>
              <a:t>bu </a:t>
            </a:r>
            <a:r>
              <a:rPr lang="tr-TR" sz="2400" dirty="0" smtClean="0">
                <a:solidFill>
                  <a:schemeClr val="tx1"/>
                </a:solidFill>
                <a:latin typeface="Cambria" pitchFamily="18" charset="0"/>
              </a:rPr>
              <a:t> komutanlığın adı Batı Cephesi Komutanlığı olarak değiştirilmişti.</a:t>
            </a:r>
          </a:p>
          <a:p>
            <a:pPr algn="just"/>
            <a:r>
              <a:rPr lang="tr-TR" sz="2400" dirty="0">
                <a:solidFill>
                  <a:schemeClr val="tx1"/>
                </a:solidFill>
                <a:latin typeface="Cambria" pitchFamily="18" charset="0"/>
              </a:rPr>
              <a:t>Batı Cephesi Komutanı Ali Fuat Paşa, 24 Ekim </a:t>
            </a:r>
            <a:r>
              <a:rPr lang="tr-TR" sz="2400" dirty="0" smtClean="0">
                <a:solidFill>
                  <a:schemeClr val="tx1"/>
                </a:solidFill>
                <a:latin typeface="Cambria" pitchFamily="18" charset="0"/>
              </a:rPr>
              <a:t>1920’de Gediz’de </a:t>
            </a:r>
            <a:r>
              <a:rPr lang="tr-TR" sz="2400" dirty="0">
                <a:solidFill>
                  <a:schemeClr val="tx1"/>
                </a:solidFill>
                <a:latin typeface="Cambria" pitchFamily="18" charset="0"/>
              </a:rPr>
              <a:t>bulunan Yunan tümeni üzerine taarruza geçti. </a:t>
            </a:r>
            <a:r>
              <a:rPr lang="tr-TR" sz="2400" dirty="0" smtClean="0">
                <a:solidFill>
                  <a:schemeClr val="tx1"/>
                </a:solidFill>
                <a:latin typeface="Cambria" pitchFamily="18" charset="0"/>
              </a:rPr>
              <a:t>Ancak Kuvayımilliye </a:t>
            </a:r>
            <a:r>
              <a:rPr lang="tr-TR" sz="2400" dirty="0">
                <a:solidFill>
                  <a:schemeClr val="tx1"/>
                </a:solidFill>
                <a:latin typeface="Cambria" pitchFamily="18" charset="0"/>
              </a:rPr>
              <a:t>birliklerinin düzensizliği nedeniyle başarılı olamadı. Gediz Muharebesi’nde uğranılan </a:t>
            </a:r>
            <a:r>
              <a:rPr lang="tr-TR" sz="2400" dirty="0" smtClean="0">
                <a:solidFill>
                  <a:schemeClr val="tx1"/>
                </a:solidFill>
                <a:latin typeface="Cambria" pitchFamily="18" charset="0"/>
              </a:rPr>
              <a:t>yenilgi üzerine </a:t>
            </a:r>
            <a:r>
              <a:rPr lang="tr-TR" sz="2400" dirty="0">
                <a:solidFill>
                  <a:schemeClr val="tx1"/>
                </a:solidFill>
                <a:latin typeface="Cambria" pitchFamily="18" charset="0"/>
              </a:rPr>
              <a:t>düzenli orduya geçiş süreci hızlandırıldı. Ali Fuat Paşa Ankara’ya çağırılarak Moskova </a:t>
            </a:r>
            <a:r>
              <a:rPr lang="tr-TR" sz="2400" dirty="0" smtClean="0">
                <a:solidFill>
                  <a:schemeClr val="tx1"/>
                </a:solidFill>
                <a:latin typeface="Cambria" pitchFamily="18" charset="0"/>
              </a:rPr>
              <a:t>Büyükelçiliğine atandı</a:t>
            </a:r>
            <a:r>
              <a:rPr lang="tr-TR" sz="2400" dirty="0">
                <a:solidFill>
                  <a:schemeClr val="tx1"/>
                </a:solidFill>
                <a:latin typeface="Cambria" pitchFamily="18" charset="0"/>
              </a:rPr>
              <a:t>. Bundan sonra Batı Cephesi, Batı ve Güney olmak üzere ikiye bölünerek Batı Cephesi </a:t>
            </a:r>
            <a:r>
              <a:rPr lang="tr-TR" sz="2400" dirty="0" smtClean="0">
                <a:solidFill>
                  <a:schemeClr val="tx1"/>
                </a:solidFill>
                <a:latin typeface="Cambria" pitchFamily="18" charset="0"/>
              </a:rPr>
              <a:t>Komutanlığına Albay </a:t>
            </a:r>
            <a:r>
              <a:rPr lang="tr-TR" sz="2400" dirty="0">
                <a:solidFill>
                  <a:schemeClr val="tx1"/>
                </a:solidFill>
                <a:latin typeface="Cambria" pitchFamily="18" charset="0"/>
              </a:rPr>
              <a:t>İsmet Bey, Güney Cephesi Komutanlığına ise Albay Refet Bey getirildi. Bu atamalardan sonra </a:t>
            </a:r>
            <a:r>
              <a:rPr lang="tr-TR" sz="2400" dirty="0" smtClean="0">
                <a:solidFill>
                  <a:schemeClr val="tx1"/>
                </a:solidFill>
                <a:latin typeface="Cambria" pitchFamily="18" charset="0"/>
              </a:rPr>
              <a:t>Kuvayımilliye birlikleri </a:t>
            </a:r>
            <a:r>
              <a:rPr lang="tr-TR" sz="2400" dirty="0">
                <a:solidFill>
                  <a:schemeClr val="tx1"/>
                </a:solidFill>
                <a:latin typeface="Cambria" pitchFamily="18" charset="0"/>
              </a:rPr>
              <a:t>süratle düzenli ordu bünyesine </a:t>
            </a:r>
            <a:r>
              <a:rPr lang="tr-TR" sz="2400" dirty="0" smtClean="0">
                <a:solidFill>
                  <a:schemeClr val="tx1"/>
                </a:solidFill>
                <a:latin typeface="Cambria" pitchFamily="18" charset="0"/>
              </a:rPr>
              <a:t>alınmaya başlandı.</a:t>
            </a:r>
            <a:endParaRPr lang="tr-TR" sz="2400" dirty="0">
              <a:solidFill>
                <a:schemeClr val="tx1"/>
              </a:solidFill>
              <a:latin typeface="Cambria" pitchFamily="18" charset="0"/>
            </a:endParaRPr>
          </a:p>
        </p:txBody>
      </p:sp>
    </p:spTree>
    <p:extLst>
      <p:ext uri="{BB962C8B-B14F-4D97-AF65-F5344CB8AC3E}">
        <p14:creationId xmlns="" xmlns:p14="http://schemas.microsoft.com/office/powerpoint/2010/main" val="23881987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Ali Fuat Cebesoy (1882 – 1968)</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smtClean="0">
                <a:solidFill>
                  <a:schemeClr val="tx1"/>
                </a:solidFill>
                <a:latin typeface="Cambria" pitchFamily="18" charset="0"/>
              </a:rPr>
              <a:t>İstanbul’da </a:t>
            </a:r>
            <a:r>
              <a:rPr lang="tr-TR" sz="2400" dirty="0">
                <a:solidFill>
                  <a:schemeClr val="tx1"/>
                </a:solidFill>
                <a:latin typeface="Cambria" pitchFamily="18" charset="0"/>
              </a:rPr>
              <a:t>doğan Ali Fuat Cebesoy, Harbiye Mektebini </a:t>
            </a:r>
            <a:r>
              <a:rPr lang="tr-TR" sz="2400" dirty="0" smtClean="0">
                <a:solidFill>
                  <a:schemeClr val="tx1"/>
                </a:solidFill>
                <a:latin typeface="Cambria" pitchFamily="18" charset="0"/>
              </a:rPr>
              <a:t>bitirdi</a:t>
            </a:r>
            <a:r>
              <a:rPr lang="tr-TR" sz="2400" dirty="0">
                <a:solidFill>
                  <a:schemeClr val="tx1"/>
                </a:solidFill>
                <a:latin typeface="Cambria" pitchFamily="18" charset="0"/>
              </a:rPr>
              <a:t>. Kurtuluş Savaşı’nda Batı Cephesi’nin ilk komutanı oldu</a:t>
            </a:r>
            <a:r>
              <a:rPr lang="tr-TR" sz="2400" dirty="0" smtClean="0">
                <a:solidFill>
                  <a:schemeClr val="tx1"/>
                </a:solidFill>
                <a:latin typeface="Cambria" pitchFamily="18" charset="0"/>
              </a:rPr>
              <a:t>. 1922’de </a:t>
            </a:r>
            <a:r>
              <a:rPr lang="tr-TR" sz="2400" dirty="0">
                <a:solidFill>
                  <a:schemeClr val="tx1"/>
                </a:solidFill>
                <a:latin typeface="Cambria" pitchFamily="18" charset="0"/>
              </a:rPr>
              <a:t>TBMM’nin İkinci Başkanlığına seçildi. 17 Kasım </a:t>
            </a:r>
            <a:r>
              <a:rPr lang="tr-TR" sz="2400" dirty="0" smtClean="0">
                <a:solidFill>
                  <a:schemeClr val="tx1"/>
                </a:solidFill>
                <a:latin typeface="Cambria" pitchFamily="18" charset="0"/>
              </a:rPr>
              <a:t>1924’te Kâzım </a:t>
            </a:r>
            <a:r>
              <a:rPr lang="tr-TR" sz="2400" dirty="0">
                <a:solidFill>
                  <a:schemeClr val="tx1"/>
                </a:solidFill>
                <a:latin typeface="Cambria" pitchFamily="18" charset="0"/>
              </a:rPr>
              <a:t>Karabekir, Rauf Orbay, Adnan Adıvar ve Refet Bele </a:t>
            </a:r>
            <a:r>
              <a:rPr lang="tr-TR" sz="2400" dirty="0" smtClean="0">
                <a:solidFill>
                  <a:schemeClr val="tx1"/>
                </a:solidFill>
                <a:latin typeface="Cambria" pitchFamily="18" charset="0"/>
              </a:rPr>
              <a:t>beylerle birlikte </a:t>
            </a:r>
            <a:r>
              <a:rPr lang="tr-TR" sz="2400" dirty="0">
                <a:solidFill>
                  <a:schemeClr val="tx1"/>
                </a:solidFill>
                <a:latin typeface="Cambria" pitchFamily="18" charset="0"/>
              </a:rPr>
              <a:t>Cumhuriyet Dönemi’nin ilk muhalefet partisi </a:t>
            </a:r>
            <a:r>
              <a:rPr lang="tr-TR" sz="2400" dirty="0" smtClean="0">
                <a:solidFill>
                  <a:schemeClr val="tx1"/>
                </a:solidFill>
                <a:latin typeface="Cambria" pitchFamily="18" charset="0"/>
              </a:rPr>
              <a:t>olan Terakkiperver Cumhuriyet Fırkasını kurdu</a:t>
            </a:r>
            <a:r>
              <a:rPr lang="tr-TR" sz="2400" dirty="0">
                <a:solidFill>
                  <a:schemeClr val="tx1"/>
                </a:solidFill>
                <a:latin typeface="Cambria" pitchFamily="18" charset="0"/>
              </a:rPr>
              <a:t>.</a:t>
            </a:r>
          </a:p>
        </p:txBody>
      </p:sp>
    </p:spTree>
    <p:extLst>
      <p:ext uri="{BB962C8B-B14F-4D97-AF65-F5344CB8AC3E}">
        <p14:creationId xmlns="" xmlns:p14="http://schemas.microsoft.com/office/powerpoint/2010/main" val="40341135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İnönü Zaferi (6 - 10 Ocak 1921)</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a:solidFill>
                  <a:schemeClr val="tx1"/>
                </a:solidFill>
                <a:latin typeface="Cambria" pitchFamily="18" charset="0"/>
              </a:rPr>
              <a:t>Batı Cephesi’nde düzenli ordunun </a:t>
            </a:r>
            <a:r>
              <a:rPr lang="tr-TR" sz="2400" dirty="0" smtClean="0">
                <a:solidFill>
                  <a:schemeClr val="tx1"/>
                </a:solidFill>
                <a:latin typeface="Cambria" pitchFamily="18" charset="0"/>
              </a:rPr>
              <a:t>kurulması kararı</a:t>
            </a:r>
            <a:r>
              <a:rPr lang="tr-TR" sz="2400" dirty="0">
                <a:solidFill>
                  <a:schemeClr val="tx1"/>
                </a:solidFill>
                <a:latin typeface="Cambria" pitchFamily="18" charset="0"/>
              </a:rPr>
              <a:t>, o zamana kadar serbest hareket etmeye </a:t>
            </a:r>
            <a:r>
              <a:rPr lang="tr-TR" sz="2400" dirty="0" smtClean="0">
                <a:solidFill>
                  <a:schemeClr val="tx1"/>
                </a:solidFill>
                <a:latin typeface="Cambria" pitchFamily="18" charset="0"/>
              </a:rPr>
              <a:t>alışmış bazı Kuvayımilliye liderlerinde rahatsızlık yarattı. Bu liderlerden </a:t>
            </a:r>
            <a:r>
              <a:rPr lang="tr-TR" sz="2400" dirty="0">
                <a:solidFill>
                  <a:schemeClr val="tx1"/>
                </a:solidFill>
                <a:latin typeface="Cambria" pitchFamily="18" charset="0"/>
              </a:rPr>
              <a:t>biri olan Çerkez </a:t>
            </a:r>
            <a:r>
              <a:rPr lang="tr-TR" sz="2400" dirty="0" smtClean="0">
                <a:solidFill>
                  <a:schemeClr val="tx1"/>
                </a:solidFill>
                <a:latin typeface="Cambria" pitchFamily="18" charset="0"/>
              </a:rPr>
              <a:t> Ethem </a:t>
            </a:r>
            <a:r>
              <a:rPr lang="tr-TR" sz="2400" dirty="0">
                <a:solidFill>
                  <a:schemeClr val="tx1"/>
                </a:solidFill>
                <a:latin typeface="Cambria" pitchFamily="18" charset="0"/>
              </a:rPr>
              <a:t>kendisine </a:t>
            </a:r>
            <a:r>
              <a:rPr lang="tr-TR" sz="2400" dirty="0" smtClean="0">
                <a:solidFill>
                  <a:schemeClr val="tx1"/>
                </a:solidFill>
                <a:latin typeface="Cambria" pitchFamily="18" charset="0"/>
              </a:rPr>
              <a:t>bağlı kuvvetlerle birlikte </a:t>
            </a:r>
            <a:r>
              <a:rPr lang="tr-TR" sz="2400" dirty="0">
                <a:solidFill>
                  <a:schemeClr val="tx1"/>
                </a:solidFill>
                <a:latin typeface="Cambria" pitchFamily="18" charset="0"/>
              </a:rPr>
              <a:t>düzenli orduya </a:t>
            </a:r>
            <a:r>
              <a:rPr lang="tr-TR" sz="2400" dirty="0" smtClean="0">
                <a:solidFill>
                  <a:schemeClr val="tx1"/>
                </a:solidFill>
                <a:latin typeface="Cambria" pitchFamily="18" charset="0"/>
              </a:rPr>
              <a:t> katılmayı reddederek ayaklandı. Ancak </a:t>
            </a:r>
            <a:r>
              <a:rPr lang="tr-TR" sz="2400" dirty="0">
                <a:solidFill>
                  <a:schemeClr val="tx1"/>
                </a:solidFill>
                <a:latin typeface="Cambria" pitchFamily="18" charset="0"/>
              </a:rPr>
              <a:t>üzerine gönderilen </a:t>
            </a:r>
            <a:r>
              <a:rPr lang="tr-TR" sz="2400" dirty="0" smtClean="0">
                <a:solidFill>
                  <a:schemeClr val="tx1"/>
                </a:solidFill>
                <a:latin typeface="Cambria" pitchFamily="18" charset="0"/>
              </a:rPr>
              <a:t> düzenli ordu birlikleri karşısında tutunamayarak Yunanlılara sığınmak zorunda </a:t>
            </a:r>
            <a:r>
              <a:rPr lang="tr-TR" sz="2400" dirty="0">
                <a:solidFill>
                  <a:schemeClr val="tx1"/>
                </a:solidFill>
                <a:latin typeface="Cambria" pitchFamily="18" charset="0"/>
              </a:rPr>
              <a:t>kaldı</a:t>
            </a:r>
            <a:r>
              <a:rPr lang="tr-TR" sz="2400" dirty="0" smtClean="0">
                <a:solidFill>
                  <a:schemeClr val="tx1"/>
                </a:solidFill>
                <a:latin typeface="Cambria" pitchFamily="18" charset="0"/>
              </a:rPr>
              <a:t>. Batı </a:t>
            </a:r>
            <a:r>
              <a:rPr lang="tr-TR" sz="2400" dirty="0">
                <a:solidFill>
                  <a:schemeClr val="tx1"/>
                </a:solidFill>
                <a:latin typeface="Cambria" pitchFamily="18" charset="0"/>
              </a:rPr>
              <a:t>Cephesi’nde Çerkez Ethem’in neden </a:t>
            </a:r>
            <a:r>
              <a:rPr lang="tr-TR" sz="2400" dirty="0" smtClean="0">
                <a:solidFill>
                  <a:schemeClr val="tx1"/>
                </a:solidFill>
                <a:latin typeface="Cambria" pitchFamily="18" charset="0"/>
              </a:rPr>
              <a:t> olduğu iç savaş sürerken </a:t>
            </a:r>
            <a:r>
              <a:rPr lang="tr-TR" sz="2400" dirty="0">
                <a:solidFill>
                  <a:schemeClr val="tx1"/>
                </a:solidFill>
                <a:latin typeface="Cambria" pitchFamily="18" charset="0"/>
              </a:rPr>
              <a:t>Bursa’da bulunan Yunan </a:t>
            </a:r>
            <a:r>
              <a:rPr lang="tr-TR" sz="2400" dirty="0" smtClean="0">
                <a:solidFill>
                  <a:schemeClr val="tx1"/>
                </a:solidFill>
                <a:latin typeface="Cambria" pitchFamily="18" charset="0"/>
              </a:rPr>
              <a:t>kuvvetleri bu </a:t>
            </a:r>
            <a:r>
              <a:rPr lang="tr-TR" sz="2400" dirty="0">
                <a:solidFill>
                  <a:schemeClr val="tx1"/>
                </a:solidFill>
                <a:latin typeface="Cambria" pitchFamily="18" charset="0"/>
              </a:rPr>
              <a:t>durumdan yararlanmak istediler. </a:t>
            </a:r>
            <a:r>
              <a:rPr lang="tr-TR" sz="2400" dirty="0" smtClean="0">
                <a:solidFill>
                  <a:schemeClr val="tx1"/>
                </a:solidFill>
                <a:latin typeface="Cambria" pitchFamily="18" charset="0"/>
              </a:rPr>
              <a:t>Yunanlılar hem düzenli ordunun </a:t>
            </a:r>
            <a:r>
              <a:rPr lang="tr-TR" sz="2400" dirty="0">
                <a:solidFill>
                  <a:schemeClr val="tx1"/>
                </a:solidFill>
                <a:latin typeface="Cambria" pitchFamily="18" charset="0"/>
              </a:rPr>
              <a:t>daha fazla güçlenmesini önlemek </a:t>
            </a:r>
            <a:r>
              <a:rPr lang="tr-TR" sz="2400" dirty="0" smtClean="0">
                <a:solidFill>
                  <a:schemeClr val="tx1"/>
                </a:solidFill>
                <a:latin typeface="Cambria" pitchFamily="18" charset="0"/>
              </a:rPr>
              <a:t>  hem de Eskişehir’i alarak Ankara’nın  İstanbul </a:t>
            </a:r>
            <a:r>
              <a:rPr lang="tr-TR" sz="2400" dirty="0">
                <a:solidFill>
                  <a:schemeClr val="tx1"/>
                </a:solidFill>
                <a:latin typeface="Cambria" pitchFamily="18" charset="0"/>
              </a:rPr>
              <a:t>ve </a:t>
            </a:r>
            <a:r>
              <a:rPr lang="tr-TR" sz="2400" dirty="0" smtClean="0">
                <a:solidFill>
                  <a:schemeClr val="tx1"/>
                </a:solidFill>
                <a:latin typeface="Cambria" pitchFamily="18" charset="0"/>
              </a:rPr>
              <a:t>Batı Cephesi </a:t>
            </a:r>
            <a:r>
              <a:rPr lang="tr-TR" sz="2400" dirty="0">
                <a:solidFill>
                  <a:schemeClr val="tx1"/>
                </a:solidFill>
                <a:latin typeface="Cambria" pitchFamily="18" charset="0"/>
              </a:rPr>
              <a:t>ile bağlantısını kesmek amacıyla ilerleyişe geçtiler.</a:t>
            </a:r>
          </a:p>
        </p:txBody>
      </p:sp>
    </p:spTree>
    <p:extLst>
      <p:ext uri="{BB962C8B-B14F-4D97-AF65-F5344CB8AC3E}">
        <p14:creationId xmlns="" xmlns:p14="http://schemas.microsoft.com/office/powerpoint/2010/main" val="5332364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İnönü Zaferi (6 - 10 Ocak 1921)</a:t>
            </a:r>
          </a:p>
        </p:txBody>
      </p:sp>
      <p:sp>
        <p:nvSpPr>
          <p:cNvPr id="3" name="Alt Başlık 2"/>
          <p:cNvSpPr>
            <a:spLocks noGrp="1"/>
          </p:cNvSpPr>
          <p:nvPr>
            <p:ph type="subTitle" idx="1"/>
          </p:nvPr>
        </p:nvSpPr>
        <p:spPr>
          <a:xfrm>
            <a:off x="323529" y="980728"/>
            <a:ext cx="4608511" cy="5184576"/>
          </a:xfrm>
        </p:spPr>
        <p:txBody>
          <a:bodyPr>
            <a:noAutofit/>
          </a:bodyPr>
          <a:lstStyle/>
          <a:p>
            <a:pPr algn="just"/>
            <a:r>
              <a:rPr lang="tr-TR" sz="2400" dirty="0">
                <a:solidFill>
                  <a:schemeClr val="tx1"/>
                </a:solidFill>
                <a:latin typeface="Cambria" pitchFamily="18" charset="0"/>
              </a:rPr>
              <a:t>6 Ocak 1921’de başlayan Yunan taarruzu, </a:t>
            </a:r>
            <a:r>
              <a:rPr lang="tr-TR" sz="2400" dirty="0" smtClean="0">
                <a:solidFill>
                  <a:schemeClr val="tx1"/>
                </a:solidFill>
                <a:latin typeface="Cambria" pitchFamily="18" charset="0"/>
              </a:rPr>
              <a:t>Batı Cephesi </a:t>
            </a:r>
            <a:r>
              <a:rPr lang="tr-TR" sz="2400" dirty="0">
                <a:solidFill>
                  <a:schemeClr val="tx1"/>
                </a:solidFill>
                <a:latin typeface="Cambria" pitchFamily="18" charset="0"/>
              </a:rPr>
              <a:t>Komutanı Albay İsmet Bey’e bağlı </a:t>
            </a:r>
            <a:r>
              <a:rPr lang="tr-TR" sz="2400" dirty="0" smtClean="0">
                <a:solidFill>
                  <a:schemeClr val="tx1"/>
                </a:solidFill>
                <a:latin typeface="Cambria" pitchFamily="18" charset="0"/>
              </a:rPr>
              <a:t>kuvvetler tarafından </a:t>
            </a:r>
            <a:r>
              <a:rPr lang="tr-TR" sz="2400" dirty="0">
                <a:solidFill>
                  <a:schemeClr val="tx1"/>
                </a:solidFill>
                <a:latin typeface="Cambria" pitchFamily="18" charset="0"/>
              </a:rPr>
              <a:t>Eskişehir’in batısındaki İnönü </a:t>
            </a:r>
            <a:r>
              <a:rPr lang="tr-TR" sz="2400" dirty="0" smtClean="0">
                <a:solidFill>
                  <a:schemeClr val="tx1"/>
                </a:solidFill>
                <a:latin typeface="Cambria" pitchFamily="18" charset="0"/>
              </a:rPr>
              <a:t>mevkisinde durduruldu</a:t>
            </a:r>
            <a:r>
              <a:rPr lang="tr-TR" sz="2400" dirty="0">
                <a:solidFill>
                  <a:schemeClr val="tx1"/>
                </a:solidFill>
                <a:latin typeface="Cambria" pitchFamily="18" charset="0"/>
              </a:rPr>
              <a:t>. 10 Ocak 1921’de burada yapılan </a:t>
            </a:r>
            <a:r>
              <a:rPr lang="tr-TR" sz="2400" dirty="0" smtClean="0">
                <a:solidFill>
                  <a:schemeClr val="tx1"/>
                </a:solidFill>
                <a:latin typeface="Cambria" pitchFamily="18" charset="0"/>
              </a:rPr>
              <a:t>savaşta ordumuz </a:t>
            </a:r>
            <a:r>
              <a:rPr lang="tr-TR" sz="2400" dirty="0">
                <a:solidFill>
                  <a:schemeClr val="tx1"/>
                </a:solidFill>
                <a:latin typeface="Cambria" pitchFamily="18" charset="0"/>
              </a:rPr>
              <a:t>Yunanlıları yenilgiye uğratarak Bursa’ya </a:t>
            </a:r>
            <a:r>
              <a:rPr lang="tr-TR" sz="2400" dirty="0" smtClean="0">
                <a:solidFill>
                  <a:schemeClr val="tx1"/>
                </a:solidFill>
                <a:latin typeface="Cambria" pitchFamily="18" charset="0"/>
              </a:rPr>
              <a:t>doğru geri </a:t>
            </a:r>
            <a:r>
              <a:rPr lang="tr-TR" sz="2400" dirty="0">
                <a:solidFill>
                  <a:schemeClr val="tx1"/>
                </a:solidFill>
                <a:latin typeface="Cambria" pitchFamily="18" charset="0"/>
              </a:rPr>
              <a:t>çekilmek zorunda bıraktı</a:t>
            </a:r>
            <a:r>
              <a:rPr lang="tr-TR" sz="2400" dirty="0" smtClean="0">
                <a:solidFill>
                  <a:schemeClr val="tx1"/>
                </a:solidFill>
                <a:latin typeface="Cambria" pitchFamily="18" charset="0"/>
              </a:rPr>
              <a:t>. </a:t>
            </a:r>
            <a:endParaRPr lang="tr-TR" sz="2400" dirty="0">
              <a:solidFill>
                <a:schemeClr val="tx1"/>
              </a:solidFill>
              <a:latin typeface="Cambria" pitchFamily="18" charset="0"/>
            </a:endParaRP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32040" y="1004886"/>
            <a:ext cx="3981966" cy="4848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060401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a:t>
            </a:r>
            <a:r>
              <a:rPr lang="pt-BR" sz="3600" dirty="0" smtClean="0"/>
              <a:t>İnönü Zaferi</a:t>
            </a:r>
            <a:r>
              <a:rPr lang="tr-TR" sz="3600" dirty="0" smtClean="0"/>
              <a:t>nin Sonuçları</a:t>
            </a:r>
            <a:endParaRPr lang="pt-BR" sz="3600" dirty="0"/>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dirty="0" smtClean="0">
                <a:solidFill>
                  <a:schemeClr val="tx1"/>
                </a:solidFill>
                <a:latin typeface="Cambria" pitchFamily="18" charset="0"/>
              </a:rPr>
              <a:t> </a:t>
            </a:r>
            <a:r>
              <a:rPr lang="tr-TR" dirty="0">
                <a:solidFill>
                  <a:schemeClr val="tx1"/>
                </a:solidFill>
                <a:latin typeface="Cambria" pitchFamily="18" charset="0"/>
              </a:rPr>
              <a:t>TBMM’nin kurduğu düzenli ordunun ilk askeri başarısıdır.</a:t>
            </a:r>
          </a:p>
          <a:p>
            <a:pPr algn="just"/>
            <a:r>
              <a:rPr lang="tr-TR" dirty="0">
                <a:solidFill>
                  <a:schemeClr val="tx1"/>
                </a:solidFill>
                <a:latin typeface="Cambria" pitchFamily="18" charset="0"/>
              </a:rPr>
              <a:t> Düzenli orduya ve TBMM’ye olan güven arttı.</a:t>
            </a:r>
          </a:p>
          <a:p>
            <a:pPr algn="just"/>
            <a:r>
              <a:rPr lang="tr-TR" dirty="0">
                <a:solidFill>
                  <a:schemeClr val="tx1"/>
                </a:solidFill>
                <a:latin typeface="Cambria" pitchFamily="18" charset="0"/>
              </a:rPr>
              <a:t> Çerkez Ethem ayaklanması bastırıldı.</a:t>
            </a:r>
          </a:p>
          <a:p>
            <a:pPr algn="just"/>
            <a:r>
              <a:rPr lang="tr-TR" dirty="0">
                <a:solidFill>
                  <a:schemeClr val="tx1"/>
                </a:solidFill>
                <a:latin typeface="Cambria" pitchFamily="18" charset="0"/>
              </a:rPr>
              <a:t> İsmet Paşa Generallik rütbesine yükseltildi. </a:t>
            </a:r>
          </a:p>
          <a:p>
            <a:pPr algn="just"/>
            <a:r>
              <a:rPr lang="tr-TR" dirty="0">
                <a:solidFill>
                  <a:schemeClr val="tx1"/>
                </a:solidFill>
                <a:latin typeface="Cambria" pitchFamily="18" charset="0"/>
              </a:rPr>
              <a:t> Teşkilat-ı Esasiye (1921 Anayasası) kabul edildi.</a:t>
            </a:r>
          </a:p>
          <a:p>
            <a:pPr algn="just"/>
            <a:r>
              <a:rPr lang="tr-TR" dirty="0">
                <a:solidFill>
                  <a:schemeClr val="tx1"/>
                </a:solidFill>
                <a:latin typeface="Cambria" pitchFamily="18" charset="0"/>
              </a:rPr>
              <a:t> Afganistan ile dostluk anlaşması imzalandı. (TBMM’yi ve Misak-ı Milliyi</a:t>
            </a:r>
          </a:p>
          <a:p>
            <a:pPr algn="just"/>
            <a:r>
              <a:rPr lang="tr-TR" dirty="0">
                <a:solidFill>
                  <a:schemeClr val="tx1"/>
                </a:solidFill>
                <a:latin typeface="Cambria" pitchFamily="18" charset="0"/>
              </a:rPr>
              <a:t>kabul eden ilk Müslüman ülkedir. </a:t>
            </a:r>
            <a:r>
              <a:rPr lang="tr-TR" dirty="0" smtClean="0">
                <a:solidFill>
                  <a:schemeClr val="tx1"/>
                </a:solidFill>
                <a:latin typeface="Cambria" pitchFamily="18" charset="0"/>
              </a:rPr>
              <a:t>)</a:t>
            </a:r>
            <a:endParaRPr lang="tr-TR" dirty="0">
              <a:solidFill>
                <a:schemeClr val="tx1"/>
              </a:solidFill>
              <a:latin typeface="Cambria" pitchFamily="18" charset="0"/>
            </a:endParaRPr>
          </a:p>
          <a:p>
            <a:pPr algn="just"/>
            <a:r>
              <a:rPr lang="tr-TR" dirty="0">
                <a:solidFill>
                  <a:schemeClr val="tx1"/>
                </a:solidFill>
                <a:latin typeface="Cambria" pitchFamily="18" charset="0"/>
              </a:rPr>
              <a:t> Londra Konferansı düzenlendi.</a:t>
            </a:r>
          </a:p>
          <a:p>
            <a:pPr algn="just"/>
            <a:r>
              <a:rPr lang="tr-TR" dirty="0">
                <a:solidFill>
                  <a:schemeClr val="tx1"/>
                </a:solidFill>
                <a:latin typeface="Cambria" pitchFamily="18" charset="0"/>
              </a:rPr>
              <a:t> İstiklâl Marşı kabul edildi.</a:t>
            </a:r>
          </a:p>
          <a:p>
            <a:pPr algn="just"/>
            <a:r>
              <a:rPr lang="tr-TR" dirty="0">
                <a:solidFill>
                  <a:schemeClr val="tx1"/>
                </a:solidFill>
                <a:latin typeface="Cambria" pitchFamily="18" charset="0"/>
              </a:rPr>
              <a:t> Moskova Anlaşması imzalandı. </a:t>
            </a:r>
          </a:p>
          <a:p>
            <a:pPr algn="just"/>
            <a:r>
              <a:rPr lang="tr-TR" dirty="0">
                <a:solidFill>
                  <a:schemeClr val="tx1"/>
                </a:solidFill>
                <a:latin typeface="Cambria" pitchFamily="18" charset="0"/>
              </a:rPr>
              <a:t>TBMM’nin İstiklâl Marşı ve Anayasa hazırlaması bir devlet gibi</a:t>
            </a:r>
          </a:p>
          <a:p>
            <a:pPr algn="just"/>
            <a:r>
              <a:rPr lang="tr-TR" dirty="0">
                <a:solidFill>
                  <a:schemeClr val="tx1"/>
                </a:solidFill>
                <a:latin typeface="Cambria" pitchFamily="18" charset="0"/>
              </a:rPr>
              <a:t>hareket ettiğini gösterir.</a:t>
            </a:r>
          </a:p>
          <a:p>
            <a:pPr algn="just"/>
            <a:r>
              <a:rPr lang="tr-TR" dirty="0">
                <a:solidFill>
                  <a:schemeClr val="tx1"/>
                </a:solidFill>
                <a:latin typeface="Cambria" pitchFamily="18" charset="0"/>
              </a:rPr>
              <a:t>İstiklâl Marşının yazarı Mehmet Akif Ersoy</a:t>
            </a:r>
          </a:p>
          <a:p>
            <a:pPr algn="just"/>
            <a:r>
              <a:rPr lang="tr-TR" dirty="0">
                <a:solidFill>
                  <a:schemeClr val="tx1"/>
                </a:solidFill>
                <a:latin typeface="Cambria" pitchFamily="18" charset="0"/>
              </a:rPr>
              <a:t>İstiklâl Marşının bestekarıOsman Zeki Üngör’dür. </a:t>
            </a:r>
          </a:p>
        </p:txBody>
      </p:sp>
    </p:spTree>
    <p:extLst>
      <p:ext uri="{BB962C8B-B14F-4D97-AF65-F5344CB8AC3E}">
        <p14:creationId xmlns="" xmlns:p14="http://schemas.microsoft.com/office/powerpoint/2010/main" val="12355958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LONDRA KONFERANSI </a:t>
            </a:r>
            <a:r>
              <a:rPr lang="da-DK" sz="2800" dirty="0"/>
              <a:t>21 Şubat - 12 Mart 1921</a:t>
            </a:r>
            <a:endParaRPr lang="pt-BR" sz="2800" dirty="0"/>
          </a:p>
        </p:txBody>
      </p:sp>
      <p:sp>
        <p:nvSpPr>
          <p:cNvPr id="3" name="Alt Başlık 2"/>
          <p:cNvSpPr>
            <a:spLocks noGrp="1"/>
          </p:cNvSpPr>
          <p:nvPr>
            <p:ph type="subTitle" idx="1"/>
          </p:nvPr>
        </p:nvSpPr>
        <p:spPr>
          <a:xfrm>
            <a:off x="478779" y="1340768"/>
            <a:ext cx="8665221" cy="5184576"/>
          </a:xfrm>
        </p:spPr>
        <p:txBody>
          <a:bodyPr>
            <a:noAutofit/>
          </a:bodyPr>
          <a:lstStyle/>
          <a:p>
            <a:pPr algn="just"/>
            <a:r>
              <a:rPr lang="tr-TR" dirty="0">
                <a:solidFill>
                  <a:schemeClr val="tx1"/>
                </a:solidFill>
                <a:latin typeface="Cambria" pitchFamily="18" charset="0"/>
              </a:rPr>
              <a:t> İtilaf Devletleri Yunanlılara zaman kazandırmak ve Sevr’i </a:t>
            </a:r>
            <a:r>
              <a:rPr lang="tr-TR" dirty="0" smtClean="0">
                <a:solidFill>
                  <a:schemeClr val="tx1"/>
                </a:solidFill>
                <a:latin typeface="Cambria" pitchFamily="18" charset="0"/>
              </a:rPr>
              <a:t>kabul ettirmek </a:t>
            </a:r>
            <a:r>
              <a:rPr lang="tr-TR" dirty="0">
                <a:solidFill>
                  <a:schemeClr val="tx1"/>
                </a:solidFill>
                <a:latin typeface="Cambria" pitchFamily="18" charset="0"/>
              </a:rPr>
              <a:t>için konferansı düzenlediler. </a:t>
            </a:r>
          </a:p>
          <a:p>
            <a:pPr algn="just"/>
            <a:r>
              <a:rPr lang="tr-TR" dirty="0">
                <a:solidFill>
                  <a:schemeClr val="tx1"/>
                </a:solidFill>
                <a:latin typeface="Cambria" pitchFamily="18" charset="0"/>
              </a:rPr>
              <a:t> İlk önce sadece İstanbul Hükümeti davet edildi. </a:t>
            </a:r>
            <a:r>
              <a:rPr lang="tr-TR" b="1" dirty="0" smtClean="0">
                <a:solidFill>
                  <a:schemeClr val="tx1"/>
                </a:solidFill>
                <a:latin typeface="Cambria" pitchFamily="18" charset="0"/>
              </a:rPr>
              <a:t>İtalya’nın arabuluculuğu </a:t>
            </a:r>
            <a:r>
              <a:rPr lang="tr-TR" dirty="0">
                <a:solidFill>
                  <a:schemeClr val="tx1"/>
                </a:solidFill>
                <a:latin typeface="Cambria" pitchFamily="18" charset="0"/>
              </a:rPr>
              <a:t>ve TBMM’nin kararlılığı ile Ankara Hükümeti </a:t>
            </a:r>
            <a:r>
              <a:rPr lang="tr-TR" dirty="0" smtClean="0">
                <a:solidFill>
                  <a:schemeClr val="tx1"/>
                </a:solidFill>
                <a:latin typeface="Cambria" pitchFamily="18" charset="0"/>
              </a:rPr>
              <a:t>de davet </a:t>
            </a:r>
            <a:r>
              <a:rPr lang="tr-TR" dirty="0">
                <a:solidFill>
                  <a:schemeClr val="tx1"/>
                </a:solidFill>
                <a:latin typeface="Cambria" pitchFamily="18" charset="0"/>
              </a:rPr>
              <a:t>edildi. </a:t>
            </a:r>
          </a:p>
          <a:p>
            <a:pPr algn="just"/>
            <a:r>
              <a:rPr lang="tr-TR" dirty="0">
                <a:solidFill>
                  <a:schemeClr val="tx1"/>
                </a:solidFill>
                <a:latin typeface="Cambria" pitchFamily="18" charset="0"/>
              </a:rPr>
              <a:t> İtilaf Devletlerinin </a:t>
            </a:r>
            <a:r>
              <a:rPr lang="tr-TR" b="1" dirty="0">
                <a:solidFill>
                  <a:schemeClr val="tx1"/>
                </a:solidFill>
                <a:latin typeface="Cambria" pitchFamily="18" charset="0"/>
              </a:rPr>
              <a:t>hem Ankara’yı hem İstanbul’u </a:t>
            </a:r>
            <a:r>
              <a:rPr lang="tr-TR" b="1" dirty="0" smtClean="0">
                <a:solidFill>
                  <a:schemeClr val="tx1"/>
                </a:solidFill>
                <a:latin typeface="Cambria" pitchFamily="18" charset="0"/>
              </a:rPr>
              <a:t>birlikte </a:t>
            </a:r>
            <a:r>
              <a:rPr lang="tr-TR" dirty="0" smtClean="0">
                <a:solidFill>
                  <a:schemeClr val="tx1"/>
                </a:solidFill>
                <a:latin typeface="Cambria" pitchFamily="18" charset="0"/>
              </a:rPr>
              <a:t>çağırmasının </a:t>
            </a:r>
            <a:r>
              <a:rPr lang="tr-TR" dirty="0">
                <a:solidFill>
                  <a:schemeClr val="tx1"/>
                </a:solidFill>
                <a:latin typeface="Cambria" pitchFamily="18" charset="0"/>
              </a:rPr>
              <a:t>nedeni; İki gücü birbirine düşürüp Sevr’i </a:t>
            </a:r>
            <a:r>
              <a:rPr lang="tr-TR" dirty="0" smtClean="0">
                <a:solidFill>
                  <a:schemeClr val="tx1"/>
                </a:solidFill>
                <a:latin typeface="Cambria" pitchFamily="18" charset="0"/>
              </a:rPr>
              <a:t>kabul ettirmektir</a:t>
            </a:r>
            <a:r>
              <a:rPr lang="tr-TR" dirty="0">
                <a:solidFill>
                  <a:schemeClr val="tx1"/>
                </a:solidFill>
                <a:latin typeface="Cambria" pitchFamily="18" charset="0"/>
              </a:rPr>
              <a:t>. </a:t>
            </a:r>
          </a:p>
          <a:p>
            <a:pPr algn="just"/>
            <a:r>
              <a:rPr lang="tr-TR" dirty="0">
                <a:solidFill>
                  <a:schemeClr val="tx1"/>
                </a:solidFill>
                <a:latin typeface="Cambria" pitchFamily="18" charset="0"/>
              </a:rPr>
              <a:t> </a:t>
            </a:r>
            <a:r>
              <a:rPr lang="tr-TR" b="1" dirty="0">
                <a:solidFill>
                  <a:schemeClr val="tx1"/>
                </a:solidFill>
                <a:latin typeface="Cambria" pitchFamily="18" charset="0"/>
              </a:rPr>
              <a:t>Sonuç alınmayacağını bilmemize rağmen katılma nedenimiz;</a:t>
            </a:r>
          </a:p>
          <a:p>
            <a:pPr algn="just"/>
            <a:r>
              <a:rPr lang="tr-TR" dirty="0">
                <a:solidFill>
                  <a:schemeClr val="tx1"/>
                </a:solidFill>
                <a:latin typeface="Cambria" pitchFamily="18" charset="0"/>
              </a:rPr>
              <a:t>1) Barışçıl olduğumuzu dünyaya göstermek</a:t>
            </a:r>
          </a:p>
          <a:p>
            <a:pPr algn="just"/>
            <a:r>
              <a:rPr lang="tr-TR" dirty="0">
                <a:solidFill>
                  <a:schemeClr val="tx1"/>
                </a:solidFill>
                <a:latin typeface="Cambria" pitchFamily="18" charset="0"/>
              </a:rPr>
              <a:t>2) Misak-ı Milliyi dünyaya duyurmak </a:t>
            </a:r>
          </a:p>
        </p:txBody>
      </p:sp>
    </p:spTree>
    <p:extLst>
      <p:ext uri="{BB962C8B-B14F-4D97-AF65-F5344CB8AC3E}">
        <p14:creationId xmlns="" xmlns:p14="http://schemas.microsoft.com/office/powerpoint/2010/main" val="3280123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CEPHESİ</a:t>
            </a:r>
            <a:endParaRPr lang="tr-TR" dirty="0"/>
          </a:p>
        </p:txBody>
      </p:sp>
      <p:sp>
        <p:nvSpPr>
          <p:cNvPr id="4" name="Alt Başlık 3"/>
          <p:cNvSpPr>
            <a:spLocks noGrp="1"/>
          </p:cNvSpPr>
          <p:nvPr>
            <p:ph type="subTitle" idx="1"/>
          </p:nvPr>
        </p:nvSpPr>
        <p:spPr/>
        <p:txBody>
          <a:bodyPr/>
          <a:lstStyle/>
          <a:p>
            <a:endParaRPr lang="tr-T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5763" y="1096552"/>
            <a:ext cx="8372475" cy="4638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584674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548680"/>
            <a:ext cx="8459551" cy="38164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052419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İstiklâl Marşı’mızın </a:t>
            </a:r>
            <a:r>
              <a:rPr lang="pt-BR" sz="2800" dirty="0" smtClean="0"/>
              <a:t>Kabulü</a:t>
            </a:r>
            <a:r>
              <a:rPr lang="tr-TR" sz="2800" dirty="0"/>
              <a:t> 12 Mart 1921 </a:t>
            </a:r>
            <a:endParaRPr lang="pt-BR" sz="2800" dirty="0"/>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dirty="0">
                <a:solidFill>
                  <a:schemeClr val="tx1"/>
                </a:solidFill>
                <a:latin typeface="Cambria" pitchFamily="18" charset="0"/>
              </a:rPr>
              <a:t>Özgürlüğü ve bağımsızlığı uğruna savaşan Türk milleti için I. İnönü Savaşı’nda kazanılan zafer büyük </a:t>
            </a:r>
            <a:r>
              <a:rPr lang="tr-TR" dirty="0" smtClean="0">
                <a:solidFill>
                  <a:schemeClr val="tx1"/>
                </a:solidFill>
                <a:latin typeface="Cambria" pitchFamily="18" charset="0"/>
              </a:rPr>
              <a:t>bir gurur </a:t>
            </a:r>
            <a:r>
              <a:rPr lang="tr-TR" dirty="0">
                <a:solidFill>
                  <a:schemeClr val="tx1"/>
                </a:solidFill>
                <a:latin typeface="Cambria" pitchFamily="18" charset="0"/>
              </a:rPr>
              <a:t>kaynağı olmuştu. Ancak milletimizin bu gururunu ve coşkusunu dile getirecek bir millî marşı yoktu. Bu </a:t>
            </a:r>
            <a:r>
              <a:rPr lang="tr-TR" dirty="0" smtClean="0">
                <a:solidFill>
                  <a:schemeClr val="tx1"/>
                </a:solidFill>
                <a:latin typeface="Cambria" pitchFamily="18" charset="0"/>
              </a:rPr>
              <a:t>eksiklik Mustafa </a:t>
            </a:r>
            <a:r>
              <a:rPr lang="tr-TR" dirty="0">
                <a:solidFill>
                  <a:schemeClr val="tx1"/>
                </a:solidFill>
                <a:latin typeface="Cambria" pitchFamily="18" charset="0"/>
              </a:rPr>
              <a:t>Kemal’in </a:t>
            </a:r>
            <a:r>
              <a:rPr lang="tr-TR" dirty="0" smtClean="0">
                <a:solidFill>
                  <a:schemeClr val="tx1"/>
                </a:solidFill>
                <a:latin typeface="Cambria" pitchFamily="18" charset="0"/>
              </a:rPr>
              <a:t>başkanlık ettiği hükûmet toplantılarından birinde </a:t>
            </a:r>
            <a:r>
              <a:rPr lang="tr-TR" dirty="0">
                <a:solidFill>
                  <a:schemeClr val="tx1"/>
                </a:solidFill>
                <a:latin typeface="Cambria" pitchFamily="18" charset="0"/>
              </a:rPr>
              <a:t>gündeme getirildi. </a:t>
            </a:r>
            <a:r>
              <a:rPr lang="tr-TR" dirty="0" smtClean="0">
                <a:solidFill>
                  <a:schemeClr val="tx1"/>
                </a:solidFill>
                <a:latin typeface="Cambria" pitchFamily="18" charset="0"/>
              </a:rPr>
              <a:t>Toplantıda Türk milletinin özgürlük </a:t>
            </a:r>
            <a:r>
              <a:rPr lang="tr-TR" dirty="0">
                <a:solidFill>
                  <a:schemeClr val="tx1"/>
                </a:solidFill>
                <a:latin typeface="Cambria" pitchFamily="18" charset="0"/>
              </a:rPr>
              <a:t>ve </a:t>
            </a:r>
            <a:r>
              <a:rPr lang="tr-TR" dirty="0" smtClean="0">
                <a:solidFill>
                  <a:schemeClr val="tx1"/>
                </a:solidFill>
                <a:latin typeface="Cambria" pitchFamily="18" charset="0"/>
              </a:rPr>
              <a:t>bağımsızlık tutkusunu  yansıtacak bir </a:t>
            </a:r>
            <a:r>
              <a:rPr lang="tr-TR" dirty="0">
                <a:solidFill>
                  <a:schemeClr val="tx1"/>
                </a:solidFill>
                <a:latin typeface="Cambria" pitchFamily="18" charset="0"/>
              </a:rPr>
              <a:t>millî </a:t>
            </a:r>
            <a:r>
              <a:rPr lang="tr-TR" dirty="0" smtClean="0">
                <a:solidFill>
                  <a:schemeClr val="tx1"/>
                </a:solidFill>
                <a:latin typeface="Cambria" pitchFamily="18" charset="0"/>
              </a:rPr>
              <a:t>marşın yazılmasına karar </a:t>
            </a:r>
            <a:r>
              <a:rPr lang="tr-TR" dirty="0">
                <a:solidFill>
                  <a:schemeClr val="tx1"/>
                </a:solidFill>
                <a:latin typeface="Cambria" pitchFamily="18" charset="0"/>
              </a:rPr>
              <a:t>verildi. Bunun için de </a:t>
            </a:r>
            <a:r>
              <a:rPr lang="tr-TR" dirty="0" smtClean="0">
                <a:solidFill>
                  <a:schemeClr val="tx1"/>
                </a:solidFill>
                <a:latin typeface="Cambria" pitchFamily="18" charset="0"/>
              </a:rPr>
              <a:t>para ödüllü bir yarışma düzenlendi</a:t>
            </a:r>
            <a:r>
              <a:rPr lang="tr-TR" dirty="0">
                <a:solidFill>
                  <a:schemeClr val="tx1"/>
                </a:solidFill>
                <a:latin typeface="Cambria" pitchFamily="18" charset="0"/>
              </a:rPr>
              <a:t>. O günlerde </a:t>
            </a:r>
            <a:r>
              <a:rPr lang="tr-TR" dirty="0" smtClean="0">
                <a:solidFill>
                  <a:schemeClr val="tx1"/>
                </a:solidFill>
                <a:latin typeface="Cambria" pitchFamily="18" charset="0"/>
              </a:rPr>
              <a:t>başta Mustafa </a:t>
            </a:r>
            <a:r>
              <a:rPr lang="tr-TR" dirty="0">
                <a:solidFill>
                  <a:schemeClr val="tx1"/>
                </a:solidFill>
                <a:latin typeface="Cambria" pitchFamily="18" charset="0"/>
              </a:rPr>
              <a:t>Kemal olmak üzere </a:t>
            </a:r>
            <a:r>
              <a:rPr lang="tr-TR" dirty="0" smtClean="0">
                <a:solidFill>
                  <a:schemeClr val="tx1"/>
                </a:solidFill>
                <a:latin typeface="Cambria" pitchFamily="18" charset="0"/>
              </a:rPr>
              <a:t> pek </a:t>
            </a:r>
            <a:r>
              <a:rPr lang="tr-TR" dirty="0">
                <a:solidFill>
                  <a:schemeClr val="tx1"/>
                </a:solidFill>
                <a:latin typeface="Cambria" pitchFamily="18" charset="0"/>
              </a:rPr>
              <a:t>çok insan bu </a:t>
            </a:r>
            <a:r>
              <a:rPr lang="tr-TR" dirty="0" smtClean="0">
                <a:solidFill>
                  <a:schemeClr val="tx1"/>
                </a:solidFill>
                <a:latin typeface="Cambria" pitchFamily="18" charset="0"/>
              </a:rPr>
              <a:t>iş için </a:t>
            </a:r>
            <a:r>
              <a:rPr lang="tr-TR" dirty="0">
                <a:solidFill>
                  <a:schemeClr val="tx1"/>
                </a:solidFill>
                <a:latin typeface="Cambria" pitchFamily="18" charset="0"/>
              </a:rPr>
              <a:t>en uygunkişinin ünlü şairimiz </a:t>
            </a:r>
            <a:r>
              <a:rPr lang="tr-TR" dirty="0" smtClean="0">
                <a:solidFill>
                  <a:schemeClr val="tx1"/>
                </a:solidFill>
                <a:latin typeface="Cambria" pitchFamily="18" charset="0"/>
              </a:rPr>
              <a:t>Mehmet </a:t>
            </a:r>
            <a:r>
              <a:rPr lang="tr-TR" dirty="0">
                <a:solidFill>
                  <a:schemeClr val="tx1"/>
                </a:solidFill>
                <a:latin typeface="Cambria" pitchFamily="18" charset="0"/>
              </a:rPr>
              <a:t>Âkif </a:t>
            </a:r>
            <a:r>
              <a:rPr lang="tr-TR" dirty="0" smtClean="0">
                <a:solidFill>
                  <a:schemeClr val="tx1"/>
                </a:solidFill>
                <a:latin typeface="Cambria" pitchFamily="18" charset="0"/>
              </a:rPr>
              <a:t>olacağını düşünüyordu. Ancak </a:t>
            </a:r>
            <a:r>
              <a:rPr lang="tr-TR" dirty="0">
                <a:solidFill>
                  <a:schemeClr val="tx1"/>
                </a:solidFill>
                <a:latin typeface="Cambria" pitchFamily="18" charset="0"/>
              </a:rPr>
              <a:t>Mehmet Âkif</a:t>
            </a:r>
            <a:r>
              <a:rPr lang="tr-TR" dirty="0" smtClean="0">
                <a:solidFill>
                  <a:schemeClr val="tx1"/>
                </a:solidFill>
                <a:latin typeface="Cambria" pitchFamily="18" charset="0"/>
              </a:rPr>
              <a:t>, millî marşın ödül karşılığında yazılmasını doğru bulmadığı için </a:t>
            </a:r>
            <a:r>
              <a:rPr lang="tr-TR" dirty="0">
                <a:solidFill>
                  <a:schemeClr val="tx1"/>
                </a:solidFill>
                <a:latin typeface="Cambria" pitchFamily="18" charset="0"/>
              </a:rPr>
              <a:t>bu </a:t>
            </a:r>
            <a:r>
              <a:rPr lang="tr-TR" dirty="0" smtClean="0">
                <a:solidFill>
                  <a:schemeClr val="tx1"/>
                </a:solidFill>
                <a:latin typeface="Cambria" pitchFamily="18" charset="0"/>
              </a:rPr>
              <a:t>yarışmaya katılmadı. Bunun </a:t>
            </a:r>
            <a:r>
              <a:rPr lang="tr-TR" dirty="0">
                <a:solidFill>
                  <a:schemeClr val="tx1"/>
                </a:solidFill>
                <a:latin typeface="Cambria" pitchFamily="18" charset="0"/>
              </a:rPr>
              <a:t>üzerine </a:t>
            </a:r>
            <a:r>
              <a:rPr lang="tr-TR" dirty="0" smtClean="0">
                <a:solidFill>
                  <a:schemeClr val="tx1"/>
                </a:solidFill>
                <a:latin typeface="Cambria" pitchFamily="18" charset="0"/>
              </a:rPr>
              <a:t>zamanın Millî Eğitim Bakanı (</a:t>
            </a:r>
            <a:r>
              <a:rPr lang="tr-TR" dirty="0">
                <a:solidFill>
                  <a:schemeClr val="tx1"/>
                </a:solidFill>
                <a:latin typeface="Cambria" pitchFamily="18" charset="0"/>
              </a:rPr>
              <a:t>Maarif Vekili) </a:t>
            </a:r>
            <a:r>
              <a:rPr lang="tr-TR" dirty="0" smtClean="0">
                <a:solidFill>
                  <a:schemeClr val="tx1"/>
                </a:solidFill>
                <a:latin typeface="Cambria" pitchFamily="18" charset="0"/>
              </a:rPr>
              <a:t>Hamdullah Suphi Bey </a:t>
            </a:r>
            <a:r>
              <a:rPr lang="tr-TR" dirty="0">
                <a:solidFill>
                  <a:schemeClr val="tx1"/>
                </a:solidFill>
                <a:latin typeface="Cambria" pitchFamily="18" charset="0"/>
              </a:rPr>
              <a:t>para ödülünün </a:t>
            </a:r>
            <a:r>
              <a:rPr lang="tr-TR" dirty="0" smtClean="0">
                <a:solidFill>
                  <a:schemeClr val="tx1"/>
                </a:solidFill>
                <a:latin typeface="Cambria" pitchFamily="18" charset="0"/>
              </a:rPr>
              <a:t> kaldırılacağını  söyleyerek Mehmet Âkif’in  yarışmaya katılmasını  sağladı</a:t>
            </a:r>
            <a:r>
              <a:rPr lang="tr-TR" dirty="0">
                <a:solidFill>
                  <a:schemeClr val="tx1"/>
                </a:solidFill>
                <a:latin typeface="Cambria" pitchFamily="18" charset="0"/>
              </a:rPr>
              <a:t>. </a:t>
            </a:r>
          </a:p>
        </p:txBody>
      </p:sp>
    </p:spTree>
    <p:extLst>
      <p:ext uri="{BB962C8B-B14F-4D97-AF65-F5344CB8AC3E}">
        <p14:creationId xmlns="" xmlns:p14="http://schemas.microsoft.com/office/powerpoint/2010/main" val="22965592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İstiklâl Marşı’mızın </a:t>
            </a:r>
            <a:r>
              <a:rPr lang="pt-BR" sz="2800" dirty="0" smtClean="0"/>
              <a:t>Kabulü</a:t>
            </a:r>
            <a:r>
              <a:rPr lang="tr-TR" sz="2800" dirty="0"/>
              <a:t> 12 Mart 1921 </a:t>
            </a:r>
            <a:endParaRPr lang="pt-BR" sz="2800" dirty="0"/>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dirty="0">
                <a:solidFill>
                  <a:schemeClr val="tx1"/>
                </a:solidFill>
                <a:latin typeface="Cambria" pitchFamily="18" charset="0"/>
              </a:rPr>
              <a:t>Yarışmaya </a:t>
            </a:r>
            <a:r>
              <a:rPr lang="tr-TR" b="1" dirty="0">
                <a:solidFill>
                  <a:schemeClr val="tx1"/>
                </a:solidFill>
                <a:latin typeface="Cambria" pitchFamily="18" charset="0"/>
              </a:rPr>
              <a:t>724 </a:t>
            </a:r>
            <a:r>
              <a:rPr lang="tr-TR" dirty="0">
                <a:solidFill>
                  <a:schemeClr val="tx1"/>
                </a:solidFill>
                <a:latin typeface="Cambria" pitchFamily="18" charset="0"/>
              </a:rPr>
              <a:t>şiir katıldı. Şiirler Mecliste kurulan bir komisyon tarafından incelendi. İnceleme </a:t>
            </a:r>
            <a:r>
              <a:rPr lang="tr-TR" dirty="0" smtClean="0">
                <a:solidFill>
                  <a:schemeClr val="tx1"/>
                </a:solidFill>
                <a:latin typeface="Cambria" pitchFamily="18" charset="0"/>
              </a:rPr>
              <a:t>sonucunda aralarında </a:t>
            </a:r>
            <a:r>
              <a:rPr lang="tr-TR" dirty="0">
                <a:solidFill>
                  <a:schemeClr val="tx1"/>
                </a:solidFill>
                <a:latin typeface="Cambria" pitchFamily="18" charset="0"/>
              </a:rPr>
              <a:t>Mehmet Âkif’in </a:t>
            </a:r>
            <a:r>
              <a:rPr lang="tr-TR" b="1" dirty="0">
                <a:solidFill>
                  <a:schemeClr val="tx1"/>
                </a:solidFill>
                <a:latin typeface="Cambria" pitchFamily="18" charset="0"/>
              </a:rPr>
              <a:t>“İstiklâl Marşı” </a:t>
            </a:r>
            <a:r>
              <a:rPr lang="tr-TR" dirty="0">
                <a:solidFill>
                  <a:schemeClr val="tx1"/>
                </a:solidFill>
                <a:latin typeface="Cambria" pitchFamily="18" charset="0"/>
              </a:rPr>
              <a:t>adlı şiirinin de bulunduğu yedi eserin Meclis kürsüsünden </a:t>
            </a:r>
            <a:r>
              <a:rPr lang="tr-TR" dirty="0" smtClean="0">
                <a:solidFill>
                  <a:schemeClr val="tx1"/>
                </a:solidFill>
                <a:latin typeface="Cambria" pitchFamily="18" charset="0"/>
              </a:rPr>
              <a:t>okunmasına karar </a:t>
            </a:r>
            <a:r>
              <a:rPr lang="tr-TR" dirty="0">
                <a:solidFill>
                  <a:schemeClr val="tx1"/>
                </a:solidFill>
                <a:latin typeface="Cambria" pitchFamily="18" charset="0"/>
              </a:rPr>
              <a:t>verildi. İlk önce Mehmet Âkif’in şiiri okundu</a:t>
            </a:r>
            <a:r>
              <a:rPr lang="tr-TR" dirty="0" smtClean="0">
                <a:solidFill>
                  <a:schemeClr val="tx1"/>
                </a:solidFill>
                <a:latin typeface="Cambria" pitchFamily="18" charset="0"/>
              </a:rPr>
              <a:t>.</a:t>
            </a:r>
          </a:p>
          <a:p>
            <a:pPr algn="just"/>
            <a:r>
              <a:rPr lang="tr-TR" dirty="0">
                <a:solidFill>
                  <a:schemeClr val="tx1"/>
                </a:solidFill>
                <a:latin typeface="Cambria" pitchFamily="18" charset="0"/>
              </a:rPr>
              <a:t>Hamdullah Suphi Bey tarafından okunan şiir daha ilk mısrasında büyük bir alkış tufanıyla karşılandı</a:t>
            </a:r>
            <a:r>
              <a:rPr lang="tr-TR" dirty="0" smtClean="0">
                <a:solidFill>
                  <a:schemeClr val="tx1"/>
                </a:solidFill>
                <a:latin typeface="Cambria" pitchFamily="18" charset="0"/>
              </a:rPr>
              <a:t>. Şiir </a:t>
            </a:r>
            <a:r>
              <a:rPr lang="tr-TR" dirty="0">
                <a:solidFill>
                  <a:schemeClr val="tx1"/>
                </a:solidFill>
                <a:latin typeface="Cambria" pitchFamily="18" charset="0"/>
              </a:rPr>
              <a:t>istek üzerine dört defa daha okunarak her defasında çoşku ve heyecan içindeki milletvekilleri </a:t>
            </a:r>
            <a:r>
              <a:rPr lang="tr-TR" dirty="0" smtClean="0">
                <a:solidFill>
                  <a:schemeClr val="tx1"/>
                </a:solidFill>
                <a:latin typeface="Cambria" pitchFamily="18" charset="0"/>
              </a:rPr>
              <a:t>tarafından ayakta </a:t>
            </a:r>
            <a:r>
              <a:rPr lang="tr-TR" dirty="0">
                <a:solidFill>
                  <a:schemeClr val="tx1"/>
                </a:solidFill>
                <a:latin typeface="Cambria" pitchFamily="18" charset="0"/>
              </a:rPr>
              <a:t>alkışlandı. Aranan eser bulunmuştu. Meclis kararı ile kalan eserlerin okunmasına gerek görülmedi</a:t>
            </a:r>
            <a:r>
              <a:rPr lang="tr-TR" dirty="0" smtClean="0">
                <a:solidFill>
                  <a:schemeClr val="tx1"/>
                </a:solidFill>
                <a:latin typeface="Cambria" pitchFamily="18" charset="0"/>
              </a:rPr>
              <a:t>. Mehmet </a:t>
            </a:r>
            <a:r>
              <a:rPr lang="tr-TR" dirty="0">
                <a:solidFill>
                  <a:schemeClr val="tx1"/>
                </a:solidFill>
                <a:latin typeface="Cambria" pitchFamily="18" charset="0"/>
              </a:rPr>
              <a:t>Âkif’in “İstiklâl Marşı” adlı şiiri TBMM’nin 12 Mart 1921 tarihli </a:t>
            </a:r>
            <a:r>
              <a:rPr lang="tr-TR" dirty="0" smtClean="0">
                <a:solidFill>
                  <a:schemeClr val="tx1"/>
                </a:solidFill>
                <a:latin typeface="Cambria" pitchFamily="18" charset="0"/>
              </a:rPr>
              <a:t>oturumunda </a:t>
            </a:r>
            <a:r>
              <a:rPr lang="tr-TR" dirty="0">
                <a:solidFill>
                  <a:schemeClr val="tx1"/>
                </a:solidFill>
                <a:latin typeface="Cambria" pitchFamily="18" charset="0"/>
              </a:rPr>
              <a:t>millî marşımız </a:t>
            </a:r>
            <a:r>
              <a:rPr lang="tr-TR" dirty="0" smtClean="0">
                <a:solidFill>
                  <a:schemeClr val="tx1"/>
                </a:solidFill>
                <a:latin typeface="Cambria" pitchFamily="18" charset="0"/>
              </a:rPr>
              <a:t>olarak kabul </a:t>
            </a:r>
            <a:r>
              <a:rPr lang="tr-TR" dirty="0">
                <a:solidFill>
                  <a:schemeClr val="tx1"/>
                </a:solidFill>
                <a:latin typeface="Cambria" pitchFamily="18" charset="0"/>
              </a:rPr>
              <a:t>edildi.</a:t>
            </a:r>
          </a:p>
        </p:txBody>
      </p:sp>
    </p:spTree>
    <p:extLst>
      <p:ext uri="{BB962C8B-B14F-4D97-AF65-F5344CB8AC3E}">
        <p14:creationId xmlns="" xmlns:p14="http://schemas.microsoft.com/office/powerpoint/2010/main" val="25216807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3600" dirty="0"/>
              <a:t>Moskova Antlaşması (16 Mart 1921)</a:t>
            </a:r>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sz="2400" dirty="0">
                <a:solidFill>
                  <a:schemeClr val="tx1"/>
                </a:solidFill>
                <a:latin typeface="Cambria" pitchFamily="18" charset="0"/>
              </a:rPr>
              <a:t>Rusya’da çarlık rejiminin yıkılmasından sonra kurulan Sovyetler Birliği, Batılı devletlerin Anadolu’ya </a:t>
            </a:r>
            <a:r>
              <a:rPr lang="tr-TR" sz="2400" dirty="0" smtClean="0">
                <a:solidFill>
                  <a:schemeClr val="tx1"/>
                </a:solidFill>
                <a:latin typeface="Cambria" pitchFamily="18" charset="0"/>
              </a:rPr>
              <a:t>girmesini güney sınırlarının güvenliği bakımından tehlikeli </a:t>
            </a:r>
            <a:r>
              <a:rPr lang="tr-TR" sz="2400" dirty="0">
                <a:solidFill>
                  <a:schemeClr val="tx1"/>
                </a:solidFill>
                <a:latin typeface="Cambria" pitchFamily="18" charset="0"/>
              </a:rPr>
              <a:t>buluyordu. Bu nedenle söz konusu devletlere </a:t>
            </a:r>
            <a:r>
              <a:rPr lang="tr-TR" sz="2400" dirty="0" smtClean="0">
                <a:solidFill>
                  <a:schemeClr val="tx1"/>
                </a:solidFill>
                <a:latin typeface="Cambria" pitchFamily="18" charset="0"/>
              </a:rPr>
              <a:t>karşı mücadele yürüten </a:t>
            </a:r>
            <a:r>
              <a:rPr lang="tr-TR" sz="2400" dirty="0">
                <a:solidFill>
                  <a:schemeClr val="tx1"/>
                </a:solidFill>
                <a:latin typeface="Cambria" pitchFamily="18" charset="0"/>
              </a:rPr>
              <a:t>Türkiye’yi destekleyici bir politika izliyordu. Ancak TBMM </a:t>
            </a:r>
            <a:r>
              <a:rPr lang="tr-TR" sz="2400" dirty="0" smtClean="0">
                <a:solidFill>
                  <a:schemeClr val="tx1"/>
                </a:solidFill>
                <a:latin typeface="Cambria" pitchFamily="18" charset="0"/>
              </a:rPr>
              <a:t>Hükûmetinin </a:t>
            </a:r>
            <a:r>
              <a:rPr lang="tr-TR" sz="2400" dirty="0">
                <a:solidFill>
                  <a:schemeClr val="tx1"/>
                </a:solidFill>
                <a:latin typeface="Cambria" pitchFamily="18" charset="0"/>
              </a:rPr>
              <a:t>askerî gücü konusunda </a:t>
            </a:r>
            <a:r>
              <a:rPr lang="tr-TR" sz="2400" dirty="0" smtClean="0">
                <a:solidFill>
                  <a:schemeClr val="tx1"/>
                </a:solidFill>
                <a:latin typeface="Cambria" pitchFamily="18" charset="0"/>
              </a:rPr>
              <a:t>tereddütleri olduğu için </a:t>
            </a:r>
            <a:r>
              <a:rPr lang="tr-TR" sz="2400" dirty="0">
                <a:solidFill>
                  <a:schemeClr val="tx1"/>
                </a:solidFill>
                <a:latin typeface="Cambria" pitchFamily="18" charset="0"/>
              </a:rPr>
              <a:t>bu </a:t>
            </a:r>
            <a:r>
              <a:rPr lang="tr-TR" sz="2400" dirty="0" smtClean="0">
                <a:solidFill>
                  <a:schemeClr val="tx1"/>
                </a:solidFill>
                <a:latin typeface="Cambria" pitchFamily="18" charset="0"/>
              </a:rPr>
              <a:t>desteği bir antlaşmaya bağlama konusunda </a:t>
            </a:r>
            <a:r>
              <a:rPr lang="tr-TR" sz="2400" dirty="0">
                <a:solidFill>
                  <a:schemeClr val="tx1"/>
                </a:solidFill>
                <a:latin typeface="Cambria" pitchFamily="18" charset="0"/>
              </a:rPr>
              <a:t>isteksiz davranıyordu</a:t>
            </a:r>
            <a:r>
              <a:rPr lang="tr-TR" sz="2400" dirty="0" smtClean="0">
                <a:solidFill>
                  <a:schemeClr val="tx1"/>
                </a:solidFill>
                <a:latin typeface="Cambria" pitchFamily="18" charset="0"/>
              </a:rPr>
              <a:t>. Birinci İnönü Zaferi’nin kazanılması Sovyetler Birliği’nin bu </a:t>
            </a:r>
            <a:r>
              <a:rPr lang="tr-TR" sz="2400" dirty="0">
                <a:solidFill>
                  <a:schemeClr val="tx1"/>
                </a:solidFill>
                <a:latin typeface="Cambria" pitchFamily="18" charset="0"/>
              </a:rPr>
              <a:t>tereddütlerini ortadan kaldırdı</a:t>
            </a:r>
            <a:r>
              <a:rPr lang="tr-TR" sz="2400" dirty="0" smtClean="0">
                <a:solidFill>
                  <a:schemeClr val="tx1"/>
                </a:solidFill>
                <a:latin typeface="Cambria" pitchFamily="18" charset="0"/>
              </a:rPr>
              <a:t>. İki ülke arasında devam </a:t>
            </a:r>
            <a:r>
              <a:rPr lang="tr-TR" sz="2400" dirty="0">
                <a:solidFill>
                  <a:schemeClr val="tx1"/>
                </a:solidFill>
                <a:latin typeface="Cambria" pitchFamily="18" charset="0"/>
              </a:rPr>
              <a:t>eden </a:t>
            </a:r>
            <a:r>
              <a:rPr lang="tr-TR" sz="2400" dirty="0" smtClean="0">
                <a:solidFill>
                  <a:schemeClr val="tx1"/>
                </a:solidFill>
                <a:latin typeface="Cambria" pitchFamily="18" charset="0"/>
              </a:rPr>
              <a:t>görüşmeler bu  zaferden sonra hızla ilerleyerek </a:t>
            </a:r>
            <a:r>
              <a:rPr lang="tr-TR" sz="2400" dirty="0">
                <a:solidFill>
                  <a:schemeClr val="tx1"/>
                </a:solidFill>
                <a:latin typeface="Cambria" pitchFamily="18" charset="0"/>
              </a:rPr>
              <a:t>16 Mart 1921’de </a:t>
            </a:r>
            <a:r>
              <a:rPr lang="tr-TR" sz="2400" dirty="0" smtClean="0">
                <a:solidFill>
                  <a:schemeClr val="tx1"/>
                </a:solidFill>
                <a:latin typeface="Cambria" pitchFamily="18" charset="0"/>
              </a:rPr>
              <a:t> Moskova Antlaşması’nın imzalanmasıyla sonuçlandı</a:t>
            </a:r>
            <a:r>
              <a:rPr lang="tr-TR" sz="2400" dirty="0">
                <a:solidFill>
                  <a:schemeClr val="tx1"/>
                </a:solidFill>
                <a:latin typeface="Cambria" pitchFamily="18" charset="0"/>
              </a:rPr>
              <a:t>.</a:t>
            </a:r>
          </a:p>
          <a:p>
            <a:pPr algn="just"/>
            <a:endParaRPr lang="tr-TR" sz="2400" dirty="0">
              <a:solidFill>
                <a:schemeClr val="tx1"/>
              </a:solidFill>
              <a:latin typeface="Cambria" pitchFamily="18" charset="0"/>
            </a:endParaRPr>
          </a:p>
        </p:txBody>
      </p:sp>
    </p:spTree>
    <p:extLst>
      <p:ext uri="{BB962C8B-B14F-4D97-AF65-F5344CB8AC3E}">
        <p14:creationId xmlns="" xmlns:p14="http://schemas.microsoft.com/office/powerpoint/2010/main" val="29691924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3600" dirty="0"/>
              <a:t>Moskova Antlaşması (16 Mart 1921)</a:t>
            </a:r>
          </a:p>
        </p:txBody>
      </p:sp>
      <p:sp>
        <p:nvSpPr>
          <p:cNvPr id="3" name="Alt Başlık 2"/>
          <p:cNvSpPr>
            <a:spLocks noGrp="1"/>
          </p:cNvSpPr>
          <p:nvPr>
            <p:ph type="subTitle" idx="1"/>
          </p:nvPr>
        </p:nvSpPr>
        <p:spPr>
          <a:xfrm>
            <a:off x="452495" y="1124744"/>
            <a:ext cx="8665221" cy="5184576"/>
          </a:xfrm>
        </p:spPr>
        <p:txBody>
          <a:bodyPr>
            <a:noAutofit/>
          </a:bodyPr>
          <a:lstStyle/>
          <a:p>
            <a:pPr algn="just"/>
            <a:r>
              <a:rPr lang="tr-TR" b="1" dirty="0">
                <a:solidFill>
                  <a:schemeClr val="tx1"/>
                </a:solidFill>
                <a:latin typeface="Cambria" pitchFamily="18" charset="0"/>
              </a:rPr>
              <a:t>TBMM ile Sovyet Rusya arasında imzalanmıştır.</a:t>
            </a:r>
          </a:p>
          <a:p>
            <a:pPr algn="just"/>
            <a:r>
              <a:rPr lang="tr-TR" dirty="0">
                <a:solidFill>
                  <a:schemeClr val="tx1"/>
                </a:solidFill>
                <a:latin typeface="Cambria" pitchFamily="18" charset="0"/>
              </a:rPr>
              <a:t> Osmanlı ile Çarlık Rusya arasında imzalanan anlaşmalar </a:t>
            </a:r>
            <a:r>
              <a:rPr lang="tr-TR" dirty="0" smtClean="0">
                <a:solidFill>
                  <a:schemeClr val="tx1"/>
                </a:solidFill>
                <a:latin typeface="Cambria" pitchFamily="18" charset="0"/>
              </a:rPr>
              <a:t> geçersiz </a:t>
            </a:r>
            <a:r>
              <a:rPr lang="tr-TR" dirty="0">
                <a:solidFill>
                  <a:schemeClr val="tx1"/>
                </a:solidFill>
                <a:latin typeface="Cambria" pitchFamily="18" charset="0"/>
              </a:rPr>
              <a:t>sayılacaktır.</a:t>
            </a:r>
          </a:p>
          <a:p>
            <a:pPr algn="just"/>
            <a:r>
              <a:rPr lang="tr-TR" b="1" dirty="0">
                <a:solidFill>
                  <a:schemeClr val="tx1"/>
                </a:solidFill>
                <a:latin typeface="Cambria" pitchFamily="18" charset="0"/>
              </a:rPr>
              <a:t>İki ülkede yeni rejimlerin ortaya çıktığını göstermektedir. </a:t>
            </a:r>
          </a:p>
          <a:p>
            <a:pPr algn="just"/>
            <a:r>
              <a:rPr lang="tr-TR" dirty="0">
                <a:solidFill>
                  <a:schemeClr val="tx1"/>
                </a:solidFill>
                <a:latin typeface="Cambria" pitchFamily="18" charset="0"/>
              </a:rPr>
              <a:t> Taraflardan birinin tanımadığı anlaşmayı diğeri de </a:t>
            </a:r>
          </a:p>
          <a:p>
            <a:pPr algn="just"/>
            <a:r>
              <a:rPr lang="tr-TR" dirty="0">
                <a:solidFill>
                  <a:schemeClr val="tx1"/>
                </a:solidFill>
                <a:latin typeface="Cambria" pitchFamily="18" charset="0"/>
              </a:rPr>
              <a:t>tanımayacaktır</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b="1" dirty="0">
                <a:solidFill>
                  <a:schemeClr val="tx1"/>
                </a:solidFill>
                <a:latin typeface="Cambria" pitchFamily="18" charset="0"/>
              </a:rPr>
              <a:t>Sevr’i reddeden ve Misak-ı Milliyi kabul eden ilk </a:t>
            </a:r>
            <a:r>
              <a:rPr lang="tr-TR" b="1" dirty="0" smtClean="0">
                <a:solidFill>
                  <a:schemeClr val="tx1"/>
                </a:solidFill>
                <a:latin typeface="Cambria" pitchFamily="18" charset="0"/>
              </a:rPr>
              <a:t>Avrupalı ülke </a:t>
            </a:r>
            <a:r>
              <a:rPr lang="tr-TR" b="1" dirty="0">
                <a:solidFill>
                  <a:schemeClr val="tx1"/>
                </a:solidFill>
                <a:latin typeface="Cambria" pitchFamily="18" charset="0"/>
              </a:rPr>
              <a:t>Sovyet Rusya olacaktır. </a:t>
            </a:r>
          </a:p>
          <a:p>
            <a:pPr algn="just"/>
            <a:r>
              <a:rPr lang="tr-TR" dirty="0">
                <a:solidFill>
                  <a:schemeClr val="tx1"/>
                </a:solidFill>
                <a:latin typeface="Cambria" pitchFamily="18" charset="0"/>
              </a:rPr>
              <a:t> Sovyet Rusya kapitülasyon haklarından vazgeçecektir.</a:t>
            </a:r>
          </a:p>
          <a:p>
            <a:pPr algn="just"/>
            <a:r>
              <a:rPr lang="tr-TR" dirty="0">
                <a:solidFill>
                  <a:schemeClr val="tx1"/>
                </a:solidFill>
                <a:latin typeface="Cambria" pitchFamily="18" charset="0"/>
              </a:rPr>
              <a:t> Sovyet Rusya TBMM’ye silah ve para yardımı yapacaktır.</a:t>
            </a:r>
          </a:p>
          <a:p>
            <a:pPr algn="just"/>
            <a:r>
              <a:rPr lang="tr-TR" dirty="0">
                <a:solidFill>
                  <a:schemeClr val="tx1"/>
                </a:solidFill>
                <a:latin typeface="Cambria" pitchFamily="18" charset="0"/>
              </a:rPr>
              <a:t> Batum Gürcistan’a verilecektir</a:t>
            </a:r>
            <a:r>
              <a:rPr lang="tr-TR" dirty="0" smtClean="0">
                <a:solidFill>
                  <a:schemeClr val="tx1"/>
                </a:solidFill>
                <a:latin typeface="Cambria" pitchFamily="18" charset="0"/>
              </a:rPr>
              <a:t>. </a:t>
            </a:r>
            <a:r>
              <a:rPr lang="tr-TR" b="1" dirty="0">
                <a:solidFill>
                  <a:schemeClr val="tx1"/>
                </a:solidFill>
                <a:latin typeface="Cambria" pitchFamily="18" charset="0"/>
              </a:rPr>
              <a:t>Misak-ı Milliden ilk taviz </a:t>
            </a:r>
            <a:endParaRPr lang="tr-TR" b="1" dirty="0" smtClean="0">
              <a:solidFill>
                <a:schemeClr val="tx1"/>
              </a:solidFill>
              <a:latin typeface="Cambria" pitchFamily="18" charset="0"/>
            </a:endParaRPr>
          </a:p>
          <a:p>
            <a:pPr algn="just"/>
            <a:endParaRPr lang="tr-TR" b="1" dirty="0" smtClean="0">
              <a:solidFill>
                <a:srgbClr val="FF0000"/>
              </a:solidFill>
              <a:latin typeface="Cambria" pitchFamily="18" charset="0"/>
            </a:endParaRPr>
          </a:p>
          <a:p>
            <a:pPr algn="just"/>
            <a:r>
              <a:rPr lang="tr-TR" b="1" dirty="0" smtClean="0">
                <a:solidFill>
                  <a:srgbClr val="FF0000"/>
                </a:solidFill>
                <a:latin typeface="Cambria" pitchFamily="18" charset="0"/>
              </a:rPr>
              <a:t>*****</a:t>
            </a:r>
            <a:r>
              <a:rPr lang="tr-TR" b="1" dirty="0" smtClean="0">
                <a:solidFill>
                  <a:schemeClr val="tx1"/>
                </a:solidFill>
                <a:latin typeface="Cambria" pitchFamily="18" charset="0"/>
              </a:rPr>
              <a:t> Bu antlaşmayla </a:t>
            </a:r>
            <a:r>
              <a:rPr lang="tr-TR" b="1" dirty="0">
                <a:solidFill>
                  <a:schemeClr val="tx1"/>
                </a:solidFill>
                <a:latin typeface="Cambria" pitchFamily="18" charset="0"/>
              </a:rPr>
              <a:t>TBMM Hükûmetinin hukuki varlığı ve ileride kurulacak devletin sınırları ilk kez büyük bir </a:t>
            </a:r>
            <a:r>
              <a:rPr lang="tr-TR" b="1" dirty="0" smtClean="0">
                <a:solidFill>
                  <a:schemeClr val="tx1"/>
                </a:solidFill>
                <a:latin typeface="Cambria" pitchFamily="18" charset="0"/>
              </a:rPr>
              <a:t>devlet tarafından </a:t>
            </a:r>
            <a:r>
              <a:rPr lang="tr-TR" b="1" dirty="0">
                <a:solidFill>
                  <a:schemeClr val="tx1"/>
                </a:solidFill>
                <a:latin typeface="Cambria" pitchFamily="18" charset="0"/>
              </a:rPr>
              <a:t>tanınmış oldu</a:t>
            </a:r>
            <a:r>
              <a:rPr lang="tr-TR" b="1" dirty="0" smtClean="0">
                <a:solidFill>
                  <a:srgbClr val="FF0000"/>
                </a:solidFill>
                <a:latin typeface="Cambria" pitchFamily="18" charset="0"/>
              </a:rPr>
              <a:t>. *****</a:t>
            </a:r>
            <a:endParaRPr lang="tr-TR" b="1" dirty="0">
              <a:solidFill>
                <a:srgbClr val="FF0000"/>
              </a:solidFill>
              <a:latin typeface="Cambria" pitchFamily="18" charset="0"/>
            </a:endParaRPr>
          </a:p>
        </p:txBody>
      </p:sp>
    </p:spTree>
    <p:extLst>
      <p:ext uri="{BB962C8B-B14F-4D97-AF65-F5344CB8AC3E}">
        <p14:creationId xmlns="" xmlns:p14="http://schemas.microsoft.com/office/powerpoint/2010/main" val="9897718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3600" dirty="0"/>
              <a:t>İkinci İnönü Zaferi (23 Mart - 1 Nisan 1921)</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Londra Konferansı’ndan istediği sonucu alamayan İngiltere</a:t>
            </a:r>
            <a:r>
              <a:rPr lang="tr-TR" dirty="0" smtClean="0">
                <a:solidFill>
                  <a:schemeClr val="tx1"/>
                </a:solidFill>
                <a:latin typeface="Cambria" pitchFamily="18" charset="0"/>
              </a:rPr>
              <a:t>, Sevr </a:t>
            </a:r>
            <a:r>
              <a:rPr lang="tr-TR" dirty="0">
                <a:solidFill>
                  <a:schemeClr val="tx1"/>
                </a:solidFill>
                <a:latin typeface="Cambria" pitchFamily="18" charset="0"/>
              </a:rPr>
              <a:t>Antlaşması’nı</a:t>
            </a:r>
          </a:p>
          <a:p>
            <a:pPr algn="just"/>
            <a:r>
              <a:rPr lang="tr-TR" dirty="0">
                <a:solidFill>
                  <a:schemeClr val="tx1"/>
                </a:solidFill>
                <a:latin typeface="Cambria" pitchFamily="18" charset="0"/>
              </a:rPr>
              <a:t>Türklere zorla kabul ettirmek </a:t>
            </a:r>
            <a:r>
              <a:rPr lang="tr-TR" dirty="0" smtClean="0">
                <a:solidFill>
                  <a:schemeClr val="tx1"/>
                </a:solidFill>
                <a:latin typeface="Cambria" pitchFamily="18" charset="0"/>
              </a:rPr>
              <a:t>için Yunanlıları bir </a:t>
            </a:r>
            <a:r>
              <a:rPr lang="tr-TR" dirty="0">
                <a:solidFill>
                  <a:schemeClr val="tx1"/>
                </a:solidFill>
                <a:latin typeface="Cambria" pitchFamily="18" charset="0"/>
              </a:rPr>
              <a:t>kez daha </a:t>
            </a:r>
            <a:r>
              <a:rPr lang="tr-TR" dirty="0" smtClean="0">
                <a:solidFill>
                  <a:schemeClr val="tx1"/>
                </a:solidFill>
                <a:latin typeface="Cambria" pitchFamily="18" charset="0"/>
              </a:rPr>
              <a:t>saldırıya geçirdi. Yunan </a:t>
            </a:r>
            <a:r>
              <a:rPr lang="tr-TR" dirty="0">
                <a:solidFill>
                  <a:schemeClr val="tx1"/>
                </a:solidFill>
                <a:latin typeface="Cambria" pitchFamily="18" charset="0"/>
              </a:rPr>
              <a:t>taarruzu 21 Mart’ta Bursa ve Uşak’ta </a:t>
            </a:r>
            <a:r>
              <a:rPr lang="tr-TR" dirty="0" smtClean="0">
                <a:solidFill>
                  <a:schemeClr val="tx1"/>
                </a:solidFill>
                <a:latin typeface="Cambria" pitchFamily="18" charset="0"/>
              </a:rPr>
              <a:t>bulunan birliklerin </a:t>
            </a:r>
            <a:r>
              <a:rPr lang="tr-TR" dirty="0">
                <a:solidFill>
                  <a:schemeClr val="tx1"/>
                </a:solidFill>
                <a:latin typeface="Cambria" pitchFamily="18" charset="0"/>
              </a:rPr>
              <a:t>Eskişehir ve </a:t>
            </a:r>
            <a:r>
              <a:rPr lang="tr-TR" dirty="0" smtClean="0">
                <a:solidFill>
                  <a:schemeClr val="tx1"/>
                </a:solidFill>
                <a:latin typeface="Cambria" pitchFamily="18" charset="0"/>
              </a:rPr>
              <a:t> Afyon’a </a:t>
            </a:r>
            <a:r>
              <a:rPr lang="tr-TR" dirty="0">
                <a:solidFill>
                  <a:schemeClr val="tx1"/>
                </a:solidFill>
                <a:latin typeface="Cambria" pitchFamily="18" charset="0"/>
              </a:rPr>
              <a:t>doğru yürüyüşe </a:t>
            </a:r>
            <a:r>
              <a:rPr lang="tr-TR" dirty="0" smtClean="0">
                <a:solidFill>
                  <a:schemeClr val="tx1"/>
                </a:solidFill>
                <a:latin typeface="Cambria" pitchFamily="18" charset="0"/>
              </a:rPr>
              <a:t>geçmesiyle başladı</a:t>
            </a:r>
            <a:r>
              <a:rPr lang="tr-TR" dirty="0">
                <a:solidFill>
                  <a:schemeClr val="tx1"/>
                </a:solidFill>
                <a:latin typeface="Cambria" pitchFamily="18" charset="0"/>
              </a:rPr>
              <a:t>. Batı Cephesi Komutanı İsmet Paşa, Bursa </a:t>
            </a:r>
            <a:r>
              <a:rPr lang="tr-TR" dirty="0" smtClean="0">
                <a:solidFill>
                  <a:schemeClr val="tx1"/>
                </a:solidFill>
                <a:latin typeface="Cambria" pitchFamily="18" charset="0"/>
              </a:rPr>
              <a:t>yönünden gelen </a:t>
            </a:r>
            <a:r>
              <a:rPr lang="tr-TR" dirty="0">
                <a:solidFill>
                  <a:schemeClr val="tx1"/>
                </a:solidFill>
                <a:latin typeface="Cambria" pitchFamily="18" charset="0"/>
              </a:rPr>
              <a:t>Yunan birliklerini 27 Mart’ta İnönü’de karşıladı. Türk </a:t>
            </a:r>
            <a:r>
              <a:rPr lang="tr-TR" dirty="0" smtClean="0">
                <a:solidFill>
                  <a:schemeClr val="tx1"/>
                </a:solidFill>
                <a:latin typeface="Cambria" pitchFamily="18" charset="0"/>
              </a:rPr>
              <a:t>ve Yunan </a:t>
            </a:r>
            <a:r>
              <a:rPr lang="tr-TR" dirty="0">
                <a:solidFill>
                  <a:schemeClr val="tx1"/>
                </a:solidFill>
                <a:latin typeface="Cambria" pitchFamily="18" charset="0"/>
              </a:rPr>
              <a:t>kuvvetleri arasında başlayan çarpışmalar üç gün </a:t>
            </a:r>
            <a:r>
              <a:rPr lang="tr-TR" dirty="0" smtClean="0">
                <a:solidFill>
                  <a:schemeClr val="tx1"/>
                </a:solidFill>
                <a:latin typeface="Cambria" pitchFamily="18" charset="0"/>
              </a:rPr>
              <a:t>boyunca tüm  şiddetiyle devam </a:t>
            </a:r>
            <a:r>
              <a:rPr lang="tr-TR" dirty="0">
                <a:solidFill>
                  <a:schemeClr val="tx1"/>
                </a:solidFill>
                <a:latin typeface="Cambria" pitchFamily="18" charset="0"/>
              </a:rPr>
              <a:t>etti. </a:t>
            </a:r>
            <a:r>
              <a:rPr lang="tr-TR" dirty="0" smtClean="0">
                <a:solidFill>
                  <a:schemeClr val="tx1"/>
                </a:solidFill>
                <a:latin typeface="Cambria" pitchFamily="18" charset="0"/>
              </a:rPr>
              <a:t>Komutanların bile </a:t>
            </a:r>
            <a:r>
              <a:rPr lang="tr-TR" dirty="0">
                <a:solidFill>
                  <a:schemeClr val="tx1"/>
                </a:solidFill>
                <a:latin typeface="Cambria" pitchFamily="18" charset="0"/>
              </a:rPr>
              <a:t>en ön </a:t>
            </a:r>
            <a:r>
              <a:rPr lang="tr-TR" dirty="0" smtClean="0">
                <a:solidFill>
                  <a:schemeClr val="tx1"/>
                </a:solidFill>
                <a:latin typeface="Cambria" pitchFamily="18" charset="0"/>
              </a:rPr>
              <a:t>saflarda yer aldığı bu savaş sırasında Türk tarafı çok </a:t>
            </a:r>
            <a:r>
              <a:rPr lang="tr-TR" dirty="0">
                <a:solidFill>
                  <a:schemeClr val="tx1"/>
                </a:solidFill>
                <a:latin typeface="Cambria" pitchFamily="18" charset="0"/>
              </a:rPr>
              <a:t>zor anlar yaşadı</a:t>
            </a:r>
            <a:r>
              <a:rPr lang="tr-TR" dirty="0" smtClean="0">
                <a:solidFill>
                  <a:schemeClr val="tx1"/>
                </a:solidFill>
                <a:latin typeface="Cambria" pitchFamily="18" charset="0"/>
              </a:rPr>
              <a:t>. İkinci </a:t>
            </a:r>
            <a:r>
              <a:rPr lang="tr-TR" dirty="0">
                <a:solidFill>
                  <a:schemeClr val="tx1"/>
                </a:solidFill>
                <a:latin typeface="Cambria" pitchFamily="18" charset="0"/>
              </a:rPr>
              <a:t>İnönü Muharebesi sırasında </a:t>
            </a:r>
            <a:r>
              <a:rPr lang="tr-TR" dirty="0" smtClean="0">
                <a:solidFill>
                  <a:schemeClr val="tx1"/>
                </a:solidFill>
                <a:latin typeface="Cambria" pitchFamily="18" charset="0"/>
              </a:rPr>
              <a:t> Ankara’da bulunan Meclis </a:t>
            </a:r>
            <a:r>
              <a:rPr lang="tr-TR" dirty="0">
                <a:solidFill>
                  <a:schemeClr val="tx1"/>
                </a:solidFill>
                <a:latin typeface="Cambria" pitchFamily="18" charset="0"/>
              </a:rPr>
              <a:t>Muhafız Taburu da cepheye gönderildi. İsmet Paşa </a:t>
            </a:r>
            <a:r>
              <a:rPr lang="tr-TR" dirty="0" smtClean="0">
                <a:solidFill>
                  <a:schemeClr val="tx1"/>
                </a:solidFill>
                <a:latin typeface="Cambria" pitchFamily="18" charset="0"/>
              </a:rPr>
              <a:t> eğitimli ve donanımlı askerlerden </a:t>
            </a:r>
            <a:r>
              <a:rPr lang="tr-TR" dirty="0">
                <a:solidFill>
                  <a:schemeClr val="tx1"/>
                </a:solidFill>
                <a:latin typeface="Cambria" pitchFamily="18" charset="0"/>
              </a:rPr>
              <a:t>kurulu bu taburun </a:t>
            </a:r>
            <a:r>
              <a:rPr lang="tr-TR" dirty="0" smtClean="0">
                <a:solidFill>
                  <a:schemeClr val="tx1"/>
                </a:solidFill>
                <a:latin typeface="Cambria" pitchFamily="18" charset="0"/>
              </a:rPr>
              <a:t>gelişinden sonra  31 Mart  günü karşı taarruza </a:t>
            </a:r>
            <a:r>
              <a:rPr lang="tr-TR" dirty="0">
                <a:solidFill>
                  <a:schemeClr val="tx1"/>
                </a:solidFill>
                <a:latin typeface="Cambria" pitchFamily="18" charset="0"/>
              </a:rPr>
              <a:t>geçerek </a:t>
            </a:r>
            <a:r>
              <a:rPr lang="tr-TR" dirty="0" smtClean="0">
                <a:solidFill>
                  <a:schemeClr val="tx1"/>
                </a:solidFill>
                <a:latin typeface="Cambria" pitchFamily="18" charset="0"/>
              </a:rPr>
              <a:t>düşmanı durdurmayı başardı. Bunun üzerine İnönü mevzilerini aşamayan Yunan birlikleri  Bursa’ya doğru geri çekildi</a:t>
            </a:r>
            <a:r>
              <a:rPr lang="tr-TR" dirty="0">
                <a:solidFill>
                  <a:schemeClr val="tx1"/>
                </a:solidFill>
                <a:latin typeface="Cambria" pitchFamily="18" charset="0"/>
              </a:rPr>
              <a:t>. </a:t>
            </a:r>
            <a:r>
              <a:rPr lang="tr-TR" dirty="0" smtClean="0">
                <a:solidFill>
                  <a:schemeClr val="tx1"/>
                </a:solidFill>
                <a:latin typeface="Cambria" pitchFamily="18" charset="0"/>
              </a:rPr>
              <a:t> Afyon’u işgal etmiş olan </a:t>
            </a:r>
            <a:r>
              <a:rPr lang="tr-TR" dirty="0">
                <a:solidFill>
                  <a:schemeClr val="tx1"/>
                </a:solidFill>
                <a:latin typeface="Cambria" pitchFamily="18" charset="0"/>
              </a:rPr>
              <a:t>Yunan </a:t>
            </a:r>
            <a:r>
              <a:rPr lang="tr-TR" dirty="0" smtClean="0">
                <a:solidFill>
                  <a:schemeClr val="tx1"/>
                </a:solidFill>
                <a:latin typeface="Cambria" pitchFamily="18" charset="0"/>
              </a:rPr>
              <a:t>ordusu  da burada tutunamayacağını görerek  Uşak yönüne doğru çekilmek zorunda kaldı</a:t>
            </a:r>
            <a:r>
              <a:rPr lang="tr-TR" dirty="0">
                <a:solidFill>
                  <a:schemeClr val="tx1"/>
                </a:solidFill>
                <a:latin typeface="Cambria" pitchFamily="18" charset="0"/>
              </a:rPr>
              <a:t>.</a:t>
            </a:r>
            <a:endParaRPr lang="tr-TR" dirty="0">
              <a:solidFill>
                <a:srgbClr val="FF0000"/>
              </a:solidFill>
              <a:latin typeface="Cambria" pitchFamily="18" charset="0"/>
            </a:endParaRPr>
          </a:p>
        </p:txBody>
      </p:sp>
    </p:spTree>
    <p:extLst>
      <p:ext uri="{BB962C8B-B14F-4D97-AF65-F5344CB8AC3E}">
        <p14:creationId xmlns="" xmlns:p14="http://schemas.microsoft.com/office/powerpoint/2010/main" val="32956621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3600" dirty="0"/>
              <a:t>İkinci İnönü Zaferi (23 Mart - 1 Nisan 1921)</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Türk ordusunun Yunanlıları İnönü’de bir kez daha yenilgiye uğratması ülke içinde büyük bir sevinç yarattı</a:t>
            </a:r>
            <a:r>
              <a:rPr lang="tr-TR" dirty="0" smtClean="0">
                <a:solidFill>
                  <a:schemeClr val="tx1"/>
                </a:solidFill>
                <a:latin typeface="Cambria" pitchFamily="18" charset="0"/>
              </a:rPr>
              <a:t>. Bu </a:t>
            </a:r>
            <a:r>
              <a:rPr lang="tr-TR" dirty="0">
                <a:solidFill>
                  <a:schemeClr val="tx1"/>
                </a:solidFill>
                <a:latin typeface="Cambria" pitchFamily="18" charset="0"/>
              </a:rPr>
              <a:t>zaferden sonra </a:t>
            </a:r>
            <a:r>
              <a:rPr lang="tr-TR" dirty="0" smtClean="0">
                <a:solidFill>
                  <a:schemeClr val="tx1"/>
                </a:solidFill>
                <a:latin typeface="Cambria" pitchFamily="18" charset="0"/>
              </a:rPr>
              <a:t>halkın düzenli </a:t>
            </a:r>
            <a:r>
              <a:rPr lang="tr-TR" dirty="0">
                <a:solidFill>
                  <a:schemeClr val="tx1"/>
                </a:solidFill>
                <a:latin typeface="Cambria" pitchFamily="18" charset="0"/>
              </a:rPr>
              <a:t>orduya güveni artarken TBMM Hükûmetinin otoritesi güçlendi. </a:t>
            </a:r>
            <a:r>
              <a:rPr lang="tr-TR" dirty="0" smtClean="0">
                <a:solidFill>
                  <a:schemeClr val="tx1"/>
                </a:solidFill>
                <a:latin typeface="Cambria" pitchFamily="18" charset="0"/>
              </a:rPr>
              <a:t>Ayrıca  Türk milletinin  fertleri arasında  var </a:t>
            </a:r>
            <a:r>
              <a:rPr lang="tr-TR" dirty="0">
                <a:solidFill>
                  <a:schemeClr val="tx1"/>
                </a:solidFill>
                <a:latin typeface="Cambria" pitchFamily="18" charset="0"/>
              </a:rPr>
              <a:t>olan </a:t>
            </a:r>
            <a:r>
              <a:rPr lang="tr-TR" dirty="0" smtClean="0">
                <a:solidFill>
                  <a:schemeClr val="tx1"/>
                </a:solidFill>
                <a:latin typeface="Cambria" pitchFamily="18" charset="0"/>
              </a:rPr>
              <a:t>dayanışma  duygusuna dayanarak ordumuz </a:t>
            </a:r>
            <a:r>
              <a:rPr lang="tr-TR" dirty="0">
                <a:solidFill>
                  <a:schemeClr val="tx1"/>
                </a:solidFill>
                <a:latin typeface="Cambria" pitchFamily="18" charset="0"/>
              </a:rPr>
              <a:t>ve </a:t>
            </a:r>
            <a:r>
              <a:rPr lang="tr-TR" dirty="0" smtClean="0">
                <a:solidFill>
                  <a:schemeClr val="tx1"/>
                </a:solidFill>
                <a:latin typeface="Cambria" pitchFamily="18" charset="0"/>
              </a:rPr>
              <a:t> savaşta zarar gören halk için yardım kampanyaları başlatıldı.</a:t>
            </a:r>
          </a:p>
          <a:p>
            <a:pPr algn="just"/>
            <a:endParaRPr lang="tr-TR" dirty="0" smtClean="0">
              <a:solidFill>
                <a:schemeClr val="tx1"/>
              </a:solidFill>
              <a:latin typeface="Cambria" pitchFamily="18" charset="0"/>
            </a:endParaRPr>
          </a:p>
          <a:p>
            <a:pPr algn="just"/>
            <a:r>
              <a:rPr lang="tr-TR" dirty="0" smtClean="0">
                <a:solidFill>
                  <a:schemeClr val="tx1"/>
                </a:solidFill>
                <a:latin typeface="Cambria" pitchFamily="18" charset="0"/>
              </a:rPr>
              <a:t>İkinci </a:t>
            </a:r>
            <a:r>
              <a:rPr lang="tr-TR" dirty="0">
                <a:solidFill>
                  <a:schemeClr val="tx1"/>
                </a:solidFill>
                <a:latin typeface="Cambria" pitchFamily="18" charset="0"/>
              </a:rPr>
              <a:t>İnönü Zaferi, İtilaf Devletleri arasında bir süredir var olan görüş ayrılıklarını daha da </a:t>
            </a:r>
            <a:r>
              <a:rPr lang="tr-TR" dirty="0" smtClean="0">
                <a:solidFill>
                  <a:schemeClr val="tx1"/>
                </a:solidFill>
                <a:latin typeface="Cambria" pitchFamily="18" charset="0"/>
              </a:rPr>
              <a:t>belirginleştirdi</a:t>
            </a:r>
            <a:r>
              <a:rPr lang="tr-TR" dirty="0">
                <a:solidFill>
                  <a:schemeClr val="tx1"/>
                </a:solidFill>
                <a:latin typeface="Cambria" pitchFamily="18" charset="0"/>
              </a:rPr>
              <a:t>. Bu zaferden sonra İtalya, Antalya bölgesindeki kuvvetlerini çekmeye </a:t>
            </a:r>
            <a:r>
              <a:rPr lang="tr-TR" dirty="0" smtClean="0">
                <a:solidFill>
                  <a:schemeClr val="tx1"/>
                </a:solidFill>
                <a:latin typeface="Cambria" pitchFamily="18" charset="0"/>
              </a:rPr>
              <a:t>başlarken Fransa </a:t>
            </a:r>
            <a:r>
              <a:rPr lang="tr-TR" dirty="0">
                <a:solidFill>
                  <a:schemeClr val="tx1"/>
                </a:solidFill>
                <a:latin typeface="Cambria" pitchFamily="18" charset="0"/>
              </a:rPr>
              <a:t>görüşmeler yapmak üzere bir temsilcisini Ankara’ya gönderdi. Diğer </a:t>
            </a:r>
            <a:r>
              <a:rPr lang="tr-TR" dirty="0" smtClean="0">
                <a:solidFill>
                  <a:schemeClr val="tx1"/>
                </a:solidFill>
                <a:latin typeface="Cambria" pitchFamily="18" charset="0"/>
              </a:rPr>
              <a:t>yandan </a:t>
            </a:r>
            <a:r>
              <a:rPr lang="tr-TR" dirty="0">
                <a:solidFill>
                  <a:schemeClr val="tx1"/>
                </a:solidFill>
                <a:latin typeface="Cambria" pitchFamily="18" charset="0"/>
              </a:rPr>
              <a:t>bazı </a:t>
            </a:r>
            <a:r>
              <a:rPr lang="tr-TR" dirty="0" smtClean="0">
                <a:solidFill>
                  <a:schemeClr val="tx1"/>
                </a:solidFill>
                <a:latin typeface="Cambria" pitchFamily="18" charset="0"/>
              </a:rPr>
              <a:t>yabancı gazetelerde </a:t>
            </a:r>
            <a:r>
              <a:rPr lang="tr-TR" dirty="0">
                <a:solidFill>
                  <a:schemeClr val="tx1"/>
                </a:solidFill>
                <a:latin typeface="Cambria" pitchFamily="18" charset="0"/>
              </a:rPr>
              <a:t>Türkler lehine yazılar çıktı.</a:t>
            </a:r>
          </a:p>
        </p:txBody>
      </p:sp>
    </p:spTree>
    <p:extLst>
      <p:ext uri="{BB962C8B-B14F-4D97-AF65-F5344CB8AC3E}">
        <p14:creationId xmlns="" xmlns:p14="http://schemas.microsoft.com/office/powerpoint/2010/main" val="26328060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3600" dirty="0"/>
              <a:t>İkinci İnönü Zaferi </a:t>
            </a:r>
            <a:r>
              <a:rPr lang="tr-TR" sz="3600" dirty="0" smtClean="0"/>
              <a:t>Sonuçları</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smtClean="0">
                <a:solidFill>
                  <a:schemeClr val="tx1"/>
                </a:solidFill>
                <a:latin typeface="Cambria" pitchFamily="18" charset="0"/>
              </a:rPr>
              <a:t> </a:t>
            </a:r>
            <a:r>
              <a:rPr lang="tr-TR" dirty="0">
                <a:solidFill>
                  <a:schemeClr val="tx1"/>
                </a:solidFill>
                <a:latin typeface="Cambria" pitchFamily="18" charset="0"/>
              </a:rPr>
              <a:t>TBMM’ye ve düzenli orduya güven arttı.</a:t>
            </a:r>
          </a:p>
          <a:p>
            <a:pPr algn="just"/>
            <a:r>
              <a:rPr lang="tr-TR" dirty="0">
                <a:solidFill>
                  <a:schemeClr val="tx1"/>
                </a:solidFill>
                <a:latin typeface="Cambria" pitchFamily="18" charset="0"/>
              </a:rPr>
              <a:t> Mustafa Kemal İsmet Paşa’ya bir telgraf </a:t>
            </a:r>
            <a:r>
              <a:rPr lang="tr-TR" dirty="0" smtClean="0">
                <a:solidFill>
                  <a:schemeClr val="tx1"/>
                </a:solidFill>
                <a:latin typeface="Cambria" pitchFamily="18" charset="0"/>
              </a:rPr>
              <a:t> çekerek</a:t>
            </a:r>
            <a:r>
              <a:rPr lang="tr-TR" dirty="0">
                <a:solidFill>
                  <a:schemeClr val="tx1"/>
                </a:solidFill>
                <a:latin typeface="Cambria" pitchFamily="18" charset="0"/>
              </a:rPr>
              <a:t>; “Siz orada sadece düşmanı değil</a:t>
            </a:r>
            <a:r>
              <a:rPr lang="tr-TR" dirty="0" smtClean="0">
                <a:solidFill>
                  <a:schemeClr val="tx1"/>
                </a:solidFill>
                <a:latin typeface="Cambria" pitchFamily="18" charset="0"/>
              </a:rPr>
              <a:t>, milletin </a:t>
            </a:r>
            <a:r>
              <a:rPr lang="tr-TR" dirty="0">
                <a:solidFill>
                  <a:schemeClr val="tx1"/>
                </a:solidFill>
                <a:latin typeface="Cambria" pitchFamily="18" charset="0"/>
              </a:rPr>
              <a:t>makûs (kötü) giden talihini </a:t>
            </a:r>
            <a:r>
              <a:rPr lang="tr-TR" dirty="0" smtClean="0">
                <a:solidFill>
                  <a:schemeClr val="tx1"/>
                </a:solidFill>
                <a:latin typeface="Cambria" pitchFamily="18" charset="0"/>
              </a:rPr>
              <a:t>de yendiniz</a:t>
            </a:r>
            <a:r>
              <a:rPr lang="tr-TR" dirty="0">
                <a:solidFill>
                  <a:schemeClr val="tx1"/>
                </a:solidFill>
                <a:latin typeface="Cambria" pitchFamily="18" charset="0"/>
              </a:rPr>
              <a:t>.” sözünü bu savaştan </a:t>
            </a:r>
            <a:r>
              <a:rPr lang="tr-TR" dirty="0" smtClean="0">
                <a:solidFill>
                  <a:schemeClr val="tx1"/>
                </a:solidFill>
                <a:latin typeface="Cambria" pitchFamily="18" charset="0"/>
              </a:rPr>
              <a:t>sonra söylemiştir</a:t>
            </a:r>
            <a:r>
              <a:rPr lang="tr-TR" dirty="0">
                <a:solidFill>
                  <a:schemeClr val="tx1"/>
                </a:solidFill>
                <a:latin typeface="Cambria" pitchFamily="18" charset="0"/>
              </a:rPr>
              <a:t>. </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dirty="0">
                <a:solidFill>
                  <a:schemeClr val="tx1"/>
                </a:solidFill>
                <a:latin typeface="Cambria" pitchFamily="18" charset="0"/>
              </a:rPr>
              <a:t> İtalya ve Fransa </a:t>
            </a:r>
            <a:r>
              <a:rPr lang="tr-TR" dirty="0" smtClean="0">
                <a:solidFill>
                  <a:schemeClr val="tx1"/>
                </a:solidFill>
                <a:latin typeface="Cambria" pitchFamily="18" charset="0"/>
              </a:rPr>
              <a:t> Anadolu’yu </a:t>
            </a:r>
            <a:r>
              <a:rPr lang="tr-TR" dirty="0">
                <a:solidFill>
                  <a:schemeClr val="tx1"/>
                </a:solidFill>
                <a:latin typeface="Cambria" pitchFamily="18" charset="0"/>
              </a:rPr>
              <a:t>terk </a:t>
            </a:r>
            <a:r>
              <a:rPr lang="tr-TR" dirty="0" smtClean="0">
                <a:solidFill>
                  <a:schemeClr val="tx1"/>
                </a:solidFill>
                <a:latin typeface="Cambria" pitchFamily="18" charset="0"/>
              </a:rPr>
              <a:t>etme hazırlığına </a:t>
            </a:r>
            <a:r>
              <a:rPr lang="tr-TR" dirty="0">
                <a:solidFill>
                  <a:schemeClr val="tx1"/>
                </a:solidFill>
                <a:latin typeface="Cambria" pitchFamily="18" charset="0"/>
              </a:rPr>
              <a:t>başlamıştır. </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dirty="0">
                <a:solidFill>
                  <a:schemeClr val="tx1"/>
                </a:solidFill>
                <a:latin typeface="Cambria" pitchFamily="18" charset="0"/>
              </a:rPr>
              <a:t> Bu savaştan sonra ordumuz Aslıhanlar </a:t>
            </a:r>
            <a:r>
              <a:rPr lang="tr-TR" dirty="0" smtClean="0">
                <a:solidFill>
                  <a:schemeClr val="tx1"/>
                </a:solidFill>
                <a:latin typeface="Cambria" pitchFamily="18" charset="0"/>
              </a:rPr>
              <a:t>ve Dumlupınar’da </a:t>
            </a:r>
            <a:r>
              <a:rPr lang="tr-TR" dirty="0">
                <a:solidFill>
                  <a:schemeClr val="tx1"/>
                </a:solidFill>
                <a:latin typeface="Cambria" pitchFamily="18" charset="0"/>
              </a:rPr>
              <a:t>Yunanlılara saldırsalar </a:t>
            </a:r>
            <a:r>
              <a:rPr lang="tr-TR" dirty="0" smtClean="0">
                <a:solidFill>
                  <a:schemeClr val="tx1"/>
                </a:solidFill>
                <a:latin typeface="Cambria" pitchFamily="18" charset="0"/>
              </a:rPr>
              <a:t>da başarısız </a:t>
            </a:r>
            <a:r>
              <a:rPr lang="tr-TR" dirty="0">
                <a:solidFill>
                  <a:schemeClr val="tx1"/>
                </a:solidFill>
                <a:latin typeface="Cambria" pitchFamily="18" charset="0"/>
              </a:rPr>
              <a:t>olmuştur. </a:t>
            </a:r>
          </a:p>
        </p:txBody>
      </p:sp>
    </p:spTree>
    <p:extLst>
      <p:ext uri="{BB962C8B-B14F-4D97-AF65-F5344CB8AC3E}">
        <p14:creationId xmlns="" xmlns:p14="http://schemas.microsoft.com/office/powerpoint/2010/main" val="24473836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Kütahya - Eskişehir Savaşları (10-24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-Üst üste yenilgiye uğrayan Yunanlılar bü­yük bir hazırlık yaparak şiddetli bir saldı­rıya geçtiler. Afyon, Kütahya, Eskişehir Yunanlıların eline geçti.</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Türk ordusu daha elverişli şartlarda savaş­mak üzere Mustafa Kemal'in emriyle Sakarya’nın doğusuna çekildi. Ordumuzun fazla kayıp vermesi önlendi. Araç - gereç sağlandı. Yunan kuvvetleri, Anadolu içine çekilerek mevzilerinden uzaklaştırılmış oldu.</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  Ancak, önceki başarıların yarattığı iyim­serlik   kayboldu.   Hükümet   merkezinin Kayseri'ye taşınması bile gündeme geldi. Fakat TBMM kabul etmedi.</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 Bu savaşla Türk ordusunun daha saldırı (taarruz ) gücü olmadığı anlaşıldı.</a:t>
            </a:r>
          </a:p>
        </p:txBody>
      </p:sp>
    </p:spTree>
    <p:extLst>
      <p:ext uri="{BB962C8B-B14F-4D97-AF65-F5344CB8AC3E}">
        <p14:creationId xmlns="" xmlns:p14="http://schemas.microsoft.com/office/powerpoint/2010/main" val="32294142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Kütahya - Eskişehir Savaşları (10-24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Yunanlılar bu savaşı kazandı</a:t>
            </a:r>
          </a:p>
          <a:p>
            <a:pPr algn="just"/>
            <a:r>
              <a:rPr lang="tr-TR" dirty="0">
                <a:solidFill>
                  <a:schemeClr val="tx1"/>
                </a:solidFill>
                <a:latin typeface="Cambria" pitchFamily="18" charset="0"/>
              </a:rPr>
              <a:t> Afyon, Kütahya, Eskişehir kaybedildi.</a:t>
            </a:r>
          </a:p>
          <a:p>
            <a:pPr algn="just"/>
            <a:r>
              <a:rPr lang="tr-TR" dirty="0">
                <a:solidFill>
                  <a:schemeClr val="tx1"/>
                </a:solidFill>
                <a:latin typeface="Cambria" pitchFamily="18" charset="0"/>
              </a:rPr>
              <a:t> Ordumuz fazla kayıp vermesin diye </a:t>
            </a:r>
            <a:r>
              <a:rPr lang="tr-TR" dirty="0" smtClean="0">
                <a:solidFill>
                  <a:schemeClr val="tx1"/>
                </a:solidFill>
                <a:latin typeface="Cambria" pitchFamily="18" charset="0"/>
              </a:rPr>
              <a:t>M.Kemal’in  emriyle </a:t>
            </a:r>
            <a:r>
              <a:rPr lang="tr-TR" dirty="0">
                <a:solidFill>
                  <a:schemeClr val="tx1"/>
                </a:solidFill>
                <a:latin typeface="Cambria" pitchFamily="18" charset="0"/>
              </a:rPr>
              <a:t>Sakarya Nehrinin doğusuna çekildi.</a:t>
            </a:r>
          </a:p>
          <a:p>
            <a:pPr algn="just"/>
            <a:r>
              <a:rPr lang="tr-TR" dirty="0">
                <a:solidFill>
                  <a:schemeClr val="tx1"/>
                </a:solidFill>
                <a:latin typeface="Cambria" pitchFamily="18" charset="0"/>
              </a:rPr>
              <a:t> Yenilgiden M.Kemal sorumlu tutuldu.</a:t>
            </a:r>
          </a:p>
          <a:p>
            <a:pPr algn="just"/>
            <a:r>
              <a:rPr lang="tr-TR" dirty="0">
                <a:solidFill>
                  <a:schemeClr val="tx1"/>
                </a:solidFill>
                <a:latin typeface="Cambria" pitchFamily="18" charset="0"/>
              </a:rPr>
              <a:t> Asker kaçakları arttı, orduya güven azaldı.</a:t>
            </a:r>
          </a:p>
          <a:p>
            <a:pPr algn="just"/>
            <a:r>
              <a:rPr lang="tr-TR" dirty="0">
                <a:solidFill>
                  <a:schemeClr val="tx1"/>
                </a:solidFill>
                <a:latin typeface="Cambria" pitchFamily="18" charset="0"/>
              </a:rPr>
              <a:t> Meclisin Kayseri’ye taşınması gündeme geldi.</a:t>
            </a:r>
          </a:p>
          <a:p>
            <a:pPr algn="just"/>
            <a:r>
              <a:rPr lang="tr-TR" dirty="0">
                <a:solidFill>
                  <a:schemeClr val="tx1"/>
                </a:solidFill>
                <a:latin typeface="Cambria" pitchFamily="18" charset="0"/>
              </a:rPr>
              <a:t> M.Kemal sorumluluğu üstlenmek için</a:t>
            </a:r>
          </a:p>
          <a:p>
            <a:pPr algn="just"/>
            <a:r>
              <a:rPr lang="tr-TR" dirty="0">
                <a:solidFill>
                  <a:schemeClr val="tx1"/>
                </a:solidFill>
                <a:latin typeface="Cambria" pitchFamily="18" charset="0"/>
              </a:rPr>
              <a:t>TBMM’nin tüm yetkilerini daha hızlı </a:t>
            </a:r>
            <a:r>
              <a:rPr lang="tr-TR" dirty="0" smtClean="0">
                <a:solidFill>
                  <a:schemeClr val="tx1"/>
                </a:solidFill>
                <a:latin typeface="Cambria" pitchFamily="18" charset="0"/>
              </a:rPr>
              <a:t>karar almak </a:t>
            </a:r>
            <a:r>
              <a:rPr lang="tr-TR" dirty="0">
                <a:solidFill>
                  <a:schemeClr val="tx1"/>
                </a:solidFill>
                <a:latin typeface="Cambria" pitchFamily="18" charset="0"/>
              </a:rPr>
              <a:t>için 3 ay için istedi.</a:t>
            </a:r>
          </a:p>
          <a:p>
            <a:pPr algn="just"/>
            <a:r>
              <a:rPr lang="tr-TR" dirty="0">
                <a:solidFill>
                  <a:schemeClr val="tx1"/>
                </a:solidFill>
                <a:latin typeface="Cambria" pitchFamily="18" charset="0"/>
              </a:rPr>
              <a:t> TBMM tarafından tüm yetkiler 3 ay </a:t>
            </a:r>
            <a:r>
              <a:rPr lang="tr-TR" dirty="0" smtClean="0">
                <a:solidFill>
                  <a:schemeClr val="tx1"/>
                </a:solidFill>
                <a:latin typeface="Cambria" pitchFamily="18" charset="0"/>
              </a:rPr>
              <a:t>için Başkomutanlık </a:t>
            </a:r>
            <a:r>
              <a:rPr lang="tr-TR" dirty="0">
                <a:solidFill>
                  <a:schemeClr val="tx1"/>
                </a:solidFill>
                <a:latin typeface="Cambria" pitchFamily="18" charset="0"/>
              </a:rPr>
              <a:t>Kanunu ile M.Kemal’e verildi.</a:t>
            </a:r>
          </a:p>
          <a:p>
            <a:pPr algn="just"/>
            <a:r>
              <a:rPr lang="tr-TR" dirty="0">
                <a:solidFill>
                  <a:schemeClr val="tx1"/>
                </a:solidFill>
                <a:latin typeface="Cambria" pitchFamily="18" charset="0"/>
              </a:rPr>
              <a:t> Başkomutanlık yetkisiyle M.Kemal </a:t>
            </a:r>
            <a:r>
              <a:rPr lang="tr-TR" dirty="0" smtClean="0">
                <a:solidFill>
                  <a:schemeClr val="tx1"/>
                </a:solidFill>
                <a:latin typeface="Cambria" pitchFamily="18" charset="0"/>
              </a:rPr>
              <a:t>tekrar askerlik </a:t>
            </a:r>
            <a:r>
              <a:rPr lang="tr-TR" dirty="0">
                <a:solidFill>
                  <a:schemeClr val="tx1"/>
                </a:solidFill>
                <a:latin typeface="Cambria" pitchFamily="18" charset="0"/>
              </a:rPr>
              <a:t>görevine geri gelmiştir.</a:t>
            </a:r>
          </a:p>
          <a:p>
            <a:pPr algn="just"/>
            <a:r>
              <a:rPr lang="tr-TR" dirty="0">
                <a:solidFill>
                  <a:schemeClr val="tx1"/>
                </a:solidFill>
                <a:latin typeface="Cambria" pitchFamily="18" charset="0"/>
              </a:rPr>
              <a:t> Başkomutan M.Kemal, Sakarya </a:t>
            </a:r>
            <a:r>
              <a:rPr lang="tr-TR" dirty="0" smtClean="0">
                <a:solidFill>
                  <a:schemeClr val="tx1"/>
                </a:solidFill>
                <a:latin typeface="Cambria" pitchFamily="18" charset="0"/>
              </a:rPr>
              <a:t>Savaşı öncesinde </a:t>
            </a:r>
            <a:r>
              <a:rPr lang="tr-TR" dirty="0">
                <a:solidFill>
                  <a:schemeClr val="tx1"/>
                </a:solidFill>
                <a:latin typeface="Cambria" pitchFamily="18" charset="0"/>
              </a:rPr>
              <a:t>ordunun ihtiyaçlarını </a:t>
            </a:r>
            <a:r>
              <a:rPr lang="tr-TR" dirty="0" smtClean="0">
                <a:solidFill>
                  <a:schemeClr val="tx1"/>
                </a:solidFill>
                <a:latin typeface="Cambria" pitchFamily="18" charset="0"/>
              </a:rPr>
              <a:t>halktan karşılamak </a:t>
            </a:r>
            <a:r>
              <a:rPr lang="tr-TR" dirty="0">
                <a:solidFill>
                  <a:schemeClr val="tx1"/>
                </a:solidFill>
                <a:latin typeface="Cambria" pitchFamily="18" charset="0"/>
              </a:rPr>
              <a:t>için Tekâlif-i Milliye </a:t>
            </a:r>
            <a:r>
              <a:rPr lang="tr-TR" dirty="0" smtClean="0">
                <a:solidFill>
                  <a:schemeClr val="tx1"/>
                </a:solidFill>
                <a:latin typeface="Cambria" pitchFamily="18" charset="0"/>
              </a:rPr>
              <a:t>emirlerini yayımlamıştır</a:t>
            </a:r>
            <a:r>
              <a:rPr lang="tr-TR" dirty="0">
                <a:solidFill>
                  <a:schemeClr val="tx1"/>
                </a:solidFill>
                <a:latin typeface="Cambria" pitchFamily="18" charset="0"/>
              </a:rPr>
              <a:t>. </a:t>
            </a:r>
          </a:p>
        </p:txBody>
      </p:sp>
    </p:spTree>
    <p:extLst>
      <p:ext uri="{BB962C8B-B14F-4D97-AF65-F5344CB8AC3E}">
        <p14:creationId xmlns="" xmlns:p14="http://schemas.microsoft.com/office/powerpoint/2010/main" val="3855247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GÜMRÜ ANTLAŞMASI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dirty="0">
                <a:solidFill>
                  <a:schemeClr val="tx1"/>
                </a:solidFill>
                <a:latin typeface="Cambria" pitchFamily="18" charset="0"/>
              </a:rPr>
              <a:t>Ermenistan ile Büyük Millet Meclisi Hükûmeti arasında 2-3 Aralık 1920’de Gümrü Barış </a:t>
            </a:r>
            <a:r>
              <a:rPr lang="tr-TR" dirty="0" smtClean="0">
                <a:solidFill>
                  <a:schemeClr val="tx1"/>
                </a:solidFill>
                <a:latin typeface="Cambria" pitchFamily="18" charset="0"/>
              </a:rPr>
              <a:t>Antlaşması imzalandı</a:t>
            </a:r>
            <a:r>
              <a:rPr lang="tr-TR" dirty="0">
                <a:solidFill>
                  <a:schemeClr val="tx1"/>
                </a:solidFill>
                <a:latin typeface="Cambria" pitchFamily="18" charset="0"/>
              </a:rPr>
              <a:t>. </a:t>
            </a:r>
            <a:endParaRPr lang="tr-TR" dirty="0" smtClean="0">
              <a:solidFill>
                <a:schemeClr val="tx1"/>
              </a:solidFill>
              <a:latin typeface="Cambria" pitchFamily="18" charset="0"/>
            </a:endParaRPr>
          </a:p>
          <a:p>
            <a:pPr algn="just"/>
            <a:r>
              <a:rPr lang="tr-TR" dirty="0" smtClean="0">
                <a:solidFill>
                  <a:schemeClr val="tx1"/>
                </a:solidFill>
                <a:latin typeface="Cambria" pitchFamily="18" charset="0"/>
              </a:rPr>
              <a:t>Bu </a:t>
            </a:r>
            <a:r>
              <a:rPr lang="tr-TR" dirty="0">
                <a:solidFill>
                  <a:schemeClr val="tx1"/>
                </a:solidFill>
                <a:latin typeface="Cambria" pitchFamily="18" charset="0"/>
              </a:rPr>
              <a:t>antlaşma </a:t>
            </a:r>
            <a:r>
              <a:rPr lang="tr-TR" dirty="0" smtClean="0">
                <a:solidFill>
                  <a:schemeClr val="tx1"/>
                </a:solidFill>
                <a:latin typeface="Cambria" pitchFamily="18" charset="0"/>
              </a:rPr>
              <a:t>ile;</a:t>
            </a:r>
          </a:p>
          <a:p>
            <a:pPr marL="342900" indent="-342900" algn="just">
              <a:buClr>
                <a:schemeClr val="tx1"/>
              </a:buClr>
              <a:buFont typeface="Wingdings" pitchFamily="2" charset="2"/>
              <a:buChar char="q"/>
            </a:pPr>
            <a:r>
              <a:rPr lang="tr-TR" dirty="0" smtClean="0">
                <a:solidFill>
                  <a:schemeClr val="tx1"/>
                </a:solidFill>
                <a:latin typeface="Cambria" pitchFamily="18" charset="0"/>
              </a:rPr>
              <a:t>Kars</a:t>
            </a:r>
            <a:r>
              <a:rPr lang="tr-TR" dirty="0">
                <a:solidFill>
                  <a:schemeClr val="tx1"/>
                </a:solidFill>
                <a:latin typeface="Cambria" pitchFamily="18" charset="0"/>
              </a:rPr>
              <a:t>, Sarıkamış, Kağızman, Kulp ve Iğdır Türkiye’ye bırakıldı.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Ermenistan Hükûmeti silah </a:t>
            </a:r>
            <a:r>
              <a:rPr lang="tr-TR" dirty="0">
                <a:solidFill>
                  <a:schemeClr val="tx1"/>
                </a:solidFill>
                <a:latin typeface="Cambria" pitchFamily="18" charset="0"/>
              </a:rPr>
              <a:t>ve cephanelerini Türk kuvetlerine teslim </a:t>
            </a:r>
            <a:r>
              <a:rPr lang="tr-TR" dirty="0" smtClean="0">
                <a:solidFill>
                  <a:schemeClr val="tx1"/>
                </a:solidFill>
                <a:latin typeface="Cambria" pitchFamily="18" charset="0"/>
              </a:rPr>
              <a:t>etti.</a:t>
            </a:r>
          </a:p>
          <a:p>
            <a:pPr marL="342900" indent="-342900" algn="just">
              <a:buClr>
                <a:schemeClr val="tx1"/>
              </a:buClr>
              <a:buFont typeface="Wingdings" pitchFamily="2" charset="2"/>
              <a:buChar char="q"/>
            </a:pPr>
            <a:r>
              <a:rPr lang="tr-TR" dirty="0" smtClean="0">
                <a:solidFill>
                  <a:schemeClr val="tx1"/>
                </a:solidFill>
                <a:latin typeface="Cambria" pitchFamily="18" charset="0"/>
              </a:rPr>
              <a:t>Sevr </a:t>
            </a:r>
            <a:r>
              <a:rPr lang="tr-TR" dirty="0">
                <a:solidFill>
                  <a:schemeClr val="tx1"/>
                </a:solidFill>
                <a:latin typeface="Cambria" pitchFamily="18" charset="0"/>
              </a:rPr>
              <a:t>Antlaşması’nı geçersiz saydığını ilan </a:t>
            </a:r>
            <a:r>
              <a:rPr lang="tr-TR" dirty="0" smtClean="0">
                <a:solidFill>
                  <a:schemeClr val="tx1"/>
                </a:solidFill>
                <a:latin typeface="Cambria" pitchFamily="18" charset="0"/>
              </a:rPr>
              <a:t>ederek Anadolu </a:t>
            </a:r>
            <a:r>
              <a:rPr lang="tr-TR" dirty="0">
                <a:solidFill>
                  <a:schemeClr val="tx1"/>
                </a:solidFill>
                <a:latin typeface="Cambria" pitchFamily="18" charset="0"/>
              </a:rPr>
              <a:t>topraklarına yönelik taleplerinden vazgeçti.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Ermenistan’a </a:t>
            </a:r>
            <a:r>
              <a:rPr lang="tr-TR" dirty="0">
                <a:solidFill>
                  <a:schemeClr val="tx1"/>
                </a:solidFill>
                <a:latin typeface="Cambria" pitchFamily="18" charset="0"/>
              </a:rPr>
              <a:t>karşı kazanılan zafer düzenli </a:t>
            </a:r>
            <a:r>
              <a:rPr lang="tr-TR" dirty="0" smtClean="0">
                <a:solidFill>
                  <a:schemeClr val="tx1"/>
                </a:solidFill>
                <a:latin typeface="Cambria" pitchFamily="18" charset="0"/>
              </a:rPr>
              <a:t>birliklerimizin askerî </a:t>
            </a:r>
            <a:r>
              <a:rPr lang="tr-TR" dirty="0">
                <a:solidFill>
                  <a:schemeClr val="tx1"/>
                </a:solidFill>
                <a:latin typeface="Cambria" pitchFamily="18" charset="0"/>
              </a:rPr>
              <a:t>alandaki ilk başarısıdır.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Bu </a:t>
            </a:r>
            <a:r>
              <a:rPr lang="tr-TR" dirty="0">
                <a:solidFill>
                  <a:schemeClr val="tx1"/>
                </a:solidFill>
                <a:latin typeface="Cambria" pitchFamily="18" charset="0"/>
              </a:rPr>
              <a:t>zaferin sonunda imzalanan Gümrü Antlaşması ise Büyük Millet </a:t>
            </a:r>
            <a:r>
              <a:rPr lang="tr-TR" dirty="0" smtClean="0">
                <a:solidFill>
                  <a:schemeClr val="tx1"/>
                </a:solidFill>
                <a:latin typeface="Cambria" pitchFamily="18" charset="0"/>
              </a:rPr>
              <a:t>Meclisinin uluslararası </a:t>
            </a:r>
            <a:r>
              <a:rPr lang="tr-TR" dirty="0">
                <a:solidFill>
                  <a:schemeClr val="tx1"/>
                </a:solidFill>
                <a:latin typeface="Cambria" pitchFamily="18" charset="0"/>
              </a:rPr>
              <a:t>alanda kazandığı ilk siyasi zaferdir.</a:t>
            </a:r>
          </a:p>
        </p:txBody>
      </p:sp>
    </p:spTree>
    <p:extLst>
      <p:ext uri="{BB962C8B-B14F-4D97-AF65-F5344CB8AC3E}">
        <p14:creationId xmlns="" xmlns:p14="http://schemas.microsoft.com/office/powerpoint/2010/main" val="3507868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Maarif Kongresi (15-21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lnSpc>
                <a:spcPct val="150000"/>
              </a:lnSpc>
            </a:pPr>
            <a:r>
              <a:rPr lang="tr-TR" dirty="0">
                <a:solidFill>
                  <a:schemeClr val="tx1"/>
                </a:solidFill>
                <a:latin typeface="Cambria" pitchFamily="18" charset="0"/>
              </a:rPr>
              <a:t>Maarif nazırı (milli eğitim Bakanı)Hamdullah Suphi Bey Eğitim sorunlarını ve ilerideki eğitim politikalarını konuşmak üzere konferans ayarlamıştı. </a:t>
            </a:r>
            <a:endParaRPr lang="tr-TR" dirty="0" smtClean="0">
              <a:solidFill>
                <a:schemeClr val="tx1"/>
              </a:solidFill>
              <a:latin typeface="Cambria" pitchFamily="18" charset="0"/>
            </a:endParaRPr>
          </a:p>
          <a:p>
            <a:pPr algn="just">
              <a:lnSpc>
                <a:spcPct val="150000"/>
              </a:lnSpc>
            </a:pPr>
            <a:r>
              <a:rPr lang="tr-TR" dirty="0" smtClean="0">
                <a:solidFill>
                  <a:schemeClr val="tx1"/>
                </a:solidFill>
                <a:latin typeface="Cambria" pitchFamily="18" charset="0"/>
              </a:rPr>
              <a:t>Kütahya </a:t>
            </a:r>
            <a:r>
              <a:rPr lang="tr-TR" dirty="0">
                <a:solidFill>
                  <a:schemeClr val="tx1"/>
                </a:solidFill>
                <a:latin typeface="Cambria" pitchFamily="18" charset="0"/>
              </a:rPr>
              <a:t>Eskişehir savaşlarını görünce M. Kemal’e konferansı isterse erteleyelim dedi. M. Kemal eğitimin önemli olduğunu cehaletin eğitimle yenileceğini söyleyerek kongrenin toplanmasını istedi. Kendiside bizzat katılarak konuşma yaptı</a:t>
            </a:r>
            <a:r>
              <a:rPr lang="tr-TR" dirty="0" smtClean="0">
                <a:solidFill>
                  <a:schemeClr val="tx1"/>
                </a:solidFill>
                <a:latin typeface="Cambria" pitchFamily="18" charset="0"/>
              </a:rPr>
              <a:t>. </a:t>
            </a:r>
            <a:endParaRPr lang="tr-TR" dirty="0">
              <a:solidFill>
                <a:schemeClr val="tx1"/>
              </a:solidFill>
              <a:latin typeface="Cambria" pitchFamily="18" charset="0"/>
            </a:endParaRPr>
          </a:p>
        </p:txBody>
      </p:sp>
    </p:spTree>
    <p:extLst>
      <p:ext uri="{BB962C8B-B14F-4D97-AF65-F5344CB8AC3E}">
        <p14:creationId xmlns="" xmlns:p14="http://schemas.microsoft.com/office/powerpoint/2010/main" val="34475683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2800" dirty="0"/>
              <a:t>M. Kemal’e Baş Komutanlığın Verilmesi (5 Ağustos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buFontTx/>
              <a:buChar char="-"/>
            </a:pPr>
            <a:r>
              <a:rPr lang="tr-TR" dirty="0" smtClean="0">
                <a:solidFill>
                  <a:schemeClr val="tx1"/>
                </a:solidFill>
                <a:latin typeface="Cambria" pitchFamily="18" charset="0"/>
              </a:rPr>
              <a:t>Kütahya- </a:t>
            </a:r>
            <a:r>
              <a:rPr lang="tr-TR" dirty="0">
                <a:solidFill>
                  <a:schemeClr val="tx1"/>
                </a:solidFill>
                <a:latin typeface="Cambria" pitchFamily="18" charset="0"/>
              </a:rPr>
              <a:t>Eskişehir Savaşları sonunda ordu geri çekilince Meclis içinde bir grup M. Kemal’in ordunun başına geçmesini istedi. M. Kemal orunun başına geçeceğini ancak Meclisin tüm yetkilerinin kendine bir süre için verilmesini istedi. </a:t>
            </a:r>
            <a:r>
              <a:rPr lang="tr-TR" b="1" dirty="0">
                <a:solidFill>
                  <a:schemeClr val="tx1"/>
                </a:solidFill>
                <a:latin typeface="Cambria" pitchFamily="18" charset="0"/>
              </a:rPr>
              <a:t>Uzun tartışmalar sonunda M. Kemal meclisin tüm yetkilerini üç aylığına alarak  alarak baş komutan oldu. </a:t>
            </a:r>
            <a:endParaRPr lang="tr-TR" b="1" dirty="0" smtClean="0">
              <a:solidFill>
                <a:schemeClr val="tx1"/>
              </a:solidFill>
              <a:latin typeface="Cambria" pitchFamily="18" charset="0"/>
            </a:endParaRPr>
          </a:p>
          <a:p>
            <a:pPr marL="342900" indent="-342900" algn="just">
              <a:lnSpc>
                <a:spcPct val="150000"/>
              </a:lnSpc>
              <a:buFontTx/>
              <a:buChar char="-"/>
            </a:pPr>
            <a:r>
              <a:rPr lang="tr-TR" dirty="0" smtClean="0">
                <a:solidFill>
                  <a:schemeClr val="tx1"/>
                </a:solidFill>
                <a:latin typeface="Cambria" pitchFamily="18" charset="0"/>
              </a:rPr>
              <a:t>Ve </a:t>
            </a:r>
            <a:r>
              <a:rPr lang="tr-TR" dirty="0">
                <a:solidFill>
                  <a:schemeClr val="tx1"/>
                </a:solidFill>
                <a:latin typeface="Cambria" pitchFamily="18" charset="0"/>
              </a:rPr>
              <a:t>Tekalif-i Milliye emirlerini hazırladı.</a:t>
            </a:r>
          </a:p>
        </p:txBody>
      </p:sp>
    </p:spTree>
    <p:extLst>
      <p:ext uri="{BB962C8B-B14F-4D97-AF65-F5344CB8AC3E}">
        <p14:creationId xmlns="" xmlns:p14="http://schemas.microsoft.com/office/powerpoint/2010/main" val="8929883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Tekalif-i Milliye Emirleri (8 Ağustos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r>
              <a:rPr lang="tr-TR" dirty="0">
                <a:solidFill>
                  <a:schemeClr val="tx1"/>
                </a:solidFill>
                <a:latin typeface="Cambria" pitchFamily="18" charset="0"/>
              </a:rPr>
              <a:t>Tekalif-i Milliye ulusal yükümlülük anlamına gelir. Sakarya Savaşı öncesi hazırlanıp yayınlanmıştır. Buna göre:</a:t>
            </a:r>
          </a:p>
          <a:p>
            <a:pPr marL="342900" indent="-342900" algn="just">
              <a:spcBef>
                <a:spcPts val="0"/>
              </a:spcBef>
              <a:buFontTx/>
              <a:buChar char="-"/>
            </a:pP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1-</a:t>
            </a:r>
            <a:r>
              <a:rPr lang="tr-TR" dirty="0">
                <a:solidFill>
                  <a:schemeClr val="tx1"/>
                </a:solidFill>
                <a:latin typeface="Cambria" pitchFamily="18" charset="0"/>
              </a:rPr>
              <a:t> Her ilçede Tekalif-i Milliye komisyonları kurulacak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2-</a:t>
            </a:r>
            <a:r>
              <a:rPr lang="tr-TR" dirty="0">
                <a:solidFill>
                  <a:schemeClr val="tx1"/>
                </a:solidFill>
                <a:latin typeface="Cambria" pitchFamily="18" charset="0"/>
              </a:rPr>
              <a:t> 40 yaşına kadar olan herkes askere </a:t>
            </a:r>
            <a:r>
              <a:rPr lang="tr-TR" dirty="0" smtClean="0">
                <a:solidFill>
                  <a:schemeClr val="tx1"/>
                </a:solidFill>
                <a:latin typeface="Cambria" pitchFamily="18" charset="0"/>
              </a:rPr>
              <a:t>alınacak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3-</a:t>
            </a:r>
            <a:r>
              <a:rPr lang="tr-TR" dirty="0">
                <a:solidFill>
                  <a:schemeClr val="tx1"/>
                </a:solidFill>
                <a:latin typeface="Cambria" pitchFamily="18" charset="0"/>
              </a:rPr>
              <a:t> halkın ve esnafın elinde olan giyim eşyası, hayvan ve yiyeceğin %40’ı parası sonra ödenmek şartı ile </a:t>
            </a:r>
            <a:r>
              <a:rPr lang="tr-TR" dirty="0" smtClean="0">
                <a:solidFill>
                  <a:schemeClr val="tx1"/>
                </a:solidFill>
                <a:latin typeface="Cambria" pitchFamily="18" charset="0"/>
              </a:rPr>
              <a:t>alınacak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4-</a:t>
            </a:r>
            <a:r>
              <a:rPr lang="tr-TR" dirty="0">
                <a:solidFill>
                  <a:schemeClr val="tx1"/>
                </a:solidFill>
                <a:latin typeface="Cambria" pitchFamily="18" charset="0"/>
              </a:rPr>
              <a:t> Her aile bir askeri giydirecek iç çamaşırı, çorap ve ayakkabı hazırlayıp verecek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5-</a:t>
            </a:r>
            <a:r>
              <a:rPr lang="tr-TR" dirty="0">
                <a:solidFill>
                  <a:schemeClr val="tx1"/>
                </a:solidFill>
                <a:latin typeface="Cambria" pitchFamily="18" charset="0"/>
              </a:rPr>
              <a:t> Akaryakıt, haberleşme araçları, kamyon lastiklerinin %40’ı devlete verilecek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6- </a:t>
            </a:r>
            <a:r>
              <a:rPr lang="tr-TR" dirty="0">
                <a:solidFill>
                  <a:schemeClr val="tx1"/>
                </a:solidFill>
                <a:latin typeface="Cambria" pitchFamily="18" charset="0"/>
              </a:rPr>
              <a:t>Halkın elindeki silah ve cephane orduya teslim </a:t>
            </a:r>
            <a:r>
              <a:rPr lang="tr-TR" dirty="0" smtClean="0">
                <a:solidFill>
                  <a:schemeClr val="tx1"/>
                </a:solidFill>
                <a:latin typeface="Cambria" pitchFamily="18" charset="0"/>
              </a:rPr>
              <a:t>edilecek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7- </a:t>
            </a:r>
            <a:r>
              <a:rPr lang="tr-TR" dirty="0">
                <a:solidFill>
                  <a:schemeClr val="tx1"/>
                </a:solidFill>
                <a:latin typeface="Cambria" pitchFamily="18" charset="0"/>
              </a:rPr>
              <a:t>Ülkede tüm zanaatkarlar (demirci, dökümcü, marangoz vb.) ordunun emrine alınacak.</a:t>
            </a:r>
          </a:p>
        </p:txBody>
      </p:sp>
    </p:spTree>
    <p:extLst>
      <p:ext uri="{BB962C8B-B14F-4D97-AF65-F5344CB8AC3E}">
        <p14:creationId xmlns="" xmlns:p14="http://schemas.microsoft.com/office/powerpoint/2010/main" val="31008661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Sakarya Savaşı (23 Ağustos-12 Eylül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r>
              <a:rPr lang="tr-TR" dirty="0">
                <a:solidFill>
                  <a:schemeClr val="tx1"/>
                </a:solidFill>
                <a:latin typeface="Cambria" pitchFamily="18" charset="0"/>
              </a:rPr>
              <a:t>-  Yunanlılar Türk ordusunu hazırlıksız yaka­lamak için 23 Ağustos 1921 de şiddetli bir saldırıya geçti.</a:t>
            </a:r>
          </a:p>
          <a:p>
            <a:pPr marL="342900" indent="-342900" algn="just">
              <a:spcBef>
                <a:spcPts val="0"/>
              </a:spcBef>
              <a:buFontTx/>
              <a:buChar char="-"/>
            </a:pPr>
            <a:endParaRPr lang="tr-TR" dirty="0">
              <a:solidFill>
                <a:schemeClr val="tx1"/>
              </a:solidFill>
              <a:latin typeface="Cambria" pitchFamily="18" charset="0"/>
            </a:endParaRPr>
          </a:p>
          <a:p>
            <a:pPr marL="342900" indent="-342900" algn="just">
              <a:spcBef>
                <a:spcPts val="0"/>
              </a:spcBef>
              <a:buFontTx/>
              <a:buChar char="-"/>
            </a:pPr>
            <a:r>
              <a:rPr lang="tr-TR" dirty="0">
                <a:solidFill>
                  <a:schemeClr val="tx1"/>
                </a:solidFill>
                <a:latin typeface="Cambria" pitchFamily="18" charset="0"/>
              </a:rPr>
              <a:t>-  Mustafa Kemal askerlerine "</a:t>
            </a:r>
            <a:r>
              <a:rPr lang="tr-TR" b="1" dirty="0">
                <a:solidFill>
                  <a:schemeClr val="tx1"/>
                </a:solidFill>
                <a:latin typeface="Cambria" pitchFamily="18" charset="0"/>
              </a:rPr>
              <a:t>Hattı müdafaa yoktur. Sathı müdafaa vardır. O satıh bü­tün vatandır. Vatanın her karış toprağı va­tandaş kanıyla ıslanmadıkça bırakılamaz."</a:t>
            </a:r>
            <a:r>
              <a:rPr lang="tr-TR" dirty="0">
                <a:solidFill>
                  <a:schemeClr val="tx1"/>
                </a:solidFill>
                <a:latin typeface="Cambria" pitchFamily="18" charset="0"/>
              </a:rPr>
              <a:t> emrini verdi. Savaş 22 gün ve gece sürdü. Genelkurmay Başkanı Fevzi Paşa ve Batı Cephesi Komutanı ismet Paşa yönetimin­deki Türk ordusu büyük bir zafer kazandı.</a:t>
            </a:r>
          </a:p>
        </p:txBody>
      </p:sp>
    </p:spTree>
    <p:extLst>
      <p:ext uri="{BB962C8B-B14F-4D97-AF65-F5344CB8AC3E}">
        <p14:creationId xmlns="" xmlns:p14="http://schemas.microsoft.com/office/powerpoint/2010/main" val="38199325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smtClean="0"/>
              <a:t>SONUÇLARI</a:t>
            </a:r>
            <a:endParaRPr lang="sv-SE"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 Milletinin bağımsızlık azmi daha da güçlendi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Türklerin, 1683 II. Viyana ku­şatmasından beri devam eden geri çekilişi durdu</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Mustafa   Kemal'e   </a:t>
            </a:r>
            <a:r>
              <a:rPr lang="tr-TR" b="1" dirty="0">
                <a:solidFill>
                  <a:schemeClr val="tx1"/>
                </a:solidFill>
                <a:latin typeface="Cambria" pitchFamily="18" charset="0"/>
              </a:rPr>
              <a:t>"Gazilik"   </a:t>
            </a:r>
            <a:r>
              <a:rPr lang="tr-TR" dirty="0">
                <a:solidFill>
                  <a:schemeClr val="tx1"/>
                </a:solidFill>
                <a:latin typeface="Cambria" pitchFamily="18" charset="0"/>
              </a:rPr>
              <a:t>unvanı   ve </a:t>
            </a:r>
            <a:r>
              <a:rPr lang="tr-TR" b="1" dirty="0">
                <a:solidFill>
                  <a:schemeClr val="tx1"/>
                </a:solidFill>
                <a:latin typeface="Cambria" pitchFamily="18" charset="0"/>
              </a:rPr>
              <a:t>"Mareşallik" </a:t>
            </a:r>
            <a:r>
              <a:rPr lang="tr-TR" dirty="0">
                <a:solidFill>
                  <a:schemeClr val="tx1"/>
                </a:solidFill>
                <a:latin typeface="Cambria" pitchFamily="18" charset="0"/>
              </a:rPr>
              <a:t>rütbesi verildi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Yunanistan taarruzdan savun­maya geçti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İtilâf Devletleri, Yunanistan'dan uzaklaş­maya başladı</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Kafkas Cumhuriyetleri ile Kars Antlaşması imzalandı.(13 Ekim 1921</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Fransızlarla Ankara Antlaşması imzalandı.(20 Ekim 1921</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İtalya yurdumuzu terk etti.</a:t>
            </a:r>
          </a:p>
        </p:txBody>
      </p:sp>
    </p:spTree>
    <p:extLst>
      <p:ext uri="{BB962C8B-B14F-4D97-AF65-F5344CB8AC3E}">
        <p14:creationId xmlns="" xmlns:p14="http://schemas.microsoft.com/office/powerpoint/2010/main" val="7396852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Kars Antlaşması (13 Ekim 1921)</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TBMM Hükümeti ile, Sovyetler Birliği ara­sında daha önce imzalanan Moskova Antlaşmasının, Sovyetler Birliğine bağlı Azerbaycan, Ermenistan ve Gürcistan ta­rafından da imzalanmış olmasından iba­rettir. Doğu sınırımız kesin şeklini almıştır.</a:t>
            </a:r>
          </a:p>
        </p:txBody>
      </p:sp>
    </p:spTree>
    <p:extLst>
      <p:ext uri="{BB962C8B-B14F-4D97-AF65-F5344CB8AC3E}">
        <p14:creationId xmlns="" xmlns:p14="http://schemas.microsoft.com/office/powerpoint/2010/main" val="20858897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fontScale="90000"/>
          </a:bodyPr>
          <a:lstStyle/>
          <a:p>
            <a:r>
              <a:rPr lang="sv-SE" sz="2800" dirty="0"/>
              <a:t>Büyük Taarruz Ve Başkumandanlık Meydan Muharebesi (26-30 Ağustos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Sakarya'da yenilen Yunanlılar, işgal ettik­leri yerleri ellerinde tutabilmek için savun­maya geçtiler</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 ordusu yaklaşık bir yıllık hazırlıktan sonra düşmanı Anadolu'dan sö­küp atmak için, 26 Ağustos 1922 de taar­ruza geçti. Devletin bütün imkânları ile do­natılan Türk ordusu, Yunan kuvvetlerini kuşattı. 30 Ağustos günü, muharebeyi doğrudan Başkumandan Mustafa Kemal yönetti. Dumlupınar'da Yunan kuvvetleri yok edildi. Kesin zafer kazanıldı</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Mustafa Kemal'in </a:t>
            </a:r>
            <a:r>
              <a:rPr lang="tr-TR" b="1" dirty="0">
                <a:solidFill>
                  <a:schemeClr val="tx1"/>
                </a:solidFill>
                <a:latin typeface="Cambria" pitchFamily="18" charset="0"/>
              </a:rPr>
              <a:t>"Ordular! ilk hedefiniz Akdeniz'dir, ileri!" </a:t>
            </a:r>
            <a:r>
              <a:rPr lang="tr-TR" dirty="0">
                <a:solidFill>
                  <a:schemeClr val="tx1"/>
                </a:solidFill>
                <a:latin typeface="Cambria" pitchFamily="18" charset="0"/>
              </a:rPr>
              <a:t>emriyle Yunanlılar takip edildi. Yunan Başkumandanı Trikopis esir alındı. Türk kuvvetleri </a:t>
            </a:r>
            <a:r>
              <a:rPr lang="tr-TR" b="1" dirty="0">
                <a:solidFill>
                  <a:schemeClr val="tx1"/>
                </a:solidFill>
                <a:latin typeface="Cambria" pitchFamily="18" charset="0"/>
              </a:rPr>
              <a:t>9 Eylül 1922 de İzmir'e girdi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b="1" dirty="0">
                <a:solidFill>
                  <a:schemeClr val="tx1"/>
                </a:solidFill>
                <a:latin typeface="Cambria" pitchFamily="18" charset="0"/>
              </a:rPr>
              <a:t>Bu zafer, Anadolu'nun sonsuza kadar Türk vatanı kalacağını dünyaya ispat etti.</a:t>
            </a:r>
          </a:p>
        </p:txBody>
      </p:sp>
    </p:spTree>
    <p:extLst>
      <p:ext uri="{BB962C8B-B14F-4D97-AF65-F5344CB8AC3E}">
        <p14:creationId xmlns="" xmlns:p14="http://schemas.microsoft.com/office/powerpoint/2010/main" val="22412084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Batı Anadolu'nun, Yunanlılardan temiz­lenmesinden sonra Türk kuvvetleri Boğazlar ve İstanbul'a yürüdü, İngiltere, Boğazlar ve İstanbul'u savun­mak istediyse de, Fransa ve İtalya'dan gerekli desteği göremedi. Sovyetler Birliği de Türkleri destekleyeceğini açıklayınca, ateşkes görüşmelerini kabul etmek zo­runda kaldı.</a:t>
            </a:r>
          </a:p>
          <a:p>
            <a:pPr marL="342900" indent="-342900" algn="just">
              <a:lnSpc>
                <a:spcPct val="150000"/>
              </a:lnSpc>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Türkiye, İngiltere, Fransa ve İtalya ara­sında Mudanya Ateşkes Antlaşması im­zalandı.</a:t>
            </a:r>
            <a:endParaRPr lang="tr-TR" b="1" dirty="0">
              <a:solidFill>
                <a:schemeClr val="tx1"/>
              </a:solidFill>
              <a:latin typeface="Cambria" pitchFamily="18" charset="0"/>
            </a:endParaRPr>
          </a:p>
        </p:txBody>
      </p:sp>
    </p:spTree>
    <p:extLst>
      <p:ext uri="{BB962C8B-B14F-4D97-AF65-F5344CB8AC3E}">
        <p14:creationId xmlns="" xmlns:p14="http://schemas.microsoft.com/office/powerpoint/2010/main" val="26508554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Buna göre</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1. Doğu Trakya (Edirne dahil), Meriç Irmağının sol sahiline kadar Yunan ordusu tarafından boşaltılacak ve TBMM Hükümetine teslim edilecek. Türkler barış imzalanana kadar Doğu Trakya'da sekiz bin jandarma bulunduracak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2. Boğazlar ve </a:t>
            </a:r>
            <a:r>
              <a:rPr lang="tr-TR" b="1" dirty="0">
                <a:solidFill>
                  <a:schemeClr val="tx1"/>
                </a:solidFill>
                <a:latin typeface="Cambria" pitchFamily="18" charset="0"/>
              </a:rPr>
              <a:t>İstanbul TBMM Hükümeti yö­netimine bırakılacak</a:t>
            </a:r>
            <a:r>
              <a:rPr lang="tr-TR" b="1" dirty="0" smtClean="0">
                <a:solidFill>
                  <a:schemeClr val="tx1"/>
                </a:solidFill>
                <a:latin typeface="Cambria" pitchFamily="18" charset="0"/>
              </a:rPr>
              <a:t>.</a:t>
            </a:r>
            <a:endParaRPr lang="tr-TR" b="1"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3. İtilâf Devletlerinin kuvvetleri, barış imzala­nıncaya kadar İstanbul'da kalacak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endParaRPr lang="tr-TR" b="1" dirty="0">
              <a:solidFill>
                <a:schemeClr val="tx1"/>
              </a:solidFill>
              <a:latin typeface="Cambria" pitchFamily="18" charset="0"/>
            </a:endParaRPr>
          </a:p>
        </p:txBody>
      </p:sp>
    </p:spTree>
    <p:extLst>
      <p:ext uri="{BB962C8B-B14F-4D97-AF65-F5344CB8AC3E}">
        <p14:creationId xmlns="" xmlns:p14="http://schemas.microsoft.com/office/powerpoint/2010/main" val="34114329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Önemi:</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 Boğazlar, İstanbul ve Doğu Trakya, savaş yapılmadan kurtarılmıştır..</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Mondros Ateşkes Antlaşması hükümsüz hale gelmiştir.</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İstanbul TBMM’ye bırakılması ile Osmanlı saltanatı hukuken sona erdi </a:t>
            </a:r>
            <a:r>
              <a:rPr lang="tr-TR" dirty="0" smtClean="0">
                <a:solidFill>
                  <a:schemeClr val="tx1"/>
                </a:solidFill>
                <a:latin typeface="Cambria" pitchFamily="18" charset="0"/>
              </a:rPr>
              <a:t>.             </a:t>
            </a:r>
            <a:r>
              <a:rPr lang="tr-TR" b="1" dirty="0" smtClean="0">
                <a:solidFill>
                  <a:schemeClr val="tx1"/>
                </a:solidFill>
                <a:latin typeface="Cambria" pitchFamily="18" charset="0"/>
              </a:rPr>
              <a:t>( </a:t>
            </a:r>
            <a:r>
              <a:rPr lang="tr-TR" b="1" dirty="0">
                <a:solidFill>
                  <a:schemeClr val="tx1"/>
                </a:solidFill>
                <a:latin typeface="Cambria" pitchFamily="18" charset="0"/>
              </a:rPr>
              <a:t>Resmen Saltanatın kalkması ile sona erecek.)</a:t>
            </a:r>
          </a:p>
          <a:p>
            <a:pPr marL="342900" indent="-342900" algn="just">
              <a:lnSpc>
                <a:spcPct val="150000"/>
              </a:lnSpc>
              <a:spcBef>
                <a:spcPts val="0"/>
              </a:spcBef>
              <a:buFontTx/>
              <a:buChar char="-"/>
            </a:pPr>
            <a:r>
              <a:rPr lang="tr-TR" dirty="0" smtClean="0">
                <a:solidFill>
                  <a:schemeClr val="tx1"/>
                </a:solidFill>
                <a:latin typeface="Cambria" pitchFamily="18" charset="0"/>
              </a:rPr>
              <a:t>- Kurtuluş </a:t>
            </a:r>
            <a:r>
              <a:rPr lang="tr-TR" dirty="0">
                <a:solidFill>
                  <a:schemeClr val="tx1"/>
                </a:solidFill>
                <a:latin typeface="Cambria" pitchFamily="18" charset="0"/>
              </a:rPr>
              <a:t>Savaşımızın Savaş dönemini bitiren antlaşmadır</a:t>
            </a:r>
            <a:r>
              <a:rPr lang="tr-TR" dirty="0" smtClean="0">
                <a:solidFill>
                  <a:schemeClr val="tx1"/>
                </a:solidFill>
                <a:latin typeface="Cambria" pitchFamily="18" charset="0"/>
              </a:rPr>
              <a:t>.</a:t>
            </a:r>
          </a:p>
          <a:p>
            <a:pPr marL="342900" indent="-342900" algn="just">
              <a:lnSpc>
                <a:spcPct val="150000"/>
              </a:lnSpc>
              <a:spcBef>
                <a:spcPts val="0"/>
              </a:spcBef>
              <a:buFontTx/>
              <a:buChar char="-"/>
            </a:pPr>
            <a:endParaRPr lang="tr-TR" b="1" dirty="0">
              <a:solidFill>
                <a:schemeClr val="tx1"/>
              </a:solidFill>
              <a:latin typeface="Cambria" pitchFamily="18" charset="0"/>
            </a:endParaRPr>
          </a:p>
        </p:txBody>
      </p:sp>
    </p:spTree>
    <p:extLst>
      <p:ext uri="{BB962C8B-B14F-4D97-AF65-F5344CB8AC3E}">
        <p14:creationId xmlns="" xmlns:p14="http://schemas.microsoft.com/office/powerpoint/2010/main" val="1097979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smtClean="0"/>
              <a:t>GÜNEY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sz="2400" dirty="0">
                <a:solidFill>
                  <a:schemeClr val="tx1"/>
                </a:solidFill>
                <a:latin typeface="Cambria" pitchFamily="18" charset="0"/>
              </a:rPr>
              <a:t>İtilaf Devletleri, Mondros Ateşkes </a:t>
            </a:r>
            <a:r>
              <a:rPr lang="tr-TR" sz="2400" dirty="0" smtClean="0">
                <a:solidFill>
                  <a:schemeClr val="tx1"/>
                </a:solidFill>
                <a:latin typeface="Cambria" pitchFamily="18" charset="0"/>
              </a:rPr>
              <a:t>Antlaşması’nın imzalanmasından </a:t>
            </a:r>
            <a:r>
              <a:rPr lang="tr-TR" sz="2400" dirty="0">
                <a:solidFill>
                  <a:schemeClr val="tx1"/>
                </a:solidFill>
                <a:latin typeface="Cambria" pitchFamily="18" charset="0"/>
              </a:rPr>
              <a:t>sonra Güney Anadolu </a:t>
            </a:r>
            <a:r>
              <a:rPr lang="tr-TR" sz="2400" dirty="0" smtClean="0">
                <a:solidFill>
                  <a:schemeClr val="tx1"/>
                </a:solidFill>
                <a:latin typeface="Cambria" pitchFamily="18" charset="0"/>
              </a:rPr>
              <a:t>topraklarımızı işgale başladılar. Bu devletlerden Fransa, 11 Aralık 1918’de çoğu Ermenilerden oluşan dört </a:t>
            </a:r>
            <a:r>
              <a:rPr lang="tr-TR" sz="2400" dirty="0">
                <a:solidFill>
                  <a:schemeClr val="tx1"/>
                </a:solidFill>
                <a:latin typeface="Cambria" pitchFamily="18" charset="0"/>
              </a:rPr>
              <a:t>yüz </a:t>
            </a:r>
            <a:r>
              <a:rPr lang="tr-TR" sz="2400" dirty="0" smtClean="0">
                <a:solidFill>
                  <a:schemeClr val="tx1"/>
                </a:solidFill>
                <a:latin typeface="Cambria" pitchFamily="18" charset="0"/>
              </a:rPr>
              <a:t>kişilik bir kuvvetle Dörtyol’a girdi. Ardından verimli Çukurova topraklarını sömürgeleştirmek amacıyla Adana’yı işgal etti. Fransız işgali Ermeni çetelerinin yardımıyla Kozan, Osmaniye, Tarsus, Mersin ve Pozantı’yı içine alacak şekilde genişledi</a:t>
            </a:r>
            <a:r>
              <a:rPr lang="tr-TR" sz="2400" dirty="0">
                <a:solidFill>
                  <a:schemeClr val="tx1"/>
                </a:solidFill>
                <a:latin typeface="Cambria" pitchFamily="18" charset="0"/>
              </a:rPr>
              <a:t>.</a:t>
            </a:r>
          </a:p>
        </p:txBody>
      </p:sp>
    </p:spTree>
    <p:extLst>
      <p:ext uri="{BB962C8B-B14F-4D97-AF65-F5344CB8AC3E}">
        <p14:creationId xmlns="" xmlns:p14="http://schemas.microsoft.com/office/powerpoint/2010/main" val="37754048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smtClean="0"/>
              <a:t>GÜNEY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endParaRPr lang="tr-TR" sz="2400" dirty="0">
              <a:solidFill>
                <a:schemeClr val="tx1"/>
              </a:solidFill>
              <a:latin typeface="Cambria"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1112434"/>
            <a:ext cx="8420100" cy="4629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97110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a:t>Adana’da Millî Mücadele</a:t>
            </a:r>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sz="2400" dirty="0">
                <a:solidFill>
                  <a:schemeClr val="tx1"/>
                </a:solidFill>
                <a:latin typeface="Cambria" pitchFamily="18" charset="0"/>
              </a:rPr>
              <a:t>Çukurova bölgesinde Fransızların ve onların silahlandırdığı </a:t>
            </a:r>
            <a:r>
              <a:rPr lang="tr-TR" sz="2400" b="1" dirty="0">
                <a:solidFill>
                  <a:srgbClr val="FF0000"/>
                </a:solidFill>
                <a:latin typeface="Cambria" pitchFamily="18" charset="0"/>
              </a:rPr>
              <a:t>Ermenilerin saldırılarına karşı ilk millî </a:t>
            </a:r>
            <a:r>
              <a:rPr lang="tr-TR" sz="2400" b="1" dirty="0" smtClean="0">
                <a:solidFill>
                  <a:srgbClr val="FF0000"/>
                </a:solidFill>
                <a:latin typeface="Cambria" pitchFamily="18" charset="0"/>
              </a:rPr>
              <a:t>teşkilat </a:t>
            </a:r>
            <a:r>
              <a:rPr lang="tr-TR" sz="2400" b="1" dirty="0">
                <a:solidFill>
                  <a:srgbClr val="FF0000"/>
                </a:solidFill>
                <a:latin typeface="Cambria" pitchFamily="18" charset="0"/>
              </a:rPr>
              <a:t>Karaisalı’da kuruldu</a:t>
            </a:r>
            <a:r>
              <a:rPr lang="tr-TR" sz="2400" dirty="0">
                <a:solidFill>
                  <a:schemeClr val="tx1"/>
                </a:solidFill>
                <a:latin typeface="Cambria" pitchFamily="18" charset="0"/>
              </a:rPr>
              <a:t>. Silahlı direnişe geçen Adanalılar düşmana karşı kahramanca çarpıştılar. Bu </a:t>
            </a:r>
            <a:r>
              <a:rPr lang="tr-TR" sz="2400" dirty="0" smtClean="0">
                <a:solidFill>
                  <a:schemeClr val="tx1"/>
                </a:solidFill>
                <a:latin typeface="Cambria" pitchFamily="18" charset="0"/>
              </a:rPr>
              <a:t>çarpışmalar sırasında </a:t>
            </a:r>
            <a:r>
              <a:rPr lang="tr-TR" sz="2400" dirty="0">
                <a:solidFill>
                  <a:schemeClr val="tx1"/>
                </a:solidFill>
                <a:latin typeface="Cambria" pitchFamily="18" charset="0"/>
              </a:rPr>
              <a:t>bir Fransız birliği Pozantı’da esir düşerken Dörtyol ve Osmaniye’deki işgal kuvvetleri de geri </a:t>
            </a:r>
            <a:r>
              <a:rPr lang="tr-TR" sz="2400" dirty="0" smtClean="0">
                <a:solidFill>
                  <a:schemeClr val="tx1"/>
                </a:solidFill>
                <a:latin typeface="Cambria" pitchFamily="18" charset="0"/>
              </a:rPr>
              <a:t>çekilmek zorunda </a:t>
            </a:r>
            <a:r>
              <a:rPr lang="tr-TR" sz="2400" dirty="0">
                <a:solidFill>
                  <a:schemeClr val="tx1"/>
                </a:solidFill>
                <a:latin typeface="Cambria" pitchFamily="18" charset="0"/>
              </a:rPr>
              <a:t>kaldılar. Fransızlar </a:t>
            </a:r>
            <a:r>
              <a:rPr lang="tr-TR" sz="2400" b="1" dirty="0">
                <a:solidFill>
                  <a:schemeClr val="tx1"/>
                </a:solidFill>
                <a:latin typeface="Cambria" pitchFamily="18" charset="0"/>
              </a:rPr>
              <a:t>20 Ekim 1921’de </a:t>
            </a:r>
            <a:r>
              <a:rPr lang="tr-TR" sz="2400" b="1" dirty="0">
                <a:solidFill>
                  <a:srgbClr val="FF0000"/>
                </a:solidFill>
                <a:latin typeface="Cambria" pitchFamily="18" charset="0"/>
              </a:rPr>
              <a:t>TBMM Hükûmeti ile imzaladıkları Ankara Antlaşması’yla </a:t>
            </a:r>
            <a:r>
              <a:rPr lang="tr-TR" sz="2400" dirty="0" smtClean="0">
                <a:solidFill>
                  <a:schemeClr val="tx1"/>
                </a:solidFill>
                <a:latin typeface="Cambria" pitchFamily="18" charset="0"/>
              </a:rPr>
              <a:t>Adana ve </a:t>
            </a:r>
            <a:r>
              <a:rPr lang="tr-TR" sz="2400" dirty="0">
                <a:solidFill>
                  <a:schemeClr val="tx1"/>
                </a:solidFill>
                <a:latin typeface="Cambria" pitchFamily="18" charset="0"/>
              </a:rPr>
              <a:t>çevresindeki işgallerine son verdiler. Çukurova’daki millî mücadele sırasında fedakârlıklarıyla tarihe </a:t>
            </a:r>
            <a:r>
              <a:rPr lang="tr-TR" sz="2400" dirty="0" smtClean="0">
                <a:solidFill>
                  <a:schemeClr val="tx1"/>
                </a:solidFill>
                <a:latin typeface="Cambria" pitchFamily="18" charset="0"/>
              </a:rPr>
              <a:t>geçmiş kahramanlarımız </a:t>
            </a:r>
            <a:r>
              <a:rPr lang="tr-TR" sz="2400" dirty="0">
                <a:solidFill>
                  <a:schemeClr val="tx1"/>
                </a:solidFill>
                <a:latin typeface="Cambria" pitchFamily="18" charset="0"/>
              </a:rPr>
              <a:t>vardır. Bunlardan biri de aşağıda </a:t>
            </a:r>
            <a:r>
              <a:rPr lang="tr-TR" sz="2400" dirty="0" smtClean="0">
                <a:solidFill>
                  <a:schemeClr val="tx1"/>
                </a:solidFill>
                <a:latin typeface="Cambria" pitchFamily="18" charset="0"/>
              </a:rPr>
              <a:t>anlatılan </a:t>
            </a:r>
            <a:r>
              <a:rPr lang="tr-TR" sz="2400" b="1" dirty="0">
                <a:solidFill>
                  <a:srgbClr val="FF0000"/>
                </a:solidFill>
                <a:latin typeface="Cambria" pitchFamily="18" charset="0"/>
              </a:rPr>
              <a:t>Tayyar Rahmiye Hanım’dır</a:t>
            </a:r>
            <a:r>
              <a:rPr lang="tr-TR" sz="2400" dirty="0">
                <a:solidFill>
                  <a:schemeClr val="tx1"/>
                </a:solidFill>
                <a:latin typeface="Cambria" pitchFamily="18" charset="0"/>
              </a:rPr>
              <a:t>.</a:t>
            </a:r>
          </a:p>
        </p:txBody>
      </p:sp>
    </p:spTree>
    <p:extLst>
      <p:ext uri="{BB962C8B-B14F-4D97-AF65-F5344CB8AC3E}">
        <p14:creationId xmlns="" xmlns:p14="http://schemas.microsoft.com/office/powerpoint/2010/main" val="13310146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6"/>
            <a:ext cx="7772400" cy="864096"/>
          </a:xfrm>
        </p:spPr>
        <p:txBody>
          <a:bodyPr>
            <a:normAutofit/>
          </a:bodyPr>
          <a:lstStyle/>
          <a:p>
            <a:r>
              <a:rPr lang="tr-TR" sz="3600" dirty="0"/>
              <a:t>Tayyar Rahmiye Hanım (1890 – 1920)</a:t>
            </a:r>
          </a:p>
        </p:txBody>
      </p:sp>
      <p:sp>
        <p:nvSpPr>
          <p:cNvPr id="3" name="Alt Başlık 2"/>
          <p:cNvSpPr>
            <a:spLocks noGrp="1"/>
          </p:cNvSpPr>
          <p:nvPr>
            <p:ph type="subTitle" idx="1"/>
          </p:nvPr>
        </p:nvSpPr>
        <p:spPr>
          <a:xfrm>
            <a:off x="227259" y="1196752"/>
            <a:ext cx="6768752" cy="5184576"/>
          </a:xfrm>
        </p:spPr>
        <p:txBody>
          <a:bodyPr>
            <a:noAutofit/>
          </a:bodyPr>
          <a:lstStyle/>
          <a:p>
            <a:pPr algn="just"/>
            <a:r>
              <a:rPr lang="tr-TR" dirty="0">
                <a:solidFill>
                  <a:schemeClr val="tx1"/>
                </a:solidFill>
                <a:latin typeface="Cambria" pitchFamily="18" charset="0"/>
              </a:rPr>
              <a:t>Osmaniye’de dünyaya gelen Rahmiye Hanım, Millî Mücadele sırasında güney </a:t>
            </a:r>
            <a:r>
              <a:rPr lang="tr-TR" dirty="0" smtClean="0">
                <a:solidFill>
                  <a:schemeClr val="tx1"/>
                </a:solidFill>
                <a:latin typeface="Cambria" pitchFamily="18" charset="0"/>
              </a:rPr>
              <a:t>illerimizi İşgal eden Fransızlara karşı savaşan kadın kahramanlarımızdan biridir. Fransızların halka  yaptığı zulümler üzerine gönüllülerden kurduğu müfrezesinin başında çarpışmalara katılan  Rahmiye Hanım’a atılganca hareketlerinden dolayı Tayyar (</a:t>
            </a:r>
            <a:r>
              <a:rPr lang="tr-TR" dirty="0">
                <a:solidFill>
                  <a:schemeClr val="tx1"/>
                </a:solidFill>
                <a:latin typeface="Cambria" pitchFamily="18" charset="0"/>
              </a:rPr>
              <a:t>uçan</a:t>
            </a:r>
            <a:r>
              <a:rPr lang="tr-TR" dirty="0" smtClean="0">
                <a:solidFill>
                  <a:schemeClr val="tx1"/>
                </a:solidFill>
                <a:latin typeface="Cambria" pitchFamily="18" charset="0"/>
              </a:rPr>
              <a:t>) unvanı verildi. Tayyar </a:t>
            </a:r>
            <a:r>
              <a:rPr lang="tr-TR" dirty="0">
                <a:solidFill>
                  <a:schemeClr val="tx1"/>
                </a:solidFill>
                <a:latin typeface="Cambria" pitchFamily="18" charset="0"/>
              </a:rPr>
              <a:t>Rahmiye Hanım, Osmaniye’deki Fransız Karargâhına 1 Temmuz 1920’de </a:t>
            </a:r>
            <a:r>
              <a:rPr lang="tr-TR" dirty="0" smtClean="0">
                <a:solidFill>
                  <a:schemeClr val="tx1"/>
                </a:solidFill>
                <a:latin typeface="Cambria" pitchFamily="18" charset="0"/>
              </a:rPr>
              <a:t>müfrezesiyle birlikte giriştiği taarruz harekatı sırasında düşman ateşiyle şehit düşmüştür. Ancak silah arkadaşları onun başlattığı taarruzu zaferle sonuçlandırarak karargâhı ele </a:t>
            </a:r>
            <a:r>
              <a:rPr lang="tr-TR" dirty="0">
                <a:solidFill>
                  <a:schemeClr val="tx1"/>
                </a:solidFill>
                <a:latin typeface="Cambria" pitchFamily="18" charset="0"/>
              </a:rPr>
              <a:t>geçirmişlerdir</a:t>
            </a:r>
            <a:r>
              <a:rPr lang="tr-TR" dirty="0" smtClean="0">
                <a:solidFill>
                  <a:schemeClr val="tx1"/>
                </a:solidFill>
                <a:latin typeface="Cambria" pitchFamily="18" charset="0"/>
              </a:rPr>
              <a:t>.  Bu fedakâr Türk kadınının mezar taşında şu cümleler </a:t>
            </a:r>
            <a:r>
              <a:rPr lang="tr-TR" dirty="0">
                <a:solidFill>
                  <a:schemeClr val="tx1"/>
                </a:solidFill>
                <a:latin typeface="Cambria" pitchFamily="18" charset="0"/>
              </a:rPr>
              <a:t>yazılıdır:</a:t>
            </a:r>
          </a:p>
          <a:p>
            <a:pPr algn="just"/>
            <a:r>
              <a:rPr lang="tr-TR" dirty="0">
                <a:solidFill>
                  <a:schemeClr val="tx1"/>
                </a:solidFill>
                <a:latin typeface="Cambria" pitchFamily="18" charset="0"/>
              </a:rPr>
              <a:t>“Yarınların sahibi ey gençlik,</a:t>
            </a:r>
          </a:p>
          <a:p>
            <a:pPr algn="just"/>
            <a:r>
              <a:rPr lang="tr-TR" dirty="0">
                <a:solidFill>
                  <a:schemeClr val="tx1"/>
                </a:solidFill>
                <a:latin typeface="Cambria" pitchFamily="18" charset="0"/>
              </a:rPr>
              <a:t>İyi tanı, ebedî sükûnetle bu mezarda yatanı.</a:t>
            </a:r>
          </a:p>
          <a:p>
            <a:pPr algn="just"/>
            <a:r>
              <a:rPr lang="tr-TR" dirty="0">
                <a:solidFill>
                  <a:schemeClr val="tx1"/>
                </a:solidFill>
                <a:latin typeface="Cambria" pitchFamily="18" charset="0"/>
              </a:rPr>
              <a:t>Hak için, bayrak için canın feda edip</a:t>
            </a:r>
          </a:p>
          <a:p>
            <a:pPr algn="just"/>
            <a:r>
              <a:rPr lang="tr-TR" dirty="0">
                <a:solidFill>
                  <a:schemeClr val="tx1"/>
                </a:solidFill>
                <a:latin typeface="Cambria" pitchFamily="18" charset="0"/>
              </a:rPr>
              <a:t>Armağan etti bize bu mukaddes vatanı.”</a:t>
            </a:r>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20272" y="1412776"/>
            <a:ext cx="1933575" cy="3571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123154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6"/>
            <a:ext cx="7772400" cy="864096"/>
          </a:xfrm>
        </p:spPr>
        <p:txBody>
          <a:bodyPr>
            <a:normAutofit/>
          </a:bodyPr>
          <a:lstStyle/>
          <a:p>
            <a:r>
              <a:rPr lang="tr-TR" sz="3600" dirty="0"/>
              <a:t>Maraş, Urfa ve Antep Savunmaları</a:t>
            </a:r>
          </a:p>
        </p:txBody>
      </p:sp>
      <p:sp>
        <p:nvSpPr>
          <p:cNvPr id="3" name="Alt Başlık 2"/>
          <p:cNvSpPr>
            <a:spLocks noGrp="1"/>
          </p:cNvSpPr>
          <p:nvPr>
            <p:ph type="subTitle" idx="1"/>
          </p:nvPr>
        </p:nvSpPr>
        <p:spPr>
          <a:xfrm>
            <a:off x="227258" y="1196752"/>
            <a:ext cx="8665221" cy="5184576"/>
          </a:xfrm>
        </p:spPr>
        <p:txBody>
          <a:bodyPr>
            <a:noAutofit/>
          </a:bodyPr>
          <a:lstStyle/>
          <a:p>
            <a:pPr algn="just"/>
            <a:r>
              <a:rPr lang="tr-TR" dirty="0">
                <a:solidFill>
                  <a:schemeClr val="tx1"/>
                </a:solidFill>
                <a:latin typeface="Cambria" pitchFamily="18" charset="0"/>
              </a:rPr>
              <a:t>Mondros Ateşkes Antlaşması’ndan sonra Antep, Maraş ve Urfa’yı işgal eden İngilizler bir süre sonra </a:t>
            </a:r>
            <a:r>
              <a:rPr lang="tr-TR" dirty="0" smtClean="0">
                <a:solidFill>
                  <a:schemeClr val="tx1"/>
                </a:solidFill>
                <a:latin typeface="Cambria" pitchFamily="18" charset="0"/>
              </a:rPr>
              <a:t>aralarında </a:t>
            </a:r>
            <a:r>
              <a:rPr lang="tr-TR" dirty="0">
                <a:solidFill>
                  <a:schemeClr val="tx1"/>
                </a:solidFill>
                <a:latin typeface="Cambria" pitchFamily="18" charset="0"/>
              </a:rPr>
              <a:t>yaptıkları paylaşım antlaşması gereği </a:t>
            </a:r>
            <a:r>
              <a:rPr lang="tr-TR" dirty="0" smtClean="0">
                <a:solidFill>
                  <a:schemeClr val="tx1"/>
                </a:solidFill>
                <a:latin typeface="Cambria" pitchFamily="18" charset="0"/>
              </a:rPr>
              <a:t>bu şehirleri </a:t>
            </a:r>
            <a:r>
              <a:rPr lang="tr-TR" dirty="0">
                <a:solidFill>
                  <a:schemeClr val="tx1"/>
                </a:solidFill>
                <a:latin typeface="Cambria" pitchFamily="18" charset="0"/>
              </a:rPr>
              <a:t>Fransızlara bıraktılar. Fransızlar  bölgeye girdikleri </a:t>
            </a:r>
            <a:r>
              <a:rPr lang="tr-TR" dirty="0" smtClean="0">
                <a:solidFill>
                  <a:schemeClr val="tx1"/>
                </a:solidFill>
                <a:latin typeface="Cambria" pitchFamily="18" charset="0"/>
              </a:rPr>
              <a:t>andan itibaren </a:t>
            </a:r>
            <a:r>
              <a:rPr lang="tr-TR" dirty="0">
                <a:solidFill>
                  <a:schemeClr val="tx1"/>
                </a:solidFill>
                <a:latin typeface="Cambria" pitchFamily="18" charset="0"/>
              </a:rPr>
              <a:t>Ermenilerle iş birliği yaparak Türklere karşı baskı ve şiddet uygulamaya başladılar. Türkler de onların </a:t>
            </a:r>
            <a:r>
              <a:rPr lang="tr-TR" dirty="0" smtClean="0">
                <a:solidFill>
                  <a:schemeClr val="tx1"/>
                </a:solidFill>
                <a:latin typeface="Cambria" pitchFamily="18" charset="0"/>
              </a:rPr>
              <a:t>bu saldırıları </a:t>
            </a:r>
            <a:r>
              <a:rPr lang="tr-TR" dirty="0">
                <a:solidFill>
                  <a:schemeClr val="tx1"/>
                </a:solidFill>
                <a:latin typeface="Cambria" pitchFamily="18" charset="0"/>
              </a:rPr>
              <a:t>karşısında Kuvayımilliye birlikleri kurarak savunmaya geçtiler</a:t>
            </a:r>
            <a:r>
              <a:rPr lang="tr-TR" dirty="0" smtClean="0">
                <a:solidFill>
                  <a:schemeClr val="tx1"/>
                </a:solidFill>
                <a:latin typeface="Cambria" pitchFamily="18" charset="0"/>
              </a:rPr>
              <a:t>.</a:t>
            </a:r>
          </a:p>
          <a:p>
            <a:pPr algn="just"/>
            <a:r>
              <a:rPr lang="tr-TR" sz="2800" b="1" dirty="0">
                <a:solidFill>
                  <a:srgbClr val="FF0000"/>
                </a:solidFill>
                <a:latin typeface="Cambria" pitchFamily="18" charset="0"/>
              </a:rPr>
              <a:t>Maraşlıların Kahramanlık Destanı</a:t>
            </a:r>
          </a:p>
          <a:p>
            <a:pPr algn="just"/>
            <a:r>
              <a:rPr lang="tr-TR" dirty="0">
                <a:solidFill>
                  <a:schemeClr val="tx1"/>
                </a:solidFill>
                <a:latin typeface="Cambria" pitchFamily="18" charset="0"/>
              </a:rPr>
              <a:t>Maraş, İngilizlerin çekilmesinden sonra 30 Ekim 1919’da çoğunluğu Ermenilerden oluşan Fransız birlikleri </a:t>
            </a:r>
            <a:r>
              <a:rPr lang="tr-TR" dirty="0" smtClean="0">
                <a:solidFill>
                  <a:schemeClr val="tx1"/>
                </a:solidFill>
                <a:latin typeface="Cambria" pitchFamily="18" charset="0"/>
              </a:rPr>
              <a:t>tarafından </a:t>
            </a:r>
            <a:r>
              <a:rPr lang="tr-TR" dirty="0">
                <a:solidFill>
                  <a:schemeClr val="tx1"/>
                </a:solidFill>
                <a:latin typeface="Cambria" pitchFamily="18" charset="0"/>
              </a:rPr>
              <a:t>işgal edildi. Bu olaydan birkaç gün sonra bazı Fransız askerleri ve onlarla birlikte hareket eden Ermeniler </a:t>
            </a:r>
            <a:r>
              <a:rPr lang="tr-TR" dirty="0" smtClean="0">
                <a:solidFill>
                  <a:schemeClr val="tx1"/>
                </a:solidFill>
                <a:latin typeface="Cambria" pitchFamily="18" charset="0"/>
              </a:rPr>
              <a:t>sokakta evlerine </a:t>
            </a:r>
            <a:r>
              <a:rPr lang="tr-TR" dirty="0">
                <a:solidFill>
                  <a:schemeClr val="tx1"/>
                </a:solidFill>
                <a:latin typeface="Cambria" pitchFamily="18" charset="0"/>
              </a:rPr>
              <a:t>gitmekte olan bir grup Türk </a:t>
            </a:r>
            <a:r>
              <a:rPr lang="tr-TR" dirty="0" smtClean="0">
                <a:solidFill>
                  <a:schemeClr val="tx1"/>
                </a:solidFill>
                <a:latin typeface="Cambria" pitchFamily="18" charset="0"/>
              </a:rPr>
              <a:t>kadınının yolunu </a:t>
            </a:r>
            <a:r>
              <a:rPr lang="tr-TR" dirty="0">
                <a:solidFill>
                  <a:schemeClr val="tx1"/>
                </a:solidFill>
                <a:latin typeface="Cambria" pitchFamily="18" charset="0"/>
              </a:rPr>
              <a:t>kestiler. Onlara “</a:t>
            </a:r>
            <a:r>
              <a:rPr lang="tr-TR" dirty="0" smtClean="0">
                <a:solidFill>
                  <a:schemeClr val="tx1"/>
                </a:solidFill>
                <a:latin typeface="Cambria" pitchFamily="18" charset="0"/>
              </a:rPr>
              <a:t>Burası artık Türklerin </a:t>
            </a:r>
            <a:r>
              <a:rPr lang="tr-TR" dirty="0">
                <a:solidFill>
                  <a:schemeClr val="tx1"/>
                </a:solidFill>
                <a:latin typeface="Cambria" pitchFamily="18" charset="0"/>
              </a:rPr>
              <a:t>değildir</a:t>
            </a:r>
            <a:r>
              <a:rPr lang="tr-TR" dirty="0" smtClean="0">
                <a:solidFill>
                  <a:schemeClr val="tx1"/>
                </a:solidFill>
                <a:latin typeface="Cambria" pitchFamily="18" charset="0"/>
              </a:rPr>
              <a:t>, Fransız memleketinde peçe </a:t>
            </a:r>
            <a:r>
              <a:rPr lang="tr-TR" dirty="0">
                <a:solidFill>
                  <a:schemeClr val="tx1"/>
                </a:solidFill>
                <a:latin typeface="Cambria" pitchFamily="18" charset="0"/>
              </a:rPr>
              <a:t>ile gezilmez</a:t>
            </a:r>
            <a:r>
              <a:rPr lang="tr-TR" dirty="0" smtClean="0">
                <a:solidFill>
                  <a:schemeClr val="tx1"/>
                </a:solidFill>
                <a:latin typeface="Cambria" pitchFamily="18" charset="0"/>
              </a:rPr>
              <a:t>.” deyip kadınlardan birinin </a:t>
            </a:r>
            <a:r>
              <a:rPr lang="tr-TR" dirty="0">
                <a:solidFill>
                  <a:schemeClr val="tx1"/>
                </a:solidFill>
                <a:latin typeface="Cambria" pitchFamily="18" charset="0"/>
              </a:rPr>
              <a:t>peçesini yırttılar</a:t>
            </a:r>
            <a:r>
              <a:rPr lang="tr-TR" dirty="0" smtClean="0">
                <a:solidFill>
                  <a:schemeClr val="tx1"/>
                </a:solidFill>
                <a:latin typeface="Cambria" pitchFamily="18" charset="0"/>
              </a:rPr>
              <a:t>. Bunun </a:t>
            </a:r>
            <a:r>
              <a:rPr lang="tr-TR" dirty="0">
                <a:solidFill>
                  <a:schemeClr val="tx1"/>
                </a:solidFill>
                <a:latin typeface="Cambria" pitchFamily="18" charset="0"/>
              </a:rPr>
              <a:t>üzerine çevresinde Sütçü </a:t>
            </a:r>
            <a:r>
              <a:rPr lang="tr-TR" dirty="0" smtClean="0">
                <a:solidFill>
                  <a:schemeClr val="tx1"/>
                </a:solidFill>
                <a:latin typeface="Cambria" pitchFamily="18" charset="0"/>
              </a:rPr>
              <a:t>İmam adıyla tanınan vatansever </a:t>
            </a:r>
            <a:r>
              <a:rPr lang="tr-TR" dirty="0">
                <a:solidFill>
                  <a:schemeClr val="tx1"/>
                </a:solidFill>
                <a:latin typeface="Cambria" pitchFamily="18" charset="0"/>
              </a:rPr>
              <a:t>bir </a:t>
            </a:r>
            <a:r>
              <a:rPr lang="tr-TR" dirty="0" smtClean="0">
                <a:solidFill>
                  <a:schemeClr val="tx1"/>
                </a:solidFill>
                <a:latin typeface="Cambria" pitchFamily="18" charset="0"/>
              </a:rPr>
              <a:t>Maraşlı askeri </a:t>
            </a:r>
            <a:r>
              <a:rPr lang="tr-TR" dirty="0">
                <a:solidFill>
                  <a:schemeClr val="tx1"/>
                </a:solidFill>
                <a:latin typeface="Cambria" pitchFamily="18" charset="0"/>
              </a:rPr>
              <a:t>öldürdü.</a:t>
            </a:r>
          </a:p>
        </p:txBody>
      </p:sp>
    </p:spTree>
    <p:extLst>
      <p:ext uri="{BB962C8B-B14F-4D97-AF65-F5344CB8AC3E}">
        <p14:creationId xmlns="" xmlns:p14="http://schemas.microsoft.com/office/powerpoint/2010/main" val="11585226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197</TotalTime>
  <Words>4601</Words>
  <PresentationFormat>Ekran Gösterisi (4:3)</PresentationFormat>
  <Paragraphs>204</Paragraphs>
  <Slides>49</Slides>
  <Notes>0</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Dalga Biçimi</vt:lpstr>
      <vt:lpstr>DOĞU VE GÜNEY CEPHELERİ</vt:lpstr>
      <vt:lpstr>DOĞU CEPHESİ</vt:lpstr>
      <vt:lpstr>DOĞU CEPHESİ</vt:lpstr>
      <vt:lpstr>GÜMRÜ ANTLAŞMASI</vt:lpstr>
      <vt:lpstr>GÜNEY CEPHESİ</vt:lpstr>
      <vt:lpstr>GÜNEY CEPHESİ</vt:lpstr>
      <vt:lpstr>Adana’da Millî Mücadele</vt:lpstr>
      <vt:lpstr>Tayyar Rahmiye Hanım (1890 – 1920)</vt:lpstr>
      <vt:lpstr>Maraş, Urfa ve Antep Savunmaları</vt:lpstr>
      <vt:lpstr>Sütçü İmam (1871 - 1922)</vt:lpstr>
      <vt:lpstr>Maraşlıların Kahramanlık Destanı</vt:lpstr>
      <vt:lpstr>Maraşlıların Kahramanlık Destanı</vt:lpstr>
      <vt:lpstr>Kendi Kendini Kurtaran Şehir: Urfa</vt:lpstr>
      <vt:lpstr>Kendi Kendini Kurtaran Şehir: Urfa</vt:lpstr>
      <vt:lpstr>Ali Saip Bey (Ursavaş, 1895-1939)</vt:lpstr>
      <vt:lpstr>Antepli Gazilerin Direnişi</vt:lpstr>
      <vt:lpstr>Şahin Bey (1890 - 1920)</vt:lpstr>
      <vt:lpstr>Antepli Gazilerin Direnişi</vt:lpstr>
      <vt:lpstr>Antepli Gazilerin Direnişi</vt:lpstr>
      <vt:lpstr>BATI CEPHESİ’NDE SAVAŞ</vt:lpstr>
      <vt:lpstr>Millî Mücadele’de Kuvayımilliye</vt:lpstr>
      <vt:lpstr>Millî Mücadele’de Kuvayımilliye</vt:lpstr>
      <vt:lpstr>Kuvayımilliyeden Düzenli Orduya</vt:lpstr>
      <vt:lpstr>Kuvayımilliyeden Düzenli Orduya</vt:lpstr>
      <vt:lpstr>Ali Fuat Cebesoy (1882 – 1968)</vt:lpstr>
      <vt:lpstr>Birinci İnönü Zaferi (6 - 10 Ocak 1921)</vt:lpstr>
      <vt:lpstr>Birinci İnönü Zaferi (6 - 10 Ocak 1921)</vt:lpstr>
      <vt:lpstr>Birinci İnönü Zaferinin Sonuçları</vt:lpstr>
      <vt:lpstr>LONDRA KONFERANSI 21 Şubat - 12 Mart 1921</vt:lpstr>
      <vt:lpstr>Slayt 30</vt:lpstr>
      <vt:lpstr>İstiklâl Marşı’mızın Kabulü 12 Mart 1921 </vt:lpstr>
      <vt:lpstr>İstiklâl Marşı’mızın Kabulü 12 Mart 1921 </vt:lpstr>
      <vt:lpstr>Moskova Antlaşması (16 Mart 1921)</vt:lpstr>
      <vt:lpstr>Moskova Antlaşması (16 Mart 1921)</vt:lpstr>
      <vt:lpstr>İkinci İnönü Zaferi (23 Mart - 1 Nisan 1921)</vt:lpstr>
      <vt:lpstr>İkinci İnönü Zaferi (23 Mart - 1 Nisan 1921)</vt:lpstr>
      <vt:lpstr>İkinci İnönü Zaferi Sonuçları</vt:lpstr>
      <vt:lpstr>Kütahya - Eskişehir Savaşları (10-24 Temmuz 1921):</vt:lpstr>
      <vt:lpstr>Kütahya - Eskişehir Savaşları (10-24 Temmuz 1921):</vt:lpstr>
      <vt:lpstr>Maarif Kongresi (15-21 Temmuz 1921)</vt:lpstr>
      <vt:lpstr>M. Kemal’e Baş Komutanlığın Verilmesi (5 Ağustos 1921):</vt:lpstr>
      <vt:lpstr>Tekalif-i Milliye Emirleri (8 Ağustos 1921):</vt:lpstr>
      <vt:lpstr>Sakarya Savaşı (23 Ağustos-12 Eylül 1921)</vt:lpstr>
      <vt:lpstr>SONUÇLARI</vt:lpstr>
      <vt:lpstr>Kars Antlaşması (13 Ekim 1921)</vt:lpstr>
      <vt:lpstr>Büyük Taarruz Ve Başkumandanlık Meydan Muharebesi (26-30 Ağustos 1922)</vt:lpstr>
      <vt:lpstr>Mudanya Ateşkes Antlaşması (11 Ekim 1922)</vt:lpstr>
      <vt:lpstr>Mudanya Ateşkes Antlaşması (11 Ekim 1922)</vt:lpstr>
      <vt:lpstr>Mudanya Ateşkes Antlaşması (11 Ekim 1922)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2016-10-02T09:26:42Z</dcterms:created>
  <dcterms:modified xsi:type="dcterms:W3CDTF">2016-11-28T13:06:03Z</dcterms:modified>
  <cp:category>www.sorubak.com</cp:category>
</cp:coreProperties>
</file>