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34"/>
  </p:notesMasterIdLst>
  <p:sldIdLst>
    <p:sldId id="258" r:id="rId2"/>
    <p:sldId id="259" r:id="rId3"/>
    <p:sldId id="275" r:id="rId4"/>
    <p:sldId id="260" r:id="rId5"/>
    <p:sldId id="276" r:id="rId6"/>
    <p:sldId id="290" r:id="rId7"/>
    <p:sldId id="291" r:id="rId8"/>
    <p:sldId id="292" r:id="rId9"/>
    <p:sldId id="293" r:id="rId10"/>
    <p:sldId id="294" r:id="rId11"/>
    <p:sldId id="277" r:id="rId12"/>
    <p:sldId id="261" r:id="rId13"/>
    <p:sldId id="278" r:id="rId14"/>
    <p:sldId id="262" r:id="rId15"/>
    <p:sldId id="263" r:id="rId16"/>
    <p:sldId id="264" r:id="rId17"/>
    <p:sldId id="286" r:id="rId18"/>
    <p:sldId id="279" r:id="rId19"/>
    <p:sldId id="280" r:id="rId20"/>
    <p:sldId id="281" r:id="rId21"/>
    <p:sldId id="282" r:id="rId22"/>
    <p:sldId id="266" r:id="rId23"/>
    <p:sldId id="283" r:id="rId24"/>
    <p:sldId id="289" r:id="rId25"/>
    <p:sldId id="284" r:id="rId26"/>
    <p:sldId id="295" r:id="rId27"/>
    <p:sldId id="267" r:id="rId28"/>
    <p:sldId id="285" r:id="rId29"/>
    <p:sldId id="287" r:id="rId30"/>
    <p:sldId id="274" r:id="rId31"/>
    <p:sldId id="288" r:id="rId32"/>
    <p:sldId id="273" r:id="rId3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380" y="-31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9D41ACC-48C6-4B1C-AA6F-29058ED4F13E}" type="datetimeFigureOut">
              <a:rPr lang="tr-TR" smtClean="0"/>
              <a:pPr/>
              <a:t>20.02.2017</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53D0849-CAA4-47E2-913F-7797D5008D15}" type="slidenum">
              <a:rPr lang="tr-TR" smtClean="0"/>
              <a:pPr/>
              <a:t>‹#›</a:t>
            </a:fld>
            <a:endParaRPr lang="tr-TR"/>
          </a:p>
        </p:txBody>
      </p:sp>
    </p:spTree>
    <p:extLst>
      <p:ext uri="{BB962C8B-B14F-4D97-AF65-F5344CB8AC3E}">
        <p14:creationId xmlns="" xmlns:p14="http://schemas.microsoft.com/office/powerpoint/2010/main" val="3095059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253D0849-CAA4-47E2-913F-7797D5008D15}" type="slidenum">
              <a:rPr lang="tr-TR" smtClean="0"/>
              <a:pPr/>
              <a:t>1</a:t>
            </a:fld>
            <a:endParaRPr lang="tr-TR"/>
          </a:p>
        </p:txBody>
      </p:sp>
    </p:spTree>
    <p:extLst>
      <p:ext uri="{BB962C8B-B14F-4D97-AF65-F5344CB8AC3E}">
        <p14:creationId xmlns="" xmlns:p14="http://schemas.microsoft.com/office/powerpoint/2010/main" val="23279062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253D0849-CAA4-47E2-913F-7797D5008D15}" type="slidenum">
              <a:rPr lang="tr-TR" smtClean="0"/>
              <a:pPr/>
              <a:t>30</a:t>
            </a:fld>
            <a:endParaRPr lang="tr-T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dirty="0" smtClean="0"/>
              <a:t>www.</a:t>
            </a:r>
            <a:r>
              <a:rPr lang="tr-TR" dirty="0" err="1" smtClean="0"/>
              <a:t>sorubak</a:t>
            </a:r>
            <a:r>
              <a:rPr lang="tr-TR" smtClean="0"/>
              <a:t>.com </a:t>
            </a:r>
            <a:endParaRPr lang="tr-TR"/>
          </a:p>
        </p:txBody>
      </p:sp>
      <p:sp>
        <p:nvSpPr>
          <p:cNvPr id="4" name="3 Slayt Numarası Yer Tutucusu"/>
          <p:cNvSpPr>
            <a:spLocks noGrp="1"/>
          </p:cNvSpPr>
          <p:nvPr>
            <p:ph type="sldNum" sz="quarter" idx="10"/>
          </p:nvPr>
        </p:nvSpPr>
        <p:spPr/>
        <p:txBody>
          <a:bodyPr/>
          <a:lstStyle/>
          <a:p>
            <a:fld id="{253D0849-CAA4-47E2-913F-7797D5008D15}" type="slidenum">
              <a:rPr lang="tr-TR" smtClean="0"/>
              <a:pPr/>
              <a:t>32</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253D0849-CAA4-47E2-913F-7797D5008D15}" type="slidenum">
              <a:rPr lang="tr-TR" smtClean="0"/>
              <a:pPr/>
              <a:t>2</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253D0849-CAA4-47E2-913F-7797D5008D15}" type="slidenum">
              <a:rPr lang="tr-TR" smtClean="0"/>
              <a:pPr/>
              <a:t>4</a:t>
            </a:fld>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253D0849-CAA4-47E2-913F-7797D5008D15}" type="slidenum">
              <a:rPr lang="tr-TR" smtClean="0"/>
              <a:pPr/>
              <a:t>8</a:t>
            </a:fld>
            <a:endParaRPr lang="tr-T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253D0849-CAA4-47E2-913F-7797D5008D15}" type="slidenum">
              <a:rPr lang="tr-TR" smtClean="0"/>
              <a:pPr/>
              <a:t>11</a:t>
            </a:fld>
            <a:endParaRPr lang="tr-T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253D0849-CAA4-47E2-913F-7797D5008D15}" type="slidenum">
              <a:rPr lang="tr-TR" smtClean="0"/>
              <a:pPr/>
              <a:t>14</a:t>
            </a:fld>
            <a:endParaRPr lang="tr-T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253D0849-CAA4-47E2-913F-7797D5008D15}" type="slidenum">
              <a:rPr lang="tr-TR" smtClean="0"/>
              <a:pPr/>
              <a:t>18</a:t>
            </a:fld>
            <a:endParaRPr lang="tr-T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253D0849-CAA4-47E2-913F-7797D5008D15}" type="slidenum">
              <a:rPr lang="tr-TR" smtClean="0"/>
              <a:pPr/>
              <a:t>21</a:t>
            </a:fld>
            <a:endParaRPr lang="tr-T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253D0849-CAA4-47E2-913F-7797D5008D15}" type="slidenum">
              <a:rPr lang="tr-TR" smtClean="0"/>
              <a:pPr/>
              <a:t>25</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14" name="13 Başlık"/>
          <p:cNvSpPr>
            <a:spLocks noGrp="1"/>
          </p:cNvSpPr>
          <p:nvPr>
            <p:ph type="ctrTitle"/>
          </p:nvPr>
        </p:nvSpPr>
        <p:spPr>
          <a:xfrm>
            <a:off x="1432560" y="359898"/>
            <a:ext cx="7406640" cy="1472184"/>
          </a:xfrm>
        </p:spPr>
        <p:txBody>
          <a:bodyPr anchor="b"/>
          <a:lstStyle>
            <a:lvl1pPr algn="l">
              <a:defRPr/>
            </a:lvl1pPr>
            <a:extLst/>
          </a:lstStyle>
          <a:p>
            <a:r>
              <a:rPr kumimoji="0" lang="tr-TR" smtClean="0"/>
              <a:t>Asıl başlık stili için tıklatın</a:t>
            </a:r>
            <a:endParaRPr kumimoji="0" lang="en-US"/>
          </a:p>
        </p:txBody>
      </p:sp>
      <p:sp>
        <p:nvSpPr>
          <p:cNvPr id="22" name="21 Alt Başlık"/>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7" name="6 Veri Yer Tutucusu"/>
          <p:cNvSpPr>
            <a:spLocks noGrp="1"/>
          </p:cNvSpPr>
          <p:nvPr>
            <p:ph type="dt" sz="half" idx="10"/>
          </p:nvPr>
        </p:nvSpPr>
        <p:spPr/>
        <p:txBody>
          <a:bodyPr/>
          <a:lstStyle>
            <a:extLst/>
          </a:lstStyle>
          <a:p>
            <a:fld id="{B25A2C07-1D41-4027-A6B5-6DB496CD6B6C}" type="datetimeFigureOut">
              <a:rPr lang="tr-TR" smtClean="0"/>
              <a:pPr/>
              <a:t>20.02.2017</a:t>
            </a:fld>
            <a:endParaRPr lang="tr-TR" dirty="0"/>
          </a:p>
        </p:txBody>
      </p:sp>
      <p:sp>
        <p:nvSpPr>
          <p:cNvPr id="20" name="19 Altbilgi Yer Tutucusu"/>
          <p:cNvSpPr>
            <a:spLocks noGrp="1"/>
          </p:cNvSpPr>
          <p:nvPr>
            <p:ph type="ftr" sz="quarter" idx="11"/>
          </p:nvPr>
        </p:nvSpPr>
        <p:spPr/>
        <p:txBody>
          <a:bodyPr/>
          <a:lstStyle>
            <a:extLst/>
          </a:lstStyle>
          <a:p>
            <a:endParaRPr lang="tr-TR" dirty="0"/>
          </a:p>
        </p:txBody>
      </p:sp>
      <p:sp>
        <p:nvSpPr>
          <p:cNvPr id="10" name="9 Slayt Numarası Yer Tutucusu"/>
          <p:cNvSpPr>
            <a:spLocks noGrp="1"/>
          </p:cNvSpPr>
          <p:nvPr>
            <p:ph type="sldNum" sz="quarter" idx="12"/>
          </p:nvPr>
        </p:nvSpPr>
        <p:spPr/>
        <p:txBody>
          <a:bodyPr/>
          <a:lstStyle>
            <a:extLst/>
          </a:lstStyle>
          <a:p>
            <a:fld id="{57CEA967-C35C-4B86-8421-7C13249CBE3D}" type="slidenum">
              <a:rPr lang="tr-TR" smtClean="0"/>
              <a:pPr/>
              <a:t>‹#›</a:t>
            </a:fld>
            <a:endParaRPr lang="tr-TR" dirty="0"/>
          </a:p>
        </p:txBody>
      </p:sp>
      <p:sp>
        <p:nvSpPr>
          <p:cNvPr id="8" name="7 Oval"/>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dirty="0"/>
          </a:p>
        </p:txBody>
      </p:sp>
      <p:sp>
        <p:nvSpPr>
          <p:cNvPr id="9" name="8 Oval"/>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dirty="0"/>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B25A2C07-1D41-4027-A6B5-6DB496CD6B6C}" type="datetimeFigureOut">
              <a:rPr lang="tr-TR" smtClean="0"/>
              <a:pPr/>
              <a:t>20.02.2017</a:t>
            </a:fld>
            <a:endParaRPr lang="tr-TR" dirty="0"/>
          </a:p>
        </p:txBody>
      </p:sp>
      <p:sp>
        <p:nvSpPr>
          <p:cNvPr id="5" name="4 Altbilgi Yer Tutucusu"/>
          <p:cNvSpPr>
            <a:spLocks noGrp="1"/>
          </p:cNvSpPr>
          <p:nvPr>
            <p:ph type="ftr" sz="quarter" idx="11"/>
          </p:nvPr>
        </p:nvSpPr>
        <p:spPr/>
        <p:txBody>
          <a:bodyPr/>
          <a:lstStyle>
            <a:extLst/>
          </a:lstStyle>
          <a:p>
            <a:endParaRPr lang="tr-TR" dirty="0"/>
          </a:p>
        </p:txBody>
      </p:sp>
      <p:sp>
        <p:nvSpPr>
          <p:cNvPr id="6" name="5 Slayt Numarası Yer Tutucusu"/>
          <p:cNvSpPr>
            <a:spLocks noGrp="1"/>
          </p:cNvSpPr>
          <p:nvPr>
            <p:ph type="sldNum" sz="quarter" idx="12"/>
          </p:nvPr>
        </p:nvSpPr>
        <p:spPr/>
        <p:txBody>
          <a:bodyPr/>
          <a:lstStyle>
            <a:extLst/>
          </a:lstStyle>
          <a:p>
            <a:fld id="{57CEA967-C35C-4B86-8421-7C13249CBE3D}" type="slidenum">
              <a:rPr lang="tr-TR" smtClean="0"/>
              <a:pPr/>
              <a:t>‹#›</a:t>
            </a:fld>
            <a:endParaRPr lang="tr-TR" dirty="0"/>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274639"/>
            <a:ext cx="1828800" cy="5851525"/>
          </a:xfrm>
        </p:spPr>
        <p:txBody>
          <a:bodyPr vert="eaVe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1143000" y="274640"/>
            <a:ext cx="55626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B25A2C07-1D41-4027-A6B5-6DB496CD6B6C}" type="datetimeFigureOut">
              <a:rPr lang="tr-TR" smtClean="0"/>
              <a:pPr/>
              <a:t>20.02.2017</a:t>
            </a:fld>
            <a:endParaRPr lang="tr-TR" dirty="0"/>
          </a:p>
        </p:txBody>
      </p:sp>
      <p:sp>
        <p:nvSpPr>
          <p:cNvPr id="5" name="4 Altbilgi Yer Tutucusu"/>
          <p:cNvSpPr>
            <a:spLocks noGrp="1"/>
          </p:cNvSpPr>
          <p:nvPr>
            <p:ph type="ftr" sz="quarter" idx="11"/>
          </p:nvPr>
        </p:nvSpPr>
        <p:spPr/>
        <p:txBody>
          <a:bodyPr/>
          <a:lstStyle>
            <a:extLst/>
          </a:lstStyle>
          <a:p>
            <a:endParaRPr lang="tr-TR" dirty="0"/>
          </a:p>
        </p:txBody>
      </p:sp>
      <p:sp>
        <p:nvSpPr>
          <p:cNvPr id="6" name="5 Slayt Numarası Yer Tutucusu"/>
          <p:cNvSpPr>
            <a:spLocks noGrp="1"/>
          </p:cNvSpPr>
          <p:nvPr>
            <p:ph type="sldNum" sz="quarter" idx="12"/>
          </p:nvPr>
        </p:nvSpPr>
        <p:spPr/>
        <p:txBody>
          <a:bodyPr/>
          <a:lstStyle>
            <a:extLst/>
          </a:lstStyle>
          <a:p>
            <a:fld id="{57CEA967-C35C-4B86-8421-7C13249CBE3D}" type="slidenum">
              <a:rPr lang="tr-TR" smtClean="0"/>
              <a:pPr/>
              <a:t>‹#›</a:t>
            </a:fld>
            <a:endParaRPr lang="tr-TR" dirty="0"/>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B25A2C07-1D41-4027-A6B5-6DB496CD6B6C}" type="datetimeFigureOut">
              <a:rPr lang="tr-TR" smtClean="0"/>
              <a:pPr/>
              <a:t>20.02.2017</a:t>
            </a:fld>
            <a:endParaRPr lang="tr-TR" dirty="0"/>
          </a:p>
        </p:txBody>
      </p:sp>
      <p:sp>
        <p:nvSpPr>
          <p:cNvPr id="5" name="4 Altbilgi Yer Tutucusu"/>
          <p:cNvSpPr>
            <a:spLocks noGrp="1"/>
          </p:cNvSpPr>
          <p:nvPr>
            <p:ph type="ftr" sz="quarter" idx="11"/>
          </p:nvPr>
        </p:nvSpPr>
        <p:spPr/>
        <p:txBody>
          <a:bodyPr/>
          <a:lstStyle>
            <a:extLst/>
          </a:lstStyle>
          <a:p>
            <a:endParaRPr lang="tr-TR" dirty="0"/>
          </a:p>
        </p:txBody>
      </p:sp>
      <p:sp>
        <p:nvSpPr>
          <p:cNvPr id="6" name="5 Slayt Numarası Yer Tutucusu"/>
          <p:cNvSpPr>
            <a:spLocks noGrp="1"/>
          </p:cNvSpPr>
          <p:nvPr>
            <p:ph type="sldNum" sz="quarter" idx="12"/>
          </p:nvPr>
        </p:nvSpPr>
        <p:spPr/>
        <p:txBody>
          <a:bodyPr/>
          <a:lstStyle>
            <a:extLst/>
          </a:lstStyle>
          <a:p>
            <a:fld id="{57CEA967-C35C-4B86-8421-7C13249CBE3D}" type="slidenum">
              <a:rPr lang="tr-TR" smtClean="0"/>
              <a:pPr/>
              <a:t>‹#›</a:t>
            </a:fld>
            <a:endParaRPr lang="tr-TR" dirty="0"/>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7" name="6 Dikdörtgen"/>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1 Başlık"/>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extLst/>
          </a:lstStyle>
          <a:p>
            <a:fld id="{B25A2C07-1D41-4027-A6B5-6DB496CD6B6C}" type="datetimeFigureOut">
              <a:rPr lang="tr-TR" smtClean="0"/>
              <a:pPr/>
              <a:t>20.02.2017</a:t>
            </a:fld>
            <a:endParaRPr lang="tr-TR" dirty="0"/>
          </a:p>
        </p:txBody>
      </p:sp>
      <p:sp>
        <p:nvSpPr>
          <p:cNvPr id="5" name="4 Altbilgi Yer Tutucusu"/>
          <p:cNvSpPr>
            <a:spLocks noGrp="1"/>
          </p:cNvSpPr>
          <p:nvPr>
            <p:ph type="ftr" sz="quarter" idx="11"/>
          </p:nvPr>
        </p:nvSpPr>
        <p:spPr/>
        <p:txBody>
          <a:bodyPr/>
          <a:lstStyle>
            <a:extLst/>
          </a:lstStyle>
          <a:p>
            <a:endParaRPr lang="tr-TR" dirty="0"/>
          </a:p>
        </p:txBody>
      </p:sp>
      <p:sp>
        <p:nvSpPr>
          <p:cNvPr id="6" name="5 Slayt Numarası Yer Tutucusu"/>
          <p:cNvSpPr>
            <a:spLocks noGrp="1"/>
          </p:cNvSpPr>
          <p:nvPr>
            <p:ph type="sldNum" sz="quarter" idx="12"/>
          </p:nvPr>
        </p:nvSpPr>
        <p:spPr/>
        <p:txBody>
          <a:bodyPr/>
          <a:lstStyle>
            <a:extLst/>
          </a:lstStyle>
          <a:p>
            <a:fld id="{57CEA967-C35C-4B86-8421-7C13249CBE3D}" type="slidenum">
              <a:rPr lang="tr-TR" smtClean="0"/>
              <a:pPr/>
              <a:t>‹#›</a:t>
            </a:fld>
            <a:endParaRPr lang="tr-TR" dirty="0"/>
          </a:p>
        </p:txBody>
      </p:sp>
      <p:sp>
        <p:nvSpPr>
          <p:cNvPr id="10" name="9 Dikdörtgen"/>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7 Oval"/>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dirty="0"/>
          </a:p>
        </p:txBody>
      </p:sp>
      <p:sp>
        <p:nvSpPr>
          <p:cNvPr id="9" name="8 Oval"/>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dirty="0"/>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20"/>
            <a:ext cx="7498080" cy="114300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B25A2C07-1D41-4027-A6B5-6DB496CD6B6C}" type="datetimeFigureOut">
              <a:rPr lang="tr-TR" smtClean="0"/>
              <a:pPr/>
              <a:t>20.02.2017</a:t>
            </a:fld>
            <a:endParaRPr lang="tr-TR" dirty="0"/>
          </a:p>
        </p:txBody>
      </p:sp>
      <p:sp>
        <p:nvSpPr>
          <p:cNvPr id="6" name="5 Altbilgi Yer Tutucusu"/>
          <p:cNvSpPr>
            <a:spLocks noGrp="1"/>
          </p:cNvSpPr>
          <p:nvPr>
            <p:ph type="ftr" sz="quarter" idx="11"/>
          </p:nvPr>
        </p:nvSpPr>
        <p:spPr/>
        <p:txBody>
          <a:bodyPr/>
          <a:lstStyle>
            <a:extLst/>
          </a:lstStyle>
          <a:p>
            <a:endParaRPr lang="tr-TR" dirty="0"/>
          </a:p>
        </p:txBody>
      </p:sp>
      <p:sp>
        <p:nvSpPr>
          <p:cNvPr id="7" name="6 Slayt Numarası Yer Tutucusu"/>
          <p:cNvSpPr>
            <a:spLocks noGrp="1"/>
          </p:cNvSpPr>
          <p:nvPr>
            <p:ph type="sldNum" sz="quarter" idx="12"/>
          </p:nvPr>
        </p:nvSpPr>
        <p:spPr/>
        <p:txBody>
          <a:bodyPr/>
          <a:lstStyle>
            <a:extLst/>
          </a:lstStyle>
          <a:p>
            <a:fld id="{57CEA967-C35C-4B86-8421-7C13249CBE3D}" type="slidenum">
              <a:rPr lang="tr-TR" smtClean="0"/>
              <a:pPr/>
              <a:t>‹#›</a:t>
            </a:fld>
            <a:endParaRPr lang="tr-TR" dirty="0"/>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B25A2C07-1D41-4027-A6B5-6DB496CD6B6C}" type="datetimeFigureOut">
              <a:rPr lang="tr-TR" smtClean="0"/>
              <a:pPr/>
              <a:t>20.02.2017</a:t>
            </a:fld>
            <a:endParaRPr lang="tr-TR" dirty="0"/>
          </a:p>
        </p:txBody>
      </p:sp>
      <p:sp>
        <p:nvSpPr>
          <p:cNvPr id="8" name="7 Altbilgi Yer Tutucusu"/>
          <p:cNvSpPr>
            <a:spLocks noGrp="1"/>
          </p:cNvSpPr>
          <p:nvPr>
            <p:ph type="ftr" sz="quarter" idx="11"/>
          </p:nvPr>
        </p:nvSpPr>
        <p:spPr/>
        <p:txBody>
          <a:bodyPr/>
          <a:lstStyle>
            <a:extLst/>
          </a:lstStyle>
          <a:p>
            <a:endParaRPr lang="tr-TR" dirty="0"/>
          </a:p>
        </p:txBody>
      </p:sp>
      <p:sp>
        <p:nvSpPr>
          <p:cNvPr id="9" name="8 Slayt Numarası Yer Tutucusu"/>
          <p:cNvSpPr>
            <a:spLocks noGrp="1"/>
          </p:cNvSpPr>
          <p:nvPr>
            <p:ph type="sldNum" sz="quarter" idx="12"/>
          </p:nvPr>
        </p:nvSpPr>
        <p:spPr/>
        <p:txBody>
          <a:bodyPr/>
          <a:lstStyle>
            <a:extLst/>
          </a:lstStyle>
          <a:p>
            <a:fld id="{57CEA967-C35C-4B86-8421-7C13249CBE3D}" type="slidenum">
              <a:rPr lang="tr-TR" smtClean="0"/>
              <a:pPr/>
              <a:t>‹#›</a:t>
            </a:fld>
            <a:endParaRPr lang="tr-TR" dirty="0"/>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20"/>
            <a:ext cx="7498080" cy="1143000"/>
          </a:xfrm>
        </p:spPr>
        <p:txBody>
          <a:bodyPr anchor="ct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B25A2C07-1D41-4027-A6B5-6DB496CD6B6C}" type="datetimeFigureOut">
              <a:rPr lang="tr-TR" smtClean="0"/>
              <a:pPr/>
              <a:t>20.02.2017</a:t>
            </a:fld>
            <a:endParaRPr lang="tr-TR" dirty="0"/>
          </a:p>
        </p:txBody>
      </p:sp>
      <p:sp>
        <p:nvSpPr>
          <p:cNvPr id="4" name="3 Altbilgi Yer Tutucusu"/>
          <p:cNvSpPr>
            <a:spLocks noGrp="1"/>
          </p:cNvSpPr>
          <p:nvPr>
            <p:ph type="ftr" sz="quarter" idx="11"/>
          </p:nvPr>
        </p:nvSpPr>
        <p:spPr/>
        <p:txBody>
          <a:bodyPr/>
          <a:lstStyle>
            <a:extLst/>
          </a:lstStyle>
          <a:p>
            <a:endParaRPr lang="tr-TR" dirty="0"/>
          </a:p>
        </p:txBody>
      </p:sp>
      <p:sp>
        <p:nvSpPr>
          <p:cNvPr id="5" name="4 Slayt Numarası Yer Tutucusu"/>
          <p:cNvSpPr>
            <a:spLocks noGrp="1"/>
          </p:cNvSpPr>
          <p:nvPr>
            <p:ph type="sldNum" sz="quarter" idx="12"/>
          </p:nvPr>
        </p:nvSpPr>
        <p:spPr/>
        <p:txBody>
          <a:bodyPr/>
          <a:lstStyle>
            <a:extLst/>
          </a:lstStyle>
          <a:p>
            <a:fld id="{57CEA967-C35C-4B86-8421-7C13249CBE3D}" type="slidenum">
              <a:rPr lang="tr-TR" smtClean="0"/>
              <a:pPr/>
              <a:t>‹#›</a:t>
            </a:fld>
            <a:endParaRPr lang="tr-TR" dirty="0"/>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5" name="4 Dikdörtgen"/>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1 Veri Yer Tutucusu"/>
          <p:cNvSpPr>
            <a:spLocks noGrp="1"/>
          </p:cNvSpPr>
          <p:nvPr>
            <p:ph type="dt" sz="half" idx="10"/>
          </p:nvPr>
        </p:nvSpPr>
        <p:spPr/>
        <p:txBody>
          <a:bodyPr/>
          <a:lstStyle>
            <a:extLst/>
          </a:lstStyle>
          <a:p>
            <a:fld id="{B25A2C07-1D41-4027-A6B5-6DB496CD6B6C}" type="datetimeFigureOut">
              <a:rPr lang="tr-TR" smtClean="0"/>
              <a:pPr/>
              <a:t>20.02.2017</a:t>
            </a:fld>
            <a:endParaRPr lang="tr-TR" dirty="0"/>
          </a:p>
        </p:txBody>
      </p:sp>
      <p:sp>
        <p:nvSpPr>
          <p:cNvPr id="3" name="2 Altbilgi Yer Tutucusu"/>
          <p:cNvSpPr>
            <a:spLocks noGrp="1"/>
          </p:cNvSpPr>
          <p:nvPr>
            <p:ph type="ftr" sz="quarter" idx="11"/>
          </p:nvPr>
        </p:nvSpPr>
        <p:spPr/>
        <p:txBody>
          <a:bodyPr/>
          <a:lstStyle>
            <a:extLst/>
          </a:lstStyle>
          <a:p>
            <a:endParaRPr lang="tr-TR" dirty="0"/>
          </a:p>
        </p:txBody>
      </p:sp>
      <p:sp>
        <p:nvSpPr>
          <p:cNvPr id="4" name="3 Slayt Numarası Yer Tutucusu"/>
          <p:cNvSpPr>
            <a:spLocks noGrp="1"/>
          </p:cNvSpPr>
          <p:nvPr>
            <p:ph type="sldNum" sz="quarter" idx="12"/>
          </p:nvPr>
        </p:nvSpPr>
        <p:spPr/>
        <p:txBody>
          <a:bodyPr/>
          <a:lstStyle>
            <a:extLst/>
          </a:lstStyle>
          <a:p>
            <a:fld id="{57CEA967-C35C-4B86-8421-7C13249CBE3D}" type="slidenum">
              <a:rPr lang="tr-TR" smtClean="0"/>
              <a:pPr/>
              <a:t>‹#›</a:t>
            </a:fld>
            <a:endParaRPr lang="tr-TR" dirty="0"/>
          </a:p>
        </p:txBody>
      </p:sp>
      <p:sp>
        <p:nvSpPr>
          <p:cNvPr id="6" name="5 Dikdörtgen"/>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B25A2C07-1D41-4027-A6B5-6DB496CD6B6C}" type="datetimeFigureOut">
              <a:rPr lang="tr-TR" smtClean="0"/>
              <a:pPr/>
              <a:t>20.02.2017</a:t>
            </a:fld>
            <a:endParaRPr lang="tr-TR" dirty="0"/>
          </a:p>
        </p:txBody>
      </p:sp>
      <p:sp>
        <p:nvSpPr>
          <p:cNvPr id="6" name="5 Altbilgi Yer Tutucusu"/>
          <p:cNvSpPr>
            <a:spLocks noGrp="1"/>
          </p:cNvSpPr>
          <p:nvPr>
            <p:ph type="ftr" sz="quarter" idx="11"/>
          </p:nvPr>
        </p:nvSpPr>
        <p:spPr/>
        <p:txBody>
          <a:bodyPr/>
          <a:lstStyle>
            <a:extLst/>
          </a:lstStyle>
          <a:p>
            <a:endParaRPr lang="tr-TR" dirty="0"/>
          </a:p>
        </p:txBody>
      </p:sp>
      <p:sp>
        <p:nvSpPr>
          <p:cNvPr id="7" name="6 Slayt Numarası Yer Tutucusu"/>
          <p:cNvSpPr>
            <a:spLocks noGrp="1"/>
          </p:cNvSpPr>
          <p:nvPr>
            <p:ph type="sldNum" sz="quarter" idx="12"/>
          </p:nvPr>
        </p:nvSpPr>
        <p:spPr/>
        <p:txBody>
          <a:bodyPr/>
          <a:lstStyle>
            <a:extLst/>
          </a:lstStyle>
          <a:p>
            <a:fld id="{57CEA967-C35C-4B86-8421-7C13249CBE3D}" type="slidenum">
              <a:rPr lang="tr-TR" smtClean="0"/>
              <a:pPr/>
              <a:t>‹#›</a:t>
            </a:fld>
            <a:endParaRPr lang="tr-TR" dirty="0"/>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extLst/>
          </a:lstStyle>
          <a:p>
            <a:fld id="{B25A2C07-1D41-4027-A6B5-6DB496CD6B6C}" type="datetimeFigureOut">
              <a:rPr lang="tr-TR" smtClean="0"/>
              <a:pPr/>
              <a:t>20.02.2017</a:t>
            </a:fld>
            <a:endParaRPr lang="tr-TR" dirty="0"/>
          </a:p>
        </p:txBody>
      </p:sp>
      <p:sp>
        <p:nvSpPr>
          <p:cNvPr id="6" name="5 Altbilgi Yer Tutucusu"/>
          <p:cNvSpPr>
            <a:spLocks noGrp="1"/>
          </p:cNvSpPr>
          <p:nvPr>
            <p:ph type="ftr" sz="quarter" idx="11"/>
          </p:nvPr>
        </p:nvSpPr>
        <p:spPr/>
        <p:txBody>
          <a:bodyPr/>
          <a:lstStyle>
            <a:extLst/>
          </a:lstStyle>
          <a:p>
            <a:endParaRPr lang="tr-TR" dirty="0"/>
          </a:p>
        </p:txBody>
      </p:sp>
      <p:sp>
        <p:nvSpPr>
          <p:cNvPr id="7" name="6 Slayt Numarası Yer Tutucusu"/>
          <p:cNvSpPr>
            <a:spLocks noGrp="1"/>
          </p:cNvSpPr>
          <p:nvPr>
            <p:ph type="sldNum" sz="quarter" idx="12"/>
          </p:nvPr>
        </p:nvSpPr>
        <p:spPr/>
        <p:txBody>
          <a:bodyPr/>
          <a:lstStyle>
            <a:extLst/>
          </a:lstStyle>
          <a:p>
            <a:fld id="{57CEA967-C35C-4B86-8421-7C13249CBE3D}" type="slidenum">
              <a:rPr lang="tr-TR" smtClean="0"/>
              <a:pPr/>
              <a:t>‹#›</a:t>
            </a:fld>
            <a:endParaRPr lang="tr-TR" dirty="0"/>
          </a:p>
        </p:txBody>
      </p:sp>
      <p:sp>
        <p:nvSpPr>
          <p:cNvPr id="8" name="7 Dikdörtgen"/>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dirty="0">
              <a:solidFill>
                <a:schemeClr val="tx1"/>
              </a:solidFill>
              <a:latin typeface="+mn-lt"/>
              <a:ea typeface="+mn-ea"/>
              <a:cs typeface="+mn-cs"/>
            </a:endParaRPr>
          </a:p>
        </p:txBody>
      </p:sp>
      <p:sp>
        <p:nvSpPr>
          <p:cNvPr id="3" name="2 Resim Yer Tutucusu"/>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tr-TR" dirty="0" smtClean="0"/>
              <a:t>Resim eklemek için simgeyi tıklatın</a:t>
            </a:r>
            <a:endParaRPr kumimoji="0" lang="en-US" dirty="0"/>
          </a:p>
        </p:txBody>
      </p:sp>
      <p:sp>
        <p:nvSpPr>
          <p:cNvPr id="9" name="8 Akış Çizelgesi: İşlem"/>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9 Akış Çizelgesi: İşlem"/>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3 Metin Yer Tutucusu"/>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Pasta"/>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7 Oval"/>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1" name="10 Halka"/>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11 Dikdörtgen"/>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5" name="4 Başlık Yer Tutucusu"/>
          <p:cNvSpPr>
            <a:spLocks noGrp="1"/>
          </p:cNvSpPr>
          <p:nvPr>
            <p:ph type="title"/>
          </p:nvPr>
        </p:nvSpPr>
        <p:spPr>
          <a:xfrm>
            <a:off x="1435608" y="274638"/>
            <a:ext cx="7498080" cy="1143000"/>
          </a:xfrm>
          <a:prstGeom prst="rect">
            <a:avLst/>
          </a:prstGeom>
        </p:spPr>
        <p:txBody>
          <a:bodyPr anchor="ctr">
            <a:normAutofit/>
          </a:bodyPr>
          <a:lstStyle>
            <a:extLst/>
          </a:lstStyle>
          <a:p>
            <a:r>
              <a:rPr kumimoji="0" lang="tr-TR" smtClean="0"/>
              <a:t>Asıl başlık stili için tıklatın</a:t>
            </a:r>
            <a:endParaRPr kumimoji="0" lang="en-US"/>
          </a:p>
        </p:txBody>
      </p:sp>
      <p:sp>
        <p:nvSpPr>
          <p:cNvPr id="9" name="8 Metin Yer Tutucusu"/>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4" name="23 Veri Yer Tutucusu"/>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B25A2C07-1D41-4027-A6B5-6DB496CD6B6C}" type="datetimeFigureOut">
              <a:rPr lang="tr-TR" smtClean="0"/>
              <a:pPr/>
              <a:t>20.02.2017</a:t>
            </a:fld>
            <a:endParaRPr lang="tr-TR" dirty="0"/>
          </a:p>
        </p:txBody>
      </p:sp>
      <p:sp>
        <p:nvSpPr>
          <p:cNvPr id="10" name="9 Altbilgi Yer Tutucusu"/>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tr-TR" dirty="0"/>
          </a:p>
        </p:txBody>
      </p:sp>
      <p:sp>
        <p:nvSpPr>
          <p:cNvPr id="22" name="21 Slayt Numarası Yer Tutucusu"/>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57CEA967-C35C-4B86-8421-7C13249CBE3D}" type="slidenum">
              <a:rPr lang="tr-TR" smtClean="0"/>
              <a:pPr/>
              <a:t>‹#›</a:t>
            </a:fld>
            <a:endParaRPr lang="tr-TR" dirty="0"/>
          </a:p>
        </p:txBody>
      </p:sp>
      <p:sp>
        <p:nvSpPr>
          <p:cNvPr id="15" name="14 Dikdörtgen"/>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mc:AlternateContent xmlns:mc="http://schemas.openxmlformats.org/markup-compatibility/2006">
    <mc:Choice xmlns="" xmlns:p14="http://schemas.microsoft.com/office/powerpoint/2010/main" Requires="p14">
      <p:transition p14:dur="10"/>
    </mc:Choice>
    <mc:Fallback>
      <p:transition/>
    </mc:Fallback>
  </mc:AlternateConten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s://im2-tub-tr.yandex.net/i?id=879e9828fac2ded222bc173b32db4df5&amp;n=33&amp;h=215&amp;w=269"/>
          <p:cNvPicPr>
            <a:picLocks noChangeAspect="1" noChangeArrowheads="1"/>
          </p:cNvPicPr>
          <p:nvPr/>
        </p:nvPicPr>
        <p:blipFill>
          <a:blip r:embed="rId3" cstate="print"/>
          <a:srcRect/>
          <a:stretch>
            <a:fillRect/>
          </a:stretch>
        </p:blipFill>
        <p:spPr bwMode="auto">
          <a:xfrm>
            <a:off x="1071538" y="1357298"/>
            <a:ext cx="2919415" cy="2333363"/>
          </a:xfrm>
          <a:prstGeom prst="rect">
            <a:avLst/>
          </a:prstGeom>
          <a:noFill/>
        </p:spPr>
      </p:pic>
      <p:pic>
        <p:nvPicPr>
          <p:cNvPr id="18436" name="Picture 4" descr="https://im2-tub-tr.yandex.net/i?id=879e9828fac2ded222bc173b32db4df5&amp;n=33&amp;h=215&amp;w=269"/>
          <p:cNvPicPr>
            <a:picLocks noChangeAspect="1" noChangeArrowheads="1"/>
          </p:cNvPicPr>
          <p:nvPr/>
        </p:nvPicPr>
        <p:blipFill>
          <a:blip r:embed="rId3" cstate="print"/>
          <a:srcRect/>
          <a:stretch>
            <a:fillRect/>
          </a:stretch>
        </p:blipFill>
        <p:spPr bwMode="auto">
          <a:xfrm>
            <a:off x="7010371" y="2500306"/>
            <a:ext cx="2133629" cy="1705318"/>
          </a:xfrm>
          <a:prstGeom prst="rect">
            <a:avLst/>
          </a:prstGeom>
          <a:noFill/>
        </p:spPr>
      </p:pic>
      <p:sp>
        <p:nvSpPr>
          <p:cNvPr id="2" name="1 Dikdörtgen"/>
          <p:cNvSpPr/>
          <p:nvPr/>
        </p:nvSpPr>
        <p:spPr>
          <a:xfrm>
            <a:off x="857224" y="571480"/>
            <a:ext cx="8286776" cy="5509200"/>
          </a:xfrm>
          <a:prstGeom prst="rect">
            <a:avLst/>
          </a:prstGeom>
          <a:noFill/>
        </p:spPr>
        <p:txBody>
          <a:bodyPr wrap="square" lIns="91440" tIns="45720" rIns="91440" bIns="45720">
            <a:spAutoFit/>
          </a:bodyPr>
          <a:lstStyle/>
          <a:p>
            <a:pPr algn="ctr"/>
            <a:r>
              <a:rPr lang="tr-TR" sz="4800" b="1"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latin typeface="Arial" pitchFamily="34" charset="0"/>
                <a:cs typeface="Arial" pitchFamily="34" charset="0"/>
              </a:rPr>
              <a:t>BURHAN ERDAYI İLKOKULU</a:t>
            </a:r>
          </a:p>
          <a:p>
            <a:pPr algn="ctr"/>
            <a:r>
              <a:rPr lang="tr-TR" sz="4800" b="1"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latin typeface="Arial" pitchFamily="34" charset="0"/>
                <a:cs typeface="Arial" pitchFamily="34" charset="0"/>
              </a:rPr>
              <a:t> </a:t>
            </a:r>
          </a:p>
          <a:p>
            <a:pPr algn="ctr"/>
            <a:r>
              <a:rPr lang="tr-TR" sz="4800" b="1"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latin typeface="Arial" pitchFamily="34" charset="0"/>
                <a:cs typeface="Arial" pitchFamily="34" charset="0"/>
              </a:rPr>
              <a:t> </a:t>
            </a:r>
            <a:r>
              <a:rPr lang="tr-TR" sz="4000" b="1" i="1" cap="none"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2-F SINIFI </a:t>
            </a:r>
          </a:p>
          <a:p>
            <a:pPr algn="ctr"/>
            <a:r>
              <a:rPr lang="tr-TR" sz="4000" b="1" i="1" cap="none"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VELİ TOPLANTISINA</a:t>
            </a:r>
          </a:p>
          <a:p>
            <a:pPr algn="ctr"/>
            <a:endParaRPr lang="tr-TR" sz="4000" b="1" i="1"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endParaRPr>
          </a:p>
          <a:p>
            <a:pPr algn="ctr"/>
            <a:r>
              <a:rPr lang="tr-TR" sz="4000" b="1" i="1" cap="none"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 </a:t>
            </a:r>
            <a:r>
              <a:rPr lang="tr-TR" sz="80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HOŞGELDİNİZ</a:t>
            </a:r>
            <a:endParaRPr lang="tr-TR" sz="80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432560" y="692696"/>
            <a:ext cx="7406640" cy="1139386"/>
          </a:xfrm>
        </p:spPr>
        <p:txBody>
          <a:bodyPr>
            <a:normAutofit fontScale="90000"/>
          </a:bodyPr>
          <a:lstStyle/>
          <a:p>
            <a:r>
              <a:rPr lang="tr-T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omic Sans MS" pitchFamily="66" charset="0"/>
              </a:rPr>
              <a:t/>
            </a:r>
            <a:br>
              <a:rPr lang="tr-T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omic Sans MS" pitchFamily="66" charset="0"/>
              </a:rPr>
            </a:br>
            <a:r>
              <a:rPr lang="tr-TR"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omic Sans MS" pitchFamily="66" charset="0"/>
              </a:rPr>
              <a:t/>
            </a:r>
            <a:br>
              <a:rPr lang="tr-TR"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omic Sans MS" pitchFamily="66" charset="0"/>
              </a:rPr>
            </a:br>
            <a:r>
              <a:rPr lang="tr-T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omic Sans MS" pitchFamily="66" charset="0"/>
              </a:rPr>
              <a:t/>
            </a:r>
            <a:br>
              <a:rPr lang="tr-T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omic Sans MS" pitchFamily="66" charset="0"/>
              </a:rPr>
            </a:br>
            <a:r>
              <a:rPr lang="tr-TR"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omic Sans MS" pitchFamily="66" charset="0"/>
              </a:rPr>
              <a:t>ÇOCUK </a:t>
            </a:r>
            <a:r>
              <a:rPr lang="tr-TR"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omic Sans MS" pitchFamily="66" charset="0"/>
              </a:rPr>
              <a:t>YAŞADIĞINI ÖĞRENİR.</a:t>
            </a:r>
            <a:br>
              <a:rPr lang="tr-TR"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omic Sans MS" pitchFamily="66" charset="0"/>
              </a:rPr>
            </a:br>
            <a:endParaRPr lang="tr-TR" sz="3600" dirty="0"/>
          </a:p>
        </p:txBody>
      </p:sp>
      <p:sp>
        <p:nvSpPr>
          <p:cNvPr id="3" name="Alt Başlık 2"/>
          <p:cNvSpPr>
            <a:spLocks noGrp="1"/>
          </p:cNvSpPr>
          <p:nvPr>
            <p:ph type="subTitle" idx="1"/>
          </p:nvPr>
        </p:nvSpPr>
        <p:spPr>
          <a:xfrm>
            <a:off x="1432560" y="1916832"/>
            <a:ext cx="7406640" cy="4176464"/>
          </a:xfrm>
        </p:spPr>
        <p:txBody>
          <a:bodyPr/>
          <a:lstStyle/>
          <a:p>
            <a:endParaRPr lang="tr-TR" dirty="0"/>
          </a:p>
        </p:txBody>
      </p:sp>
      <p:pic>
        <p:nvPicPr>
          <p:cNvPr id="4" name="3 Resim" descr="323479825OCUK_1~1[1].gif"/>
          <p:cNvPicPr>
            <a:picLocks noChangeAspect="1"/>
          </p:cNvPicPr>
          <p:nvPr/>
        </p:nvPicPr>
        <p:blipFill>
          <a:blip r:embed="rId2" cstate="print"/>
          <a:stretch>
            <a:fillRect/>
          </a:stretch>
        </p:blipFill>
        <p:spPr>
          <a:xfrm>
            <a:off x="1403648" y="1772816"/>
            <a:ext cx="7416824" cy="4968552"/>
          </a:xfrm>
          <a:prstGeom prst="rect">
            <a:avLst/>
          </a:prstGeom>
        </p:spPr>
      </p:pic>
    </p:spTree>
    <p:extLst>
      <p:ext uri="{BB962C8B-B14F-4D97-AF65-F5344CB8AC3E}">
        <p14:creationId xmlns="" xmlns:p14="http://schemas.microsoft.com/office/powerpoint/2010/main" val="176431255"/>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normAutofit/>
          </a:bodyPr>
          <a:lstStyle/>
          <a:p>
            <a:r>
              <a:rPr lang="tr-TR" sz="3200" dirty="0">
                <a:effectLst>
                  <a:outerShdw blurRad="38100" dist="38100" dir="2700000" algn="tl">
                    <a:srgbClr val="C0C0C0"/>
                  </a:outerShdw>
                </a:effectLst>
                <a:latin typeface="Comic Sans MS" panose="030F0702030302020204" pitchFamily="66" charset="0"/>
              </a:rPr>
              <a:t>Çocuğunuzun motivasyonunu dağıtacak etkenleri en aza indirin</a:t>
            </a:r>
            <a:endParaRPr lang="tr-TR" sz="3200" dirty="0">
              <a:latin typeface="Comic Sans MS" panose="030F0702030302020204" pitchFamily="66" charset="0"/>
            </a:endParaRPr>
          </a:p>
        </p:txBody>
      </p:sp>
      <p:sp>
        <p:nvSpPr>
          <p:cNvPr id="3" name="Alt Başlık 2"/>
          <p:cNvSpPr>
            <a:spLocks noGrp="1"/>
          </p:cNvSpPr>
          <p:nvPr>
            <p:ph type="subTitle" idx="1"/>
          </p:nvPr>
        </p:nvSpPr>
        <p:spPr>
          <a:xfrm>
            <a:off x="1043608" y="1850064"/>
            <a:ext cx="7795592" cy="4315240"/>
          </a:xfrm>
        </p:spPr>
        <p:txBody>
          <a:bodyPr/>
          <a:lstStyle/>
          <a:p>
            <a:r>
              <a:rPr lang="tr-TR" dirty="0" smtClean="0"/>
              <a:t>                          </a:t>
            </a:r>
            <a:endParaRPr lang="tr-TR" dirty="0"/>
          </a:p>
        </p:txBody>
      </p:sp>
      <p:pic>
        <p:nvPicPr>
          <p:cNvPr id="102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364088" y="2060848"/>
            <a:ext cx="3600399" cy="363510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115616" y="2060848"/>
            <a:ext cx="4104456" cy="39876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779261171"/>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Başlık"/>
          <p:cNvSpPr txBox="1">
            <a:spLocks/>
          </p:cNvSpPr>
          <p:nvPr/>
        </p:nvSpPr>
        <p:spPr>
          <a:xfrm>
            <a:off x="1000100" y="428604"/>
            <a:ext cx="7500990" cy="5643602"/>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100000"/>
              </a:lnSpc>
              <a:spcBef>
                <a:spcPct val="0"/>
              </a:spcBef>
              <a:spcAft>
                <a:spcPts val="0"/>
              </a:spcAft>
              <a:buClrTx/>
              <a:buSzTx/>
              <a:buFontTx/>
              <a:buNone/>
              <a:tabLst/>
              <a:defRPr/>
            </a:pPr>
            <a:endParaRPr lang="tr-TR" sz="4000" dirty="0" smtClean="0">
              <a:solidFill>
                <a:srgbClr val="FF0000"/>
              </a:solidFill>
            </a:endParaRPr>
          </a:p>
        </p:txBody>
      </p:sp>
      <p:sp>
        <p:nvSpPr>
          <p:cNvPr id="3" name="2 Dikdörtgen"/>
          <p:cNvSpPr/>
          <p:nvPr/>
        </p:nvSpPr>
        <p:spPr>
          <a:xfrm>
            <a:off x="1142976" y="500042"/>
            <a:ext cx="7500990" cy="954107"/>
          </a:xfrm>
          <a:prstGeom prst="rect">
            <a:avLst/>
          </a:prstGeom>
        </p:spPr>
        <p:txBody>
          <a:bodyPr wrap="square">
            <a:spAutoFit/>
          </a:bodyPr>
          <a:lstStyle/>
          <a:p>
            <a:r>
              <a:rPr lang="tr-TR" sz="2800" b="1" u="sng" dirty="0" smtClean="0">
                <a:solidFill>
                  <a:srgbClr val="FF0000"/>
                </a:solidFill>
                <a:latin typeface="Comic Sans MS" panose="030F0702030302020204" pitchFamily="66" charset="0"/>
              </a:rPr>
              <a:t>Öğrenme için öğretmen-veli-öğrenci işbirliğinin önemi:</a:t>
            </a:r>
            <a:endParaRPr lang="tr-TR" sz="2800" dirty="0">
              <a:solidFill>
                <a:srgbClr val="FF0000"/>
              </a:solidFill>
              <a:latin typeface="Comic Sans MS" panose="030F0702030302020204" pitchFamily="66" charset="0"/>
            </a:endParaRPr>
          </a:p>
        </p:txBody>
      </p:sp>
      <p:sp>
        <p:nvSpPr>
          <p:cNvPr id="5" name="4 Dikdörtgen"/>
          <p:cNvSpPr/>
          <p:nvPr/>
        </p:nvSpPr>
        <p:spPr>
          <a:xfrm>
            <a:off x="1357290" y="2071678"/>
            <a:ext cx="6858048" cy="3970318"/>
          </a:xfrm>
          <a:prstGeom prst="rect">
            <a:avLst/>
          </a:prstGeom>
        </p:spPr>
        <p:txBody>
          <a:bodyPr wrap="square">
            <a:spAutoFit/>
          </a:bodyPr>
          <a:lstStyle/>
          <a:p>
            <a:r>
              <a:rPr lang="tr-TR" sz="2800" b="1" u="sng" dirty="0" smtClean="0">
                <a:latin typeface="Comic Sans MS" panose="030F0702030302020204" pitchFamily="66" charset="0"/>
              </a:rPr>
              <a:t>Öğretmen veli görüşmeleri;</a:t>
            </a:r>
          </a:p>
          <a:p>
            <a:endParaRPr lang="tr-TR" sz="2800" b="1" u="sng" dirty="0" smtClean="0">
              <a:latin typeface="Comic Sans MS" panose="030F0702030302020204" pitchFamily="66" charset="0"/>
            </a:endParaRPr>
          </a:p>
          <a:p>
            <a:r>
              <a:rPr lang="tr-TR" sz="2800" dirty="0" smtClean="0">
                <a:latin typeface="Comic Sans MS" panose="030F0702030302020204" pitchFamily="66" charset="0"/>
              </a:rPr>
              <a:t>Cuma günleri 12;30 ile 13;30 saatleri arası</a:t>
            </a:r>
          </a:p>
          <a:p>
            <a:endParaRPr lang="tr-TR" sz="2800" b="1" u="sng" dirty="0" smtClean="0"/>
          </a:p>
          <a:p>
            <a:endParaRPr lang="tr-TR" sz="2800" b="1" u="sng" dirty="0" smtClean="0"/>
          </a:p>
          <a:p>
            <a:endParaRPr lang="tr-TR" sz="2800" b="1" u="sng" dirty="0" smtClean="0"/>
          </a:p>
          <a:p>
            <a:endParaRPr lang="tr-TR" sz="2800" b="1" u="sng" dirty="0" smtClean="0"/>
          </a:p>
          <a:p>
            <a:endParaRPr lang="tr-TR" sz="2800" dirty="0"/>
          </a:p>
        </p:txBody>
      </p:sp>
      <p:pic>
        <p:nvPicPr>
          <p:cNvPr id="15361" name="Picture 1"/>
          <p:cNvPicPr>
            <a:picLocks noChangeAspect="1" noChangeArrowheads="1"/>
          </p:cNvPicPr>
          <p:nvPr/>
        </p:nvPicPr>
        <p:blipFill>
          <a:blip r:embed="rId2" cstate="print"/>
          <a:srcRect/>
          <a:stretch>
            <a:fillRect/>
          </a:stretch>
        </p:blipFill>
        <p:spPr bwMode="auto">
          <a:xfrm>
            <a:off x="1357290" y="3841393"/>
            <a:ext cx="7000924" cy="2449877"/>
          </a:xfrm>
          <a:prstGeom prst="rect">
            <a:avLst/>
          </a:prstGeom>
          <a:noFill/>
          <a:ln w="9525">
            <a:noFill/>
            <a:miter lim="800000"/>
            <a:headEnd/>
            <a:tailEnd/>
          </a:ln>
          <a:effectLst/>
        </p:spPr>
      </p:pic>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pPr>
              <a:buFontTx/>
              <a:buChar char="•"/>
              <a:defRPr/>
            </a:pPr>
            <a:endParaRPr lang="tr-TR" b="1" dirty="0" smtClean="0">
              <a:effectLst>
                <a:outerShdw blurRad="38100" dist="38100" dir="2700000" algn="tl">
                  <a:srgbClr val="C0C0C0"/>
                </a:outerShdw>
              </a:effectLst>
            </a:endParaRPr>
          </a:p>
          <a:p>
            <a:pPr marL="82296" indent="0">
              <a:buNone/>
              <a:defRPr/>
            </a:pPr>
            <a:r>
              <a:rPr lang="tr-TR" b="1" dirty="0" smtClean="0">
                <a:effectLst>
                  <a:outerShdw blurRad="38100" dist="38100" dir="2700000" algn="tl">
                    <a:srgbClr val="C0C0C0"/>
                  </a:outerShdw>
                </a:effectLst>
                <a:latin typeface="Comic Sans MS" panose="030F0702030302020204" pitchFamily="66" charset="0"/>
              </a:rPr>
              <a:t>Bizi </a:t>
            </a:r>
            <a:r>
              <a:rPr lang="tr-TR" b="1" dirty="0">
                <a:effectLst>
                  <a:outerShdw blurRad="38100" dist="38100" dir="2700000" algn="tl">
                    <a:srgbClr val="C0C0C0"/>
                  </a:outerShdw>
                </a:effectLst>
                <a:latin typeface="Comic Sans MS" panose="030F0702030302020204" pitchFamily="66" charset="0"/>
              </a:rPr>
              <a:t>sadece olumsuz durumlarda değil, olumlu durumlarda da haber verebilirsiniz.</a:t>
            </a:r>
          </a:p>
          <a:p>
            <a:pPr>
              <a:buFontTx/>
              <a:buChar char="•"/>
              <a:defRPr/>
            </a:pPr>
            <a:endParaRPr lang="tr-TR" b="1" dirty="0">
              <a:effectLst>
                <a:outerShdw blurRad="38100" dist="38100" dir="2700000" algn="tl">
                  <a:srgbClr val="C0C0C0"/>
                </a:outerShdw>
              </a:effectLst>
              <a:latin typeface="Comic Sans MS" panose="030F0702030302020204" pitchFamily="66" charset="0"/>
            </a:endParaRPr>
          </a:p>
          <a:p>
            <a:pPr marL="82296" indent="0">
              <a:buNone/>
              <a:defRPr/>
            </a:pPr>
            <a:r>
              <a:rPr lang="tr-TR" b="1" dirty="0">
                <a:effectLst>
                  <a:outerShdw blurRad="38100" dist="38100" dir="2700000" algn="tl">
                    <a:srgbClr val="C0C0C0"/>
                  </a:outerShdw>
                </a:effectLst>
                <a:latin typeface="Comic Sans MS" panose="030F0702030302020204" pitchFamily="66" charset="0"/>
              </a:rPr>
              <a:t>“</a:t>
            </a:r>
            <a:r>
              <a:rPr lang="tr-TR" b="1" dirty="0">
                <a:solidFill>
                  <a:srgbClr val="FF0066"/>
                </a:solidFill>
                <a:effectLst>
                  <a:outerShdw blurRad="38100" dist="38100" dir="2700000" algn="tl">
                    <a:srgbClr val="C0C0C0"/>
                  </a:outerShdw>
                </a:effectLst>
                <a:latin typeface="Comic Sans MS" panose="030F0702030302020204" pitchFamily="66" charset="0"/>
              </a:rPr>
              <a:t>Durumu nasıl?</a:t>
            </a:r>
            <a:r>
              <a:rPr lang="tr-TR" b="1" dirty="0">
                <a:effectLst>
                  <a:outerShdw blurRad="38100" dist="38100" dir="2700000" algn="tl">
                    <a:srgbClr val="C0C0C0"/>
                  </a:outerShdw>
                </a:effectLst>
                <a:latin typeface="Comic Sans MS" panose="030F0702030302020204" pitchFamily="66" charset="0"/>
              </a:rPr>
              <a:t>” diye sormak yerine, “</a:t>
            </a:r>
            <a:r>
              <a:rPr lang="tr-TR" b="1" dirty="0">
                <a:solidFill>
                  <a:srgbClr val="FF0066"/>
                </a:solidFill>
                <a:effectLst>
                  <a:outerShdw blurRad="38100" dist="38100" dir="2700000" algn="tl">
                    <a:srgbClr val="C0C0C0"/>
                  </a:outerShdw>
                </a:effectLst>
                <a:latin typeface="Comic Sans MS" panose="030F0702030302020204" pitchFamily="66" charset="0"/>
              </a:rPr>
              <a:t>Şöyle bir problemi var nasıl çözelim?</a:t>
            </a:r>
            <a:r>
              <a:rPr lang="tr-TR" b="1" dirty="0">
                <a:effectLst>
                  <a:outerShdw blurRad="38100" dist="38100" dir="2700000" algn="tl">
                    <a:srgbClr val="C0C0C0"/>
                  </a:outerShdw>
                </a:effectLst>
                <a:latin typeface="Comic Sans MS" panose="030F0702030302020204" pitchFamily="66" charset="0"/>
              </a:rPr>
              <a:t>” diye gelebilirsiniz</a:t>
            </a:r>
            <a:endParaRPr lang="tr-TR" dirty="0">
              <a:latin typeface="Comic Sans MS" panose="030F0702030302020204" pitchFamily="66" charset="0"/>
            </a:endParaRPr>
          </a:p>
        </p:txBody>
      </p:sp>
      <p:pic>
        <p:nvPicPr>
          <p:cNvPr id="4" name="Picture 5" descr="MCj02510680000[1]"/>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rot="20125664">
            <a:off x="4515723" y="232632"/>
            <a:ext cx="3924300" cy="197775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997617288"/>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357290" y="274638"/>
            <a:ext cx="6500858" cy="1143000"/>
          </a:xfrm>
        </p:spPr>
        <p:txBody>
          <a:bodyPr>
            <a:normAutofit/>
          </a:bodyPr>
          <a:lstStyle/>
          <a:p>
            <a:pPr algn="l"/>
            <a:r>
              <a:rPr lang="tr-TR" dirty="0" smtClean="0">
                <a:solidFill>
                  <a:srgbClr val="FF0000"/>
                </a:solidFill>
              </a:rPr>
              <a:t>İletişim :</a:t>
            </a:r>
            <a:endParaRPr lang="tr-TR" dirty="0"/>
          </a:p>
        </p:txBody>
      </p:sp>
      <p:sp>
        <p:nvSpPr>
          <p:cNvPr id="3" name="2 İçerik Yer Tutucusu"/>
          <p:cNvSpPr>
            <a:spLocks noGrp="1"/>
          </p:cNvSpPr>
          <p:nvPr>
            <p:ph idx="1"/>
          </p:nvPr>
        </p:nvSpPr>
        <p:spPr>
          <a:xfrm>
            <a:off x="1071538" y="1571612"/>
            <a:ext cx="8072462" cy="4525963"/>
          </a:xfrm>
        </p:spPr>
        <p:txBody>
          <a:bodyPr>
            <a:normAutofit/>
          </a:bodyPr>
          <a:lstStyle/>
          <a:p>
            <a:pPr marL="82296" indent="0">
              <a:buNone/>
            </a:pPr>
            <a:r>
              <a:rPr lang="tr-TR" u="sng" dirty="0" smtClean="0">
                <a:latin typeface="Comic Sans MS" panose="030F0702030302020204" pitchFamily="66" charset="0"/>
              </a:rPr>
              <a:t>Önemli konularda</a:t>
            </a:r>
            <a:r>
              <a:rPr lang="tr-TR" b="1" dirty="0" smtClean="0">
                <a:latin typeface="Comic Sans MS" panose="030F0702030302020204" pitchFamily="66" charset="0"/>
              </a:rPr>
              <a:t> </a:t>
            </a:r>
            <a:r>
              <a:rPr lang="tr-TR" b="1" dirty="0" smtClean="0">
                <a:solidFill>
                  <a:srgbClr val="FF0000"/>
                </a:solidFill>
                <a:latin typeface="Comic Sans MS" panose="030F0702030302020204" pitchFamily="66" charset="0"/>
              </a:rPr>
              <a:t>günün uygun saatinde    </a:t>
            </a:r>
            <a:r>
              <a:rPr lang="tr-TR" dirty="0" smtClean="0">
                <a:latin typeface="Comic Sans MS" panose="030F0702030302020204" pitchFamily="66" charset="0"/>
              </a:rPr>
              <a:t>bana telefondan ulaşabilirsiniz.</a:t>
            </a:r>
          </a:p>
          <a:p>
            <a:pPr>
              <a:buNone/>
            </a:pPr>
            <a:endParaRPr lang="tr-TR" dirty="0" smtClean="0"/>
          </a:p>
          <a:p>
            <a:pPr>
              <a:buNone/>
            </a:pPr>
            <a:r>
              <a:rPr lang="tr-TR" dirty="0" smtClean="0"/>
              <a:t>  </a:t>
            </a:r>
            <a:r>
              <a:rPr lang="tr-TR" dirty="0" smtClean="0">
                <a:latin typeface="Comic Sans MS" panose="030F0702030302020204" pitchFamily="66" charset="0"/>
              </a:rPr>
              <a:t>Ayrıca öğrenciyi herhangi bir sebepten dolayı okuldan alırken okul idaresinden mutlaka izin alınması gerekir.</a:t>
            </a:r>
          </a:p>
          <a:p>
            <a:pPr>
              <a:buNone/>
            </a:pPr>
            <a:r>
              <a:rPr lang="tr-TR" dirty="0" smtClean="0"/>
              <a:t>  </a:t>
            </a:r>
          </a:p>
        </p:txBody>
      </p:sp>
      <p:pic>
        <p:nvPicPr>
          <p:cNvPr id="14338" name="Picture 2" descr="https://im3-tub-tr.yandex.net/i?id=48de2f11708af8a7fb00b67775f22ac2&amp;n=33&amp;h=215&amp;w=187"/>
          <p:cNvPicPr>
            <a:picLocks noChangeAspect="1" noChangeArrowheads="1"/>
          </p:cNvPicPr>
          <p:nvPr/>
        </p:nvPicPr>
        <p:blipFill>
          <a:blip r:embed="rId3" cstate="print"/>
          <a:srcRect/>
          <a:stretch>
            <a:fillRect/>
          </a:stretch>
        </p:blipFill>
        <p:spPr bwMode="auto">
          <a:xfrm>
            <a:off x="7236296" y="4509120"/>
            <a:ext cx="1781175" cy="2047876"/>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21" name="Picture 9" descr="https://sandraconner.files.wordpress.com/2015/03/boy-tv.jpg"/>
          <p:cNvPicPr>
            <a:picLocks noChangeAspect="1" noChangeArrowheads="1"/>
          </p:cNvPicPr>
          <p:nvPr/>
        </p:nvPicPr>
        <p:blipFill>
          <a:blip r:embed="rId2" cstate="print"/>
          <a:srcRect/>
          <a:stretch>
            <a:fillRect/>
          </a:stretch>
        </p:blipFill>
        <p:spPr bwMode="auto">
          <a:xfrm>
            <a:off x="1000100" y="4429132"/>
            <a:ext cx="3505532" cy="2224066"/>
          </a:xfrm>
          <a:prstGeom prst="rect">
            <a:avLst/>
          </a:prstGeom>
          <a:noFill/>
        </p:spPr>
      </p:pic>
      <p:pic>
        <p:nvPicPr>
          <p:cNvPr id="13317" name="Picture 5" descr="http://kemerovo.bezformata.ru/content/image67816693.jpg"/>
          <p:cNvPicPr>
            <a:picLocks noChangeAspect="1" noChangeArrowheads="1"/>
          </p:cNvPicPr>
          <p:nvPr/>
        </p:nvPicPr>
        <p:blipFill>
          <a:blip r:embed="rId3" cstate="print"/>
          <a:srcRect/>
          <a:stretch>
            <a:fillRect/>
          </a:stretch>
        </p:blipFill>
        <p:spPr bwMode="auto">
          <a:xfrm>
            <a:off x="7143768" y="4113542"/>
            <a:ext cx="1757643" cy="2387291"/>
          </a:xfrm>
          <a:prstGeom prst="rect">
            <a:avLst/>
          </a:prstGeom>
          <a:noFill/>
        </p:spPr>
      </p:pic>
      <p:sp>
        <p:nvSpPr>
          <p:cNvPr id="3" name="2 İçerik Yer Tutucusu"/>
          <p:cNvSpPr>
            <a:spLocks noGrp="1"/>
          </p:cNvSpPr>
          <p:nvPr>
            <p:ph idx="1"/>
          </p:nvPr>
        </p:nvSpPr>
        <p:spPr>
          <a:xfrm>
            <a:off x="914400" y="357166"/>
            <a:ext cx="8229600" cy="6286520"/>
          </a:xfrm>
        </p:spPr>
        <p:txBody>
          <a:bodyPr>
            <a:normAutofit/>
          </a:bodyPr>
          <a:lstStyle/>
          <a:p>
            <a:r>
              <a:rPr lang="tr-TR" b="1" u="sng" dirty="0" smtClean="0">
                <a:solidFill>
                  <a:srgbClr val="FF0000"/>
                </a:solidFill>
                <a:latin typeface="Comic Sans MS" panose="030F0702030302020204" pitchFamily="66" charset="0"/>
              </a:rPr>
              <a:t>4) Öğrencilerdeki davranış bozuklukları ve düzeltilmesinde alınacak önlemler:</a:t>
            </a:r>
            <a:endParaRPr lang="tr-TR" dirty="0">
              <a:solidFill>
                <a:srgbClr val="FF0000"/>
              </a:solidFill>
              <a:latin typeface="Comic Sans MS" panose="030F0702030302020204" pitchFamily="66" charset="0"/>
            </a:endParaRPr>
          </a:p>
        </p:txBody>
      </p:sp>
      <p:sp>
        <p:nvSpPr>
          <p:cNvPr id="13313" name="Rectangle 1"/>
          <p:cNvSpPr>
            <a:spLocks noChangeArrowheads="1"/>
          </p:cNvSpPr>
          <p:nvPr/>
        </p:nvSpPr>
        <p:spPr bwMode="auto">
          <a:xfrm>
            <a:off x="1071538" y="2214554"/>
            <a:ext cx="7643866" cy="27392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539750" algn="just" defTabSz="914400" rtl="0" eaLnBrk="1" fontAlgn="base" latinLnBrk="0" hangingPunct="1">
              <a:lnSpc>
                <a:spcPct val="100000"/>
              </a:lnSpc>
              <a:spcBef>
                <a:spcPct val="0"/>
              </a:spcBef>
              <a:spcAft>
                <a:spcPct val="0"/>
              </a:spcAft>
              <a:buClrTx/>
              <a:buSzTx/>
              <a:buFontTx/>
              <a:buNone/>
              <a:tabLst/>
            </a:pPr>
            <a:r>
              <a:rPr kumimoji="0" lang="tr-TR" sz="2400" i="0" strike="noStrike" cap="none" normalizeH="0" baseline="0" dirty="0" smtClean="0">
                <a:ln>
                  <a:noFill/>
                </a:ln>
                <a:solidFill>
                  <a:schemeClr val="tx1"/>
                </a:solidFill>
                <a:effectLst/>
                <a:latin typeface="Comic Sans MS" pitchFamily="66" charset="0"/>
                <a:ea typeface="Times New Roman" pitchFamily="18" charset="0"/>
                <a:cs typeface="Hand writing Mutlu" pitchFamily="2" charset="0"/>
              </a:rPr>
              <a:t>Davranış bozuklukları bu yaşlarda daha kolay düzeltilebilir. </a:t>
            </a:r>
          </a:p>
          <a:p>
            <a:pPr marL="0" marR="0" lvl="0" indent="539750" algn="just" defTabSz="914400" rtl="0" eaLnBrk="1" fontAlgn="base" latinLnBrk="0" hangingPunct="1">
              <a:lnSpc>
                <a:spcPct val="100000"/>
              </a:lnSpc>
              <a:spcBef>
                <a:spcPct val="0"/>
              </a:spcBef>
              <a:spcAft>
                <a:spcPct val="0"/>
              </a:spcAft>
              <a:buClrTx/>
              <a:buSzTx/>
              <a:buFontTx/>
              <a:buNone/>
              <a:tabLst/>
            </a:pPr>
            <a:endParaRPr kumimoji="0" lang="tr-TR" sz="2400" i="0" strike="noStrike" cap="none" normalizeH="0" baseline="0" dirty="0" smtClean="0">
              <a:ln>
                <a:noFill/>
              </a:ln>
              <a:solidFill>
                <a:schemeClr val="tx1"/>
              </a:solidFill>
              <a:effectLst/>
              <a:latin typeface="Comic Sans MS" pitchFamily="66" charset="0"/>
              <a:ea typeface="Times New Roman" pitchFamily="18" charset="0"/>
              <a:cs typeface="Hand writing Mutlu" pitchFamily="2" charset="0"/>
            </a:endParaRPr>
          </a:p>
          <a:p>
            <a:pPr marL="0" marR="0" lvl="0" indent="539750" algn="just" defTabSz="914400" rtl="0" eaLnBrk="1" fontAlgn="base" latinLnBrk="0" hangingPunct="1">
              <a:lnSpc>
                <a:spcPct val="100000"/>
              </a:lnSpc>
              <a:spcBef>
                <a:spcPct val="0"/>
              </a:spcBef>
              <a:spcAft>
                <a:spcPct val="0"/>
              </a:spcAft>
              <a:buClrTx/>
              <a:buSzTx/>
              <a:buFont typeface="Arial" pitchFamily="34" charset="0"/>
              <a:buChar char="•"/>
              <a:tabLst/>
            </a:pPr>
            <a:r>
              <a:rPr lang="tr-TR" sz="2400" dirty="0" smtClean="0">
                <a:latin typeface="Comic Sans MS" pitchFamily="66" charset="0"/>
                <a:cs typeface="Arial" pitchFamily="34" charset="0"/>
              </a:rPr>
              <a:t>Öğüt vermekten</a:t>
            </a:r>
            <a:r>
              <a:rPr lang="tr-TR" sz="2800" dirty="0" smtClean="0">
                <a:latin typeface="Comic Sans MS" pitchFamily="66" charset="0"/>
                <a:cs typeface="Arial" pitchFamily="34" charset="0"/>
              </a:rPr>
              <a:t> </a:t>
            </a:r>
            <a:r>
              <a:rPr lang="tr-TR" sz="2400" dirty="0" smtClean="0">
                <a:latin typeface="Comic Sans MS" pitchFamily="66" charset="0"/>
                <a:cs typeface="Arial" pitchFamily="34" charset="0"/>
              </a:rPr>
              <a:t>çok örnek olmak önemlidir.</a:t>
            </a:r>
          </a:p>
          <a:p>
            <a:pPr marL="0" marR="0" lvl="0" indent="539750" algn="just" defTabSz="914400" rtl="0" eaLnBrk="1" fontAlgn="base" latinLnBrk="0" hangingPunct="1">
              <a:lnSpc>
                <a:spcPct val="100000"/>
              </a:lnSpc>
              <a:spcBef>
                <a:spcPct val="0"/>
              </a:spcBef>
              <a:spcAft>
                <a:spcPct val="0"/>
              </a:spcAft>
              <a:buClrTx/>
              <a:buSzTx/>
              <a:buFont typeface="Arial" pitchFamily="34" charset="0"/>
              <a:buChar char="•"/>
              <a:tabLst/>
            </a:pPr>
            <a:r>
              <a:rPr lang="tr-TR" sz="2400" dirty="0" smtClean="0">
                <a:latin typeface="Comic Sans MS" pitchFamily="66" charset="0"/>
                <a:cs typeface="Arial" pitchFamily="34" charset="0"/>
              </a:rPr>
              <a:t>Aile içi davranışlarınız çocukta yansıyacaktır.</a:t>
            </a:r>
          </a:p>
          <a:p>
            <a:pPr marL="0" marR="0" lvl="0" indent="539750" algn="just" defTabSz="914400" rtl="0" eaLnBrk="1" fontAlgn="base" latinLnBrk="0" hangingPunct="1">
              <a:lnSpc>
                <a:spcPct val="100000"/>
              </a:lnSpc>
              <a:spcBef>
                <a:spcPct val="0"/>
              </a:spcBef>
              <a:spcAft>
                <a:spcPct val="0"/>
              </a:spcAft>
              <a:buClrTx/>
              <a:buSzTx/>
              <a:buFont typeface="Arial" pitchFamily="34" charset="0"/>
              <a:buChar char="•"/>
              <a:tabLst/>
            </a:pPr>
            <a:r>
              <a:rPr lang="tr-TR" sz="2400" dirty="0" smtClean="0">
                <a:latin typeface="Comic Sans MS" pitchFamily="66" charset="0"/>
                <a:cs typeface="Arial" pitchFamily="34" charset="0"/>
              </a:rPr>
              <a:t>Televizyon programlarında seçici olun!</a:t>
            </a:r>
          </a:p>
          <a:p>
            <a:pPr marL="0" marR="0" lvl="0" indent="539750" algn="just" defTabSz="914400" rtl="0" eaLnBrk="1" fontAlgn="base" latinLnBrk="0" hangingPunct="1">
              <a:lnSpc>
                <a:spcPct val="100000"/>
              </a:lnSpc>
              <a:spcBef>
                <a:spcPct val="0"/>
              </a:spcBef>
              <a:spcAft>
                <a:spcPct val="0"/>
              </a:spcAft>
              <a:buClrTx/>
              <a:buSzTx/>
              <a:buFontTx/>
              <a:buNone/>
              <a:tabLst/>
            </a:pPr>
            <a:endParaRPr kumimoji="0" lang="tr-TR" sz="240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www.linnettstudios.com/Images/illustration_images/illustration_features/HandWash.jpg"/>
          <p:cNvPicPr>
            <a:picLocks noChangeAspect="1" noChangeArrowheads="1"/>
          </p:cNvPicPr>
          <p:nvPr/>
        </p:nvPicPr>
        <p:blipFill>
          <a:blip r:embed="rId2" cstate="print"/>
          <a:srcRect/>
          <a:stretch>
            <a:fillRect/>
          </a:stretch>
        </p:blipFill>
        <p:spPr bwMode="auto">
          <a:xfrm>
            <a:off x="6929454" y="4277945"/>
            <a:ext cx="2214546" cy="2580055"/>
          </a:xfrm>
          <a:prstGeom prst="rect">
            <a:avLst/>
          </a:prstGeom>
          <a:noFill/>
        </p:spPr>
      </p:pic>
      <p:sp>
        <p:nvSpPr>
          <p:cNvPr id="2" name="1 Başlık"/>
          <p:cNvSpPr>
            <a:spLocks noGrp="1"/>
          </p:cNvSpPr>
          <p:nvPr>
            <p:ph type="title"/>
          </p:nvPr>
        </p:nvSpPr>
        <p:spPr>
          <a:xfrm>
            <a:off x="914400" y="571480"/>
            <a:ext cx="8229600" cy="1143000"/>
          </a:xfrm>
        </p:spPr>
        <p:txBody>
          <a:bodyPr>
            <a:noAutofit/>
          </a:bodyPr>
          <a:lstStyle/>
          <a:p>
            <a:r>
              <a:rPr lang="tr-TR" sz="2400" b="1" u="sng" dirty="0" smtClean="0">
                <a:solidFill>
                  <a:srgbClr val="FF0000"/>
                </a:solidFill>
                <a:latin typeface="Comic Sans MS" panose="030F0702030302020204" pitchFamily="66" charset="0"/>
              </a:rPr>
              <a:t>Öğrencilerde düzen, kıyafet ve temizliğin önemi:</a:t>
            </a:r>
            <a:endParaRPr lang="tr-TR" sz="2400" dirty="0">
              <a:solidFill>
                <a:srgbClr val="FF0000"/>
              </a:solidFill>
              <a:latin typeface="Comic Sans MS" panose="030F0702030302020204" pitchFamily="66" charset="0"/>
            </a:endParaRPr>
          </a:p>
        </p:txBody>
      </p:sp>
      <p:sp>
        <p:nvSpPr>
          <p:cNvPr id="3" name="2 İçerik Yer Tutucusu"/>
          <p:cNvSpPr>
            <a:spLocks noGrp="1"/>
          </p:cNvSpPr>
          <p:nvPr>
            <p:ph idx="1"/>
          </p:nvPr>
        </p:nvSpPr>
        <p:spPr>
          <a:xfrm>
            <a:off x="1357290" y="1714488"/>
            <a:ext cx="7286676" cy="2143140"/>
          </a:xfrm>
        </p:spPr>
        <p:txBody>
          <a:bodyPr>
            <a:normAutofit lnSpcReduction="10000"/>
          </a:bodyPr>
          <a:lstStyle/>
          <a:p>
            <a:r>
              <a:rPr lang="tr-TR" sz="2400" dirty="0" smtClean="0">
                <a:latin typeface="Comic Sans MS" panose="030F0702030302020204" pitchFamily="66" charset="0"/>
              </a:rPr>
              <a:t>Haftada en az bir banyo…</a:t>
            </a:r>
          </a:p>
          <a:p>
            <a:r>
              <a:rPr lang="tr-TR" sz="2400" dirty="0" smtClean="0">
                <a:latin typeface="Comic Sans MS" panose="030F0702030302020204" pitchFamily="66" charset="0"/>
              </a:rPr>
              <a:t>Tırnaklar en az haftada bir kesilmeli.</a:t>
            </a:r>
          </a:p>
          <a:p>
            <a:r>
              <a:rPr lang="tr-TR" sz="2400" dirty="0" smtClean="0">
                <a:latin typeface="Comic Sans MS" panose="030F0702030302020204" pitchFamily="66" charset="0"/>
              </a:rPr>
              <a:t>Kız öğrencilerin saçları mutlaka toka vb. kullanılmalı</a:t>
            </a:r>
          </a:p>
          <a:p>
            <a:r>
              <a:rPr lang="tr-TR" sz="2400" dirty="0" smtClean="0">
                <a:latin typeface="Comic Sans MS" panose="030F0702030302020204" pitchFamily="66" charset="0"/>
              </a:rPr>
              <a:t>Tuvalet ve sonrası temizlikleri.</a:t>
            </a:r>
            <a:endParaRPr lang="tr-TR" sz="2400" dirty="0">
              <a:latin typeface="Comic Sans MS" panose="030F0702030302020204" pitchFamily="66" charset="0"/>
            </a:endParaRPr>
          </a:p>
        </p:txBody>
      </p:sp>
      <p:sp>
        <p:nvSpPr>
          <p:cNvPr id="4" name="2 İçerik Yer Tutucusu"/>
          <p:cNvSpPr txBox="1">
            <a:spLocks/>
          </p:cNvSpPr>
          <p:nvPr/>
        </p:nvSpPr>
        <p:spPr>
          <a:xfrm>
            <a:off x="2928926" y="3714752"/>
            <a:ext cx="1714512" cy="1000132"/>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tr-TR" sz="4800" b="0" i="0" u="none" strike="noStrike" kern="1200" cap="none" spc="0" normalizeH="0" baseline="0" noProof="0" dirty="0">
              <a:ln>
                <a:noFill/>
              </a:ln>
              <a:solidFill>
                <a:srgbClr val="FF0000"/>
              </a:solidFill>
              <a:effectLst/>
              <a:uLnTx/>
              <a:uFillTx/>
              <a:latin typeface="+mn-lt"/>
              <a:ea typeface="+mn-ea"/>
              <a:cs typeface="+mn-cs"/>
            </a:endParaRPr>
          </a:p>
        </p:txBody>
      </p:sp>
      <p:sp>
        <p:nvSpPr>
          <p:cNvPr id="5" name="4 Dikdörtgen"/>
          <p:cNvSpPr/>
          <p:nvPr/>
        </p:nvSpPr>
        <p:spPr>
          <a:xfrm>
            <a:off x="1285852" y="3857628"/>
            <a:ext cx="7072362" cy="1384995"/>
          </a:xfrm>
          <a:prstGeom prst="rect">
            <a:avLst/>
          </a:prstGeom>
        </p:spPr>
        <p:txBody>
          <a:bodyPr wrap="square">
            <a:spAutoFit/>
          </a:bodyPr>
          <a:lstStyle/>
          <a:p>
            <a:r>
              <a:rPr lang="tr-TR" sz="2800" dirty="0" smtClean="0">
                <a:solidFill>
                  <a:srgbClr val="C00000"/>
                </a:solidFill>
                <a:latin typeface="Comic Sans MS" panose="030F0702030302020204" pitchFamily="66" charset="0"/>
              </a:rPr>
              <a:t>Bu yaşta kazanılan becerilerin, temizlik ve düzen alışkanlıklarının ömür boyu devam edeceğini unutmayın</a:t>
            </a:r>
            <a:r>
              <a:rPr lang="tr-TR" sz="2800" dirty="0" smtClean="0">
                <a:solidFill>
                  <a:srgbClr val="C00000"/>
                </a:solidFill>
              </a:rPr>
              <a:t>!</a:t>
            </a:r>
            <a:endParaRPr lang="tr-TR" sz="2800" dirty="0">
              <a:solidFill>
                <a:srgbClr val="C00000"/>
              </a:solidFill>
            </a:endParaRPr>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30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30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30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30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30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30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3"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30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30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3" fill="hold" grpId="0" nodeType="clickEffect" nodePh="1">
                                  <p:stCondLst>
                                    <p:cond delay="0"/>
                                  </p:stCondLst>
                                  <p:endCondLst>
                                    <p:cond evt="begin" delay="0">
                                      <p:tn val="29"/>
                                    </p:cond>
                                  </p:end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0" fill="hold"/>
                                        <p:tgtEl>
                                          <p:spTgt spid="4"/>
                                        </p:tgtEl>
                                        <p:attrNameLst>
                                          <p:attrName>ppt_x</p:attrName>
                                        </p:attrNameLst>
                                      </p:cBhvr>
                                      <p:tavLst>
                                        <p:tav tm="0">
                                          <p:val>
                                            <p:strVal val="1+#ppt_w/2"/>
                                          </p:val>
                                        </p:tav>
                                        <p:tav tm="100000">
                                          <p:val>
                                            <p:strVal val="#ppt_x"/>
                                          </p:val>
                                        </p:tav>
                                      </p:tavLst>
                                    </p:anim>
                                    <p:anim calcmode="lin" valueType="num">
                                      <p:cBhvr additive="base">
                                        <p:cTn id="32" dur="50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35608" y="274320"/>
            <a:ext cx="7498080" cy="6107008"/>
          </a:xfrm>
        </p:spPr>
        <p:txBody>
          <a:bodyPr>
            <a:normAutofit fontScale="90000"/>
          </a:bodyPr>
          <a:lstStyle/>
          <a:p>
            <a:pPr marL="274320" lvl="0" indent="-274320">
              <a:spcBef>
                <a:spcPct val="20000"/>
              </a:spcBef>
            </a:pPr>
            <a:r>
              <a:rPr lang="tr-TR" sz="3600" dirty="0" smtClean="0">
                <a:solidFill>
                  <a:prstClr val="black"/>
                </a:solidFill>
                <a:effectLst/>
                <a:latin typeface="Constantia"/>
                <a:ea typeface="+mn-ea"/>
                <a:cs typeface="+mn-cs"/>
              </a:rPr>
              <a:t>  </a:t>
            </a:r>
            <a:r>
              <a:rPr lang="tr-TR" sz="4000" dirty="0" smtClean="0">
                <a:solidFill>
                  <a:prstClr val="black"/>
                </a:solidFill>
                <a:effectLst/>
                <a:latin typeface="Comic Sans MS" panose="030F0702030302020204" pitchFamily="66" charset="0"/>
                <a:ea typeface="+mn-ea"/>
                <a:cs typeface="+mn-cs"/>
              </a:rPr>
              <a:t>Şimdi </a:t>
            </a:r>
            <a:r>
              <a:rPr lang="tr-TR" sz="4000" dirty="0">
                <a:solidFill>
                  <a:prstClr val="black"/>
                </a:solidFill>
                <a:effectLst/>
                <a:latin typeface="Comic Sans MS" panose="030F0702030302020204" pitchFamily="66" charset="0"/>
                <a:ea typeface="+mn-ea"/>
                <a:cs typeface="+mn-cs"/>
              </a:rPr>
              <a:t>sizlere çocuk yetiştirirken ihtiyacınız olacak 13 altın kural okumak istiyorum. İngiltere’nin Londra şehrindeki “</a:t>
            </a:r>
            <a:r>
              <a:rPr lang="tr-TR" sz="4000" dirty="0" err="1">
                <a:solidFill>
                  <a:prstClr val="black"/>
                </a:solidFill>
                <a:effectLst/>
                <a:latin typeface="Comic Sans MS" panose="030F0702030302020204" pitchFamily="66" charset="0"/>
                <a:ea typeface="+mn-ea"/>
                <a:cs typeface="+mn-cs"/>
              </a:rPr>
              <a:t>Guy’s</a:t>
            </a:r>
            <a:r>
              <a:rPr lang="tr-TR" sz="4000" dirty="0">
                <a:solidFill>
                  <a:prstClr val="black"/>
                </a:solidFill>
                <a:effectLst/>
                <a:latin typeface="Comic Sans MS" panose="030F0702030302020204" pitchFamily="66" charset="0"/>
                <a:ea typeface="+mn-ea"/>
                <a:cs typeface="+mn-cs"/>
              </a:rPr>
              <a:t> </a:t>
            </a:r>
            <a:r>
              <a:rPr lang="tr-TR" sz="4000" dirty="0" err="1">
                <a:solidFill>
                  <a:prstClr val="black"/>
                </a:solidFill>
                <a:effectLst/>
                <a:latin typeface="Comic Sans MS" panose="030F0702030302020204" pitchFamily="66" charset="0"/>
                <a:ea typeface="+mn-ea"/>
                <a:cs typeface="+mn-cs"/>
              </a:rPr>
              <a:t>Hospital</a:t>
            </a:r>
            <a:r>
              <a:rPr lang="tr-TR" sz="4000" dirty="0">
                <a:solidFill>
                  <a:prstClr val="black"/>
                </a:solidFill>
                <a:effectLst/>
                <a:latin typeface="Comic Sans MS" panose="030F0702030302020204" pitchFamily="66" charset="0"/>
                <a:ea typeface="+mn-ea"/>
                <a:cs typeface="+mn-cs"/>
              </a:rPr>
              <a:t>” hastanesinde çocuk psikiyatrisi servisinde olan </a:t>
            </a:r>
            <a:r>
              <a:rPr lang="tr-TR" sz="4000" dirty="0" err="1">
                <a:solidFill>
                  <a:prstClr val="black"/>
                </a:solidFill>
                <a:effectLst/>
                <a:latin typeface="Comic Sans MS" panose="030F0702030302020204" pitchFamily="66" charset="0"/>
                <a:ea typeface="+mn-ea"/>
                <a:cs typeface="+mn-cs"/>
              </a:rPr>
              <a:t>Kevin</a:t>
            </a:r>
            <a:r>
              <a:rPr lang="tr-TR" sz="4000" dirty="0">
                <a:solidFill>
                  <a:prstClr val="black"/>
                </a:solidFill>
                <a:effectLst/>
                <a:latin typeface="Comic Sans MS" panose="030F0702030302020204" pitchFamily="66" charset="0"/>
                <a:ea typeface="+mn-ea"/>
                <a:cs typeface="+mn-cs"/>
              </a:rPr>
              <a:t> </a:t>
            </a:r>
            <a:r>
              <a:rPr lang="tr-TR" sz="4000" dirty="0" err="1">
                <a:solidFill>
                  <a:prstClr val="black"/>
                </a:solidFill>
                <a:effectLst/>
                <a:latin typeface="Comic Sans MS" panose="030F0702030302020204" pitchFamily="66" charset="0"/>
                <a:ea typeface="+mn-ea"/>
                <a:cs typeface="+mn-cs"/>
              </a:rPr>
              <a:t>Hickey</a:t>
            </a:r>
            <a:r>
              <a:rPr lang="tr-TR" sz="4000" dirty="0">
                <a:solidFill>
                  <a:prstClr val="black"/>
                </a:solidFill>
                <a:effectLst/>
                <a:latin typeface="Comic Sans MS" panose="030F0702030302020204" pitchFamily="66" charset="0"/>
                <a:ea typeface="+mn-ea"/>
                <a:cs typeface="+mn-cs"/>
              </a:rPr>
              <a:t> (15) adlı bir çocuk doktorlara göre anne ve babasının kendisini eğitememeleri sonucu bunalım geçirerek hastaneye düşmüştü. </a:t>
            </a:r>
            <a:r>
              <a:rPr lang="tr-TR" sz="2600" dirty="0">
                <a:solidFill>
                  <a:prstClr val="black"/>
                </a:solidFill>
                <a:effectLst/>
                <a:latin typeface="Constantia"/>
                <a:ea typeface="+mn-ea"/>
                <a:cs typeface="+mn-cs"/>
              </a:rPr>
              <a:t/>
            </a:r>
            <a:br>
              <a:rPr lang="tr-TR" sz="2600" dirty="0">
                <a:solidFill>
                  <a:prstClr val="black"/>
                </a:solidFill>
                <a:effectLst/>
                <a:latin typeface="Constantia"/>
                <a:ea typeface="+mn-ea"/>
                <a:cs typeface="+mn-cs"/>
              </a:rPr>
            </a:br>
            <a:endParaRPr lang="tr-TR" sz="3200" dirty="0">
              <a:latin typeface="Comic Sans MS" panose="030F0702030302020204" pitchFamily="66" charset="0"/>
            </a:endParaRPr>
          </a:p>
        </p:txBody>
      </p:sp>
    </p:spTree>
    <p:extLst>
      <p:ext uri="{BB962C8B-B14F-4D97-AF65-F5344CB8AC3E}">
        <p14:creationId xmlns="" xmlns:p14="http://schemas.microsoft.com/office/powerpoint/2010/main" val="3679718451"/>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35608" y="274320"/>
            <a:ext cx="7498080" cy="5818976"/>
          </a:xfrm>
        </p:spPr>
        <p:txBody>
          <a:bodyPr>
            <a:noAutofit/>
          </a:bodyPr>
          <a:lstStyle/>
          <a:p>
            <a:r>
              <a:rPr lang="tr-TR" sz="3200" dirty="0" smtClean="0"/>
              <a:t/>
            </a:r>
            <a:br>
              <a:rPr lang="tr-TR" sz="3200" dirty="0" smtClean="0"/>
            </a:br>
            <a:r>
              <a:rPr lang="tr-TR" sz="3200" dirty="0" smtClean="0">
                <a:latin typeface="Comic Sans MS" panose="030F0702030302020204" pitchFamily="66" charset="0"/>
              </a:rPr>
              <a:t>Yapılan </a:t>
            </a:r>
            <a:r>
              <a:rPr lang="tr-TR" sz="3200" dirty="0">
                <a:latin typeface="Comic Sans MS" panose="030F0702030302020204" pitchFamily="66" charset="0"/>
              </a:rPr>
              <a:t>zekâ ve kültür testleri </a:t>
            </a:r>
            <a:r>
              <a:rPr lang="tr-TR" sz="3200" dirty="0" smtClean="0">
                <a:latin typeface="Comic Sans MS" panose="030F0702030302020204" pitchFamily="66" charset="0"/>
              </a:rPr>
              <a:t>Kelvin'in </a:t>
            </a:r>
            <a:r>
              <a:rPr lang="tr-TR" sz="3200" dirty="0">
                <a:latin typeface="Comic Sans MS" panose="030F0702030302020204" pitchFamily="66" charset="0"/>
              </a:rPr>
              <a:t>aslında son derece aklı başında bir çocuk olduğunu ortaya koyuyordu. </a:t>
            </a:r>
            <a:r>
              <a:rPr lang="tr-TR" sz="3200" dirty="0" smtClean="0">
                <a:latin typeface="Comic Sans MS" panose="030F0702030302020204" pitchFamily="66" charset="0"/>
              </a:rPr>
              <a:t>Kelvin </a:t>
            </a:r>
            <a:r>
              <a:rPr lang="tr-TR" sz="3200" dirty="0">
                <a:latin typeface="Comic Sans MS" panose="030F0702030302020204" pitchFamily="66" charset="0"/>
              </a:rPr>
              <a:t>bir gün hasta yatağında kâğıdı kalemi eline aldı, kendi durumunu anne ve babasını düşünerek anne ve babalara hitaben 13 altın öğüt yazdı. Küçük </a:t>
            </a:r>
            <a:r>
              <a:rPr lang="tr-TR" sz="3200" dirty="0" smtClean="0">
                <a:latin typeface="Comic Sans MS" panose="030F0702030302020204" pitchFamily="66" charset="0"/>
              </a:rPr>
              <a:t>Kelvin’ in </a:t>
            </a:r>
            <a:r>
              <a:rPr lang="tr-TR" sz="3200" dirty="0">
                <a:latin typeface="Comic Sans MS" panose="030F0702030302020204" pitchFamily="66" charset="0"/>
              </a:rPr>
              <a:t>yazdığı bu öğütler şimdi İngiltere’de doktorların bir numaralı rehberidir.</a:t>
            </a:r>
            <a:br>
              <a:rPr lang="tr-TR" sz="3200" dirty="0">
                <a:latin typeface="Comic Sans MS" panose="030F0702030302020204" pitchFamily="66" charset="0"/>
              </a:rPr>
            </a:br>
            <a:endParaRPr lang="tr-TR" sz="3200" dirty="0">
              <a:latin typeface="Comic Sans MS" panose="030F0702030302020204" pitchFamily="66" charset="0"/>
            </a:endParaRPr>
          </a:p>
        </p:txBody>
      </p:sp>
    </p:spTree>
    <p:extLst>
      <p:ext uri="{BB962C8B-B14F-4D97-AF65-F5344CB8AC3E}">
        <p14:creationId xmlns="" xmlns:p14="http://schemas.microsoft.com/office/powerpoint/2010/main" val="1708762351"/>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35608" y="274320"/>
            <a:ext cx="7498080" cy="6107008"/>
          </a:xfrm>
        </p:spPr>
        <p:txBody>
          <a:bodyPr>
            <a:noAutofit/>
          </a:bodyPr>
          <a:lstStyle/>
          <a:p>
            <a:r>
              <a:rPr lang="tr-TR" sz="2800" dirty="0">
                <a:latin typeface="Comic Sans MS" panose="030F0702030302020204" pitchFamily="66" charset="0"/>
              </a:rPr>
              <a:t>1- Beni şımartmayın. Her istediğim şeyi elde edemeyeceğimi biliyorum. Sadece sizi deniyorum.</a:t>
            </a:r>
            <a:br>
              <a:rPr lang="tr-TR" sz="2800" dirty="0">
                <a:latin typeface="Comic Sans MS" panose="030F0702030302020204" pitchFamily="66" charset="0"/>
              </a:rPr>
            </a:br>
            <a:r>
              <a:rPr lang="tr-TR" sz="2800" dirty="0">
                <a:latin typeface="Comic Sans MS" panose="030F0702030302020204" pitchFamily="66" charset="0"/>
              </a:rPr>
              <a:t>2- Bana tatlı-sert davranmaktan çekinmeyin. Bunu tercih ederim. Benim daha güvenli hissetmemi sağlar.</a:t>
            </a:r>
            <a:br>
              <a:rPr lang="tr-TR" sz="2800" dirty="0">
                <a:latin typeface="Comic Sans MS" panose="030F0702030302020204" pitchFamily="66" charset="0"/>
              </a:rPr>
            </a:br>
            <a:r>
              <a:rPr lang="tr-TR" sz="2800" dirty="0">
                <a:latin typeface="Comic Sans MS" panose="030F0702030302020204" pitchFamily="66" charset="0"/>
              </a:rPr>
              <a:t>3- Benim kötü huylar edinmemi engelleyin. Bunların erkenden ortaya çıkarılmasında ve önlenmesinde size güveniyorum.</a:t>
            </a:r>
            <a:br>
              <a:rPr lang="tr-TR" sz="2800" dirty="0">
                <a:latin typeface="Comic Sans MS" panose="030F0702030302020204" pitchFamily="66" charset="0"/>
              </a:rPr>
            </a:br>
            <a:r>
              <a:rPr lang="tr-TR" sz="2800" dirty="0">
                <a:latin typeface="Comic Sans MS" panose="030F0702030302020204" pitchFamily="66" charset="0"/>
              </a:rPr>
              <a:t>4- Benim yanlışlarımı başkalarının önünde söylemeyin. Benimle yalnız konuşursanız söylediklerinizi daha iyi anlarım.</a:t>
            </a:r>
            <a:br>
              <a:rPr lang="tr-TR" sz="2800" dirty="0">
                <a:latin typeface="Comic Sans MS" panose="030F0702030302020204" pitchFamily="66" charset="0"/>
              </a:rPr>
            </a:br>
            <a:endParaRPr lang="tr-TR" sz="2800" dirty="0">
              <a:latin typeface="Comic Sans MS" panose="030F0702030302020204" pitchFamily="66" charset="0"/>
            </a:endParaRPr>
          </a:p>
        </p:txBody>
      </p:sp>
    </p:spTree>
    <p:extLst>
      <p:ext uri="{BB962C8B-B14F-4D97-AF65-F5344CB8AC3E}">
        <p14:creationId xmlns="" xmlns:p14="http://schemas.microsoft.com/office/powerpoint/2010/main" val="1085552152"/>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142976" y="285728"/>
            <a:ext cx="2757478" cy="1143000"/>
          </a:xfrm>
        </p:spPr>
        <p:txBody>
          <a:bodyPr/>
          <a:lstStyle/>
          <a:p>
            <a:r>
              <a:rPr lang="tr-TR" dirty="0" smtClean="0">
                <a:solidFill>
                  <a:srgbClr val="FF0000"/>
                </a:solidFill>
              </a:rPr>
              <a:t>GÜNDEM</a:t>
            </a:r>
            <a:endParaRPr lang="tr-TR" dirty="0">
              <a:solidFill>
                <a:srgbClr val="FF0000"/>
              </a:solidFill>
            </a:endParaRPr>
          </a:p>
        </p:txBody>
      </p:sp>
      <p:sp>
        <p:nvSpPr>
          <p:cNvPr id="3" name="2 İçerik Yer Tutucusu"/>
          <p:cNvSpPr>
            <a:spLocks noGrp="1"/>
          </p:cNvSpPr>
          <p:nvPr>
            <p:ph idx="1"/>
          </p:nvPr>
        </p:nvSpPr>
        <p:spPr>
          <a:xfrm>
            <a:off x="914400" y="1214422"/>
            <a:ext cx="8229600" cy="4525963"/>
          </a:xfrm>
        </p:spPr>
        <p:txBody>
          <a:bodyPr>
            <a:noAutofit/>
          </a:bodyPr>
          <a:lstStyle/>
          <a:p>
            <a:r>
              <a:rPr lang="tr-TR" sz="2000" dirty="0" smtClean="0"/>
              <a:t>1) Açılış konuşması ve yoklamanın alınması,</a:t>
            </a:r>
          </a:p>
          <a:p>
            <a:r>
              <a:rPr lang="tr-TR" sz="2000" dirty="0" smtClean="0"/>
              <a:t>2) Gündem maddelerinin okunması, I. dönemin değerlendirilmesi,</a:t>
            </a:r>
          </a:p>
          <a:p>
            <a:r>
              <a:rPr lang="tr-TR" sz="2000" dirty="0" smtClean="0"/>
              <a:t>3) Öğrenme için öğretmen-veli-öğrenci işbirliğinin önemi,</a:t>
            </a:r>
          </a:p>
          <a:p>
            <a:r>
              <a:rPr lang="tr-TR" sz="2000" dirty="0" smtClean="0"/>
              <a:t>4) Öğrenci davranışlarındaki bozukluklar ve düzeltilmesinde izlenecek yollar,</a:t>
            </a:r>
          </a:p>
          <a:p>
            <a:r>
              <a:rPr lang="tr-TR" sz="2000" dirty="0" smtClean="0"/>
              <a:t>5) Öğrencilerde düzen, kıyafet ve temizliğin önemi,</a:t>
            </a:r>
          </a:p>
          <a:p>
            <a:r>
              <a:rPr lang="tr-TR" sz="2000" dirty="0" smtClean="0"/>
              <a:t>6) Velilere, öğrencilerin dengeli beslenmeleri hakkında bilgi verilmesi,</a:t>
            </a:r>
          </a:p>
          <a:p>
            <a:r>
              <a:rPr lang="tr-TR" sz="2000" dirty="0" smtClean="0"/>
              <a:t>7) Kitap okumanın önemi,</a:t>
            </a:r>
          </a:p>
          <a:p>
            <a:r>
              <a:rPr lang="tr-TR" sz="2000" dirty="0" smtClean="0"/>
              <a:t>8) Öğrencilerin genel durumları hakkında velilerin bilgilendirilmesi,</a:t>
            </a:r>
          </a:p>
          <a:p>
            <a:r>
              <a:rPr lang="tr-TR" sz="2000" dirty="0" smtClean="0"/>
              <a:t>9) Öğrencilerin okula zamanında gelmesi, okula devamın önemi,</a:t>
            </a:r>
          </a:p>
          <a:p>
            <a:r>
              <a:rPr lang="tr-TR" sz="2000" dirty="0" smtClean="0"/>
              <a:t>10) Okul sütü projesi hakkında bilgi verilmesi</a:t>
            </a:r>
          </a:p>
          <a:p>
            <a:r>
              <a:rPr lang="tr-TR" sz="2000" dirty="0" smtClean="0"/>
              <a:t>11) Dilek, temenniler ve kapanış.</a:t>
            </a:r>
          </a:p>
          <a:p>
            <a:endParaRPr lang="tr-TR" sz="2000" dirty="0"/>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35608" y="274320"/>
            <a:ext cx="7498080" cy="6179016"/>
          </a:xfrm>
        </p:spPr>
        <p:txBody>
          <a:bodyPr>
            <a:normAutofit/>
          </a:bodyPr>
          <a:lstStyle/>
          <a:p>
            <a:r>
              <a:rPr lang="tr-TR" sz="2800" dirty="0">
                <a:latin typeface="Comic Sans MS" panose="030F0702030302020204" pitchFamily="66" charset="0"/>
              </a:rPr>
              <a:t>5- Sizden nefret ettiğimi söylediğimde üzülmeyin. Aslında sizden değil beni engelleme gücünüzden nefret ediyorum.</a:t>
            </a:r>
            <a:br>
              <a:rPr lang="tr-TR" sz="2800" dirty="0">
                <a:latin typeface="Comic Sans MS" panose="030F0702030302020204" pitchFamily="66" charset="0"/>
              </a:rPr>
            </a:br>
            <a:r>
              <a:rPr lang="tr-TR" sz="2800" dirty="0">
                <a:latin typeface="Comic Sans MS" panose="030F0702030302020204" pitchFamily="66" charset="0"/>
              </a:rPr>
              <a:t>6- Herhangi bir şeyin sonucunda beni kurtarmayın. Aslında sizden değil beni engelleme gücünüzden nefret ediyorum.</a:t>
            </a:r>
            <a:br>
              <a:rPr lang="tr-TR" sz="2800" dirty="0">
                <a:latin typeface="Comic Sans MS" panose="030F0702030302020204" pitchFamily="66" charset="0"/>
              </a:rPr>
            </a:br>
            <a:r>
              <a:rPr lang="tr-TR" sz="2800" dirty="0">
                <a:latin typeface="Comic Sans MS" panose="030F0702030302020204" pitchFamily="66" charset="0"/>
              </a:rPr>
              <a:t>7- Benim küçük hastalıklarımı büyütmeyin. Bunları yenecek güçteyim.</a:t>
            </a:r>
            <a:br>
              <a:rPr lang="tr-TR" sz="2800" dirty="0">
                <a:latin typeface="Comic Sans MS" panose="030F0702030302020204" pitchFamily="66" charset="0"/>
              </a:rPr>
            </a:br>
            <a:r>
              <a:rPr lang="tr-TR" sz="2800" dirty="0">
                <a:latin typeface="Comic Sans MS" panose="030F0702030302020204" pitchFamily="66" charset="0"/>
              </a:rPr>
              <a:t>8- Düşüncesizce yerine getiremeyeceğiniz şeyleri yapacağınıza söz vermeyin. Bu sözler yerine getirilmediğinde çok kırıldığımı unutmayın.</a:t>
            </a:r>
            <a:br>
              <a:rPr lang="tr-TR" sz="2800" dirty="0">
                <a:latin typeface="Comic Sans MS" panose="030F0702030302020204" pitchFamily="66" charset="0"/>
              </a:rPr>
            </a:br>
            <a:endParaRPr lang="tr-TR" sz="2800" dirty="0">
              <a:latin typeface="Comic Sans MS" panose="030F0702030302020204" pitchFamily="66" charset="0"/>
            </a:endParaRPr>
          </a:p>
        </p:txBody>
      </p:sp>
    </p:spTree>
    <p:extLst>
      <p:ext uri="{BB962C8B-B14F-4D97-AF65-F5344CB8AC3E}">
        <p14:creationId xmlns="" xmlns:p14="http://schemas.microsoft.com/office/powerpoint/2010/main" val="3695305909"/>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03648" y="260648"/>
            <a:ext cx="7498080" cy="5962992"/>
          </a:xfrm>
        </p:spPr>
        <p:txBody>
          <a:bodyPr>
            <a:normAutofit fontScale="90000"/>
          </a:bodyPr>
          <a:lstStyle/>
          <a:p>
            <a:r>
              <a:rPr lang="tr-TR" sz="3200" dirty="0" smtClean="0">
                <a:latin typeface="Comic Sans MS" panose="030F0702030302020204" pitchFamily="66" charset="0"/>
              </a:rPr>
              <a:t/>
            </a:r>
            <a:br>
              <a:rPr lang="tr-TR" sz="3200" dirty="0" smtClean="0">
                <a:latin typeface="Comic Sans MS" panose="030F0702030302020204" pitchFamily="66" charset="0"/>
              </a:rPr>
            </a:br>
            <a:r>
              <a:rPr lang="tr-TR" sz="3200" dirty="0" smtClean="0">
                <a:latin typeface="Comic Sans MS" panose="030F0702030302020204" pitchFamily="66" charset="0"/>
              </a:rPr>
              <a:t>9- </a:t>
            </a:r>
            <a:r>
              <a:rPr lang="tr-TR" sz="3200" dirty="0">
                <a:latin typeface="Comic Sans MS" panose="030F0702030302020204" pitchFamily="66" charset="0"/>
              </a:rPr>
              <a:t>Kendimi istediğim kadar iyi anlatamadığımı unutmayın. Bunun için ara sıra yanlışlarım çıkar.</a:t>
            </a:r>
            <a:br>
              <a:rPr lang="tr-TR" sz="3200" dirty="0">
                <a:latin typeface="Comic Sans MS" panose="030F0702030302020204" pitchFamily="66" charset="0"/>
              </a:rPr>
            </a:br>
            <a:r>
              <a:rPr lang="tr-TR" sz="3200" dirty="0">
                <a:latin typeface="Comic Sans MS" panose="030F0702030302020204" pitchFamily="66" charset="0"/>
              </a:rPr>
              <a:t>10- Dürüstlüğümü fazla zorlamayın. Kolayca korkup yalan söyleyebilirim.</a:t>
            </a:r>
            <a:br>
              <a:rPr lang="tr-TR" sz="3200" dirty="0">
                <a:latin typeface="Comic Sans MS" panose="030F0702030302020204" pitchFamily="66" charset="0"/>
              </a:rPr>
            </a:br>
            <a:r>
              <a:rPr lang="tr-TR" sz="3200" dirty="0">
                <a:latin typeface="Comic Sans MS" panose="030F0702030302020204" pitchFamily="66" charset="0"/>
              </a:rPr>
              <a:t>11- Tutarsız olmayın. Benim kafamı iyice karıştırır ve size olan güvenimi sarsar.</a:t>
            </a:r>
            <a:br>
              <a:rPr lang="tr-TR" sz="3200" dirty="0">
                <a:latin typeface="Comic Sans MS" panose="030F0702030302020204" pitchFamily="66" charset="0"/>
              </a:rPr>
            </a:br>
            <a:r>
              <a:rPr lang="tr-TR" sz="3200" dirty="0">
                <a:latin typeface="Comic Sans MS" panose="030F0702030302020204" pitchFamily="66" charset="0"/>
              </a:rPr>
              <a:t>12- Benden özür dileyecek kadar gururlu olmayın. Bazen içten bir özür beni size çok yakınlaştırabilir.</a:t>
            </a:r>
            <a:br>
              <a:rPr lang="tr-TR" sz="3200" dirty="0">
                <a:latin typeface="Comic Sans MS" panose="030F0702030302020204" pitchFamily="66" charset="0"/>
              </a:rPr>
            </a:br>
            <a:r>
              <a:rPr lang="tr-TR" sz="3200" dirty="0">
                <a:latin typeface="Comic Sans MS" panose="030F0702030302020204" pitchFamily="66" charset="0"/>
              </a:rPr>
              <a:t>13- Unutmayın ki büyümek için sizin çok ve anlayışlı sevginize muhtacım, ama bunu size söylemem gerekmez mi?” dedi.</a:t>
            </a:r>
            <a:br>
              <a:rPr lang="tr-TR" sz="3200" dirty="0">
                <a:latin typeface="Comic Sans MS" panose="030F0702030302020204" pitchFamily="66" charset="0"/>
              </a:rPr>
            </a:br>
            <a:endParaRPr lang="tr-TR" sz="3200" dirty="0">
              <a:latin typeface="Comic Sans MS" panose="030F0702030302020204" pitchFamily="66" charset="0"/>
            </a:endParaRPr>
          </a:p>
        </p:txBody>
      </p:sp>
    </p:spTree>
    <p:extLst>
      <p:ext uri="{BB962C8B-B14F-4D97-AF65-F5344CB8AC3E}">
        <p14:creationId xmlns="" xmlns:p14="http://schemas.microsoft.com/office/powerpoint/2010/main" val="675532315"/>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914400" y="500043"/>
            <a:ext cx="8229600" cy="1357322"/>
          </a:xfrm>
        </p:spPr>
        <p:txBody>
          <a:bodyPr>
            <a:normAutofit/>
          </a:bodyPr>
          <a:lstStyle/>
          <a:p>
            <a:pPr>
              <a:buNone/>
            </a:pPr>
            <a:r>
              <a:rPr lang="tr-TR" dirty="0" smtClean="0">
                <a:latin typeface="Comic Sans MS" panose="030F0702030302020204" pitchFamily="66" charset="0"/>
              </a:rPr>
              <a:t>  </a:t>
            </a:r>
            <a:r>
              <a:rPr lang="tr-TR" sz="2800" dirty="0" smtClean="0">
                <a:latin typeface="Comic Sans MS" panose="030F0702030302020204" pitchFamily="66" charset="0"/>
              </a:rPr>
              <a:t>Çocuğunuz </a:t>
            </a:r>
            <a:r>
              <a:rPr lang="tr-TR" sz="2800" dirty="0">
                <a:latin typeface="Comic Sans MS" panose="030F0702030302020204" pitchFamily="66" charset="0"/>
              </a:rPr>
              <a:t>her gün düzenli okuma </a:t>
            </a:r>
            <a:r>
              <a:rPr lang="tr-TR" sz="2800" dirty="0" smtClean="0">
                <a:latin typeface="Comic Sans MS" panose="030F0702030302020204" pitchFamily="66" charset="0"/>
              </a:rPr>
              <a:t>yapıyor mu</a:t>
            </a:r>
            <a:r>
              <a:rPr lang="tr-TR" sz="2800" dirty="0">
                <a:latin typeface="Comic Sans MS" panose="030F0702030302020204" pitchFamily="66" charset="0"/>
              </a:rPr>
              <a:t>?</a:t>
            </a:r>
            <a:br>
              <a:rPr lang="tr-TR" sz="2800" dirty="0">
                <a:latin typeface="Comic Sans MS" panose="030F0702030302020204" pitchFamily="66" charset="0"/>
              </a:rPr>
            </a:br>
            <a:r>
              <a:rPr lang="tr-TR" sz="3000" dirty="0">
                <a:latin typeface="Comic Sans MS" panose="030F0702030302020204" pitchFamily="66" charset="0"/>
              </a:rPr>
              <a:t>Okuma isteği ve sevgisi var mı?</a:t>
            </a:r>
            <a:endParaRPr lang="tr-TR" sz="3000" dirty="0">
              <a:solidFill>
                <a:srgbClr val="FF0000"/>
              </a:solidFill>
              <a:latin typeface="Comic Sans MS" panose="030F0702030302020204" pitchFamily="66" charset="0"/>
            </a:endParaRPr>
          </a:p>
        </p:txBody>
      </p:sp>
      <p:sp>
        <p:nvSpPr>
          <p:cNvPr id="4" name="3 Dikdörtgen"/>
          <p:cNvSpPr/>
          <p:nvPr/>
        </p:nvSpPr>
        <p:spPr>
          <a:xfrm>
            <a:off x="1571604" y="2071678"/>
            <a:ext cx="7249792" cy="3416320"/>
          </a:xfrm>
          <a:prstGeom prst="rect">
            <a:avLst/>
          </a:prstGeom>
        </p:spPr>
        <p:txBody>
          <a:bodyPr wrap="square">
            <a:spAutoFit/>
          </a:bodyPr>
          <a:lstStyle/>
          <a:p>
            <a:r>
              <a:rPr lang="tr-TR" sz="2400" u="sng" dirty="0" smtClean="0">
                <a:solidFill>
                  <a:srgbClr val="C00000"/>
                </a:solidFill>
              </a:rPr>
              <a:t>Yaşanılan sorun:</a:t>
            </a:r>
          </a:p>
          <a:p>
            <a:endParaRPr lang="tr-TR" sz="2400" u="sng" dirty="0" smtClean="0"/>
          </a:p>
          <a:p>
            <a:r>
              <a:rPr lang="tr-TR" sz="2400" u="sng" dirty="0" smtClean="0"/>
              <a:t>Heceleyerek okuma</a:t>
            </a:r>
          </a:p>
          <a:p>
            <a:r>
              <a:rPr lang="tr-TR" sz="2400" u="sng" dirty="0" smtClean="0"/>
              <a:t>Okuduğunu anlamama</a:t>
            </a:r>
          </a:p>
          <a:p>
            <a:endParaRPr lang="tr-TR" sz="2400" dirty="0" smtClean="0"/>
          </a:p>
          <a:p>
            <a:endParaRPr lang="tr-TR" sz="2400" dirty="0" smtClean="0"/>
          </a:p>
          <a:p>
            <a:r>
              <a:rPr lang="tr-TR" sz="2400" dirty="0" smtClean="0">
                <a:solidFill>
                  <a:srgbClr val="C00000"/>
                </a:solidFill>
              </a:rPr>
              <a:t>Çözüm yolu:</a:t>
            </a:r>
          </a:p>
          <a:p>
            <a:endParaRPr lang="tr-TR" sz="2400" dirty="0" smtClean="0"/>
          </a:p>
          <a:p>
            <a:r>
              <a:rPr lang="tr-TR" sz="2400" dirty="0" smtClean="0"/>
              <a:t>Bol bol kitap okuma!</a:t>
            </a:r>
            <a:endParaRPr lang="tr-TR" sz="2400" dirty="0"/>
          </a:p>
        </p:txBody>
      </p:sp>
      <p:pic>
        <p:nvPicPr>
          <p:cNvPr id="10242" name="Picture 2" descr="https://im2-tub-tr.yandex.net/i?id=91dbdc88b282cae3e573f98eb0b2c734&amp;n=33&amp;h=215&amp;w=261"/>
          <p:cNvPicPr>
            <a:picLocks noChangeAspect="1" noChangeArrowheads="1"/>
          </p:cNvPicPr>
          <p:nvPr/>
        </p:nvPicPr>
        <p:blipFill>
          <a:blip r:embed="rId2" cstate="print"/>
          <a:srcRect/>
          <a:stretch>
            <a:fillRect/>
          </a:stretch>
        </p:blipFill>
        <p:spPr bwMode="auto">
          <a:xfrm>
            <a:off x="4572000" y="2000240"/>
            <a:ext cx="4249396" cy="3500462"/>
          </a:xfrm>
          <a:prstGeom prst="rect">
            <a:avLst/>
          </a:prstGeom>
          <a:noFill/>
        </p:spPr>
      </p:pic>
      <p:pic>
        <p:nvPicPr>
          <p:cNvPr id="5"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55576" y="1988840"/>
            <a:ext cx="8208912" cy="43924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35608" y="274320"/>
            <a:ext cx="7498080" cy="6323032"/>
          </a:xfrm>
        </p:spPr>
        <p:txBody>
          <a:bodyPr>
            <a:noAutofit/>
          </a:bodyPr>
          <a:lstStyle/>
          <a:p>
            <a:r>
              <a:rPr lang="tr-TR" sz="3200" dirty="0">
                <a:latin typeface="Comic Sans MS" panose="030F0702030302020204" pitchFamily="66" charset="0"/>
              </a:rPr>
              <a:t>Okuma alışkanlığını çocuk önce aile içinde, sonra okulda ve çevresinin okumaya yönelik tutumuyla edinebilir, geliştirebilir. Okula gittiğinde ilk kez kitaplarla karşılaşan çocuk evde hiç okuma uğraşı yoksa okuma işlemiyle okulu özdeşleştirmeye başlayabilir. Siz velilerimiz çocuklarınıza evde kitap okuma konusunda nasıl yardımcı olabileceğinizi düşünebilirsiniz. Öğrencilere okuma alışkanlığının kazandırılması için şunlar yapılabilir:.</a:t>
            </a:r>
            <a:br>
              <a:rPr lang="tr-TR" sz="3200" dirty="0">
                <a:latin typeface="Comic Sans MS" panose="030F0702030302020204" pitchFamily="66" charset="0"/>
              </a:rPr>
            </a:br>
            <a:endParaRPr lang="tr-TR" sz="3200" dirty="0">
              <a:latin typeface="Comic Sans MS" panose="030F0702030302020204" pitchFamily="66" charset="0"/>
            </a:endParaRPr>
          </a:p>
        </p:txBody>
      </p:sp>
    </p:spTree>
    <p:extLst>
      <p:ext uri="{BB962C8B-B14F-4D97-AF65-F5344CB8AC3E}">
        <p14:creationId xmlns="" xmlns:p14="http://schemas.microsoft.com/office/powerpoint/2010/main" val="1525888137"/>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043608" y="620688"/>
            <a:ext cx="7890080" cy="5832648"/>
          </a:xfrm>
        </p:spPr>
        <p:txBody>
          <a:bodyPr/>
          <a:lstStyle/>
          <a:p>
            <a:endParaRPr lang="tr-TR" dirty="0"/>
          </a:p>
        </p:txBody>
      </p:sp>
      <p:pic>
        <p:nvPicPr>
          <p:cNvPr id="3" name="Picture 4" descr="C:\Users\Rubil\Desktop\543628_588331761178064_975814244_n.pn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23850" y="836712"/>
            <a:ext cx="8135938" cy="590540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365475612"/>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35608" y="274320"/>
            <a:ext cx="7498080" cy="6251024"/>
          </a:xfrm>
        </p:spPr>
        <p:txBody>
          <a:bodyPr>
            <a:noAutofit/>
          </a:bodyPr>
          <a:lstStyle/>
          <a:p>
            <a:r>
              <a:rPr lang="tr-TR" sz="2400" dirty="0">
                <a:latin typeface="Comic Sans MS" panose="030F0702030302020204" pitchFamily="66" charset="0"/>
              </a:rPr>
              <a:t>Öğrencilerimize kitap okumanın sevdirilmesi için evde velilerin örnek olması, öğrenci ile birlikte bütün aile fertlerinin kitap okuması gerekir Aile fertlerinin de kitap okuduğunu gören öğrenci severek kitap okuyacaktır. Öğrenci yine zorunlu bir iş olarak değil sevdiği için kitap okuyacaktır. Bu konuda velilerimizin üzerine büyük bir iş düşmektedir. Velilerin her gün düzenli olarak tüm aile fertleri ile birlikte bu etkinliği yapması gerekir. Yine okulda da bütün öğrencilerle birlikte biz öğretmenlerinde okuma etkinliklerine katılması gerekir. Yoksa bu çalışmadan istenilen verim elde edilemez.”</a:t>
            </a:r>
            <a:r>
              <a:rPr lang="tr-TR" sz="2800" dirty="0">
                <a:latin typeface="Comic Sans MS" panose="030F0702030302020204" pitchFamily="66" charset="0"/>
              </a:rPr>
              <a:t/>
            </a:r>
            <a:br>
              <a:rPr lang="tr-TR" sz="2800" dirty="0">
                <a:latin typeface="Comic Sans MS" panose="030F0702030302020204" pitchFamily="66" charset="0"/>
              </a:rPr>
            </a:br>
            <a:endParaRPr lang="tr-TR" sz="2800" dirty="0">
              <a:latin typeface="Comic Sans MS" panose="030F0702030302020204" pitchFamily="66" charset="0"/>
            </a:endParaRPr>
          </a:p>
        </p:txBody>
      </p:sp>
    </p:spTree>
    <p:extLst>
      <p:ext uri="{BB962C8B-B14F-4D97-AF65-F5344CB8AC3E}">
        <p14:creationId xmlns="" xmlns:p14="http://schemas.microsoft.com/office/powerpoint/2010/main" val="995931785"/>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432560" y="359898"/>
            <a:ext cx="7406640" cy="3213118"/>
          </a:xfrm>
        </p:spPr>
        <p:txBody>
          <a:bodyPr/>
          <a:lstStyle/>
          <a:p>
            <a:endParaRPr lang="tr-TR" dirty="0"/>
          </a:p>
        </p:txBody>
      </p:sp>
      <p:sp>
        <p:nvSpPr>
          <p:cNvPr id="3" name="Alt Başlık 2"/>
          <p:cNvSpPr>
            <a:spLocks noGrp="1"/>
          </p:cNvSpPr>
          <p:nvPr>
            <p:ph type="subTitle" idx="1"/>
          </p:nvPr>
        </p:nvSpPr>
        <p:spPr>
          <a:xfrm>
            <a:off x="1432560" y="4149080"/>
            <a:ext cx="7406640" cy="1872208"/>
          </a:xfrm>
        </p:spPr>
        <p:txBody>
          <a:bodyPr>
            <a:normAutofit fontScale="85000" lnSpcReduction="20000"/>
          </a:bodyPr>
          <a:lstStyle/>
          <a:p>
            <a:r>
              <a:rPr lang="tr-TR" sz="2800" b="1" dirty="0">
                <a:solidFill>
                  <a:srgbClr val="7030A0"/>
                </a:solidFill>
                <a:latin typeface="Comic Sans MS" pitchFamily="66" charset="0"/>
              </a:rPr>
              <a:t>Kitap okumak her yaşta önemlidir</a:t>
            </a:r>
            <a:r>
              <a:rPr lang="tr-TR" sz="2800" b="1" dirty="0" smtClean="0">
                <a:solidFill>
                  <a:srgbClr val="7030A0"/>
                </a:solidFill>
                <a:latin typeface="Comic Sans MS" pitchFamily="66" charset="0"/>
              </a:rPr>
              <a:t>. Eğer </a:t>
            </a:r>
            <a:r>
              <a:rPr lang="tr-TR" sz="2800" b="1" dirty="0">
                <a:solidFill>
                  <a:srgbClr val="7030A0"/>
                </a:solidFill>
                <a:latin typeface="Comic Sans MS" pitchFamily="66" charset="0"/>
              </a:rPr>
              <a:t>evde hiç kitap okumuyorsanız çocuğum neden kitap okumuyor diye üzülmeyin</a:t>
            </a:r>
            <a:r>
              <a:rPr lang="tr-TR" sz="2800" b="1" dirty="0" smtClean="0">
                <a:solidFill>
                  <a:srgbClr val="7030A0"/>
                </a:solidFill>
                <a:latin typeface="Comic Sans MS" pitchFamily="66" charset="0"/>
              </a:rPr>
              <a:t>. </a:t>
            </a:r>
            <a:r>
              <a:rPr lang="tr-TR" sz="2800" b="1" u="sng" dirty="0" smtClean="0">
                <a:solidFill>
                  <a:srgbClr val="7030A0"/>
                </a:solidFill>
                <a:latin typeface="Comic Sans MS" pitchFamily="66" charset="0"/>
              </a:rPr>
              <a:t>O </a:t>
            </a:r>
            <a:r>
              <a:rPr lang="tr-TR" sz="2800" b="1" u="sng" dirty="0">
                <a:solidFill>
                  <a:srgbClr val="7030A0"/>
                </a:solidFill>
                <a:latin typeface="Comic Sans MS" pitchFamily="66" charset="0"/>
              </a:rPr>
              <a:t>daima sizi örnek alacaktır.</a:t>
            </a:r>
            <a:r>
              <a:rPr lang="tr-TR" sz="2800" b="1" dirty="0">
                <a:solidFill>
                  <a:srgbClr val="7030A0"/>
                </a:solidFill>
                <a:latin typeface="Comic Sans MS" pitchFamily="66" charset="0"/>
              </a:rPr>
              <a:t/>
            </a:r>
            <a:br>
              <a:rPr lang="tr-TR" sz="2800" b="1" dirty="0">
                <a:solidFill>
                  <a:srgbClr val="7030A0"/>
                </a:solidFill>
                <a:latin typeface="Comic Sans MS" pitchFamily="66" charset="0"/>
              </a:rPr>
            </a:br>
            <a:r>
              <a:rPr lang="tr-TR" sz="2800" b="1" dirty="0">
                <a:solidFill>
                  <a:srgbClr val="FF0000"/>
                </a:solidFill>
                <a:latin typeface="Comic Sans MS" pitchFamily="66" charset="0"/>
              </a:rPr>
              <a:t>Aile olarak kitap okuma saatleri düzenleyebiliriz.</a:t>
            </a:r>
            <a:endParaRPr lang="tr-TR" dirty="0"/>
          </a:p>
        </p:txBody>
      </p:sp>
      <p:pic>
        <p:nvPicPr>
          <p:cNvPr id="4" name="3 İçerik Yer Tutucusu" descr="mehmet-eroglu-koleji-ogrencileri-ailece-kitap-okuyor-1254576.jpg"/>
          <p:cNvPicPr>
            <a:picLocks noGrp="1" noChangeAspect="1"/>
          </p:cNvPicPr>
          <p:nvPr>
            <p:ph idx="1"/>
          </p:nvPr>
        </p:nvPicPr>
        <p:blipFill>
          <a:blip r:embed="rId2" cstate="print"/>
          <a:stretch>
            <a:fillRect/>
          </a:stretch>
        </p:blipFill>
        <p:spPr>
          <a:xfrm>
            <a:off x="1115616" y="476672"/>
            <a:ext cx="7704856" cy="3456384"/>
          </a:xfrm>
        </p:spPr>
      </p:pic>
    </p:spTree>
    <p:extLst>
      <p:ext uri="{BB962C8B-B14F-4D97-AF65-F5344CB8AC3E}">
        <p14:creationId xmlns="" xmlns:p14="http://schemas.microsoft.com/office/powerpoint/2010/main" val="2436695470"/>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www.indirengezginler.com/wp-content/uploads/2013/09/Okul-Zil-Program%C4%B1.jpg"/>
          <p:cNvPicPr>
            <a:picLocks noChangeAspect="1" noChangeArrowheads="1"/>
          </p:cNvPicPr>
          <p:nvPr/>
        </p:nvPicPr>
        <p:blipFill>
          <a:blip r:embed="rId2" cstate="print"/>
          <a:srcRect/>
          <a:stretch>
            <a:fillRect/>
          </a:stretch>
        </p:blipFill>
        <p:spPr bwMode="auto">
          <a:xfrm>
            <a:off x="6072198" y="2428868"/>
            <a:ext cx="2282067" cy="2033575"/>
          </a:xfrm>
          <a:prstGeom prst="rect">
            <a:avLst/>
          </a:prstGeom>
          <a:noFill/>
        </p:spPr>
      </p:pic>
      <p:sp>
        <p:nvSpPr>
          <p:cNvPr id="3" name="2 İçerik Yer Tutucusu"/>
          <p:cNvSpPr>
            <a:spLocks noGrp="1"/>
          </p:cNvSpPr>
          <p:nvPr>
            <p:ph idx="1"/>
          </p:nvPr>
        </p:nvSpPr>
        <p:spPr>
          <a:xfrm>
            <a:off x="714348" y="428604"/>
            <a:ext cx="8229600" cy="4525963"/>
          </a:xfrm>
        </p:spPr>
        <p:txBody>
          <a:bodyPr>
            <a:normAutofit/>
          </a:bodyPr>
          <a:lstStyle/>
          <a:p>
            <a:r>
              <a:rPr lang="tr-TR" sz="2400" b="1" u="sng" dirty="0" smtClean="0">
                <a:solidFill>
                  <a:srgbClr val="FF0000"/>
                </a:solidFill>
              </a:rPr>
              <a:t>Öğrencilerin okula zamanında gelmesi ,okula devamın önemi:</a:t>
            </a:r>
            <a:endParaRPr lang="tr-TR" sz="2400" dirty="0" smtClean="0">
              <a:solidFill>
                <a:srgbClr val="FF0000"/>
              </a:solidFill>
            </a:endParaRPr>
          </a:p>
        </p:txBody>
      </p:sp>
      <p:sp>
        <p:nvSpPr>
          <p:cNvPr id="4" name="3 Dikdörtgen"/>
          <p:cNvSpPr/>
          <p:nvPr/>
        </p:nvSpPr>
        <p:spPr>
          <a:xfrm>
            <a:off x="1357290" y="1571612"/>
            <a:ext cx="7215238" cy="4893647"/>
          </a:xfrm>
          <a:prstGeom prst="rect">
            <a:avLst/>
          </a:prstGeom>
        </p:spPr>
        <p:txBody>
          <a:bodyPr wrap="square">
            <a:spAutoFit/>
          </a:bodyPr>
          <a:lstStyle/>
          <a:p>
            <a:r>
              <a:rPr lang="tr-TR" sz="2400" dirty="0" smtClean="0"/>
              <a:t>Son günlerde bazı öğrencilerin sürekli geç kalmaya başladığı ve bu durumun sınıf disiplinini bozduğu gözlemlenmektedir.</a:t>
            </a:r>
          </a:p>
          <a:p>
            <a:endParaRPr lang="tr-TR" sz="2400" dirty="0" smtClean="0"/>
          </a:p>
          <a:p>
            <a:endParaRPr lang="tr-TR" sz="2400" dirty="0" smtClean="0"/>
          </a:p>
          <a:p>
            <a:r>
              <a:rPr lang="tr-TR" sz="2400" dirty="0" smtClean="0"/>
              <a:t>Okula giriş-çıkış saatlerimiz:</a:t>
            </a:r>
          </a:p>
          <a:p>
            <a:endParaRPr lang="tr-TR" sz="2400" dirty="0" smtClean="0"/>
          </a:p>
          <a:p>
            <a:endParaRPr lang="tr-TR" sz="2400" dirty="0" smtClean="0"/>
          </a:p>
          <a:p>
            <a:pPr algn="ctr"/>
            <a:r>
              <a:rPr lang="tr-TR" sz="3200" dirty="0" smtClean="0"/>
              <a:t>Sabah</a:t>
            </a:r>
            <a:r>
              <a:rPr lang="tr-TR" sz="3200" dirty="0" smtClean="0">
                <a:solidFill>
                  <a:srgbClr val="FF0000"/>
                </a:solidFill>
              </a:rPr>
              <a:t> 08:50 </a:t>
            </a:r>
          </a:p>
          <a:p>
            <a:pPr algn="ctr"/>
            <a:r>
              <a:rPr lang="tr-TR" sz="3200" dirty="0" smtClean="0"/>
              <a:t>Öğle Arası </a:t>
            </a:r>
            <a:r>
              <a:rPr lang="tr-TR" sz="3200" dirty="0" smtClean="0">
                <a:solidFill>
                  <a:srgbClr val="FF0000"/>
                </a:solidFill>
              </a:rPr>
              <a:t>12:10 – 13:00</a:t>
            </a:r>
          </a:p>
          <a:p>
            <a:pPr algn="ctr"/>
            <a:r>
              <a:rPr lang="tr-TR" sz="3200" dirty="0" smtClean="0"/>
              <a:t>Okuldan Çıkış: </a:t>
            </a:r>
            <a:r>
              <a:rPr lang="tr-TR" sz="3200" dirty="0" smtClean="0">
                <a:solidFill>
                  <a:srgbClr val="FF0000"/>
                </a:solidFill>
              </a:rPr>
              <a:t>14:30</a:t>
            </a:r>
          </a:p>
          <a:p>
            <a:endParaRPr lang="tr-TR" sz="2400" dirty="0"/>
          </a:p>
        </p:txBody>
      </p:sp>
      <p:pic>
        <p:nvPicPr>
          <p:cNvPr id="5"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23528" y="188640"/>
            <a:ext cx="8568952" cy="655272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6" name="Picture 4"/>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23529" y="3465004"/>
            <a:ext cx="8568952" cy="32763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115616" y="2204864"/>
            <a:ext cx="7818072" cy="4392488"/>
          </a:xfrm>
        </p:spPr>
        <p:txBody>
          <a:bodyPr>
            <a:normAutofit fontScale="70000" lnSpcReduction="20000"/>
          </a:bodyPr>
          <a:lstStyle/>
          <a:p>
            <a:pPr marL="82296" indent="0">
              <a:buNone/>
            </a:pPr>
            <a:r>
              <a:rPr lang="tr-TR" dirty="0">
                <a:latin typeface="Comic Sans MS" panose="030F0702030302020204" pitchFamily="66" charset="0"/>
              </a:rPr>
              <a:t>İlkokul öğretmeni "Din Kültürü" dersinde "Cennet ve </a:t>
            </a:r>
            <a:endParaRPr lang="tr-TR" dirty="0" smtClean="0">
              <a:latin typeface="Comic Sans MS" panose="030F0702030302020204" pitchFamily="66" charset="0"/>
            </a:endParaRPr>
          </a:p>
          <a:p>
            <a:pPr marL="82296" indent="0">
              <a:buNone/>
            </a:pPr>
            <a:r>
              <a:rPr lang="tr-TR" dirty="0" smtClean="0">
                <a:latin typeface="Comic Sans MS" panose="030F0702030302020204" pitchFamily="66" charset="0"/>
              </a:rPr>
              <a:t>Cehennemi </a:t>
            </a:r>
            <a:r>
              <a:rPr lang="tr-TR" dirty="0">
                <a:latin typeface="Comic Sans MS" panose="030F0702030302020204" pitchFamily="66" charset="0"/>
              </a:rPr>
              <a:t>anlattıktan sonra sınıfa sormuş:</a:t>
            </a:r>
            <a:br>
              <a:rPr lang="tr-TR" dirty="0">
                <a:latin typeface="Comic Sans MS" panose="030F0702030302020204" pitchFamily="66" charset="0"/>
              </a:rPr>
            </a:br>
            <a:r>
              <a:rPr lang="tr-TR" dirty="0">
                <a:latin typeface="Comic Sans MS" panose="030F0702030302020204" pitchFamily="66" charset="0"/>
              </a:rPr>
              <a:t/>
            </a:r>
            <a:br>
              <a:rPr lang="tr-TR" dirty="0">
                <a:latin typeface="Comic Sans MS" panose="030F0702030302020204" pitchFamily="66" charset="0"/>
              </a:rPr>
            </a:br>
            <a:r>
              <a:rPr lang="tr-TR" dirty="0">
                <a:latin typeface="Comic Sans MS" panose="030F0702030302020204" pitchFamily="66" charset="0"/>
              </a:rPr>
              <a:t>- Çocuklar aranızdan kim cennete gitmek ister?</a:t>
            </a:r>
            <a:br>
              <a:rPr lang="tr-TR" dirty="0">
                <a:latin typeface="Comic Sans MS" panose="030F0702030302020204" pitchFamily="66" charset="0"/>
              </a:rPr>
            </a:br>
            <a:r>
              <a:rPr lang="tr-TR" dirty="0">
                <a:latin typeface="Comic Sans MS" panose="030F0702030302020204" pitchFamily="66" charset="0"/>
              </a:rPr>
              <a:t/>
            </a:r>
            <a:br>
              <a:rPr lang="tr-TR" dirty="0">
                <a:latin typeface="Comic Sans MS" panose="030F0702030302020204" pitchFamily="66" charset="0"/>
              </a:rPr>
            </a:br>
            <a:r>
              <a:rPr lang="tr-TR" dirty="0">
                <a:latin typeface="Comic Sans MS" panose="030F0702030302020204" pitchFamily="66" charset="0"/>
              </a:rPr>
              <a:t>Öğretmen bakmış herkes el kaldırıyor, küçük Temel hariç</a:t>
            </a:r>
            <a:r>
              <a:rPr lang="tr-TR" dirty="0" smtClean="0">
                <a:latin typeface="Comic Sans MS" panose="030F0702030302020204" pitchFamily="66" charset="0"/>
              </a:rPr>
              <a:t>.</a:t>
            </a:r>
          </a:p>
          <a:p>
            <a:pPr marL="82296" indent="0">
              <a:buNone/>
            </a:pPr>
            <a:r>
              <a:rPr lang="tr-TR" dirty="0" smtClean="0">
                <a:latin typeface="Comic Sans MS" panose="030F0702030302020204" pitchFamily="66" charset="0"/>
              </a:rPr>
              <a:t> </a:t>
            </a:r>
            <a:r>
              <a:rPr lang="tr-TR" dirty="0">
                <a:latin typeface="Comic Sans MS" panose="030F0702030302020204" pitchFamily="66" charset="0"/>
              </a:rPr>
              <a:t>Küçük Temel'in yanına gidip sormuş:</a:t>
            </a:r>
            <a:br>
              <a:rPr lang="tr-TR" dirty="0">
                <a:latin typeface="Comic Sans MS" panose="030F0702030302020204" pitchFamily="66" charset="0"/>
              </a:rPr>
            </a:br>
            <a:r>
              <a:rPr lang="tr-TR" dirty="0">
                <a:latin typeface="Comic Sans MS" panose="030F0702030302020204" pitchFamily="66" charset="0"/>
              </a:rPr>
              <a:t/>
            </a:r>
            <a:br>
              <a:rPr lang="tr-TR" dirty="0">
                <a:latin typeface="Comic Sans MS" panose="030F0702030302020204" pitchFamily="66" charset="0"/>
              </a:rPr>
            </a:br>
            <a:r>
              <a:rPr lang="tr-TR" dirty="0">
                <a:latin typeface="Comic Sans MS" panose="030F0702030302020204" pitchFamily="66" charset="0"/>
              </a:rPr>
              <a:t>- Ne o </a:t>
            </a:r>
            <a:r>
              <a:rPr lang="tr-TR" dirty="0" err="1">
                <a:latin typeface="Comic Sans MS" panose="030F0702030302020204" pitchFamily="66" charset="0"/>
              </a:rPr>
              <a:t>Temelciğim</a:t>
            </a:r>
            <a:r>
              <a:rPr lang="tr-TR" dirty="0">
                <a:latin typeface="Comic Sans MS" panose="030F0702030302020204" pitchFamily="66" charset="0"/>
              </a:rPr>
              <a:t>, sen cennete gitmek istemiyor musun?</a:t>
            </a:r>
            <a:br>
              <a:rPr lang="tr-TR" dirty="0">
                <a:latin typeface="Comic Sans MS" panose="030F0702030302020204" pitchFamily="66" charset="0"/>
              </a:rPr>
            </a:br>
            <a:r>
              <a:rPr lang="tr-TR" dirty="0">
                <a:latin typeface="Comic Sans MS" panose="030F0702030302020204" pitchFamily="66" charset="0"/>
              </a:rPr>
              <a:t/>
            </a:r>
            <a:br>
              <a:rPr lang="tr-TR" dirty="0">
                <a:latin typeface="Comic Sans MS" panose="030F0702030302020204" pitchFamily="66" charset="0"/>
              </a:rPr>
            </a:br>
            <a:r>
              <a:rPr lang="tr-TR" dirty="0">
                <a:latin typeface="Comic Sans MS" panose="030F0702030302020204" pitchFamily="66" charset="0"/>
              </a:rPr>
              <a:t>Küçük Temel cevap vermiş:</a:t>
            </a:r>
            <a:br>
              <a:rPr lang="tr-TR" dirty="0">
                <a:latin typeface="Comic Sans MS" panose="030F0702030302020204" pitchFamily="66" charset="0"/>
              </a:rPr>
            </a:br>
            <a:r>
              <a:rPr lang="tr-TR" dirty="0">
                <a:latin typeface="Comic Sans MS" panose="030F0702030302020204" pitchFamily="66" charset="0"/>
              </a:rPr>
              <a:t/>
            </a:r>
            <a:br>
              <a:rPr lang="tr-TR" dirty="0">
                <a:latin typeface="Comic Sans MS" panose="030F0702030302020204" pitchFamily="66" charset="0"/>
              </a:rPr>
            </a:br>
            <a:r>
              <a:rPr lang="tr-TR" dirty="0">
                <a:latin typeface="Comic Sans MS" panose="030F0702030302020204" pitchFamily="66" charset="0"/>
              </a:rPr>
              <a:t>- İstemesine istiyorum da öğretmenim... Annem okuldan </a:t>
            </a:r>
            <a:endParaRPr lang="tr-TR" dirty="0" smtClean="0">
              <a:latin typeface="Comic Sans MS" panose="030F0702030302020204" pitchFamily="66" charset="0"/>
            </a:endParaRPr>
          </a:p>
          <a:p>
            <a:pPr marL="82296" indent="0">
              <a:buNone/>
            </a:pPr>
            <a:r>
              <a:rPr lang="tr-TR" dirty="0" smtClean="0">
                <a:latin typeface="Comic Sans MS" panose="030F0702030302020204" pitchFamily="66" charset="0"/>
              </a:rPr>
              <a:t>sonra </a:t>
            </a:r>
            <a:r>
              <a:rPr lang="tr-TR" dirty="0">
                <a:latin typeface="Comic Sans MS" panose="030F0702030302020204" pitchFamily="66" charset="0"/>
              </a:rPr>
              <a:t>hemen eve gel dedi!..</a:t>
            </a:r>
          </a:p>
        </p:txBody>
      </p:sp>
      <p:pic>
        <p:nvPicPr>
          <p:cNvPr id="102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115616" y="188640"/>
            <a:ext cx="7488832" cy="1944217"/>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3409285790"/>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432560" y="359898"/>
            <a:ext cx="7406640" cy="620830"/>
          </a:xfrm>
        </p:spPr>
        <p:txBody>
          <a:bodyPr>
            <a:normAutofit fontScale="90000"/>
          </a:bodyPr>
          <a:lstStyle/>
          <a:p>
            <a:r>
              <a:rPr lang="tr-TR" dirty="0"/>
              <a:t>Son Söz</a:t>
            </a:r>
          </a:p>
        </p:txBody>
      </p:sp>
      <p:sp>
        <p:nvSpPr>
          <p:cNvPr id="3" name="Alt Başlık 2"/>
          <p:cNvSpPr>
            <a:spLocks noGrp="1"/>
          </p:cNvSpPr>
          <p:nvPr>
            <p:ph type="subTitle" idx="1"/>
          </p:nvPr>
        </p:nvSpPr>
        <p:spPr>
          <a:xfrm>
            <a:off x="1432560" y="980728"/>
            <a:ext cx="7406640" cy="5184576"/>
          </a:xfrm>
        </p:spPr>
        <p:txBody>
          <a:bodyPr>
            <a:normAutofit/>
          </a:bodyPr>
          <a:lstStyle/>
          <a:p>
            <a:pPr marL="171450" lvl="0" indent="-173038" fontAlgn="base">
              <a:spcAft>
                <a:spcPct val="0"/>
              </a:spcAft>
              <a:buClr>
                <a:srgbClr val="61625E"/>
              </a:buClr>
              <a:buSzTx/>
              <a:buFont typeface="Arial" charset="0"/>
              <a:buChar char="•"/>
              <a:defRPr/>
            </a:pPr>
            <a:r>
              <a:rPr lang="tr-TR" sz="2200" b="1" spc="30" dirty="0">
                <a:solidFill>
                  <a:srgbClr val="00B050"/>
                </a:solidFill>
                <a:latin typeface="Comic Sans MS" pitchFamily="66" charset="0"/>
                <a:cs typeface="Tahoma" pitchFamily="34" charset="0"/>
              </a:rPr>
              <a:t>Her Birey farklıdır, diğerleriyle kıyaslanmaz</a:t>
            </a:r>
            <a:r>
              <a:rPr lang="tr-TR" sz="2200" b="1" spc="30" dirty="0">
                <a:solidFill>
                  <a:srgbClr val="48231E"/>
                </a:solidFill>
                <a:latin typeface="Comic Sans MS" pitchFamily="66" charset="0"/>
                <a:cs typeface="Tahoma" pitchFamily="34" charset="0"/>
              </a:rPr>
              <a:t>.</a:t>
            </a:r>
          </a:p>
          <a:p>
            <a:pPr marL="171450" lvl="0" indent="-173038" fontAlgn="base">
              <a:spcAft>
                <a:spcPct val="0"/>
              </a:spcAft>
              <a:buClr>
                <a:srgbClr val="61625E"/>
              </a:buClr>
              <a:buSzTx/>
              <a:buFont typeface="Arial" charset="0"/>
              <a:buChar char="•"/>
              <a:defRPr/>
            </a:pPr>
            <a:r>
              <a:rPr lang="tr-TR" sz="2200" b="1" spc="30" dirty="0">
                <a:solidFill>
                  <a:srgbClr val="00B0F0"/>
                </a:solidFill>
                <a:latin typeface="Comic Sans MS" pitchFamily="66" charset="0"/>
                <a:cs typeface="Tahoma" pitchFamily="34" charset="0"/>
              </a:rPr>
              <a:t>Her bireyin başarılı olabileceği bir yanı vardır.</a:t>
            </a:r>
          </a:p>
          <a:p>
            <a:pPr marL="171450" lvl="0" indent="-173038" fontAlgn="base">
              <a:spcAft>
                <a:spcPct val="0"/>
              </a:spcAft>
              <a:buClr>
                <a:srgbClr val="61625E"/>
              </a:buClr>
              <a:buSzTx/>
              <a:buFont typeface="Arial" charset="0"/>
              <a:buChar char="•"/>
              <a:defRPr/>
            </a:pPr>
            <a:r>
              <a:rPr lang="tr-TR" sz="2200" b="1" spc="30" dirty="0">
                <a:solidFill>
                  <a:srgbClr val="48231E">
                    <a:lumMod val="60000"/>
                    <a:lumOff val="40000"/>
                  </a:srgbClr>
                </a:solidFill>
                <a:latin typeface="Comic Sans MS" pitchFamily="66" charset="0"/>
                <a:cs typeface="Tahoma" pitchFamily="34" charset="0"/>
              </a:rPr>
              <a:t>Bütün öğrencilerden aynı başarı beklenemez</a:t>
            </a:r>
            <a:r>
              <a:rPr lang="tr-TR" sz="2200" b="1" spc="30" dirty="0" smtClean="0">
                <a:solidFill>
                  <a:srgbClr val="48231E">
                    <a:lumMod val="60000"/>
                    <a:lumOff val="40000"/>
                  </a:srgbClr>
                </a:solidFill>
                <a:latin typeface="Comic Sans MS" pitchFamily="66" charset="0"/>
                <a:cs typeface="Tahoma" pitchFamily="34" charset="0"/>
              </a:rPr>
              <a:t>. Bulunduğu </a:t>
            </a:r>
            <a:r>
              <a:rPr lang="tr-TR" sz="2200" b="1" spc="30" dirty="0">
                <a:solidFill>
                  <a:srgbClr val="48231E">
                    <a:lumMod val="60000"/>
                    <a:lumOff val="40000"/>
                  </a:srgbClr>
                </a:solidFill>
                <a:latin typeface="Comic Sans MS" pitchFamily="66" charset="0"/>
                <a:cs typeface="Tahoma" pitchFamily="34" charset="0"/>
              </a:rPr>
              <a:t>seviyeden ilerlemesi başarı olarak değerlendirilir.</a:t>
            </a:r>
          </a:p>
          <a:p>
            <a:pPr marL="171450" lvl="0" indent="-173038" fontAlgn="base">
              <a:spcAft>
                <a:spcPct val="0"/>
              </a:spcAft>
              <a:buClr>
                <a:srgbClr val="61625E"/>
              </a:buClr>
              <a:buSzTx/>
              <a:buFont typeface="Arial" charset="0"/>
              <a:buChar char="•"/>
              <a:defRPr/>
            </a:pPr>
            <a:r>
              <a:rPr lang="tr-TR" sz="2200" b="1" spc="30" dirty="0">
                <a:solidFill>
                  <a:srgbClr val="7030A0"/>
                </a:solidFill>
                <a:latin typeface="Comic Sans MS" pitchFamily="66" charset="0"/>
                <a:cs typeface="Tahoma" pitchFamily="34" charset="0"/>
              </a:rPr>
              <a:t>Çocuklarımızı olduğu gibi kabullenelim, beklentilerimizi ona göre ayarlayalım.</a:t>
            </a:r>
          </a:p>
        </p:txBody>
      </p:sp>
      <p:pic>
        <p:nvPicPr>
          <p:cNvPr id="4" name="Picture 4" descr="C:\Users\Rubil\Desktop\578463_579470988730808_932342_n.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331640" y="3789040"/>
            <a:ext cx="7128792" cy="25922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1319755"/>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432560" y="359898"/>
            <a:ext cx="7406640" cy="692838"/>
          </a:xfrm>
        </p:spPr>
        <p:txBody>
          <a:bodyPr>
            <a:normAutofit fontScale="90000"/>
          </a:bodyPr>
          <a:lstStyle/>
          <a:p>
            <a:r>
              <a:rPr lang="tr-TR" altLang="tr-TR" sz="6600" dirty="0">
                <a:solidFill>
                  <a:schemeClr val="tx2"/>
                </a:solidFill>
              </a:rPr>
              <a:t/>
            </a:r>
            <a:br>
              <a:rPr lang="tr-TR" altLang="tr-TR" sz="6600" dirty="0">
                <a:solidFill>
                  <a:schemeClr val="tx2"/>
                </a:solidFill>
              </a:rPr>
            </a:br>
            <a:r>
              <a:rPr lang="tr-TR" altLang="tr-TR" sz="4000" dirty="0">
                <a:solidFill>
                  <a:schemeClr val="folHlink"/>
                </a:solidFill>
              </a:rPr>
              <a:t>AMACIMIZ</a:t>
            </a:r>
            <a:endParaRPr lang="tr-TR" dirty="0"/>
          </a:p>
        </p:txBody>
      </p:sp>
      <p:sp>
        <p:nvSpPr>
          <p:cNvPr id="3" name="Alt Başlık 2"/>
          <p:cNvSpPr>
            <a:spLocks noGrp="1"/>
          </p:cNvSpPr>
          <p:nvPr>
            <p:ph type="subTitle" idx="1"/>
          </p:nvPr>
        </p:nvSpPr>
        <p:spPr>
          <a:xfrm>
            <a:off x="1432560" y="1052736"/>
            <a:ext cx="7406640" cy="2549928"/>
          </a:xfrm>
        </p:spPr>
        <p:txBody>
          <a:bodyPr>
            <a:noAutofit/>
          </a:bodyPr>
          <a:lstStyle/>
          <a:p>
            <a:pPr>
              <a:buClr>
                <a:schemeClr val="tx1"/>
              </a:buClr>
              <a:buSzPts val="2800"/>
            </a:pPr>
            <a:r>
              <a:rPr lang="tr-TR" altLang="tr-TR" sz="2800" dirty="0">
                <a:latin typeface="Comic Sans MS" pitchFamily="66" charset="0"/>
              </a:rPr>
              <a:t>Hayatta kendine güvenen</a:t>
            </a:r>
          </a:p>
          <a:p>
            <a:pPr>
              <a:buClr>
                <a:schemeClr val="tx1"/>
              </a:buClr>
              <a:buSzPts val="2800"/>
            </a:pPr>
            <a:r>
              <a:rPr lang="tr-TR" altLang="tr-TR" sz="2800" dirty="0">
                <a:latin typeface="Comic Sans MS" pitchFamily="66" charset="0"/>
              </a:rPr>
              <a:t>Ayakları  üstünde durabilen </a:t>
            </a:r>
          </a:p>
          <a:p>
            <a:pPr>
              <a:buClr>
                <a:schemeClr val="tx1"/>
              </a:buClr>
              <a:buSzPts val="2800"/>
            </a:pPr>
            <a:r>
              <a:rPr lang="tr-TR" altLang="tr-TR" sz="2800" dirty="0">
                <a:latin typeface="Comic Sans MS" pitchFamily="66" charset="0"/>
              </a:rPr>
              <a:t>Diğer  insanlarla iyi ilişkiler geliştiren</a:t>
            </a:r>
          </a:p>
          <a:p>
            <a:pPr>
              <a:buClr>
                <a:schemeClr val="tx1"/>
              </a:buClr>
              <a:buSzPts val="2800"/>
            </a:pPr>
            <a:r>
              <a:rPr lang="tr-TR" altLang="tr-TR" sz="2800" dirty="0">
                <a:latin typeface="Comic Sans MS" pitchFamily="66" charset="0"/>
              </a:rPr>
              <a:t>Sosyal  ve kültürel yönden gelişmiş </a:t>
            </a:r>
          </a:p>
          <a:p>
            <a:pPr>
              <a:buClr>
                <a:schemeClr val="tx1"/>
              </a:buClr>
              <a:buSzPts val="2800"/>
            </a:pPr>
            <a:r>
              <a:rPr lang="tr-TR" altLang="tr-TR" sz="2800" dirty="0">
                <a:latin typeface="Comic Sans MS" pitchFamily="66" charset="0"/>
              </a:rPr>
              <a:t>Olumlu davranış özelliklerine sahip katılımcılığı benimsemiş </a:t>
            </a:r>
          </a:p>
          <a:p>
            <a:pPr>
              <a:buClr>
                <a:schemeClr val="tx1"/>
              </a:buClr>
              <a:buSzPts val="2800"/>
            </a:pPr>
            <a:r>
              <a:rPr lang="tr-TR" altLang="tr-TR" sz="2800" dirty="0">
                <a:latin typeface="Comic Sans MS" pitchFamily="66" charset="0"/>
              </a:rPr>
              <a:t>Zamanı kullanmasını bilen </a:t>
            </a:r>
            <a:endParaRPr lang="tr-TR" altLang="tr-TR" sz="2800" dirty="0" smtClean="0">
              <a:latin typeface="Comic Sans MS" pitchFamily="66" charset="0"/>
            </a:endParaRPr>
          </a:p>
          <a:p>
            <a:pPr>
              <a:buClr>
                <a:schemeClr val="tx1"/>
              </a:buClr>
              <a:buSzPts val="2800"/>
            </a:pPr>
            <a:r>
              <a:rPr lang="tr-TR" altLang="tr-TR" sz="2800" dirty="0" smtClean="0">
                <a:latin typeface="Comic Sans MS" pitchFamily="66" charset="0"/>
              </a:rPr>
              <a:t>Türk </a:t>
            </a:r>
            <a:r>
              <a:rPr lang="tr-TR" altLang="tr-TR" sz="2800" dirty="0">
                <a:latin typeface="Comic Sans MS" pitchFamily="66" charset="0"/>
              </a:rPr>
              <a:t>Milli Eğitiminin amaç ve ilkelerini benimseyen,</a:t>
            </a:r>
          </a:p>
          <a:p>
            <a:pPr>
              <a:buClr>
                <a:schemeClr val="tx1"/>
              </a:buClr>
              <a:buSzPts val="2800"/>
            </a:pPr>
            <a:r>
              <a:rPr lang="tr-TR" altLang="tr-TR" sz="2800" dirty="0">
                <a:latin typeface="Comic Sans MS" pitchFamily="66" charset="0"/>
              </a:rPr>
              <a:t>Sistemli, üretici, sorumluluk duygusuna sahip sağlıklı bireyler yetiştirmektir</a:t>
            </a:r>
            <a:endParaRPr lang="tr-TR" sz="2800" dirty="0"/>
          </a:p>
        </p:txBody>
      </p:sp>
    </p:spTree>
    <p:extLst>
      <p:ext uri="{BB962C8B-B14F-4D97-AF65-F5344CB8AC3E}">
        <p14:creationId xmlns="" xmlns:p14="http://schemas.microsoft.com/office/powerpoint/2010/main" val="2202690876"/>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1285852" y="500042"/>
            <a:ext cx="7500990" cy="523220"/>
          </a:xfrm>
          <a:prstGeom prst="rect">
            <a:avLst/>
          </a:prstGeom>
        </p:spPr>
        <p:txBody>
          <a:bodyPr wrap="square">
            <a:spAutoFit/>
          </a:bodyPr>
          <a:lstStyle/>
          <a:p>
            <a:r>
              <a:rPr lang="tr-TR" sz="2800" b="1" u="sng" dirty="0" smtClean="0">
                <a:solidFill>
                  <a:srgbClr val="FF0000"/>
                </a:solidFill>
              </a:rPr>
              <a:t>Okul sütü </a:t>
            </a:r>
            <a:endParaRPr lang="tr-TR" sz="2800" dirty="0">
              <a:solidFill>
                <a:srgbClr val="FF0000"/>
              </a:solidFill>
            </a:endParaRPr>
          </a:p>
        </p:txBody>
      </p:sp>
      <p:pic>
        <p:nvPicPr>
          <p:cNvPr id="8194" name="Picture 2" descr="http://www.harputsancakhaber.com/files/news/default/ilk-ders-okul-sutu-ile-baslayacak178854798a3e71dd4b16.jpg"/>
          <p:cNvPicPr>
            <a:picLocks noChangeAspect="1" noChangeArrowheads="1"/>
          </p:cNvPicPr>
          <p:nvPr/>
        </p:nvPicPr>
        <p:blipFill>
          <a:blip r:embed="rId3" cstate="print"/>
          <a:srcRect/>
          <a:stretch>
            <a:fillRect/>
          </a:stretch>
        </p:blipFill>
        <p:spPr bwMode="auto">
          <a:xfrm>
            <a:off x="1070440" y="1000108"/>
            <a:ext cx="7954520" cy="5357850"/>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r>
              <a:rPr lang="tr-TR" dirty="0" smtClean="0"/>
              <a:t>Süt, arı, böcek alerjisi olanlar</a:t>
            </a:r>
            <a:endParaRPr lang="tr-TR" dirty="0"/>
          </a:p>
        </p:txBody>
      </p:sp>
      <p:sp>
        <p:nvSpPr>
          <p:cNvPr id="3" name="Alt Başlık 2"/>
          <p:cNvSpPr>
            <a:spLocks noGrp="1"/>
          </p:cNvSpPr>
          <p:nvPr>
            <p:ph type="subTitle" idx="1"/>
          </p:nvPr>
        </p:nvSpPr>
        <p:spPr>
          <a:xfrm>
            <a:off x="1432560" y="1850064"/>
            <a:ext cx="7406640" cy="4531264"/>
          </a:xfrm>
        </p:spPr>
        <p:txBody>
          <a:bodyPr/>
          <a:lstStyle/>
          <a:p>
            <a:endParaRPr lang="tr-TR" dirty="0"/>
          </a:p>
        </p:txBody>
      </p:sp>
      <p:pic>
        <p:nvPicPr>
          <p:cNvPr id="102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979711" y="2564904"/>
            <a:ext cx="2664297" cy="2952328"/>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148064" y="2564904"/>
            <a:ext cx="3312368" cy="2952328"/>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2357357401"/>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s://i.cuteonly.com/photos/28/2/6d/sipan-muzhchina-iz-turkey-1-300.jpg"/>
          <p:cNvPicPr>
            <a:picLocks noChangeAspect="1" noChangeArrowheads="1"/>
          </p:cNvPicPr>
          <p:nvPr/>
        </p:nvPicPr>
        <p:blipFill>
          <a:blip r:embed="rId3" cstate="print"/>
          <a:srcRect/>
          <a:stretch>
            <a:fillRect/>
          </a:stretch>
        </p:blipFill>
        <p:spPr bwMode="auto">
          <a:xfrm>
            <a:off x="1643042" y="857233"/>
            <a:ext cx="6500858" cy="4380672"/>
          </a:xfrm>
          <a:prstGeom prst="rect">
            <a:avLst/>
          </a:prstGeom>
          <a:noFill/>
        </p:spPr>
      </p:pic>
      <p:sp>
        <p:nvSpPr>
          <p:cNvPr id="3" name="2 İçerik Yer Tutucusu"/>
          <p:cNvSpPr>
            <a:spLocks noGrp="1"/>
          </p:cNvSpPr>
          <p:nvPr>
            <p:ph idx="1"/>
          </p:nvPr>
        </p:nvSpPr>
        <p:spPr>
          <a:xfrm>
            <a:off x="914400" y="357166"/>
            <a:ext cx="8229600" cy="6215106"/>
          </a:xfrm>
        </p:spPr>
        <p:txBody>
          <a:bodyPr>
            <a:normAutofit fontScale="92500" lnSpcReduction="20000"/>
          </a:bodyPr>
          <a:lstStyle/>
          <a:p>
            <a:pPr algn="ctr">
              <a:buNone/>
            </a:pPr>
            <a:r>
              <a:rPr lang="tr-TR" sz="4200" dirty="0" smtClean="0">
                <a:solidFill>
                  <a:srgbClr val="C00000"/>
                </a:solidFill>
              </a:rPr>
              <a:t>TOPLANTIYA KATILDIĞINIZ İÇİN </a:t>
            </a:r>
          </a:p>
          <a:p>
            <a:pPr algn="ctr">
              <a:buNone/>
            </a:pPr>
            <a:endParaRPr lang="tr-TR" sz="7200" dirty="0" smtClean="0">
              <a:solidFill>
                <a:srgbClr val="FF0000"/>
              </a:solidFill>
            </a:endParaRPr>
          </a:p>
          <a:p>
            <a:pPr algn="ctr">
              <a:buNone/>
            </a:pPr>
            <a:endParaRPr lang="tr-TR" sz="7200" dirty="0" smtClean="0">
              <a:solidFill>
                <a:srgbClr val="FF0000"/>
              </a:solidFill>
            </a:endParaRPr>
          </a:p>
          <a:p>
            <a:pPr algn="ctr">
              <a:buNone/>
            </a:pPr>
            <a:endParaRPr lang="tr-TR" sz="7200" dirty="0" smtClean="0">
              <a:solidFill>
                <a:srgbClr val="FF0000"/>
              </a:solidFill>
            </a:endParaRPr>
          </a:p>
          <a:p>
            <a:pPr algn="ctr">
              <a:buNone/>
            </a:pPr>
            <a:endParaRPr lang="tr-TR" sz="7200" dirty="0" smtClean="0">
              <a:solidFill>
                <a:srgbClr val="FF0000"/>
              </a:solidFill>
            </a:endParaRPr>
          </a:p>
          <a:p>
            <a:pPr algn="ctr">
              <a:buNone/>
            </a:pPr>
            <a:endParaRPr lang="tr-TR" sz="7200" dirty="0" smtClean="0">
              <a:solidFill>
                <a:srgbClr val="FF0000"/>
              </a:solidFill>
            </a:endParaRPr>
          </a:p>
          <a:p>
            <a:pPr algn="ctr">
              <a:buNone/>
            </a:pPr>
            <a:r>
              <a:rPr lang="tr-TR" sz="5200" dirty="0" smtClean="0">
                <a:solidFill>
                  <a:srgbClr val="FF0000"/>
                </a:solidFill>
              </a:rPr>
              <a:t>                      </a:t>
            </a:r>
            <a:r>
              <a:rPr lang="tr-TR" sz="3500" dirty="0" smtClean="0">
                <a:solidFill>
                  <a:srgbClr val="FF0000"/>
                </a:solidFill>
                <a:latin typeface="Comic Sans MS" panose="030F0702030302020204" pitchFamily="66" charset="0"/>
              </a:rPr>
              <a:t>KASIM ÖZDEMİR</a:t>
            </a:r>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000100" y="857232"/>
            <a:ext cx="8715404" cy="857256"/>
          </a:xfrm>
        </p:spPr>
        <p:txBody>
          <a:bodyPr>
            <a:noAutofit/>
          </a:bodyPr>
          <a:lstStyle/>
          <a:p>
            <a:pPr>
              <a:buNone/>
            </a:pPr>
            <a:r>
              <a:rPr lang="tr-TR" sz="2000" b="1" u="sng" dirty="0" smtClean="0">
                <a:solidFill>
                  <a:srgbClr val="FF0000"/>
                </a:solidFill>
                <a:latin typeface="Comic Sans MS" panose="030F0702030302020204" pitchFamily="66" charset="0"/>
              </a:rPr>
              <a:t>Gündem maddelerinin okunması, I. dönemin değerlendirilmesi</a:t>
            </a:r>
            <a:r>
              <a:rPr lang="tr-TR" sz="2000" b="1" u="sng" dirty="0" smtClean="0">
                <a:solidFill>
                  <a:srgbClr val="FF0000"/>
                </a:solidFill>
              </a:rPr>
              <a:t>:</a:t>
            </a:r>
            <a:endParaRPr lang="tr-TR" sz="2000" dirty="0">
              <a:solidFill>
                <a:srgbClr val="FF0000"/>
              </a:solidFill>
            </a:endParaRPr>
          </a:p>
        </p:txBody>
      </p:sp>
      <p:sp>
        <p:nvSpPr>
          <p:cNvPr id="4" name="1 Başlık"/>
          <p:cNvSpPr txBox="1">
            <a:spLocks/>
          </p:cNvSpPr>
          <p:nvPr/>
        </p:nvSpPr>
        <p:spPr>
          <a:xfrm>
            <a:off x="1000100" y="1500174"/>
            <a:ext cx="7500990" cy="4643470"/>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100000"/>
              </a:lnSpc>
              <a:spcBef>
                <a:spcPct val="0"/>
              </a:spcBef>
              <a:spcAft>
                <a:spcPts val="0"/>
              </a:spcAft>
              <a:buClrTx/>
              <a:buSzTx/>
              <a:buFontTx/>
              <a:buNone/>
              <a:tabLst/>
              <a:defRPr/>
            </a:pPr>
            <a:endParaRPr kumimoji="0" lang="tr-TR" sz="4000" b="0" i="0" u="none" strike="noStrike" kern="1200" cap="none" spc="0" normalizeH="0" baseline="0" noProof="0" dirty="0">
              <a:ln>
                <a:noFill/>
              </a:ln>
              <a:solidFill>
                <a:schemeClr val="tx1"/>
              </a:solidFill>
              <a:effectLst/>
              <a:uLnTx/>
              <a:uFillTx/>
              <a:latin typeface="+mj-lt"/>
              <a:ea typeface="+mj-ea"/>
              <a:cs typeface="+mj-cs"/>
            </a:endParaRPr>
          </a:p>
        </p:txBody>
      </p:sp>
      <p:sp>
        <p:nvSpPr>
          <p:cNvPr id="5" name="4 Dikdörtgen"/>
          <p:cNvSpPr/>
          <p:nvPr/>
        </p:nvSpPr>
        <p:spPr>
          <a:xfrm>
            <a:off x="1071538" y="1357298"/>
            <a:ext cx="7786742" cy="5262979"/>
          </a:xfrm>
          <a:prstGeom prst="rect">
            <a:avLst/>
          </a:prstGeom>
        </p:spPr>
        <p:txBody>
          <a:bodyPr wrap="square">
            <a:spAutoFit/>
          </a:bodyPr>
          <a:lstStyle/>
          <a:p>
            <a:r>
              <a:rPr lang="tr-TR" sz="2400" b="1" dirty="0" smtClean="0">
                <a:solidFill>
                  <a:srgbClr val="C00000"/>
                </a:solidFill>
                <a:latin typeface="Comic Sans MS" panose="030F0702030302020204" pitchFamily="66" charset="0"/>
              </a:rPr>
              <a:t>Ders Çalışma ortamı…</a:t>
            </a:r>
          </a:p>
          <a:p>
            <a:endParaRPr lang="tr-TR" sz="2400" b="1" dirty="0" smtClean="0">
              <a:latin typeface="Comic Sans MS" panose="030F0702030302020204" pitchFamily="66" charset="0"/>
            </a:endParaRPr>
          </a:p>
          <a:p>
            <a:r>
              <a:rPr lang="tr-TR" sz="2400" b="1" dirty="0" smtClean="0">
                <a:latin typeface="Comic Sans MS" panose="030F0702030302020204" pitchFamily="66" charset="0"/>
              </a:rPr>
              <a:t>Ev uygunsa bir oda ayarlayabilirsiniz.</a:t>
            </a:r>
          </a:p>
          <a:p>
            <a:endParaRPr lang="tr-TR" sz="2400" b="1" dirty="0" smtClean="0">
              <a:latin typeface="Comic Sans MS" panose="030F0702030302020204" pitchFamily="66" charset="0"/>
            </a:endParaRPr>
          </a:p>
          <a:p>
            <a:r>
              <a:rPr lang="tr-TR" sz="2400" b="1" dirty="0" smtClean="0">
                <a:latin typeface="Comic Sans MS" panose="030F0702030302020204" pitchFamily="66" charset="0"/>
              </a:rPr>
              <a:t>Uygun değilse ödev yaparken;</a:t>
            </a:r>
          </a:p>
          <a:p>
            <a:r>
              <a:rPr lang="tr-TR" sz="2400" b="1" dirty="0" smtClean="0">
                <a:latin typeface="Comic Sans MS" panose="030F0702030302020204" pitchFamily="66" charset="0"/>
              </a:rPr>
              <a:t>Televizyonu kapatın, sessiz ortam oluşturun, ders çalışmasını engelleyen objeleri uzaklaştırın.</a:t>
            </a:r>
          </a:p>
          <a:p>
            <a:endParaRPr lang="tr-TR" sz="2400" b="1" dirty="0" smtClean="0">
              <a:latin typeface="Comic Sans MS" panose="030F0702030302020204" pitchFamily="66" charset="0"/>
            </a:endParaRPr>
          </a:p>
          <a:p>
            <a:r>
              <a:rPr lang="tr-TR" sz="2400" b="1" dirty="0" smtClean="0">
                <a:latin typeface="Comic Sans MS" panose="030F0702030302020204" pitchFamily="66" charset="0"/>
              </a:rPr>
              <a:t>Okuma anlamaya yönelik etkinlikler yapılmalı. (hikaye okuma- anlatma)</a:t>
            </a:r>
          </a:p>
          <a:p>
            <a:endParaRPr lang="tr-TR" sz="2400" b="1" dirty="0" smtClean="0">
              <a:latin typeface="Comic Sans MS" panose="030F0702030302020204" pitchFamily="66" charset="0"/>
            </a:endParaRPr>
          </a:p>
          <a:p>
            <a:r>
              <a:rPr lang="tr-TR" sz="2400" b="1" dirty="0" smtClean="0">
                <a:latin typeface="Comic Sans MS" panose="030F0702030302020204" pitchFamily="66" charset="0"/>
              </a:rPr>
              <a:t>Verilen ödevlerin kontrol edilmesi…</a:t>
            </a:r>
          </a:p>
          <a:p>
            <a:endParaRPr lang="tr-TR" sz="2400" b="1" dirty="0" smtClean="0">
              <a:latin typeface="Comic Sans MS" panose="030F0702030302020204" pitchFamily="66" charset="0"/>
            </a:endParaRPr>
          </a:p>
          <a:p>
            <a:r>
              <a:rPr lang="tr-TR" sz="2400" b="1" dirty="0" smtClean="0">
                <a:latin typeface="Comic Sans MS" panose="030F0702030302020204" pitchFamily="66" charset="0"/>
              </a:rPr>
              <a:t>Yazı güzelliği için çalışmalar (hikaye yazma</a:t>
            </a:r>
            <a:r>
              <a:rPr lang="tr-TR" sz="2400" b="1" dirty="0" smtClean="0"/>
              <a:t>)</a:t>
            </a:r>
            <a:endParaRPr lang="tr-TR" sz="2400" b="1" dirty="0"/>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normAutofit/>
          </a:bodyPr>
          <a:lstStyle/>
          <a:p>
            <a:r>
              <a:rPr lang="tr-TR" altLang="tr-TR" dirty="0">
                <a:solidFill>
                  <a:schemeClr val="folHlink"/>
                </a:solidFill>
                <a:latin typeface="Comic Sans MS" pitchFamily="66" charset="0"/>
              </a:rPr>
              <a:t>OKUL AİLE İŞBİRLİĞİNİN </a:t>
            </a:r>
            <a:r>
              <a:rPr lang="tr-TR" altLang="tr-TR" dirty="0" smtClean="0">
                <a:solidFill>
                  <a:schemeClr val="folHlink"/>
                </a:solidFill>
                <a:latin typeface="Comic Sans MS" pitchFamily="66" charset="0"/>
              </a:rPr>
              <a:t>ÖNEMİ</a:t>
            </a:r>
            <a:endParaRPr lang="tr-TR" dirty="0"/>
          </a:p>
        </p:txBody>
      </p:sp>
      <p:sp>
        <p:nvSpPr>
          <p:cNvPr id="3" name="Alt Başlık 2"/>
          <p:cNvSpPr>
            <a:spLocks noGrp="1"/>
          </p:cNvSpPr>
          <p:nvPr>
            <p:ph type="subTitle" idx="1"/>
          </p:nvPr>
        </p:nvSpPr>
        <p:spPr>
          <a:xfrm>
            <a:off x="1432560" y="2204864"/>
            <a:ext cx="7406640" cy="3672408"/>
          </a:xfrm>
        </p:spPr>
        <p:txBody>
          <a:bodyPr>
            <a:normAutofit/>
          </a:bodyPr>
          <a:lstStyle/>
          <a:p>
            <a:r>
              <a:rPr lang="tr-TR" altLang="tr-TR" dirty="0">
                <a:latin typeface="Comic Sans MS" panose="030F0702030302020204" pitchFamily="66" charset="0"/>
              </a:rPr>
              <a:t>OKUL VE AİLENİN AMACI ÖĞRENCİYE EN İYİ ORTAMI HAZIRLAMAK OLDUĞUNDAN,OKUL VE AİLELER ARASI İŞ BİRLİĞİ, HEM ÖĞRETMENİN İŞİNİ KOLAYLAŞTIRACAK HEMDE ÇOCUKLARDAN BEKLENEN OLUMLU DAVRANIŞ DEĞİŞİKLİĞİNİN KALICI OLMASINI SAĞLAYACAKTIR</a:t>
            </a:r>
            <a:endParaRPr lang="tr-TR" dirty="0">
              <a:latin typeface="Comic Sans MS" panose="030F0702030302020204" pitchFamily="66" charset="0"/>
            </a:endParaRPr>
          </a:p>
        </p:txBody>
      </p:sp>
    </p:spTree>
    <p:extLst>
      <p:ext uri="{BB962C8B-B14F-4D97-AF65-F5344CB8AC3E}">
        <p14:creationId xmlns="" xmlns:p14="http://schemas.microsoft.com/office/powerpoint/2010/main" val="643738366"/>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432560" y="359898"/>
            <a:ext cx="7406640" cy="1844966"/>
          </a:xfrm>
        </p:spPr>
        <p:txBody>
          <a:bodyPr>
            <a:normAutofit fontScale="90000"/>
          </a:bodyPr>
          <a:lstStyle/>
          <a:p>
            <a:r>
              <a:rPr lang="tr-TR" sz="3200" b="1" dirty="0">
                <a:solidFill>
                  <a:srgbClr val="FF0000"/>
                </a:solidFill>
                <a:latin typeface="Comic Sans MS" pitchFamily="66" charset="0"/>
              </a:rPr>
              <a:t>E</a:t>
            </a:r>
            <a:r>
              <a:rPr lang="tr-TR" sz="3200" b="1" dirty="0" smtClean="0">
                <a:solidFill>
                  <a:srgbClr val="FF0000"/>
                </a:solidFill>
                <a:latin typeface="Comic Sans MS" pitchFamily="66" charset="0"/>
              </a:rPr>
              <a:t>ĞİTİM AİLEDE </a:t>
            </a:r>
            <a:r>
              <a:rPr lang="tr-TR" sz="3200" b="1" dirty="0">
                <a:solidFill>
                  <a:srgbClr val="FF0000"/>
                </a:solidFill>
                <a:latin typeface="Comic Sans MS" pitchFamily="66" charset="0"/>
              </a:rPr>
              <a:t>BAŞLAR</a:t>
            </a:r>
            <a:r>
              <a:rPr lang="tr-TR" sz="3200" b="1" dirty="0">
                <a:solidFill>
                  <a:schemeClr val="tx2"/>
                </a:solidFill>
                <a:latin typeface="Comic Sans MS" pitchFamily="66" charset="0"/>
              </a:rPr>
              <a:t/>
            </a:r>
            <a:br>
              <a:rPr lang="tr-TR" sz="3200" b="1" dirty="0">
                <a:solidFill>
                  <a:schemeClr val="tx2"/>
                </a:solidFill>
                <a:latin typeface="Comic Sans MS" pitchFamily="66" charset="0"/>
              </a:rPr>
            </a:br>
            <a:r>
              <a:rPr lang="tr-TR" sz="3200" b="1" dirty="0">
                <a:solidFill>
                  <a:schemeClr val="tx2"/>
                </a:solidFill>
                <a:latin typeface="Comic Sans MS" pitchFamily="66" charset="0"/>
              </a:rPr>
              <a:t> </a:t>
            </a:r>
            <a:r>
              <a:rPr lang="tr-TR" sz="3200" dirty="0">
                <a:latin typeface="Comic Sans MS" pitchFamily="66" charset="0"/>
              </a:rPr>
              <a:t> Veliler çocukların başarısında okul kadar hatta daha da önemli bir etkiye sahiptir</a:t>
            </a:r>
            <a:endParaRPr lang="tr-TR" sz="3200" dirty="0"/>
          </a:p>
        </p:txBody>
      </p:sp>
      <p:sp>
        <p:nvSpPr>
          <p:cNvPr id="3" name="Alt Başlık 2"/>
          <p:cNvSpPr>
            <a:spLocks noGrp="1"/>
          </p:cNvSpPr>
          <p:nvPr>
            <p:ph type="subTitle" idx="1"/>
          </p:nvPr>
        </p:nvSpPr>
        <p:spPr>
          <a:xfrm>
            <a:off x="1432560" y="2492896"/>
            <a:ext cx="7406640" cy="3600400"/>
          </a:xfrm>
        </p:spPr>
        <p:txBody>
          <a:bodyPr/>
          <a:lstStyle/>
          <a:p>
            <a:endParaRPr lang="tr-TR" dirty="0"/>
          </a:p>
        </p:txBody>
      </p:sp>
      <p:pic>
        <p:nvPicPr>
          <p:cNvPr id="4" name="Picture 8" descr="PEOP0680"/>
          <p:cNvPicPr>
            <a:picLocks noChangeAspect="1" noChangeArrowheads="1"/>
          </p:cNvPicPr>
          <p:nvPr/>
        </p:nvPicPr>
        <p:blipFill>
          <a:blip r:embed="rId2" cstate="print"/>
          <a:srcRect/>
          <a:stretch>
            <a:fillRect/>
          </a:stretch>
        </p:blipFill>
        <p:spPr bwMode="auto">
          <a:xfrm>
            <a:off x="1763688" y="2564904"/>
            <a:ext cx="6048672" cy="3561259"/>
          </a:xfrm>
          <a:prstGeom prst="rect">
            <a:avLst/>
          </a:prstGeom>
          <a:noFill/>
          <a:ln w="9525">
            <a:noFill/>
            <a:miter lim="800000"/>
            <a:headEnd/>
            <a:tailEnd/>
          </a:ln>
        </p:spPr>
      </p:pic>
    </p:spTree>
    <p:extLst>
      <p:ext uri="{BB962C8B-B14F-4D97-AF65-F5344CB8AC3E}">
        <p14:creationId xmlns="" xmlns:p14="http://schemas.microsoft.com/office/powerpoint/2010/main" val="1815422667"/>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sz="3200" dirty="0">
                <a:solidFill>
                  <a:srgbClr val="FF3399"/>
                </a:solidFill>
                <a:effectLst/>
                <a:latin typeface="Comic Sans MS" pitchFamily="66" charset="0"/>
              </a:rPr>
              <a:t>Çocukların ders başarısını etkileyen en önemli etkenlerden birisi </a:t>
            </a:r>
            <a:br>
              <a:rPr lang="tr-TR" sz="3200" dirty="0">
                <a:solidFill>
                  <a:srgbClr val="FF3399"/>
                </a:solidFill>
                <a:effectLst/>
                <a:latin typeface="Comic Sans MS" pitchFamily="66" charset="0"/>
              </a:rPr>
            </a:br>
            <a:r>
              <a:rPr lang="tr-TR" sz="3200" dirty="0">
                <a:solidFill>
                  <a:srgbClr val="0070C0"/>
                </a:solidFill>
                <a:effectLst/>
                <a:latin typeface="Comic Sans MS" pitchFamily="66" charset="0"/>
              </a:rPr>
              <a:t>aile ortamı ve tutumdur</a:t>
            </a:r>
            <a:endParaRPr lang="tr-TR" dirty="0"/>
          </a:p>
        </p:txBody>
      </p:sp>
      <p:sp>
        <p:nvSpPr>
          <p:cNvPr id="3" name="İçerik Yer Tutucusu 2"/>
          <p:cNvSpPr>
            <a:spLocks noGrp="1"/>
          </p:cNvSpPr>
          <p:nvPr>
            <p:ph sz="half" idx="1"/>
          </p:nvPr>
        </p:nvSpPr>
        <p:spPr>
          <a:xfrm>
            <a:off x="1435608" y="1524000"/>
            <a:ext cx="6952816" cy="2049016"/>
          </a:xfrm>
        </p:spPr>
        <p:txBody>
          <a:bodyPr>
            <a:normAutofit/>
          </a:bodyPr>
          <a:lstStyle/>
          <a:p>
            <a:pPr marL="82296" indent="0">
              <a:buNone/>
            </a:pPr>
            <a:r>
              <a:rPr lang="tr-TR" sz="3200" dirty="0">
                <a:latin typeface="Comic Sans MS" panose="030F0702030302020204" pitchFamily="66" charset="0"/>
              </a:rPr>
              <a:t>Aile ne kadar sağlıklı ve bilinçli ise    çocukların başarı düzeyleri o kadar yükselir.</a:t>
            </a:r>
          </a:p>
          <a:p>
            <a:pPr marL="82296" indent="0">
              <a:buNone/>
            </a:pPr>
            <a:endParaRPr lang="tr-TR" sz="3200" dirty="0"/>
          </a:p>
        </p:txBody>
      </p:sp>
      <p:pic>
        <p:nvPicPr>
          <p:cNvPr id="1026" name="Picture 2"/>
          <p:cNvPicPr>
            <a:picLocks noGrp="1" noChangeAspect="1" noChangeArrowheads="1"/>
          </p:cNvPicPr>
          <p:nvPr>
            <p:ph sz="half" idx="2"/>
          </p:nvPr>
        </p:nvPicPr>
        <p:blipFill>
          <a:blip r:embed="rId2" cstate="print">
            <a:extLst>
              <a:ext uri="{28A0092B-C50C-407E-A947-70E740481C1C}">
                <a14:useLocalDpi xmlns="" xmlns:a14="http://schemas.microsoft.com/office/drawing/2010/main" val="0"/>
              </a:ext>
            </a:extLst>
          </a:blip>
          <a:srcRect/>
          <a:stretch>
            <a:fillRect/>
          </a:stretch>
        </p:blipFill>
        <p:spPr bwMode="auto">
          <a:xfrm>
            <a:off x="1475656" y="3140968"/>
            <a:ext cx="7200800" cy="345638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4192358523"/>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4000" dirty="0">
                <a:solidFill>
                  <a:srgbClr val="FF0000"/>
                </a:solidFill>
                <a:effectLst/>
                <a:latin typeface="Comic Sans MS" pitchFamily="66" charset="0"/>
              </a:rPr>
              <a:t>Araştırma sonuçları</a:t>
            </a:r>
            <a:endParaRPr lang="tr-TR" dirty="0"/>
          </a:p>
        </p:txBody>
      </p:sp>
      <p:sp>
        <p:nvSpPr>
          <p:cNvPr id="3" name="İçerik Yer Tutucusu 2"/>
          <p:cNvSpPr>
            <a:spLocks noGrp="1"/>
          </p:cNvSpPr>
          <p:nvPr>
            <p:ph sz="half" idx="1"/>
          </p:nvPr>
        </p:nvSpPr>
        <p:spPr>
          <a:xfrm>
            <a:off x="1435608" y="1524000"/>
            <a:ext cx="7240848" cy="4785320"/>
          </a:xfrm>
        </p:spPr>
        <p:txBody>
          <a:bodyPr>
            <a:normAutofit lnSpcReduction="10000"/>
          </a:bodyPr>
          <a:lstStyle/>
          <a:p>
            <a:r>
              <a:rPr lang="tr-TR" dirty="0">
                <a:latin typeface="Comic Sans MS" pitchFamily="66" charset="0"/>
              </a:rPr>
              <a:t>Ülkemizde yapılan bir araştırma ders başarısı düşük 7-17 yaş grubu çocukların </a:t>
            </a:r>
            <a:r>
              <a:rPr lang="tr-TR" b="1" dirty="0">
                <a:solidFill>
                  <a:srgbClr val="660033"/>
                </a:solidFill>
                <a:latin typeface="Comic Sans MS" pitchFamily="66" charset="0"/>
              </a:rPr>
              <a:t>yarısının anne baba ilişkilerinin kötü</a:t>
            </a:r>
            <a:r>
              <a:rPr lang="tr-TR" dirty="0">
                <a:latin typeface="Comic Sans MS" pitchFamily="66" charset="0"/>
              </a:rPr>
              <a:t> </a:t>
            </a:r>
            <a:r>
              <a:rPr lang="tr-TR" b="1" dirty="0">
                <a:solidFill>
                  <a:srgbClr val="660033"/>
                </a:solidFill>
                <a:latin typeface="Comic Sans MS" pitchFamily="66" charset="0"/>
              </a:rPr>
              <a:t>olduğu görülmüştür.</a:t>
            </a:r>
          </a:p>
          <a:p>
            <a:endParaRPr lang="tr-TR" b="1" dirty="0">
              <a:solidFill>
                <a:srgbClr val="660033"/>
              </a:solidFill>
              <a:latin typeface="Comic Sans MS" pitchFamily="66" charset="0"/>
            </a:endParaRPr>
          </a:p>
          <a:p>
            <a:r>
              <a:rPr lang="tr-TR" dirty="0">
                <a:latin typeface="Comic Sans MS" pitchFamily="66" charset="0"/>
              </a:rPr>
              <a:t>Yarısından fazlasının ise </a:t>
            </a:r>
            <a:r>
              <a:rPr lang="tr-TR" b="1" dirty="0">
                <a:solidFill>
                  <a:srgbClr val="660033"/>
                </a:solidFill>
                <a:latin typeface="Comic Sans MS" pitchFamily="66" charset="0"/>
              </a:rPr>
              <a:t>babalarının kendilerine vakit ayıramayacak kadar meşgul oldukları</a:t>
            </a:r>
            <a:r>
              <a:rPr lang="tr-TR" dirty="0">
                <a:latin typeface="Comic Sans MS" pitchFamily="66" charset="0"/>
              </a:rPr>
              <a:t> görülmüştür.</a:t>
            </a:r>
          </a:p>
          <a:p>
            <a:r>
              <a:rPr lang="tr-TR" b="1" dirty="0">
                <a:solidFill>
                  <a:srgbClr val="FF0000"/>
                </a:solidFill>
                <a:latin typeface="Comic Sans MS" pitchFamily="66" charset="0"/>
              </a:rPr>
              <a:t>AİLE BİR TAKIMDIR</a:t>
            </a:r>
          </a:p>
          <a:p>
            <a:r>
              <a:rPr lang="tr-TR" b="1" dirty="0">
                <a:effectLst>
                  <a:outerShdw blurRad="38100" dist="38100" dir="2700000" algn="tl">
                    <a:srgbClr val="C0C0C0"/>
                  </a:outerShdw>
                </a:effectLst>
                <a:latin typeface="Comic Sans MS" pitchFamily="66" charset="0"/>
              </a:rPr>
              <a:t>BAŞARIYI KAZANMADA HER ZAMAN TAKIM RUHU ESASTIR</a:t>
            </a:r>
          </a:p>
          <a:p>
            <a:pPr marL="82296" indent="0">
              <a:buNone/>
            </a:pPr>
            <a:endParaRPr lang="tr-TR" dirty="0"/>
          </a:p>
        </p:txBody>
      </p:sp>
    </p:spTree>
    <p:extLst>
      <p:ext uri="{BB962C8B-B14F-4D97-AF65-F5344CB8AC3E}">
        <p14:creationId xmlns="" xmlns:p14="http://schemas.microsoft.com/office/powerpoint/2010/main" val="1993222411"/>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r>
              <a:rPr lang="tr-TR" b="1" dirty="0">
                <a:solidFill>
                  <a:srgbClr val="FF0000"/>
                </a:solidFill>
                <a:latin typeface="Comic Sans MS" pitchFamily="66" charset="0"/>
              </a:rPr>
              <a:t>O halde ;</a:t>
            </a:r>
            <a:endParaRPr lang="tr-TR" dirty="0"/>
          </a:p>
        </p:txBody>
      </p:sp>
      <p:sp>
        <p:nvSpPr>
          <p:cNvPr id="3" name="Alt Başlık 2"/>
          <p:cNvSpPr>
            <a:spLocks noGrp="1"/>
          </p:cNvSpPr>
          <p:nvPr>
            <p:ph type="subTitle" idx="1"/>
          </p:nvPr>
        </p:nvSpPr>
        <p:spPr>
          <a:xfrm>
            <a:off x="1432560" y="2132856"/>
            <a:ext cx="7406640" cy="3960440"/>
          </a:xfrm>
        </p:spPr>
        <p:txBody>
          <a:bodyPr/>
          <a:lstStyle/>
          <a:p>
            <a:endParaRPr lang="tr-TR" dirty="0" smtClean="0">
              <a:latin typeface="Comic Sans MS" pitchFamily="66" charset="0"/>
            </a:endParaRPr>
          </a:p>
          <a:p>
            <a:endParaRPr lang="tr-TR" dirty="0">
              <a:latin typeface="Comic Sans MS" pitchFamily="66" charset="0"/>
            </a:endParaRPr>
          </a:p>
          <a:p>
            <a:r>
              <a:rPr lang="tr-TR" dirty="0" smtClean="0">
                <a:latin typeface="Comic Sans MS" pitchFamily="66" charset="0"/>
              </a:rPr>
              <a:t>Öğrencinin </a:t>
            </a:r>
            <a:r>
              <a:rPr lang="tr-TR" dirty="0">
                <a:latin typeface="Comic Sans MS" pitchFamily="66" charset="0"/>
              </a:rPr>
              <a:t>okuldaki başarısı mutlak manada Ailenin çocuğuna ev ortamında  destek vermesine</a:t>
            </a:r>
            <a:r>
              <a:rPr lang="tr-TR" dirty="0" smtClean="0">
                <a:latin typeface="Comic Sans MS" pitchFamily="66" charset="0"/>
              </a:rPr>
              <a:t>, okul </a:t>
            </a:r>
            <a:r>
              <a:rPr lang="tr-TR" dirty="0">
                <a:latin typeface="Comic Sans MS" pitchFamily="66" charset="0"/>
              </a:rPr>
              <a:t>yönetimi ve öğretmenleriyle iyi diyalog içerisinde olmasına bağlıdır.</a:t>
            </a:r>
          </a:p>
          <a:p>
            <a:endParaRPr lang="tr-TR" dirty="0"/>
          </a:p>
        </p:txBody>
      </p:sp>
    </p:spTree>
    <p:extLst>
      <p:ext uri="{BB962C8B-B14F-4D97-AF65-F5344CB8AC3E}">
        <p14:creationId xmlns="" xmlns:p14="http://schemas.microsoft.com/office/powerpoint/2010/main" val="625489305"/>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ündönümü">
  <a:themeElements>
    <a:clrScheme name="Gündönümü">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Gündönümü">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ündönümü">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278</TotalTime>
  <Words>901</Words>
  <PresentationFormat>Ekran Gösterisi (4:3)</PresentationFormat>
  <Paragraphs>144</Paragraphs>
  <Slides>32</Slides>
  <Notes>11</Notes>
  <HiddenSlides>0</HiddenSlides>
  <MMClips>0</MMClips>
  <ScaleCrop>false</ScaleCrop>
  <HeadingPairs>
    <vt:vector size="4" baseType="variant">
      <vt:variant>
        <vt:lpstr>Tema</vt:lpstr>
      </vt:variant>
      <vt:variant>
        <vt:i4>1</vt:i4>
      </vt:variant>
      <vt:variant>
        <vt:lpstr>Slayt Başlıkları</vt:lpstr>
      </vt:variant>
      <vt:variant>
        <vt:i4>32</vt:i4>
      </vt:variant>
    </vt:vector>
  </HeadingPairs>
  <TitlesOfParts>
    <vt:vector size="33" baseType="lpstr">
      <vt:lpstr>Gündönümü</vt:lpstr>
      <vt:lpstr>Slayt 1</vt:lpstr>
      <vt:lpstr>GÜNDEM</vt:lpstr>
      <vt:lpstr> AMACIMIZ</vt:lpstr>
      <vt:lpstr>Slayt 4</vt:lpstr>
      <vt:lpstr>OKUL AİLE İŞBİRLİĞİNİN ÖNEMİ</vt:lpstr>
      <vt:lpstr>EĞİTİM AİLEDE BAŞLAR   Veliler çocukların başarısında okul kadar hatta daha da önemli bir etkiye sahiptir</vt:lpstr>
      <vt:lpstr>Çocukların ders başarısını etkileyen en önemli etkenlerden birisi  aile ortamı ve tutumdur</vt:lpstr>
      <vt:lpstr>Araştırma sonuçları</vt:lpstr>
      <vt:lpstr>O halde ;</vt:lpstr>
      <vt:lpstr>   ÇOCUK YAŞADIĞINI ÖĞRENİR. </vt:lpstr>
      <vt:lpstr>Çocuğunuzun motivasyonunu dağıtacak etkenleri en aza indirin</vt:lpstr>
      <vt:lpstr>Slayt 12</vt:lpstr>
      <vt:lpstr>Slayt 13</vt:lpstr>
      <vt:lpstr>İletişim :</vt:lpstr>
      <vt:lpstr>Slayt 15</vt:lpstr>
      <vt:lpstr>Öğrencilerde düzen, kıyafet ve temizliğin önemi:</vt:lpstr>
      <vt:lpstr>  Şimdi sizlere çocuk yetiştirirken ihtiyacınız olacak 13 altın kural okumak istiyorum. İngiltere’nin Londra şehrindeki “Guy’s Hospital” hastanesinde çocuk psikiyatrisi servisinde olan Kevin Hickey (15) adlı bir çocuk doktorlara göre anne ve babasının kendisini eğitememeleri sonucu bunalım geçirerek hastaneye düşmüştü.  </vt:lpstr>
      <vt:lpstr> Yapılan zekâ ve kültür testleri Kelvin'in aslında son derece aklı başında bir çocuk olduğunu ortaya koyuyordu. Kelvin bir gün hasta yatağında kâğıdı kalemi eline aldı, kendi durumunu anne ve babasını düşünerek anne ve babalara hitaben 13 altın öğüt yazdı. Küçük Kelvin’ in yazdığı bu öğütler şimdi İngiltere’de doktorların bir numaralı rehberidir. </vt:lpstr>
      <vt:lpstr>1- Beni şımartmayın. Her istediğim şeyi elde edemeyeceğimi biliyorum. Sadece sizi deniyorum. 2- Bana tatlı-sert davranmaktan çekinmeyin. Bunu tercih ederim. Benim daha güvenli hissetmemi sağlar. 3- Benim kötü huylar edinmemi engelleyin. Bunların erkenden ortaya çıkarılmasında ve önlenmesinde size güveniyorum. 4- Benim yanlışlarımı başkalarının önünde söylemeyin. Benimle yalnız konuşursanız söylediklerinizi daha iyi anlarım. </vt:lpstr>
      <vt:lpstr>5- Sizden nefret ettiğimi söylediğimde üzülmeyin. Aslında sizden değil beni engelleme gücünüzden nefret ediyorum. 6- Herhangi bir şeyin sonucunda beni kurtarmayın. Aslında sizden değil beni engelleme gücünüzden nefret ediyorum. 7- Benim küçük hastalıklarımı büyütmeyin. Bunları yenecek güçteyim. 8- Düşüncesizce yerine getiremeyeceğiniz şeyleri yapacağınıza söz vermeyin. Bu sözler yerine getirilmediğinde çok kırıldığımı unutmayın. </vt:lpstr>
      <vt:lpstr> 9- Kendimi istediğim kadar iyi anlatamadığımı unutmayın. Bunun için ara sıra yanlışlarım çıkar. 10- Dürüstlüğümü fazla zorlamayın. Kolayca korkup yalan söyleyebilirim. 11- Tutarsız olmayın. Benim kafamı iyice karıştırır ve size olan güvenimi sarsar. 12- Benden özür dileyecek kadar gururlu olmayın. Bazen içten bir özür beni size çok yakınlaştırabilir. 13- Unutmayın ki büyümek için sizin çok ve anlayışlı sevginize muhtacım, ama bunu size söylemem gerekmez mi?” dedi. </vt:lpstr>
      <vt:lpstr>Slayt 22</vt:lpstr>
      <vt:lpstr>Okuma alışkanlığını çocuk önce aile içinde, sonra okulda ve çevresinin okumaya yönelik tutumuyla edinebilir, geliştirebilir. Okula gittiğinde ilk kez kitaplarla karşılaşan çocuk evde hiç okuma uğraşı yoksa okuma işlemiyle okulu özdeşleştirmeye başlayabilir. Siz velilerimiz çocuklarınıza evde kitap okuma konusunda nasıl yardımcı olabileceğinizi düşünebilirsiniz. Öğrencilere okuma alışkanlığının kazandırılması için şunlar yapılabilir:. </vt:lpstr>
      <vt:lpstr>Slayt 24</vt:lpstr>
      <vt:lpstr>Öğrencilerimize kitap okumanın sevdirilmesi için evde velilerin örnek olması, öğrenci ile birlikte bütün aile fertlerinin kitap okuması gerekir Aile fertlerinin de kitap okuduğunu gören öğrenci severek kitap okuyacaktır. Öğrenci yine zorunlu bir iş olarak değil sevdiği için kitap okuyacaktır. Bu konuda velilerimizin üzerine büyük bir iş düşmektedir. Velilerin her gün düzenli olarak tüm aile fertleri ile birlikte bu etkinliği yapması gerekir. Yine okulda da bütün öğrencilerle birlikte biz öğretmenlerinde okuma etkinliklerine katılması gerekir. Yoksa bu çalışmadan istenilen verim elde edilemez.” </vt:lpstr>
      <vt:lpstr>Slayt 26</vt:lpstr>
      <vt:lpstr>Slayt 27</vt:lpstr>
      <vt:lpstr>Slayt 28</vt:lpstr>
      <vt:lpstr>Son Söz</vt:lpstr>
      <vt:lpstr>Slayt 30</vt:lpstr>
      <vt:lpstr>Süt, arı, böcek alerjisi olanlar</vt:lpstr>
      <vt:lpstr>Slayt 32</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2014-09-20T11:13:44Z</dcterms:created>
  <dcterms:modified xsi:type="dcterms:W3CDTF">2017-02-20T14:03:08Z</dcterms:modified>
  <cp:category>www.sorubak.com</cp:category>
</cp:coreProperties>
</file>