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48" r:id="rId3"/>
    <p:sldId id="257" r:id="rId4"/>
    <p:sldId id="265" r:id="rId5"/>
    <p:sldId id="266" r:id="rId6"/>
    <p:sldId id="395" r:id="rId7"/>
    <p:sldId id="258" r:id="rId8"/>
    <p:sldId id="269" r:id="rId9"/>
    <p:sldId id="417" r:id="rId10"/>
    <p:sldId id="396" r:id="rId11"/>
    <p:sldId id="394" r:id="rId12"/>
    <p:sldId id="425" r:id="rId13"/>
    <p:sldId id="431" r:id="rId14"/>
    <p:sldId id="260" r:id="rId15"/>
    <p:sldId id="261" r:id="rId16"/>
    <p:sldId id="399" r:id="rId17"/>
    <p:sldId id="446" r:id="rId18"/>
    <p:sldId id="262" r:id="rId19"/>
    <p:sldId id="263" r:id="rId20"/>
    <p:sldId id="264" r:id="rId21"/>
    <p:sldId id="397" r:id="rId22"/>
    <p:sldId id="398" r:id="rId23"/>
    <p:sldId id="400" r:id="rId24"/>
    <p:sldId id="401" r:id="rId25"/>
    <p:sldId id="423" r:id="rId26"/>
    <p:sldId id="449" r:id="rId27"/>
    <p:sldId id="270" r:id="rId28"/>
    <p:sldId id="271" r:id="rId29"/>
    <p:sldId id="272" r:id="rId30"/>
    <p:sldId id="273" r:id="rId31"/>
    <p:sldId id="279" r:id="rId32"/>
    <p:sldId id="280" r:id="rId33"/>
    <p:sldId id="274" r:id="rId34"/>
    <p:sldId id="275" r:id="rId35"/>
    <p:sldId id="276" r:id="rId36"/>
    <p:sldId id="277" r:id="rId37"/>
    <p:sldId id="278" r:id="rId38"/>
    <p:sldId id="424" r:id="rId39"/>
    <p:sldId id="438" r:id="rId40"/>
    <p:sldId id="445" r:id="rId41"/>
    <p:sldId id="450" r:id="rId42"/>
    <p:sldId id="451" r:id="rId43"/>
    <p:sldId id="284" r:id="rId44"/>
    <p:sldId id="286" r:id="rId45"/>
    <p:sldId id="287" r:id="rId46"/>
    <p:sldId id="452" r:id="rId47"/>
    <p:sldId id="288" r:id="rId48"/>
    <p:sldId id="453" r:id="rId49"/>
    <p:sldId id="454" r:id="rId50"/>
    <p:sldId id="289" r:id="rId51"/>
    <p:sldId id="290" r:id="rId52"/>
    <p:sldId id="291" r:id="rId53"/>
    <p:sldId id="292" r:id="rId54"/>
    <p:sldId id="302" r:id="rId55"/>
    <p:sldId id="293" r:id="rId56"/>
    <p:sldId id="457" r:id="rId57"/>
    <p:sldId id="294" r:id="rId58"/>
    <p:sldId id="310" r:id="rId59"/>
    <p:sldId id="295" r:id="rId60"/>
    <p:sldId id="304" r:id="rId61"/>
    <p:sldId id="456" r:id="rId62"/>
    <p:sldId id="296" r:id="rId63"/>
    <p:sldId id="306" r:id="rId64"/>
    <p:sldId id="305" r:id="rId65"/>
    <p:sldId id="297" r:id="rId66"/>
    <p:sldId id="298" r:id="rId67"/>
    <p:sldId id="459" r:id="rId68"/>
    <p:sldId id="299" r:id="rId69"/>
    <p:sldId id="300" r:id="rId70"/>
    <p:sldId id="301" r:id="rId71"/>
    <p:sldId id="303" r:id="rId72"/>
    <p:sldId id="307" r:id="rId73"/>
    <p:sldId id="308" r:id="rId74"/>
    <p:sldId id="309" r:id="rId75"/>
    <p:sldId id="427" r:id="rId76"/>
    <p:sldId id="447" r:id="rId77"/>
    <p:sldId id="458" r:id="rId78"/>
    <p:sldId id="311" r:id="rId79"/>
    <p:sldId id="312" r:id="rId80"/>
    <p:sldId id="313" r:id="rId81"/>
    <p:sldId id="314" r:id="rId82"/>
    <p:sldId id="315" r:id="rId83"/>
    <p:sldId id="316" r:id="rId84"/>
    <p:sldId id="317" r:id="rId85"/>
    <p:sldId id="319" r:id="rId86"/>
    <p:sldId id="318" r:id="rId87"/>
    <p:sldId id="320" r:id="rId88"/>
    <p:sldId id="460" r:id="rId89"/>
    <p:sldId id="321" r:id="rId90"/>
    <p:sldId id="331" r:id="rId91"/>
    <p:sldId id="323" r:id="rId92"/>
    <p:sldId id="324" r:id="rId93"/>
    <p:sldId id="366" r:id="rId94"/>
    <p:sldId id="325" r:id="rId95"/>
    <p:sldId id="326" r:id="rId96"/>
    <p:sldId id="327" r:id="rId97"/>
    <p:sldId id="328" r:id="rId98"/>
    <p:sldId id="329" r:id="rId99"/>
    <p:sldId id="347" r:id="rId100"/>
    <p:sldId id="330" r:id="rId101"/>
    <p:sldId id="461" r:id="rId102"/>
    <p:sldId id="333" r:id="rId103"/>
    <p:sldId id="334" r:id="rId104"/>
    <p:sldId id="335" r:id="rId105"/>
    <p:sldId id="336" r:id="rId106"/>
    <p:sldId id="337" r:id="rId107"/>
    <p:sldId id="338" r:id="rId108"/>
    <p:sldId id="342" r:id="rId109"/>
    <p:sldId id="344" r:id="rId110"/>
    <p:sldId id="346" r:id="rId111"/>
    <p:sldId id="339" r:id="rId112"/>
    <p:sldId id="340" r:id="rId113"/>
    <p:sldId id="341" r:id="rId114"/>
    <p:sldId id="348" r:id="rId115"/>
    <p:sldId id="349" r:id="rId116"/>
    <p:sldId id="350" r:id="rId117"/>
    <p:sldId id="351" r:id="rId118"/>
    <p:sldId id="352" r:id="rId119"/>
    <p:sldId id="353" r:id="rId120"/>
    <p:sldId id="422" r:id="rId121"/>
    <p:sldId id="433" r:id="rId122"/>
    <p:sldId id="436" r:id="rId123"/>
    <p:sldId id="442" r:id="rId124"/>
    <p:sldId id="462" r:id="rId125"/>
    <p:sldId id="354" r:id="rId126"/>
    <p:sldId id="355" r:id="rId127"/>
    <p:sldId id="356" r:id="rId128"/>
    <p:sldId id="357" r:id="rId129"/>
    <p:sldId id="358" r:id="rId130"/>
    <p:sldId id="359" r:id="rId131"/>
    <p:sldId id="360" r:id="rId132"/>
    <p:sldId id="361" r:id="rId133"/>
    <p:sldId id="362" r:id="rId134"/>
    <p:sldId id="363" r:id="rId135"/>
    <p:sldId id="364" r:id="rId136"/>
    <p:sldId id="435" r:id="rId137"/>
    <p:sldId id="367" r:id="rId138"/>
    <p:sldId id="369" r:id="rId139"/>
    <p:sldId id="368" r:id="rId140"/>
    <p:sldId id="370" r:id="rId141"/>
    <p:sldId id="402" r:id="rId142"/>
    <p:sldId id="371" r:id="rId143"/>
    <p:sldId id="372" r:id="rId144"/>
    <p:sldId id="406" r:id="rId145"/>
    <p:sldId id="404" r:id="rId146"/>
    <p:sldId id="373" r:id="rId147"/>
    <p:sldId id="403" r:id="rId148"/>
    <p:sldId id="420" r:id="rId149"/>
    <p:sldId id="439" r:id="rId150"/>
    <p:sldId id="440" r:id="rId151"/>
    <p:sldId id="441" r:id="rId152"/>
    <p:sldId id="463" r:id="rId153"/>
    <p:sldId id="374" r:id="rId154"/>
    <p:sldId id="375" r:id="rId155"/>
    <p:sldId id="405" r:id="rId156"/>
    <p:sldId id="407" r:id="rId157"/>
    <p:sldId id="418" r:id="rId158"/>
    <p:sldId id="419" r:id="rId159"/>
    <p:sldId id="428" r:id="rId160"/>
    <p:sldId id="421" r:id="rId161"/>
    <p:sldId id="429" r:id="rId162"/>
    <p:sldId id="430" r:id="rId163"/>
    <p:sldId id="437" r:id="rId164"/>
    <p:sldId id="443" r:id="rId165"/>
    <p:sldId id="464" r:id="rId166"/>
    <p:sldId id="376" r:id="rId167"/>
    <p:sldId id="382" r:id="rId168"/>
    <p:sldId id="377" r:id="rId169"/>
    <p:sldId id="378" r:id="rId170"/>
    <p:sldId id="383" r:id="rId171"/>
    <p:sldId id="408" r:id="rId172"/>
    <p:sldId id="409" r:id="rId173"/>
    <p:sldId id="410" r:id="rId174"/>
    <p:sldId id="411" r:id="rId175"/>
    <p:sldId id="415" r:id="rId176"/>
    <p:sldId id="426" r:id="rId177"/>
    <p:sldId id="434" r:id="rId178"/>
    <p:sldId id="379" r:id="rId179"/>
    <p:sldId id="384" r:id="rId180"/>
    <p:sldId id="389" r:id="rId181"/>
    <p:sldId id="412" r:id="rId182"/>
    <p:sldId id="413" r:id="rId183"/>
    <p:sldId id="414" r:id="rId184"/>
    <p:sldId id="380" r:id="rId185"/>
    <p:sldId id="387" r:id="rId186"/>
    <p:sldId id="388" r:id="rId187"/>
    <p:sldId id="432" r:id="rId188"/>
    <p:sldId id="444" r:id="rId189"/>
    <p:sldId id="381" r:id="rId190"/>
    <p:sldId id="385" r:id="rId191"/>
    <p:sldId id="386" r:id="rId192"/>
    <p:sldId id="390" r:id="rId193"/>
    <p:sldId id="391" r:id="rId194"/>
    <p:sldId id="392" r:id="rId195"/>
    <p:sldId id="465" r:id="rId196"/>
    <p:sldId id="466" r:id="rId197"/>
    <p:sldId id="467" r:id="rId198"/>
    <p:sldId id="468" r:id="rId199"/>
    <p:sldId id="469" r:id="rId200"/>
    <p:sldId id="470" r:id="rId201"/>
    <p:sldId id="471" r:id="rId202"/>
    <p:sldId id="472" r:id="rId203"/>
    <p:sldId id="473" r:id="rId204"/>
    <p:sldId id="474" r:id="rId205"/>
    <p:sldId id="476" r:id="rId206"/>
    <p:sldId id="475" r:id="rId20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1"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viewProps" Target="viewProps.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theme" Target="theme/theme1.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310861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135290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1013956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2942653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13174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102477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28775865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3562158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1224171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807134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3749F950-58A9-451A-9AF1-8F720AC54A6F}" type="datetimeFigureOut">
              <a:rPr lang="tr-TR" smtClean="0"/>
              <a:pPr/>
              <a:t>16.11.2016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41998941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49F950-58A9-451A-9AF1-8F720AC54A6F}" type="datetimeFigureOut">
              <a:rPr lang="tr-TR" smtClean="0"/>
              <a:pPr/>
              <a:t>16.11.2016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DEE8BB-7AD2-4D2A-8CE0-A5D1E8A0C2A9}" type="slidenum">
              <a:rPr lang="tr-TR" smtClean="0"/>
              <a:pPr/>
              <a:t>‹#›</a:t>
            </a:fld>
            <a:endParaRPr lang="tr-TR"/>
          </a:p>
        </p:txBody>
      </p:sp>
    </p:spTree>
    <p:extLst>
      <p:ext uri="{BB962C8B-B14F-4D97-AF65-F5344CB8AC3E}">
        <p14:creationId xmlns:p14="http://schemas.microsoft.com/office/powerpoint/2010/main" xmlns="" val="3502113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0" y="0"/>
            <a:ext cx="9036496" cy="1916832"/>
          </a:xfrm>
        </p:spPr>
        <p:style>
          <a:lnRef idx="3">
            <a:schemeClr val="lt1"/>
          </a:lnRef>
          <a:fillRef idx="1">
            <a:schemeClr val="accent1"/>
          </a:fillRef>
          <a:effectRef idx="1">
            <a:schemeClr val="accent1"/>
          </a:effectRef>
          <a:fontRef idx="minor">
            <a:schemeClr val="lt1"/>
          </a:fontRef>
        </p:style>
        <p:txBody>
          <a:bodyPr/>
          <a:lstStyle/>
          <a:p>
            <a:r>
              <a:rPr lang="tr-TR" dirty="0" smtClean="0"/>
              <a:t>1. TEOG SON TEKRAR</a:t>
            </a:r>
            <a:endParaRPr lang="tr-TR" dirty="0"/>
          </a:p>
        </p:txBody>
      </p:sp>
      <p:sp>
        <p:nvSpPr>
          <p:cNvPr id="4" name="Alt Başlık 3"/>
          <p:cNvSpPr>
            <a:spLocks noGrp="1"/>
          </p:cNvSpPr>
          <p:nvPr>
            <p:ph type="subTitle" idx="1"/>
          </p:nvPr>
        </p:nvSpPr>
        <p:spPr/>
        <p:txBody>
          <a:bodyPr/>
          <a:lstStyle/>
          <a:p>
            <a:endParaRPr lang="tr-TR" dirty="0"/>
          </a:p>
        </p:txBody>
      </p:sp>
      <p:pic>
        <p:nvPicPr>
          <p:cNvPr id="1026" name="Picture 2" descr="C:\Users\mustafa\Desktop\teog.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916832"/>
            <a:ext cx="9036496" cy="48245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829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a:t>
            </a:r>
            <a:r>
              <a:rPr lang="tr-TR" b="1" dirty="0" err="1" smtClean="0"/>
              <a:t>ma</a:t>
            </a:r>
            <a:r>
              <a:rPr lang="tr-TR" b="1" dirty="0" smtClean="0"/>
              <a:t>, -me” ekinin işlevi diğerlerinden </a:t>
            </a:r>
            <a:r>
              <a:rPr lang="tr-TR" b="1" u="sng" dirty="0" smtClean="0"/>
              <a:t>farklıdır?</a:t>
            </a:r>
          </a:p>
          <a:p>
            <a:r>
              <a:rPr lang="tr-TR" dirty="0" smtClean="0"/>
              <a:t>A) Odunları kırmayı yarına bırakmış.</a:t>
            </a:r>
          </a:p>
          <a:p>
            <a:r>
              <a:rPr lang="tr-TR" dirty="0" smtClean="0"/>
              <a:t>B) Kırmızı elbiseler giymeyi severmiş.</a:t>
            </a:r>
          </a:p>
          <a:p>
            <a:r>
              <a:rPr lang="tr-TR" dirty="0" smtClean="0"/>
              <a:t>C) Gün aydınlanıncaya kadar uyumamış.</a:t>
            </a:r>
          </a:p>
          <a:p>
            <a:r>
              <a:rPr lang="tr-TR" dirty="0" smtClean="0"/>
              <a:t>D) En güzel özelliği çok okumasıymış.</a:t>
            </a:r>
            <a:endParaRPr lang="tr-TR" dirty="0"/>
          </a:p>
        </p:txBody>
      </p:sp>
    </p:spTree>
    <p:extLst>
      <p:ext uri="{BB962C8B-B14F-4D97-AF65-F5344CB8AC3E}">
        <p14:creationId xmlns:p14="http://schemas.microsoft.com/office/powerpoint/2010/main" xmlns="" val="369424752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Dünyada tatlı su kaynakları giderek azalıyor, - - - -</a:t>
            </a:r>
          </a:p>
          <a:p>
            <a:r>
              <a:rPr lang="tr-TR" b="1" dirty="0" smtClean="0"/>
              <a:t>Bu cümle aşağıdakilerden hangisiyle tamamlanırsa</a:t>
            </a:r>
          </a:p>
          <a:p>
            <a:r>
              <a:rPr lang="tr-TR" b="1" dirty="0" smtClean="0"/>
              <a:t>cümlede sebep-sonuç ilişkisi ortaya çıkar?</a:t>
            </a:r>
          </a:p>
          <a:p>
            <a:r>
              <a:rPr lang="tr-TR" dirty="0" smtClean="0"/>
              <a:t>A) bazı canlı türlerinin nesli tükenme tehlikesiyle karşı</a:t>
            </a:r>
          </a:p>
          <a:p>
            <a:pPr marL="0" indent="0">
              <a:buNone/>
            </a:pPr>
            <a:r>
              <a:rPr lang="tr-TR" dirty="0" smtClean="0"/>
              <a:t>karşıya.</a:t>
            </a:r>
          </a:p>
          <a:p>
            <a:r>
              <a:rPr lang="tr-TR" dirty="0" smtClean="0"/>
              <a:t>B) bunun iklim değişikliği ile ilgili olduğu biliniyor.</a:t>
            </a:r>
          </a:p>
          <a:p>
            <a:r>
              <a:rPr lang="tr-TR" dirty="0" smtClean="0"/>
              <a:t>C) araştırma sonuçları gelecekte tatlı suyun daha da</a:t>
            </a:r>
          </a:p>
          <a:p>
            <a:pPr marL="0" indent="0">
              <a:buNone/>
            </a:pPr>
            <a:r>
              <a:rPr lang="tr-TR" dirty="0" smtClean="0"/>
              <a:t>azalacağını gösteriyor.</a:t>
            </a:r>
          </a:p>
          <a:p>
            <a:r>
              <a:rPr lang="tr-TR" dirty="0" smtClean="0"/>
              <a:t>D) deniz suyunun azalmasıyla ilgili bir çalışmadan söz</a:t>
            </a:r>
          </a:p>
          <a:p>
            <a:pPr marL="0" indent="0">
              <a:buNone/>
            </a:pPr>
            <a:r>
              <a:rPr lang="tr-TR" dirty="0" smtClean="0"/>
              <a:t>edilmiyor.</a:t>
            </a:r>
            <a:endParaRPr lang="tr-TR" dirty="0"/>
          </a:p>
        </p:txBody>
      </p:sp>
    </p:spTree>
    <p:extLst>
      <p:ext uri="{BB962C8B-B14F-4D97-AF65-F5344CB8AC3E}">
        <p14:creationId xmlns:p14="http://schemas.microsoft.com/office/powerpoint/2010/main" xmlns="" val="264101778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p:spPr>
      </p:pic>
    </p:spTree>
    <p:extLst>
      <p:ext uri="{BB962C8B-B14F-4D97-AF65-F5344CB8AC3E}">
        <p14:creationId xmlns:p14="http://schemas.microsoft.com/office/powerpoint/2010/main" xmlns="" val="3693020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Başlık"/>
          <p:cNvSpPr>
            <a:spLocks noGrp="1"/>
          </p:cNvSpPr>
          <p:nvPr>
            <p:ph type="title"/>
          </p:nvPr>
        </p:nvSpPr>
        <p:spPr/>
        <p:txBody>
          <a:bodyPr/>
          <a:lstStyle/>
          <a:p>
            <a:pPr eaLnBrk="1" fontAlgn="auto" hangingPunct="1">
              <a:spcAft>
                <a:spcPts val="0"/>
              </a:spcAft>
              <a:defRPr/>
            </a:pPr>
            <a:endParaRPr lang="tr-TR" smtClean="0"/>
          </a:p>
        </p:txBody>
      </p:sp>
      <p:sp>
        <p:nvSpPr>
          <p:cNvPr id="45061" name="2 Metin Yer Tutucusu"/>
          <p:cNvSpPr>
            <a:spLocks noGrp="1"/>
          </p:cNvSpPr>
          <p:nvPr>
            <p:ph type="body" idx="1"/>
          </p:nvPr>
        </p:nvSpPr>
        <p:spPr/>
        <p:txBody>
          <a:bodyPr/>
          <a:lstStyle/>
          <a:p>
            <a:pPr eaLnBrk="1" hangingPunct="1"/>
            <a:endParaRPr lang="tr-TR" altLang="tr-TR" sz="2800" smtClean="0">
              <a:solidFill>
                <a:srgbClr val="C00000"/>
              </a:solidFill>
            </a:endParaRPr>
          </a:p>
        </p:txBody>
      </p:sp>
      <p:sp>
        <p:nvSpPr>
          <p:cNvPr id="4" name="3 İçerik Yer Tutucusu"/>
          <p:cNvSpPr>
            <a:spLocks noGrp="1"/>
          </p:cNvSpPr>
          <p:nvPr>
            <p:ph sz="half" idx="2"/>
          </p:nvPr>
        </p:nvSpPr>
        <p:spPr/>
        <p:txBody>
          <a:bodyPr>
            <a:normAutofit/>
          </a:bodyPr>
          <a:lstStyle/>
          <a:p>
            <a:pPr marL="274320" indent="-274320" eaLnBrk="1" fontAlgn="auto" hangingPunct="1">
              <a:spcAft>
                <a:spcPts val="0"/>
              </a:spcAft>
              <a:buFont typeface="Wingdings 3"/>
              <a:buChar char=""/>
              <a:defRPr/>
            </a:pPr>
            <a:r>
              <a:rPr lang="tr-TR" sz="2800" b="1" dirty="0" smtClean="0"/>
              <a:t>Şiir dörtlükler halinde yazılmış.</a:t>
            </a:r>
          </a:p>
          <a:p>
            <a:pPr marL="274320" indent="-274320" eaLnBrk="1" fontAlgn="auto" hangingPunct="1">
              <a:spcAft>
                <a:spcPts val="0"/>
              </a:spcAft>
              <a:buFont typeface="Wingdings 3"/>
              <a:buChar char=""/>
              <a:defRPr/>
            </a:pPr>
            <a:r>
              <a:rPr lang="tr-TR" sz="2800" b="1" dirty="0" smtClean="0"/>
              <a:t>Şiirin genelinde emir cümleleri hakim.</a:t>
            </a:r>
          </a:p>
          <a:p>
            <a:pPr marL="274320" indent="-274320" eaLnBrk="1" fontAlgn="auto" hangingPunct="1">
              <a:spcAft>
                <a:spcPts val="0"/>
              </a:spcAft>
              <a:buFont typeface="Wingdings 3"/>
              <a:buChar char=""/>
              <a:defRPr/>
            </a:pPr>
            <a:r>
              <a:rPr lang="tr-TR" sz="2800" b="1" dirty="0" smtClean="0"/>
              <a:t>Resimde oldukça canlı renkler kullanılmış.</a:t>
            </a:r>
          </a:p>
          <a:p>
            <a:pPr marL="274320" indent="-274320" eaLnBrk="1" fontAlgn="auto" hangingPunct="1">
              <a:spcAft>
                <a:spcPts val="0"/>
              </a:spcAft>
              <a:buFont typeface="Wingdings 3"/>
              <a:buChar char=""/>
              <a:defRPr/>
            </a:pPr>
            <a:r>
              <a:rPr lang="tr-TR" sz="2800" b="1" dirty="0" smtClean="0"/>
              <a:t>Resimde ayrıntılara özen gösterilmiş.</a:t>
            </a:r>
            <a:endParaRPr lang="tr-TR" sz="2800" b="1" dirty="0"/>
          </a:p>
        </p:txBody>
      </p:sp>
      <p:sp>
        <p:nvSpPr>
          <p:cNvPr id="45062" name="4 Metin Yer Tutucusu"/>
          <p:cNvSpPr>
            <a:spLocks noGrp="1"/>
          </p:cNvSpPr>
          <p:nvPr>
            <p:ph type="body" sz="quarter" idx="3"/>
          </p:nvPr>
        </p:nvSpPr>
        <p:spPr/>
        <p:txBody>
          <a:bodyPr/>
          <a:lstStyle/>
          <a:p>
            <a:pPr eaLnBrk="1" hangingPunct="1"/>
            <a:endParaRPr lang="tr-TR" altLang="tr-TR" smtClean="0"/>
          </a:p>
        </p:txBody>
      </p:sp>
      <p:sp>
        <p:nvSpPr>
          <p:cNvPr id="31750" name="5 İçerik Yer Tutucusu"/>
          <p:cNvSpPr>
            <a:spLocks noGrp="1"/>
          </p:cNvSpPr>
          <p:nvPr>
            <p:ph sz="quarter" idx="4"/>
          </p:nvPr>
        </p:nvSpPr>
        <p:spPr/>
        <p:txBody>
          <a:bodyPr>
            <a:normAutofit/>
          </a:bodyPr>
          <a:lstStyle/>
          <a:p>
            <a:pPr marL="274320" indent="-274320" eaLnBrk="1" fontAlgn="auto" hangingPunct="1">
              <a:spcAft>
                <a:spcPts val="0"/>
              </a:spcAft>
              <a:buFont typeface="Wingdings"/>
              <a:buChar char=""/>
              <a:defRPr/>
            </a:pPr>
            <a:r>
              <a:rPr lang="tr-TR" b="1" dirty="0" smtClean="0"/>
              <a:t>Şiirde bir babanın çocuğuna öğütleri var.</a:t>
            </a:r>
          </a:p>
          <a:p>
            <a:pPr marL="274320" indent="-274320" eaLnBrk="1" fontAlgn="auto" hangingPunct="1">
              <a:spcAft>
                <a:spcPts val="0"/>
              </a:spcAft>
              <a:buFont typeface="Wingdings"/>
              <a:buChar char=""/>
              <a:defRPr/>
            </a:pPr>
            <a:r>
              <a:rPr lang="tr-TR" b="1" dirty="0" smtClean="0"/>
              <a:t>Şair sevginin doğruluğunun önemine değinmiş.</a:t>
            </a:r>
          </a:p>
          <a:p>
            <a:pPr marL="274320" indent="-274320" eaLnBrk="1" fontAlgn="auto" hangingPunct="1">
              <a:spcAft>
                <a:spcPts val="0"/>
              </a:spcAft>
              <a:buFont typeface="Wingdings"/>
              <a:buChar char=""/>
              <a:defRPr/>
            </a:pPr>
            <a:r>
              <a:rPr lang="tr-TR" b="1" dirty="0" smtClean="0"/>
              <a:t>Tabloda efendi ve hizmetçisi resmedilmiş.</a:t>
            </a:r>
          </a:p>
          <a:p>
            <a:pPr marL="274320" indent="-274320" eaLnBrk="1" fontAlgn="auto" hangingPunct="1">
              <a:spcAft>
                <a:spcPts val="0"/>
              </a:spcAft>
              <a:buFont typeface="Wingdings"/>
              <a:buChar char=""/>
              <a:defRPr/>
            </a:pPr>
            <a:r>
              <a:rPr lang="tr-TR" b="1" dirty="0" smtClean="0"/>
              <a:t>Resimdeki adamın elinde uzun bir değnek var.</a:t>
            </a:r>
          </a:p>
        </p:txBody>
      </p:sp>
      <p:sp>
        <p:nvSpPr>
          <p:cNvPr id="7" name="6 Dikdörtgen"/>
          <p:cNvSpPr/>
          <p:nvPr/>
        </p:nvSpPr>
        <p:spPr>
          <a:xfrm>
            <a:off x="611188" y="333375"/>
            <a:ext cx="3529012" cy="9144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3200" b="1" dirty="0">
                <a:solidFill>
                  <a:srgbClr val="C00000"/>
                </a:solidFill>
              </a:rPr>
              <a:t>ÜSLUP</a:t>
            </a:r>
          </a:p>
        </p:txBody>
      </p:sp>
      <p:sp>
        <p:nvSpPr>
          <p:cNvPr id="8" name="7 Dikdörtgen"/>
          <p:cNvSpPr/>
          <p:nvPr/>
        </p:nvSpPr>
        <p:spPr>
          <a:xfrm>
            <a:off x="5219700" y="333375"/>
            <a:ext cx="2736850" cy="914400"/>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3600" b="1" dirty="0">
                <a:solidFill>
                  <a:srgbClr val="575F6D"/>
                </a:solidFill>
              </a:rPr>
              <a:t>İÇERİK</a:t>
            </a:r>
          </a:p>
        </p:txBody>
      </p:sp>
      <p:sp>
        <p:nvSpPr>
          <p:cNvPr id="9" name="8 Dikdörtgen"/>
          <p:cNvSpPr/>
          <p:nvPr/>
        </p:nvSpPr>
        <p:spPr>
          <a:xfrm>
            <a:off x="1403350" y="1341438"/>
            <a:ext cx="1873250" cy="71913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i="1" dirty="0">
                <a:solidFill>
                  <a:srgbClr val="C00000"/>
                </a:solidFill>
              </a:rPr>
              <a:t>NASIL?</a:t>
            </a:r>
          </a:p>
        </p:txBody>
      </p:sp>
      <p:sp>
        <p:nvSpPr>
          <p:cNvPr id="10" name="9 Dikdörtgen"/>
          <p:cNvSpPr/>
          <p:nvPr/>
        </p:nvSpPr>
        <p:spPr>
          <a:xfrm>
            <a:off x="6156325" y="1341438"/>
            <a:ext cx="1295400" cy="719137"/>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srgbClr val="C00000"/>
                </a:solidFill>
              </a:rPr>
              <a:t>NE?</a:t>
            </a:r>
          </a:p>
        </p:txBody>
      </p:sp>
    </p:spTree>
    <p:extLst>
      <p:ext uri="{BB962C8B-B14F-4D97-AF65-F5344CB8AC3E}">
        <p14:creationId xmlns:p14="http://schemas.microsoft.com/office/powerpoint/2010/main" xmlns="" val="13247685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Başlık"/>
          <p:cNvSpPr>
            <a:spLocks noGrp="1"/>
          </p:cNvSpPr>
          <p:nvPr>
            <p:ph type="title"/>
          </p:nvPr>
        </p:nvSpPr>
        <p:spPr>
          <a:xfrm>
            <a:off x="457200" y="274638"/>
            <a:ext cx="7467600" cy="850900"/>
          </a:xfrm>
        </p:spPr>
        <p:txBody>
          <a:bodyPr/>
          <a:lstStyle/>
          <a:p>
            <a:pPr eaLnBrk="1" fontAlgn="auto" hangingPunct="1">
              <a:spcAft>
                <a:spcPts val="0"/>
              </a:spcAft>
              <a:defRPr/>
            </a:pPr>
            <a:r>
              <a:rPr lang="tr-TR" b="1" i="1" dirty="0" smtClean="0">
                <a:solidFill>
                  <a:srgbClr val="C00000"/>
                </a:solidFill>
              </a:rPr>
              <a:t>VARSAYIM CÜMLELERİ</a:t>
            </a:r>
          </a:p>
        </p:txBody>
      </p:sp>
      <p:sp>
        <p:nvSpPr>
          <p:cNvPr id="50179" name="2 İçerik Yer Tutucusu"/>
          <p:cNvSpPr>
            <a:spLocks noGrp="1"/>
          </p:cNvSpPr>
          <p:nvPr>
            <p:ph idx="1"/>
          </p:nvPr>
        </p:nvSpPr>
        <p:spPr/>
        <p:txBody>
          <a:bodyPr/>
          <a:lstStyle/>
          <a:p>
            <a:pPr eaLnBrk="1" hangingPunct="1"/>
            <a:endParaRPr lang="tr-TR" altLang="tr-TR" smtClean="0"/>
          </a:p>
        </p:txBody>
      </p:sp>
      <p:sp>
        <p:nvSpPr>
          <p:cNvPr id="4" name="3 Dikdörtgen"/>
          <p:cNvSpPr/>
          <p:nvPr/>
        </p:nvSpPr>
        <p:spPr>
          <a:xfrm>
            <a:off x="611188" y="1412875"/>
            <a:ext cx="7993062" cy="11303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C00000"/>
                </a:solidFill>
              </a:rPr>
              <a:t>Gerçekte olmayıp da geçici bir süre için olmuş kabul edilen olayları ve durumları anlatan cümlelerdir.</a:t>
            </a:r>
          </a:p>
        </p:txBody>
      </p:sp>
      <p:sp>
        <p:nvSpPr>
          <p:cNvPr id="5" name="4 Dikdörtgen"/>
          <p:cNvSpPr/>
          <p:nvPr/>
        </p:nvSpPr>
        <p:spPr>
          <a:xfrm>
            <a:off x="684213" y="2636838"/>
            <a:ext cx="7848600" cy="105886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srgbClr val="575F6D">
                    <a:lumMod val="50000"/>
                  </a:srgbClr>
                </a:solidFill>
              </a:rPr>
              <a:t>“Varsayalım ki, tut ki, farz edelim, düşünelim, kabul edelim” </a:t>
            </a:r>
          </a:p>
        </p:txBody>
      </p:sp>
      <p:sp>
        <p:nvSpPr>
          <p:cNvPr id="6" name="5 Yuvarlatılmış Dikdörtgen"/>
          <p:cNvSpPr/>
          <p:nvPr/>
        </p:nvSpPr>
        <p:spPr>
          <a:xfrm>
            <a:off x="539750" y="3860800"/>
            <a:ext cx="7704138" cy="2232025"/>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dirty="0" err="1">
                <a:solidFill>
                  <a:srgbClr val="000000"/>
                </a:solidFill>
                <a:latin typeface="Arial" pitchFamily="34" charset="0"/>
                <a:cs typeface="Arial" pitchFamily="34" charset="0"/>
              </a:rPr>
              <a:t>˃”Tut</a:t>
            </a:r>
            <a:r>
              <a:rPr lang="tr-TR" sz="2400" dirty="0">
                <a:solidFill>
                  <a:srgbClr val="000000"/>
                </a:solidFill>
                <a:latin typeface="Arial" pitchFamily="34" charset="0"/>
                <a:cs typeface="Arial" pitchFamily="34" charset="0"/>
              </a:rPr>
              <a:t> ki Ankaralı değilim,ne çıkar bundan?”</a:t>
            </a:r>
            <a:br>
              <a:rPr lang="tr-TR" sz="2400" dirty="0">
                <a:solidFill>
                  <a:srgbClr val="000000"/>
                </a:solidFill>
                <a:latin typeface="Arial" pitchFamily="34" charset="0"/>
                <a:cs typeface="Arial" pitchFamily="34" charset="0"/>
              </a:rPr>
            </a:br>
            <a:r>
              <a:rPr lang="tr-TR" sz="2400" dirty="0">
                <a:solidFill>
                  <a:srgbClr val="000000"/>
                </a:solidFill>
                <a:latin typeface="Arial" pitchFamily="34" charset="0"/>
                <a:cs typeface="Arial" pitchFamily="34" charset="0"/>
              </a:rPr>
              <a:t>˃“Bu sözleri sana hiç söylemediğimi </a:t>
            </a:r>
            <a:r>
              <a:rPr lang="tr-TR" sz="2400" dirty="0" err="1">
                <a:solidFill>
                  <a:srgbClr val="000000"/>
                </a:solidFill>
                <a:latin typeface="Arial" pitchFamily="34" charset="0"/>
                <a:cs typeface="Arial" pitchFamily="34" charset="0"/>
              </a:rPr>
              <a:t>farzet</a:t>
            </a:r>
            <a:r>
              <a:rPr lang="tr-TR" sz="2400" dirty="0">
                <a:solidFill>
                  <a:srgbClr val="000000"/>
                </a:solidFill>
                <a:latin typeface="Arial" pitchFamily="34" charset="0"/>
                <a:cs typeface="Arial" pitchFamily="34" charset="0"/>
              </a:rPr>
              <a:t>.”</a:t>
            </a:r>
            <a:br>
              <a:rPr lang="tr-TR" sz="2400" dirty="0">
                <a:solidFill>
                  <a:srgbClr val="000000"/>
                </a:solidFill>
                <a:latin typeface="Arial" pitchFamily="34" charset="0"/>
                <a:cs typeface="Arial" pitchFamily="34" charset="0"/>
              </a:rPr>
            </a:br>
            <a:r>
              <a:rPr lang="tr-TR" sz="2400" dirty="0">
                <a:solidFill>
                  <a:srgbClr val="000000"/>
                </a:solidFill>
                <a:latin typeface="Arial" pitchFamily="34" charset="0"/>
                <a:cs typeface="Arial" pitchFamily="34" charset="0"/>
              </a:rPr>
              <a:t>˃“Diyelim ki dediklerini yapmadım bana  ne yapabilirsin?”</a:t>
            </a:r>
            <a:endParaRPr lang="tr-TR" sz="2400" dirty="0">
              <a:solidFill>
                <a:prstClr val="white"/>
              </a:solidFill>
              <a:latin typeface="Arial" pitchFamily="34" charset="0"/>
              <a:cs typeface="Arial" pitchFamily="34" charset="0"/>
            </a:endParaRPr>
          </a:p>
        </p:txBody>
      </p:sp>
    </p:spTree>
    <p:extLst>
      <p:ext uri="{BB962C8B-B14F-4D97-AF65-F5344CB8AC3E}">
        <p14:creationId xmlns:p14="http://schemas.microsoft.com/office/powerpoint/2010/main" xmlns="" val="4407217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Başlık"/>
          <p:cNvSpPr>
            <a:spLocks noGrp="1"/>
          </p:cNvSpPr>
          <p:nvPr>
            <p:ph type="title"/>
          </p:nvPr>
        </p:nvSpPr>
        <p:spPr/>
        <p:txBody>
          <a:bodyPr/>
          <a:lstStyle/>
          <a:p>
            <a:pPr eaLnBrk="1" fontAlgn="auto" hangingPunct="1">
              <a:spcAft>
                <a:spcPts val="0"/>
              </a:spcAft>
              <a:defRPr/>
            </a:pPr>
            <a:r>
              <a:rPr lang="tr-TR" b="1" i="1" smtClean="0"/>
              <a:t>OLASILIK CÜMLELERİ</a:t>
            </a:r>
          </a:p>
        </p:txBody>
      </p:sp>
      <p:sp>
        <p:nvSpPr>
          <p:cNvPr id="51203" name="2 İçerik Yer Tutucusu"/>
          <p:cNvSpPr>
            <a:spLocks noGrp="1"/>
          </p:cNvSpPr>
          <p:nvPr>
            <p:ph idx="1"/>
          </p:nvPr>
        </p:nvSpPr>
        <p:spPr/>
        <p:txBody>
          <a:bodyPr/>
          <a:lstStyle/>
          <a:p>
            <a:pPr eaLnBrk="1" hangingPunct="1"/>
            <a:r>
              <a:rPr lang="tr-TR" altLang="tr-TR" smtClean="0"/>
              <a:t>A</a:t>
            </a:r>
          </a:p>
        </p:txBody>
      </p:sp>
      <p:sp>
        <p:nvSpPr>
          <p:cNvPr id="4" name="3 Dikdörtgen"/>
          <p:cNvSpPr/>
          <p:nvPr/>
        </p:nvSpPr>
        <p:spPr>
          <a:xfrm>
            <a:off x="611188" y="1484313"/>
            <a:ext cx="7777162" cy="9144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575F6D"/>
                </a:solidFill>
              </a:rPr>
              <a:t>Herhangi bir durumun veya olayın olabilirlik durumunu anlatan cümlelerdir.</a:t>
            </a:r>
          </a:p>
        </p:txBody>
      </p:sp>
      <p:sp>
        <p:nvSpPr>
          <p:cNvPr id="5" name="4 Dikdörtgen"/>
          <p:cNvSpPr/>
          <p:nvPr/>
        </p:nvSpPr>
        <p:spPr>
          <a:xfrm>
            <a:off x="1116013" y="2420938"/>
            <a:ext cx="6985000" cy="79216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C00000"/>
                </a:solidFill>
              </a:rPr>
              <a:t>“Belki, galiba, sanırım,muhtemelen, gibi, sanki, -</a:t>
            </a:r>
            <a:r>
              <a:rPr lang="tr-TR" sz="2400" b="1" dirty="0" err="1">
                <a:solidFill>
                  <a:srgbClr val="C00000"/>
                </a:solidFill>
              </a:rPr>
              <a:t>ebilmek</a:t>
            </a:r>
            <a:r>
              <a:rPr lang="tr-TR" sz="2400" b="1" dirty="0">
                <a:solidFill>
                  <a:srgbClr val="C00000"/>
                </a:solidFill>
              </a:rPr>
              <a:t>, herhalde”</a:t>
            </a:r>
          </a:p>
        </p:txBody>
      </p:sp>
      <p:sp>
        <p:nvSpPr>
          <p:cNvPr id="6" name="5 Dikdörtgen"/>
          <p:cNvSpPr/>
          <p:nvPr/>
        </p:nvSpPr>
        <p:spPr>
          <a:xfrm>
            <a:off x="1619250" y="3429000"/>
            <a:ext cx="5761038" cy="23034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srgbClr val="C00000"/>
                </a:solidFill>
              </a:rPr>
              <a:t>Belki gelirim yarına.</a:t>
            </a:r>
          </a:p>
          <a:p>
            <a:pPr algn="ctr">
              <a:defRPr/>
            </a:pPr>
            <a:r>
              <a:rPr lang="tr-TR" sz="2800" b="1" dirty="0">
                <a:solidFill>
                  <a:srgbClr val="C00000"/>
                </a:solidFill>
              </a:rPr>
              <a:t>Muhtemelen bu saatte uyumuştur.</a:t>
            </a:r>
          </a:p>
        </p:txBody>
      </p:sp>
    </p:spTree>
    <p:extLst>
      <p:ext uri="{BB962C8B-B14F-4D97-AF65-F5344CB8AC3E}">
        <p14:creationId xmlns:p14="http://schemas.microsoft.com/office/powerpoint/2010/main" xmlns="" val="2502958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Başlık"/>
          <p:cNvSpPr>
            <a:spLocks noGrp="1"/>
          </p:cNvSpPr>
          <p:nvPr>
            <p:ph type="title"/>
          </p:nvPr>
        </p:nvSpPr>
        <p:spPr/>
        <p:txBody>
          <a:bodyPr/>
          <a:lstStyle/>
          <a:p>
            <a:pPr eaLnBrk="1" fontAlgn="auto" hangingPunct="1">
              <a:spcAft>
                <a:spcPts val="0"/>
              </a:spcAft>
              <a:defRPr/>
            </a:pPr>
            <a:endParaRPr lang="tr-TR" smtClean="0"/>
          </a:p>
        </p:txBody>
      </p:sp>
      <p:sp>
        <p:nvSpPr>
          <p:cNvPr id="58373" name="2 Metin Yer Tutucusu"/>
          <p:cNvSpPr>
            <a:spLocks noGrp="1"/>
          </p:cNvSpPr>
          <p:nvPr>
            <p:ph type="body" idx="1"/>
          </p:nvPr>
        </p:nvSpPr>
        <p:spPr/>
        <p:txBody>
          <a:bodyPr/>
          <a:lstStyle/>
          <a:p>
            <a:pPr eaLnBrk="1" hangingPunct="1"/>
            <a:endParaRPr lang="tr-TR" altLang="tr-TR" smtClean="0"/>
          </a:p>
        </p:txBody>
      </p:sp>
      <p:sp>
        <p:nvSpPr>
          <p:cNvPr id="58371" name="3 İçerik Yer Tutucusu"/>
          <p:cNvSpPr>
            <a:spLocks noGrp="1"/>
          </p:cNvSpPr>
          <p:nvPr>
            <p:ph sz="half" idx="2"/>
          </p:nvPr>
        </p:nvSpPr>
        <p:spPr/>
        <p:txBody>
          <a:bodyPr/>
          <a:lstStyle/>
          <a:p>
            <a:pPr eaLnBrk="1" hangingPunct="1"/>
            <a:endParaRPr lang="tr-TR" altLang="tr-TR" smtClean="0"/>
          </a:p>
          <a:p>
            <a:pPr eaLnBrk="1" hangingPunct="1"/>
            <a:r>
              <a:rPr lang="tr-TR" altLang="tr-TR" smtClean="0"/>
              <a:t>Bugün gelemem,demişti.</a:t>
            </a:r>
          </a:p>
          <a:p>
            <a:pPr eaLnBrk="1" hangingPunct="1"/>
            <a:endParaRPr lang="tr-TR" altLang="tr-TR" smtClean="0"/>
          </a:p>
          <a:p>
            <a:pPr eaLnBrk="1" hangingPunct="1"/>
            <a:r>
              <a:rPr lang="tr-TR" altLang="tr-TR" smtClean="0"/>
              <a:t>Biraz sonra ders çalışmaya gideceğim.</a:t>
            </a:r>
          </a:p>
          <a:p>
            <a:pPr eaLnBrk="1" hangingPunct="1"/>
            <a:r>
              <a:rPr lang="tr-TR" altLang="tr-TR" sz="2000" smtClean="0"/>
              <a:t>(Sözün anlatıcıya ait olduğu cümleler doğrudan anlatımlıdır.)</a:t>
            </a:r>
          </a:p>
        </p:txBody>
      </p:sp>
      <p:sp>
        <p:nvSpPr>
          <p:cNvPr id="58374" name="4 Metin Yer Tutucusu"/>
          <p:cNvSpPr>
            <a:spLocks noGrp="1"/>
          </p:cNvSpPr>
          <p:nvPr>
            <p:ph type="body" sz="quarter" idx="3"/>
          </p:nvPr>
        </p:nvSpPr>
        <p:spPr/>
        <p:txBody>
          <a:bodyPr/>
          <a:lstStyle/>
          <a:p>
            <a:pPr eaLnBrk="1" hangingPunct="1"/>
            <a:endParaRPr lang="tr-TR" altLang="tr-TR" smtClean="0"/>
          </a:p>
        </p:txBody>
      </p:sp>
      <p:sp>
        <p:nvSpPr>
          <p:cNvPr id="58372" name="5 İçerik Yer Tutucusu"/>
          <p:cNvSpPr>
            <a:spLocks noGrp="1"/>
          </p:cNvSpPr>
          <p:nvPr>
            <p:ph sz="quarter" idx="4"/>
          </p:nvPr>
        </p:nvSpPr>
        <p:spPr/>
        <p:txBody>
          <a:bodyPr/>
          <a:lstStyle/>
          <a:p>
            <a:pPr eaLnBrk="1" hangingPunct="1"/>
            <a:endParaRPr lang="tr-TR" altLang="tr-TR" smtClean="0"/>
          </a:p>
          <a:p>
            <a:pPr eaLnBrk="1" hangingPunct="1"/>
            <a:r>
              <a:rPr lang="tr-TR" altLang="tr-TR" smtClean="0"/>
              <a:t>Bugün gelemeyeceğini söylemişti.</a:t>
            </a:r>
          </a:p>
          <a:p>
            <a:pPr eaLnBrk="1" hangingPunct="1"/>
            <a:r>
              <a:rPr lang="tr-TR" altLang="tr-TR" smtClean="0"/>
              <a:t>Biraz sonra ders çalışmaya gideceğini söyledi.</a:t>
            </a:r>
          </a:p>
        </p:txBody>
      </p:sp>
      <p:sp>
        <p:nvSpPr>
          <p:cNvPr id="7" name="6 Dikdörtgen"/>
          <p:cNvSpPr/>
          <p:nvPr/>
        </p:nvSpPr>
        <p:spPr>
          <a:xfrm>
            <a:off x="755650" y="404813"/>
            <a:ext cx="3455988" cy="914400"/>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srgbClr val="C00000"/>
                </a:solidFill>
              </a:rPr>
              <a:t>DOĞRUDAN ANLATIM</a:t>
            </a:r>
          </a:p>
        </p:txBody>
      </p:sp>
      <p:sp>
        <p:nvSpPr>
          <p:cNvPr id="8" name="7 Dikdörtgen"/>
          <p:cNvSpPr/>
          <p:nvPr/>
        </p:nvSpPr>
        <p:spPr>
          <a:xfrm>
            <a:off x="4859338" y="404813"/>
            <a:ext cx="3600450" cy="9144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srgbClr val="C00000"/>
                </a:solidFill>
              </a:rPr>
              <a:t>DOLAYLI ANLATIM</a:t>
            </a:r>
          </a:p>
        </p:txBody>
      </p:sp>
      <p:sp>
        <p:nvSpPr>
          <p:cNvPr id="9" name="8 Akış Çizelgesi: Öteki İşlem"/>
          <p:cNvSpPr/>
          <p:nvPr/>
        </p:nvSpPr>
        <p:spPr>
          <a:xfrm>
            <a:off x="755650" y="1484313"/>
            <a:ext cx="3240088" cy="865187"/>
          </a:xfrm>
          <a:prstGeom prst="flowChartAlternateProcess">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000" b="1" dirty="0">
                <a:solidFill>
                  <a:prstClr val="black"/>
                </a:solidFill>
              </a:rPr>
              <a:t>Aynen aktarılan cümlelerdir.</a:t>
            </a:r>
          </a:p>
        </p:txBody>
      </p:sp>
      <p:sp>
        <p:nvSpPr>
          <p:cNvPr id="10" name="9 Akış Çizelgesi: Öteki İşlem"/>
          <p:cNvSpPr/>
          <p:nvPr/>
        </p:nvSpPr>
        <p:spPr>
          <a:xfrm>
            <a:off x="4859338" y="1484313"/>
            <a:ext cx="3529012" cy="792162"/>
          </a:xfrm>
          <a:prstGeom prst="flowChartAlternateProcess">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000" b="1" dirty="0">
                <a:solidFill>
                  <a:prstClr val="black"/>
                </a:solidFill>
              </a:rPr>
              <a:t>Anlatıcı tarafından aktarılan cümlelerdir.</a:t>
            </a:r>
          </a:p>
        </p:txBody>
      </p:sp>
      <p:cxnSp>
        <p:nvCxnSpPr>
          <p:cNvPr id="12" name="11 Düz Ok Bağlayıcısı"/>
          <p:cNvCxnSpPr/>
          <p:nvPr/>
        </p:nvCxnSpPr>
        <p:spPr>
          <a:xfrm flipH="1">
            <a:off x="2843808" y="3819374"/>
            <a:ext cx="1008063" cy="50482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24001526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Başlık"/>
          <p:cNvSpPr>
            <a:spLocks noGrp="1"/>
          </p:cNvSpPr>
          <p:nvPr>
            <p:ph type="title"/>
          </p:nvPr>
        </p:nvSpPr>
        <p:spPr/>
        <p:txBody>
          <a:bodyPr/>
          <a:lstStyle/>
          <a:p>
            <a:pPr eaLnBrk="1" fontAlgn="auto" hangingPunct="1">
              <a:spcAft>
                <a:spcPts val="0"/>
              </a:spcAft>
              <a:defRPr/>
            </a:pPr>
            <a:endParaRPr lang="tr-TR" smtClean="0"/>
          </a:p>
        </p:txBody>
      </p:sp>
      <p:sp>
        <p:nvSpPr>
          <p:cNvPr id="61445" name="2 Metin Yer Tutucusu"/>
          <p:cNvSpPr>
            <a:spLocks noGrp="1"/>
          </p:cNvSpPr>
          <p:nvPr>
            <p:ph type="body" idx="1"/>
          </p:nvPr>
        </p:nvSpPr>
        <p:spPr/>
        <p:txBody>
          <a:bodyPr/>
          <a:lstStyle/>
          <a:p>
            <a:pPr eaLnBrk="1" hangingPunct="1"/>
            <a:endParaRPr lang="tr-TR" altLang="tr-TR" smtClean="0"/>
          </a:p>
        </p:txBody>
      </p:sp>
      <p:sp>
        <p:nvSpPr>
          <p:cNvPr id="61443" name="3 İçerik Yer Tutucusu"/>
          <p:cNvSpPr>
            <a:spLocks noGrp="1"/>
          </p:cNvSpPr>
          <p:nvPr>
            <p:ph sz="half" idx="2"/>
          </p:nvPr>
        </p:nvSpPr>
        <p:spPr/>
        <p:txBody>
          <a:bodyPr/>
          <a:lstStyle/>
          <a:p>
            <a:pPr eaLnBrk="1" hangingPunct="1"/>
            <a:endParaRPr lang="tr-TR" altLang="tr-TR" smtClean="0"/>
          </a:p>
        </p:txBody>
      </p:sp>
      <p:sp>
        <p:nvSpPr>
          <p:cNvPr id="61446" name="4 Metin Yer Tutucusu"/>
          <p:cNvSpPr>
            <a:spLocks noGrp="1"/>
          </p:cNvSpPr>
          <p:nvPr>
            <p:ph type="body" sz="quarter" idx="3"/>
          </p:nvPr>
        </p:nvSpPr>
        <p:spPr/>
        <p:txBody>
          <a:bodyPr/>
          <a:lstStyle/>
          <a:p>
            <a:pPr eaLnBrk="1" hangingPunct="1"/>
            <a:endParaRPr lang="tr-TR" altLang="tr-TR" smtClean="0"/>
          </a:p>
        </p:txBody>
      </p:sp>
      <p:sp>
        <p:nvSpPr>
          <p:cNvPr id="61444" name="5 İçerik Yer Tutucusu"/>
          <p:cNvSpPr>
            <a:spLocks noGrp="1"/>
          </p:cNvSpPr>
          <p:nvPr>
            <p:ph sz="quarter" idx="4"/>
          </p:nvPr>
        </p:nvSpPr>
        <p:spPr/>
        <p:txBody>
          <a:bodyPr/>
          <a:lstStyle/>
          <a:p>
            <a:pPr eaLnBrk="1" hangingPunct="1"/>
            <a:endParaRPr lang="tr-TR" altLang="tr-TR" smtClean="0"/>
          </a:p>
        </p:txBody>
      </p:sp>
      <p:sp>
        <p:nvSpPr>
          <p:cNvPr id="7" name="6 Dikdörtgen"/>
          <p:cNvSpPr/>
          <p:nvPr/>
        </p:nvSpPr>
        <p:spPr>
          <a:xfrm>
            <a:off x="755650" y="404813"/>
            <a:ext cx="3024188" cy="9144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3200" b="1" dirty="0">
                <a:solidFill>
                  <a:srgbClr val="C00000"/>
                </a:solidFill>
              </a:rPr>
              <a:t>SİTEM</a:t>
            </a:r>
          </a:p>
        </p:txBody>
      </p:sp>
      <p:sp>
        <p:nvSpPr>
          <p:cNvPr id="8" name="7 Dikdörtgen"/>
          <p:cNvSpPr/>
          <p:nvPr/>
        </p:nvSpPr>
        <p:spPr>
          <a:xfrm>
            <a:off x="5292725" y="333375"/>
            <a:ext cx="3311525" cy="91440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3200" b="1" dirty="0">
                <a:solidFill>
                  <a:srgbClr val="575F6D">
                    <a:lumMod val="50000"/>
                  </a:srgbClr>
                </a:solidFill>
              </a:rPr>
              <a:t>YAKINMA</a:t>
            </a:r>
          </a:p>
        </p:txBody>
      </p:sp>
      <p:sp>
        <p:nvSpPr>
          <p:cNvPr id="10" name="9 Akış Çizelgesi: Öteki İşlem"/>
          <p:cNvSpPr/>
          <p:nvPr/>
        </p:nvSpPr>
        <p:spPr>
          <a:xfrm>
            <a:off x="250825" y="1341438"/>
            <a:ext cx="4105275" cy="1079500"/>
          </a:xfrm>
          <a:prstGeom prst="flowChartAlternateProcess">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575F6D">
                    <a:lumMod val="50000"/>
                  </a:srgbClr>
                </a:solidFill>
              </a:rPr>
              <a:t>Bir kişinin karşısındaki kişiye kırgınlığını belirtmesidir</a:t>
            </a:r>
          </a:p>
        </p:txBody>
      </p:sp>
      <p:sp>
        <p:nvSpPr>
          <p:cNvPr id="11" name="10 Akış Çizelgesi: Öteki İşlem"/>
          <p:cNvSpPr/>
          <p:nvPr/>
        </p:nvSpPr>
        <p:spPr>
          <a:xfrm>
            <a:off x="4787900" y="1341438"/>
            <a:ext cx="4140200" cy="1079500"/>
          </a:xfrm>
          <a:prstGeom prst="flowChartAlternateProcess">
            <a:avLst/>
          </a:prstGeom>
          <a:blipFill>
            <a:blip r:embed="rId3"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FE8637"/>
                </a:solidFill>
              </a:rPr>
              <a:t>Bir durum veya olaydan şikayet etmektir.</a:t>
            </a:r>
          </a:p>
        </p:txBody>
      </p:sp>
      <p:sp>
        <p:nvSpPr>
          <p:cNvPr id="12" name="11 Tek Köşesi Kesik Dikdörtgen"/>
          <p:cNvSpPr/>
          <p:nvPr/>
        </p:nvSpPr>
        <p:spPr>
          <a:xfrm>
            <a:off x="179388" y="2492375"/>
            <a:ext cx="4248150" cy="3600450"/>
          </a:xfrm>
          <a:prstGeom prst="snip1Rect">
            <a:avLst/>
          </a:prstGeom>
          <a:gradFill>
            <a:gsLst>
              <a:gs pos="0">
                <a:srgbClr val="FFEFD1"/>
              </a:gs>
              <a:gs pos="64999">
                <a:srgbClr val="F0EBD5"/>
              </a:gs>
              <a:gs pos="100000">
                <a:srgbClr val="D1C39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r-TR" sz="2400" b="1" dirty="0">
                <a:solidFill>
                  <a:srgbClr val="575F6D">
                    <a:lumMod val="75000"/>
                  </a:srgbClr>
                </a:solidFill>
              </a:rPr>
              <a:t>Hani beni arayacaktın.</a:t>
            </a:r>
          </a:p>
          <a:p>
            <a:pPr>
              <a:defRPr/>
            </a:pPr>
            <a:endParaRPr lang="tr-TR" sz="2400" b="1" dirty="0">
              <a:solidFill>
                <a:srgbClr val="575F6D">
                  <a:lumMod val="75000"/>
                </a:srgbClr>
              </a:solidFill>
            </a:endParaRPr>
          </a:p>
          <a:p>
            <a:pPr>
              <a:defRPr/>
            </a:pPr>
            <a:r>
              <a:rPr lang="tr-TR" sz="2400" b="1" dirty="0">
                <a:solidFill>
                  <a:srgbClr val="575F6D">
                    <a:lumMod val="75000"/>
                  </a:srgbClr>
                </a:solidFill>
              </a:rPr>
              <a:t>Muğla’ya gelmişte bizi aramamış.</a:t>
            </a:r>
          </a:p>
          <a:p>
            <a:pPr>
              <a:defRPr/>
            </a:pPr>
            <a:endParaRPr lang="tr-TR" sz="2400" b="1" dirty="0">
              <a:solidFill>
                <a:srgbClr val="575F6D">
                  <a:lumMod val="75000"/>
                </a:srgbClr>
              </a:solidFill>
            </a:endParaRPr>
          </a:p>
          <a:p>
            <a:pPr>
              <a:defRPr/>
            </a:pPr>
            <a:r>
              <a:rPr lang="tr-TR" sz="2400" b="1" dirty="0">
                <a:solidFill>
                  <a:srgbClr val="575F6D">
                    <a:lumMod val="75000"/>
                  </a:srgbClr>
                </a:solidFill>
              </a:rPr>
              <a:t>Sen buralarda gelir miydin.</a:t>
            </a:r>
          </a:p>
        </p:txBody>
      </p:sp>
      <p:sp>
        <p:nvSpPr>
          <p:cNvPr id="13" name="12 Tek Köşesi Kesik Dikdörtgen"/>
          <p:cNvSpPr/>
          <p:nvPr/>
        </p:nvSpPr>
        <p:spPr>
          <a:xfrm>
            <a:off x="4716463" y="2565400"/>
            <a:ext cx="3959225" cy="3600450"/>
          </a:xfrm>
          <a:prstGeom prst="snip1Rect">
            <a:avLst/>
          </a:prstGeom>
          <a:gradFill>
            <a:gsLst>
              <a:gs pos="0">
                <a:schemeClr val="bg2"/>
              </a:gs>
              <a:gs pos="39999">
                <a:srgbClr val="85C2FF"/>
              </a:gs>
              <a:gs pos="70000">
                <a:srgbClr val="C4D6EB"/>
              </a:gs>
              <a:gs pos="100000">
                <a:srgbClr val="FFEBFA"/>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r-TR" sz="2400" b="1" dirty="0">
                <a:solidFill>
                  <a:srgbClr val="C00000"/>
                </a:solidFill>
              </a:rPr>
              <a:t>Bu çocuklar artık beni hiç dinlemiyor.</a:t>
            </a:r>
          </a:p>
          <a:p>
            <a:pPr>
              <a:defRPr/>
            </a:pPr>
            <a:endParaRPr lang="tr-TR" sz="2400" b="1" dirty="0">
              <a:solidFill>
                <a:srgbClr val="C00000"/>
              </a:solidFill>
            </a:endParaRPr>
          </a:p>
          <a:p>
            <a:pPr>
              <a:defRPr/>
            </a:pPr>
            <a:r>
              <a:rPr lang="tr-TR" sz="2400" b="1" dirty="0">
                <a:solidFill>
                  <a:srgbClr val="C00000"/>
                </a:solidFill>
              </a:rPr>
              <a:t>Bu berbat yollar artık milleti bezdirdi.</a:t>
            </a:r>
          </a:p>
        </p:txBody>
      </p:sp>
    </p:spTree>
    <p:extLst>
      <p:ext uri="{BB962C8B-B14F-4D97-AF65-F5344CB8AC3E}">
        <p14:creationId xmlns:p14="http://schemas.microsoft.com/office/powerpoint/2010/main" xmlns="" val="85894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Başlık"/>
          <p:cNvSpPr>
            <a:spLocks noGrp="1"/>
          </p:cNvSpPr>
          <p:nvPr>
            <p:ph type="title"/>
          </p:nvPr>
        </p:nvSpPr>
        <p:spPr>
          <a:xfrm>
            <a:off x="457200" y="274638"/>
            <a:ext cx="7467600" cy="706437"/>
          </a:xfrm>
        </p:spPr>
        <p:txBody>
          <a:bodyPr>
            <a:normAutofit fontScale="90000"/>
          </a:bodyPr>
          <a:lstStyle/>
          <a:p>
            <a:pPr eaLnBrk="1" fontAlgn="auto" hangingPunct="1">
              <a:spcAft>
                <a:spcPts val="0"/>
              </a:spcAft>
              <a:defRPr/>
            </a:pPr>
            <a:r>
              <a:rPr lang="tr-TR" b="1" dirty="0" smtClean="0">
                <a:solidFill>
                  <a:srgbClr val="C00000"/>
                </a:solidFill>
              </a:rPr>
              <a:t>HAYIFLANMA</a:t>
            </a:r>
          </a:p>
        </p:txBody>
      </p:sp>
      <p:sp>
        <p:nvSpPr>
          <p:cNvPr id="62467" name="2 İçerik Yer Tutucusu"/>
          <p:cNvSpPr>
            <a:spLocks noGrp="1"/>
          </p:cNvSpPr>
          <p:nvPr>
            <p:ph idx="1"/>
          </p:nvPr>
        </p:nvSpPr>
        <p:spPr/>
        <p:txBody>
          <a:bodyPr/>
          <a:lstStyle/>
          <a:p>
            <a:pPr eaLnBrk="1" hangingPunct="1"/>
            <a:endParaRPr lang="tr-TR" altLang="tr-TR" smtClean="0"/>
          </a:p>
        </p:txBody>
      </p:sp>
      <p:sp>
        <p:nvSpPr>
          <p:cNvPr id="4" name="3 Dikdörtgen"/>
          <p:cNvSpPr/>
          <p:nvPr/>
        </p:nvSpPr>
        <p:spPr>
          <a:xfrm>
            <a:off x="755650" y="1196975"/>
            <a:ext cx="7777163" cy="122396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C00000"/>
                </a:solidFill>
              </a:rPr>
              <a:t>Bir durumdan veya olaydan dolayı kendi kendine üzülme, acınma, pişmanlık duyma</a:t>
            </a:r>
          </a:p>
        </p:txBody>
      </p:sp>
      <p:sp>
        <p:nvSpPr>
          <p:cNvPr id="5" name="4 Dikdörtgen"/>
          <p:cNvSpPr/>
          <p:nvPr/>
        </p:nvSpPr>
        <p:spPr>
          <a:xfrm>
            <a:off x="755650" y="2492375"/>
            <a:ext cx="7345363" cy="3889375"/>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r-TR" sz="2800" b="1" dirty="0">
                <a:solidFill>
                  <a:srgbClr val="FE8637">
                    <a:lumMod val="50000"/>
                  </a:srgbClr>
                </a:solidFill>
              </a:rPr>
              <a:t>  Yazık oldu güzelim günlere.</a:t>
            </a:r>
          </a:p>
          <a:p>
            <a:pPr>
              <a:defRPr/>
            </a:pPr>
            <a:endParaRPr lang="tr-TR" sz="2800" b="1" dirty="0">
              <a:solidFill>
                <a:srgbClr val="FE8637">
                  <a:lumMod val="50000"/>
                </a:srgbClr>
              </a:solidFill>
            </a:endParaRPr>
          </a:p>
          <a:p>
            <a:pPr>
              <a:defRPr/>
            </a:pPr>
            <a:r>
              <a:rPr lang="tr-TR" sz="2800" b="1" dirty="0">
                <a:solidFill>
                  <a:srgbClr val="FE8637">
                    <a:lumMod val="50000"/>
                  </a:srgbClr>
                </a:solidFill>
              </a:rPr>
              <a:t>  Ne yazık ki tatili değerlendiremedik</a:t>
            </a:r>
          </a:p>
          <a:p>
            <a:pPr>
              <a:defRPr/>
            </a:pPr>
            <a:r>
              <a:rPr lang="tr-TR" sz="2800" b="1" dirty="0">
                <a:solidFill>
                  <a:srgbClr val="FE8637">
                    <a:lumMod val="50000"/>
                  </a:srgbClr>
                </a:solidFill>
              </a:rPr>
              <a:t>.</a:t>
            </a:r>
          </a:p>
          <a:p>
            <a:pPr>
              <a:defRPr/>
            </a:pPr>
            <a:r>
              <a:rPr lang="tr-TR" sz="2800" b="1" dirty="0">
                <a:solidFill>
                  <a:srgbClr val="FE8637">
                    <a:lumMod val="50000"/>
                  </a:srgbClr>
                </a:solidFill>
              </a:rPr>
              <a:t>  Yazık sana verdiğim emeklere.</a:t>
            </a:r>
          </a:p>
          <a:p>
            <a:pPr>
              <a:defRPr/>
            </a:pPr>
            <a:endParaRPr lang="tr-TR" sz="2800" b="1" dirty="0">
              <a:solidFill>
                <a:srgbClr val="FE8637">
                  <a:lumMod val="50000"/>
                </a:srgbClr>
              </a:solidFill>
            </a:endParaRPr>
          </a:p>
          <a:p>
            <a:pPr>
              <a:defRPr/>
            </a:pPr>
            <a:r>
              <a:rPr lang="tr-TR" sz="2800" b="1" dirty="0">
                <a:solidFill>
                  <a:srgbClr val="FE8637">
                    <a:lumMod val="50000"/>
                  </a:srgbClr>
                </a:solidFill>
              </a:rPr>
              <a:t>  Keşke </a:t>
            </a:r>
            <a:r>
              <a:rPr lang="tr-TR" sz="2800" b="1" dirty="0" err="1">
                <a:solidFill>
                  <a:srgbClr val="FE8637">
                    <a:lumMod val="50000"/>
                  </a:srgbClr>
                </a:solidFill>
              </a:rPr>
              <a:t>Kpss’ye</a:t>
            </a:r>
            <a:r>
              <a:rPr lang="tr-TR" sz="2800" b="1" dirty="0">
                <a:solidFill>
                  <a:srgbClr val="FE8637">
                    <a:lumMod val="50000"/>
                  </a:srgbClr>
                </a:solidFill>
              </a:rPr>
              <a:t> biraz daha çalışsaydım</a:t>
            </a:r>
          </a:p>
        </p:txBody>
      </p:sp>
    </p:spTree>
    <p:extLst>
      <p:ext uri="{BB962C8B-B14F-4D97-AF65-F5344CB8AC3E}">
        <p14:creationId xmlns:p14="http://schemas.microsoft.com/office/powerpoint/2010/main" xmlns="" val="12043191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1600200"/>
            <a:ext cx="8229600" cy="4781128"/>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i="0" u="none" strike="noStrike" baseline="0" dirty="0" smtClean="0">
                <a:latin typeface="Arial-BoldMT"/>
              </a:rPr>
              <a:t>Aşağıdaki cümlelerin hangisinde </a:t>
            </a:r>
            <a:r>
              <a:rPr lang="tr-TR" b="0" i="0" u="none" strike="noStrike" baseline="0" dirty="0" smtClean="0">
                <a:latin typeface="ArialMT"/>
              </a:rPr>
              <a:t>“sitem” </a:t>
            </a:r>
            <a:r>
              <a:rPr lang="tr-TR" b="1" i="0" u="none" strike="noStrike" baseline="0" dirty="0" smtClean="0">
                <a:latin typeface="Arial-BoldMT"/>
              </a:rPr>
              <a:t>anlamı</a:t>
            </a:r>
            <a:r>
              <a:rPr lang="tr-TR" b="1" i="0" u="none" strike="noStrike" dirty="0" smtClean="0">
                <a:latin typeface="Arial-BoldMT"/>
              </a:rPr>
              <a:t>  </a:t>
            </a:r>
            <a:r>
              <a:rPr lang="tr-TR" b="1" i="0" u="none" strike="noStrike" baseline="0" dirty="0" smtClean="0">
                <a:latin typeface="Arial-BoldMT"/>
              </a:rPr>
              <a:t>vardır?</a:t>
            </a:r>
          </a:p>
          <a:p>
            <a:r>
              <a:rPr lang="tr-TR" sz="2800" b="0" i="0" u="none" strike="noStrike" baseline="0" dirty="0" smtClean="0">
                <a:latin typeface="ArialMT"/>
              </a:rPr>
              <a:t>A) </a:t>
            </a:r>
            <a:r>
              <a:rPr lang="tr-TR" b="0" i="0" u="none" strike="noStrike" baseline="0" dirty="0" smtClean="0">
                <a:latin typeface="ArialMT"/>
              </a:rPr>
              <a:t>Bizim mahallenin esnafı buraların en iyisidir.</a:t>
            </a:r>
          </a:p>
          <a:p>
            <a:r>
              <a:rPr lang="tr-TR" sz="2800" b="0" i="0" u="none" strike="noStrike" baseline="0" dirty="0" smtClean="0">
                <a:latin typeface="ArialMT"/>
              </a:rPr>
              <a:t>B) </a:t>
            </a:r>
            <a:r>
              <a:rPr lang="tr-TR" b="0" i="0" u="none" strike="noStrike" baseline="0" dirty="0" smtClean="0">
                <a:latin typeface="ArialMT"/>
              </a:rPr>
              <a:t>Bu yaşına kadar o ücra köşede mi yaşadın?</a:t>
            </a:r>
          </a:p>
          <a:p>
            <a:r>
              <a:rPr lang="tr-TR" sz="2800" b="0" i="0" u="none" strike="noStrike" baseline="0" dirty="0" smtClean="0">
                <a:latin typeface="ArialMT"/>
              </a:rPr>
              <a:t>C) </a:t>
            </a:r>
            <a:r>
              <a:rPr lang="tr-TR" b="0" i="0" u="none" strike="noStrike" baseline="0" dirty="0" smtClean="0">
                <a:latin typeface="ArialMT"/>
              </a:rPr>
              <a:t>Keşke sorunları büyümeden halledebilseydim.</a:t>
            </a:r>
          </a:p>
          <a:p>
            <a:r>
              <a:rPr lang="tr-TR" sz="2800" b="0" i="0" u="none" strike="noStrike" baseline="0" dirty="0" smtClean="0">
                <a:latin typeface="ArialMT"/>
              </a:rPr>
              <a:t>D) </a:t>
            </a:r>
            <a:r>
              <a:rPr lang="tr-TR" b="0" i="0" u="none" strike="noStrike" baseline="0" dirty="0" smtClean="0">
                <a:latin typeface="ArialMT"/>
              </a:rPr>
              <a:t>İki aydır bir kez olsun arayıp hatırımı sormadın.</a:t>
            </a:r>
            <a:endParaRPr lang="tr-TR" dirty="0"/>
          </a:p>
        </p:txBody>
      </p:sp>
    </p:spTree>
    <p:extLst>
      <p:ext uri="{BB962C8B-B14F-4D97-AF65-F5344CB8AC3E}">
        <p14:creationId xmlns:p14="http://schemas.microsoft.com/office/powerpoint/2010/main" xmlns="" val="34637975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028343"/>
            <a:ext cx="8640960" cy="440120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tr-TR" sz="2800" b="1" dirty="0" smtClean="0"/>
              <a:t>Aşağıdaki cümlelerin hangisinde, karşısında</a:t>
            </a:r>
          </a:p>
          <a:p>
            <a:r>
              <a:rPr lang="tr-TR" sz="2800" b="1" dirty="0" smtClean="0"/>
              <a:t>verilen duygu hâkim</a:t>
            </a:r>
            <a:r>
              <a:rPr lang="tr-TR" sz="2800" b="1" u="sng" dirty="0" smtClean="0"/>
              <a:t> değildir?</a:t>
            </a:r>
          </a:p>
          <a:p>
            <a:r>
              <a:rPr lang="tr-TR" sz="3200" dirty="0" smtClean="0"/>
              <a:t>A) Yaptığı hatalardan ders çıkarmayı bir türlü öğrenemedi. ……………   </a:t>
            </a:r>
            <a:r>
              <a:rPr lang="tr-TR" sz="3200" b="1" u="sng" dirty="0" smtClean="0"/>
              <a:t>Yakınma</a:t>
            </a:r>
          </a:p>
          <a:p>
            <a:r>
              <a:rPr lang="tr-TR" sz="3200" dirty="0" smtClean="0"/>
              <a:t>B) Nerede o eski eğlenceli düğünler? ………</a:t>
            </a:r>
            <a:r>
              <a:rPr lang="tr-TR" sz="3200" b="1" u="sng" dirty="0" smtClean="0"/>
              <a:t>Özlem</a:t>
            </a:r>
          </a:p>
          <a:p>
            <a:r>
              <a:rPr lang="tr-TR" sz="3200" dirty="0" smtClean="0"/>
              <a:t>C) Ne, Van’da büyük bir deprem mi olmuş?....</a:t>
            </a:r>
            <a:r>
              <a:rPr lang="tr-TR" sz="3200" b="1" u="sng" dirty="0" smtClean="0"/>
              <a:t>Şaşırma</a:t>
            </a:r>
          </a:p>
          <a:p>
            <a:r>
              <a:rPr lang="tr-TR" sz="3200" dirty="0" smtClean="0"/>
              <a:t>D) Coşkudan haykırmamak için kendini zor tutuyordu. </a:t>
            </a:r>
            <a:r>
              <a:rPr lang="tr-TR" sz="3200" b="1" u="sng" dirty="0" smtClean="0"/>
              <a:t>…...Beğenme</a:t>
            </a:r>
            <a:endParaRPr lang="tr-TR" sz="3200" b="1" u="sng" dirty="0"/>
          </a:p>
        </p:txBody>
      </p:sp>
    </p:spTree>
    <p:extLst>
      <p:ext uri="{BB962C8B-B14F-4D97-AF65-F5344CB8AC3E}">
        <p14:creationId xmlns:p14="http://schemas.microsoft.com/office/powerpoint/2010/main" xmlns="" val="324855031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sz="2800" dirty="0" smtClean="0"/>
              <a:t>olumsuzu hala göremeyen(öğrenemeyen) ölsün artık!!!</a:t>
            </a:r>
            <a:endParaRPr lang="tr-TR" sz="28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cümlelerden hangisinde isim fiil (ad</a:t>
            </a:r>
          </a:p>
          <a:p>
            <a:r>
              <a:rPr lang="tr-TR" b="1" dirty="0"/>
              <a:t>eylem) eki almış bir sözcük </a:t>
            </a:r>
            <a:r>
              <a:rPr lang="tr-TR" b="1" u="sng" dirty="0"/>
              <a:t>yoktur?</a:t>
            </a:r>
          </a:p>
          <a:p>
            <a:r>
              <a:rPr lang="tr-TR" dirty="0"/>
              <a:t>A) Bu işin sorumluluğunu almak ister misin?</a:t>
            </a:r>
          </a:p>
          <a:p>
            <a:r>
              <a:rPr lang="tr-TR" dirty="0"/>
              <a:t>B) Tanımadığın kişilerle konuşma.</a:t>
            </a:r>
          </a:p>
          <a:p>
            <a:r>
              <a:rPr lang="tr-TR" dirty="0"/>
              <a:t>C) Akşam için her şeyi hazırlamak bana düştü.</a:t>
            </a:r>
          </a:p>
          <a:p>
            <a:r>
              <a:rPr lang="tr-TR" dirty="0"/>
              <a:t>D) İşlerini bitirmek için acele ediyor.</a:t>
            </a:r>
          </a:p>
        </p:txBody>
      </p:sp>
    </p:spTree>
    <p:extLst>
      <p:ext uri="{BB962C8B-B14F-4D97-AF65-F5344CB8AC3E}">
        <p14:creationId xmlns:p14="http://schemas.microsoft.com/office/powerpoint/2010/main" xmlns="" val="161279059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smtClean="0"/>
              <a:t>1. Osman’ın bu kadar çok çalışmasına hayret</a:t>
            </a:r>
          </a:p>
          <a:p>
            <a:pPr marL="0" indent="0">
              <a:buNone/>
            </a:pPr>
            <a:r>
              <a:rPr lang="tr-TR" dirty="0" smtClean="0"/>
              <a:t>ettim.</a:t>
            </a:r>
          </a:p>
          <a:p>
            <a:r>
              <a:rPr lang="tr-TR" dirty="0" smtClean="0"/>
              <a:t>2. Kırşehir’e kadar gelip de bana uğramamışsınız.</a:t>
            </a:r>
          </a:p>
          <a:p>
            <a:r>
              <a:rPr lang="tr-TR" dirty="0" smtClean="0"/>
              <a:t>3. Bu davranışı senin gibi efendi birinden beklemezdim.</a:t>
            </a:r>
          </a:p>
          <a:p>
            <a:r>
              <a:rPr lang="tr-TR" dirty="0" smtClean="0"/>
              <a:t>4. Esen’in yazdığı son şiir kesinlikle harikaydı.</a:t>
            </a:r>
          </a:p>
          <a:p>
            <a:r>
              <a:rPr lang="tr-TR" b="1" dirty="0" smtClean="0"/>
              <a:t>Numaralanmış cümlelerin hangilerinde “sitem”   duygusu hâkimdir?</a:t>
            </a:r>
          </a:p>
          <a:p>
            <a:r>
              <a:rPr lang="tr-TR" dirty="0" smtClean="0"/>
              <a:t>A) 1. ve 2.                B) 1. ve 4.</a:t>
            </a:r>
          </a:p>
          <a:p>
            <a:r>
              <a:rPr lang="tr-TR" dirty="0" smtClean="0"/>
              <a:t>C) 2. ve 3.                 D) 3. ve 4.</a:t>
            </a:r>
            <a:endParaRPr lang="tr-TR" dirty="0"/>
          </a:p>
        </p:txBody>
      </p:sp>
    </p:spTree>
    <p:extLst>
      <p:ext uri="{BB962C8B-B14F-4D97-AF65-F5344CB8AC3E}">
        <p14:creationId xmlns:p14="http://schemas.microsoft.com/office/powerpoint/2010/main" xmlns="" val="335282109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defRPr/>
            </a:pPr>
            <a:r>
              <a:rPr lang="tr-TR" b="1" dirty="0" smtClean="0">
                <a:solidFill>
                  <a:schemeClr val="tx2">
                    <a:lumMod val="60000"/>
                    <a:lumOff val="40000"/>
                  </a:schemeClr>
                </a:solidFill>
              </a:rPr>
              <a:t>GERÇEKLEŞMEMİŞ BEKLENTİ</a:t>
            </a:r>
            <a:endParaRPr lang="tr-TR" b="1" dirty="0">
              <a:solidFill>
                <a:schemeClr val="tx2">
                  <a:lumMod val="60000"/>
                  <a:lumOff val="40000"/>
                </a:schemeClr>
              </a:solidFill>
            </a:endParaRPr>
          </a:p>
        </p:txBody>
      </p:sp>
      <p:sp>
        <p:nvSpPr>
          <p:cNvPr id="63491" name="2 İçerik Yer Tutucusu"/>
          <p:cNvSpPr>
            <a:spLocks noGrp="1"/>
          </p:cNvSpPr>
          <p:nvPr>
            <p:ph idx="1"/>
          </p:nvPr>
        </p:nvSpPr>
        <p:spPr/>
        <p:txBody>
          <a:bodyPr/>
          <a:lstStyle/>
          <a:p>
            <a:pPr eaLnBrk="1" hangingPunct="1"/>
            <a:endParaRPr lang="tr-TR" altLang="tr-TR" smtClean="0"/>
          </a:p>
        </p:txBody>
      </p:sp>
      <p:sp>
        <p:nvSpPr>
          <p:cNvPr id="4" name="3 Dikdörtgen"/>
          <p:cNvSpPr/>
          <p:nvPr/>
        </p:nvSpPr>
        <p:spPr>
          <a:xfrm>
            <a:off x="539750" y="1628775"/>
            <a:ext cx="7416800" cy="914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b="1" dirty="0">
                <a:solidFill>
                  <a:prstClr val="black">
                    <a:lumMod val="50000"/>
                    <a:lumOff val="50000"/>
                  </a:prstClr>
                </a:solidFill>
              </a:rPr>
              <a:t>Bir beklentinin gerçekleşmediğini dile getiren cümlelerdir.</a:t>
            </a:r>
          </a:p>
        </p:txBody>
      </p:sp>
      <p:sp>
        <p:nvSpPr>
          <p:cNvPr id="5" name="4 Yuvarlatılmış Dikdörtgen"/>
          <p:cNvSpPr/>
          <p:nvPr/>
        </p:nvSpPr>
        <p:spPr>
          <a:xfrm>
            <a:off x="539750" y="2708275"/>
            <a:ext cx="7488238" cy="1944688"/>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prstClr val="black">
                    <a:lumMod val="50000"/>
                    <a:lumOff val="50000"/>
                  </a:prstClr>
                </a:solidFill>
              </a:rPr>
              <a:t>Benimle gelirsin sanmıştım.</a:t>
            </a:r>
          </a:p>
          <a:p>
            <a:pPr algn="ctr">
              <a:defRPr/>
            </a:pPr>
            <a:endParaRPr lang="tr-TR" sz="2400" b="1" dirty="0">
              <a:solidFill>
                <a:prstClr val="black">
                  <a:lumMod val="50000"/>
                  <a:lumOff val="50000"/>
                </a:prstClr>
              </a:solidFill>
            </a:endParaRPr>
          </a:p>
          <a:p>
            <a:pPr algn="ctr">
              <a:defRPr/>
            </a:pPr>
            <a:r>
              <a:rPr lang="tr-TR" sz="2400" b="1" dirty="0">
                <a:solidFill>
                  <a:prstClr val="black">
                    <a:lumMod val="50000"/>
                    <a:lumOff val="50000"/>
                  </a:prstClr>
                </a:solidFill>
              </a:rPr>
              <a:t>Tatilde bize uğrayacağını düşünmüştüm.</a:t>
            </a:r>
          </a:p>
        </p:txBody>
      </p:sp>
      <p:sp>
        <p:nvSpPr>
          <p:cNvPr id="6" name="5 Tek Köşesi Kesik Dikdörtgen"/>
          <p:cNvSpPr/>
          <p:nvPr/>
        </p:nvSpPr>
        <p:spPr>
          <a:xfrm>
            <a:off x="971550" y="4797425"/>
            <a:ext cx="6769100" cy="1152525"/>
          </a:xfrm>
          <a:prstGeom prst="snip1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C00000"/>
                </a:solidFill>
              </a:rPr>
              <a:t>DİKKAT! Gerçekleşmemiş beklenti cümlelerinde olayın sonuçlanmış olması gerekmektedir.</a:t>
            </a:r>
          </a:p>
        </p:txBody>
      </p:sp>
    </p:spTree>
    <p:extLst>
      <p:ext uri="{BB962C8B-B14F-4D97-AF65-F5344CB8AC3E}">
        <p14:creationId xmlns:p14="http://schemas.microsoft.com/office/powerpoint/2010/main" xmlns="" val="20454000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Başlık"/>
          <p:cNvSpPr>
            <a:spLocks noGrp="1"/>
          </p:cNvSpPr>
          <p:nvPr>
            <p:ph type="title"/>
          </p:nvPr>
        </p:nvSpPr>
        <p:spPr/>
        <p:txBody>
          <a:bodyPr/>
          <a:lstStyle/>
          <a:p>
            <a:pPr eaLnBrk="1" fontAlgn="auto" hangingPunct="1">
              <a:spcAft>
                <a:spcPts val="0"/>
              </a:spcAft>
              <a:defRPr/>
            </a:pPr>
            <a:r>
              <a:rPr lang="tr-TR" b="1" smtClean="0">
                <a:solidFill>
                  <a:srgbClr val="C00000"/>
                </a:solidFill>
              </a:rPr>
              <a:t>ÖN YARGI </a:t>
            </a:r>
          </a:p>
        </p:txBody>
      </p:sp>
      <p:sp>
        <p:nvSpPr>
          <p:cNvPr id="68611" name="2 İçerik Yer Tutucusu"/>
          <p:cNvSpPr>
            <a:spLocks noGrp="1"/>
          </p:cNvSpPr>
          <p:nvPr>
            <p:ph idx="1"/>
          </p:nvPr>
        </p:nvSpPr>
        <p:spPr/>
        <p:txBody>
          <a:bodyPr/>
          <a:lstStyle/>
          <a:p>
            <a:pPr eaLnBrk="1" hangingPunct="1"/>
            <a:endParaRPr lang="tr-TR" altLang="tr-TR" smtClean="0"/>
          </a:p>
        </p:txBody>
      </p:sp>
      <p:sp>
        <p:nvSpPr>
          <p:cNvPr id="4" name="3 Dikdörtgen"/>
          <p:cNvSpPr/>
          <p:nvPr/>
        </p:nvSpPr>
        <p:spPr>
          <a:xfrm>
            <a:off x="468313" y="1341438"/>
            <a:ext cx="8207375" cy="107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400" b="1" dirty="0">
                <a:solidFill>
                  <a:srgbClr val="002060"/>
                </a:solidFill>
              </a:rPr>
              <a:t>Henüz olmamış bir şeyi olacakmış gibi görme anlamı taşıyan cümlelerdir. Cümlede peşin hüküm anlamı vardır.</a:t>
            </a:r>
          </a:p>
        </p:txBody>
      </p:sp>
      <p:sp>
        <p:nvSpPr>
          <p:cNvPr id="5" name="4 Tek Köşesi Kesik Dikdörtgen"/>
          <p:cNvSpPr/>
          <p:nvPr/>
        </p:nvSpPr>
        <p:spPr>
          <a:xfrm>
            <a:off x="971550" y="2420938"/>
            <a:ext cx="7056438" cy="3240087"/>
          </a:xfrm>
          <a:prstGeom prst="snip1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tr-TR" sz="2800" b="1" dirty="0">
                <a:solidFill>
                  <a:srgbClr val="C00000"/>
                </a:solidFill>
              </a:rPr>
              <a:t>  Bu çocuk büyük adam olacak.</a:t>
            </a:r>
          </a:p>
          <a:p>
            <a:pPr>
              <a:defRPr/>
            </a:pPr>
            <a:endParaRPr lang="tr-TR" sz="2800" b="1" dirty="0">
              <a:solidFill>
                <a:srgbClr val="C00000"/>
              </a:solidFill>
            </a:endParaRPr>
          </a:p>
          <a:p>
            <a:pPr>
              <a:defRPr/>
            </a:pPr>
            <a:r>
              <a:rPr lang="tr-TR" sz="2800" b="1" dirty="0">
                <a:solidFill>
                  <a:srgbClr val="C00000"/>
                </a:solidFill>
              </a:rPr>
              <a:t>  Bu eser beğenilmeyecek.</a:t>
            </a:r>
          </a:p>
          <a:p>
            <a:pPr>
              <a:defRPr/>
            </a:pPr>
            <a:endParaRPr lang="tr-TR" sz="2800" b="1" dirty="0">
              <a:solidFill>
                <a:srgbClr val="C00000"/>
              </a:solidFill>
            </a:endParaRPr>
          </a:p>
          <a:p>
            <a:pPr>
              <a:defRPr/>
            </a:pPr>
            <a:r>
              <a:rPr lang="tr-TR" sz="2800" b="1" dirty="0">
                <a:solidFill>
                  <a:srgbClr val="C00000"/>
                </a:solidFill>
              </a:rPr>
              <a:t>  Yazarın son eserinin daha güzel olacağı kesin.</a:t>
            </a:r>
          </a:p>
        </p:txBody>
      </p:sp>
    </p:spTree>
    <p:extLst>
      <p:ext uri="{BB962C8B-B14F-4D97-AF65-F5344CB8AC3E}">
        <p14:creationId xmlns:p14="http://schemas.microsoft.com/office/powerpoint/2010/main" xmlns="" val="10331394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Başlık"/>
          <p:cNvSpPr>
            <a:spLocks noGrp="1"/>
          </p:cNvSpPr>
          <p:nvPr>
            <p:ph type="title"/>
          </p:nvPr>
        </p:nvSpPr>
        <p:spPr>
          <a:xfrm>
            <a:off x="457200" y="274638"/>
            <a:ext cx="7467600" cy="850900"/>
          </a:xfrm>
        </p:spPr>
        <p:txBody>
          <a:bodyPr/>
          <a:lstStyle/>
          <a:p>
            <a:pPr eaLnBrk="1" fontAlgn="auto" hangingPunct="1">
              <a:spcAft>
                <a:spcPts val="0"/>
              </a:spcAft>
              <a:defRPr/>
            </a:pPr>
            <a:r>
              <a:rPr lang="tr-TR" b="1" smtClean="0"/>
              <a:t>KESİN ÇIKARILABİLECEK YARGI</a:t>
            </a:r>
          </a:p>
        </p:txBody>
      </p:sp>
      <p:sp>
        <p:nvSpPr>
          <p:cNvPr id="69635" name="2 İçerik Yer Tutucusu"/>
          <p:cNvSpPr>
            <a:spLocks noGrp="1"/>
          </p:cNvSpPr>
          <p:nvPr>
            <p:ph idx="1"/>
          </p:nvPr>
        </p:nvSpPr>
        <p:spPr/>
        <p:txBody>
          <a:bodyPr/>
          <a:lstStyle/>
          <a:p>
            <a:pPr eaLnBrk="1" hangingPunct="1"/>
            <a:endParaRPr lang="tr-TR" altLang="tr-TR" smtClean="0"/>
          </a:p>
        </p:txBody>
      </p:sp>
      <p:sp>
        <p:nvSpPr>
          <p:cNvPr id="4" name="3 Dikdörtgen"/>
          <p:cNvSpPr/>
          <p:nvPr/>
        </p:nvSpPr>
        <p:spPr>
          <a:xfrm>
            <a:off x="539750" y="1268413"/>
            <a:ext cx="8064500" cy="47529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tr-TR" sz="2800" b="1" dirty="0">
                <a:solidFill>
                  <a:srgbClr val="002060"/>
                </a:solidFill>
              </a:rPr>
              <a:t>-Verilen cümleye yorum katma!</a:t>
            </a:r>
          </a:p>
          <a:p>
            <a:pPr algn="ctr" fontAlgn="base">
              <a:spcBef>
                <a:spcPct val="0"/>
              </a:spcBef>
              <a:spcAft>
                <a:spcPct val="0"/>
              </a:spcAft>
              <a:defRPr/>
            </a:pPr>
            <a:endParaRPr lang="tr-TR" sz="2800" b="1" dirty="0">
              <a:solidFill>
                <a:srgbClr val="002060"/>
              </a:solidFill>
            </a:endParaRPr>
          </a:p>
          <a:p>
            <a:pPr algn="ctr" fontAlgn="base">
              <a:spcBef>
                <a:spcPct val="0"/>
              </a:spcBef>
              <a:spcAft>
                <a:spcPct val="0"/>
              </a:spcAft>
              <a:defRPr/>
            </a:pPr>
            <a:r>
              <a:rPr lang="tr-TR" sz="2800" b="1" dirty="0">
                <a:solidFill>
                  <a:srgbClr val="002060"/>
                </a:solidFill>
              </a:rPr>
              <a:t>-Kendi düşünceni doğru da olsa cümleye ekleme!</a:t>
            </a:r>
          </a:p>
          <a:p>
            <a:pPr algn="ctr" fontAlgn="base">
              <a:spcBef>
                <a:spcPct val="0"/>
              </a:spcBef>
              <a:spcAft>
                <a:spcPct val="0"/>
              </a:spcAft>
              <a:defRPr/>
            </a:pPr>
            <a:endParaRPr lang="tr-TR" sz="2800" b="1" dirty="0">
              <a:solidFill>
                <a:srgbClr val="002060"/>
              </a:solidFill>
            </a:endParaRPr>
          </a:p>
          <a:p>
            <a:pPr algn="ctr" fontAlgn="base">
              <a:spcBef>
                <a:spcPct val="0"/>
              </a:spcBef>
              <a:spcAft>
                <a:spcPct val="0"/>
              </a:spcAft>
              <a:defRPr/>
            </a:pPr>
            <a:r>
              <a:rPr lang="tr-TR" sz="2800" b="1" dirty="0">
                <a:solidFill>
                  <a:srgbClr val="002060"/>
                </a:solidFill>
              </a:rPr>
              <a:t>-Olasılıklar değil kesin olanlar cevaptır.</a:t>
            </a:r>
          </a:p>
          <a:p>
            <a:pPr algn="ctr" fontAlgn="base">
              <a:spcBef>
                <a:spcPct val="0"/>
              </a:spcBef>
              <a:spcAft>
                <a:spcPct val="0"/>
              </a:spcAft>
              <a:defRPr/>
            </a:pPr>
            <a:endParaRPr lang="tr-TR" sz="2800" b="1" dirty="0">
              <a:solidFill>
                <a:srgbClr val="002060"/>
              </a:solidFill>
            </a:endParaRPr>
          </a:p>
          <a:p>
            <a:pPr algn="ctr" fontAlgn="base">
              <a:spcBef>
                <a:spcPct val="0"/>
              </a:spcBef>
              <a:spcAft>
                <a:spcPct val="0"/>
              </a:spcAft>
              <a:defRPr/>
            </a:pPr>
            <a:r>
              <a:rPr lang="tr-TR" sz="2800" b="1" dirty="0">
                <a:solidFill>
                  <a:srgbClr val="002060"/>
                </a:solidFill>
              </a:rPr>
              <a:t>-”de,veya,</a:t>
            </a:r>
            <a:r>
              <a:rPr lang="tr-TR" sz="2800" b="1" dirty="0" err="1">
                <a:solidFill>
                  <a:srgbClr val="002060"/>
                </a:solidFill>
              </a:rPr>
              <a:t>ve”gibi</a:t>
            </a:r>
            <a:r>
              <a:rPr lang="tr-TR" sz="2800" b="1" dirty="0">
                <a:solidFill>
                  <a:srgbClr val="002060"/>
                </a:solidFill>
              </a:rPr>
              <a:t> bağlaçlara dikkat et!(örtülü anlam)</a:t>
            </a:r>
          </a:p>
        </p:txBody>
      </p:sp>
    </p:spTree>
    <p:extLst>
      <p:ext uri="{BB962C8B-B14F-4D97-AF65-F5344CB8AC3E}">
        <p14:creationId xmlns:p14="http://schemas.microsoft.com/office/powerpoint/2010/main" xmlns="" val="1282821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ANLATIM TEKNİKLERİ</a:t>
            </a:r>
            <a:endParaRPr lang="tr-TR" dirty="0"/>
          </a:p>
        </p:txBody>
      </p:sp>
      <p:sp>
        <p:nvSpPr>
          <p:cNvPr id="3" name="İçerik Yer Tutucusu 2"/>
          <p:cNvSpPr>
            <a:spLocks noGrp="1"/>
          </p:cNvSpPr>
          <p:nvPr>
            <p:ph idx="1"/>
          </p:nvPr>
        </p:nvSpPr>
        <p:spPr>
          <a:xfrm>
            <a:off x="467544" y="1268760"/>
            <a:ext cx="8229600" cy="5112568"/>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	Anlatım biçimleri, bildiğiniz gibi, dörde ayrılır. </a:t>
            </a:r>
          </a:p>
          <a:p>
            <a:r>
              <a:rPr lang="tr-TR" b="1" u="sng" dirty="0" smtClean="0"/>
              <a:t>Size verilen metin bir olay metniyse öyküleme veya betimleme kullanılmıştır. Size verilen metin düşünce metniyse açıklama veya tartışma kullanılmıştır. </a:t>
            </a:r>
          </a:p>
          <a:p>
            <a:r>
              <a:rPr lang="tr-TR" b="1" u="sng" dirty="0" smtClean="0"/>
              <a:t>Öyküleme</a:t>
            </a:r>
            <a:r>
              <a:rPr lang="tr-TR" dirty="0" smtClean="0"/>
              <a:t>de bir olay anlatılır ve anlatılan şeyler hareket halindedir. </a:t>
            </a:r>
            <a:r>
              <a:rPr lang="tr-TR" b="1" u="sng" dirty="0" smtClean="0"/>
              <a:t>Betimleme</a:t>
            </a:r>
            <a:r>
              <a:rPr lang="tr-TR" dirty="0" smtClean="0"/>
              <a:t>de ise fazla hareket yoktur. Anlatılan şey okuyucunun gözünde canlanır. Bol bol sıfat kullanılır. </a:t>
            </a:r>
          </a:p>
          <a:p>
            <a:r>
              <a:rPr lang="tr-TR" dirty="0" smtClean="0"/>
              <a:t>Bir konuda size bilgi veriliyorsa </a:t>
            </a:r>
            <a:r>
              <a:rPr lang="tr-TR" b="1" u="sng" dirty="0" smtClean="0"/>
              <a:t>açıklama </a:t>
            </a:r>
            <a:r>
              <a:rPr lang="tr-TR" dirty="0" smtClean="0"/>
              <a:t>kullanılmış demektir. </a:t>
            </a:r>
            <a:r>
              <a:rPr lang="tr-TR" b="1" u="sng" dirty="0" smtClean="0"/>
              <a:t>Tartışmacı</a:t>
            </a:r>
            <a:r>
              <a:rPr lang="tr-TR" dirty="0" smtClean="0"/>
              <a:t> anlatımda da bilgi verme vardır ancak yazar karşısındakiyle konuşuyormuş ve tartışıyormuş gibi yazar. Tartışmacı anlatımda soru işareti önemli bir ipucudur.</a:t>
            </a:r>
            <a:endParaRPr lang="tr-TR" dirty="0"/>
          </a:p>
        </p:txBody>
      </p:sp>
    </p:spTree>
    <p:extLst>
      <p:ext uri="{BB962C8B-B14F-4D97-AF65-F5344CB8AC3E}">
        <p14:creationId xmlns:p14="http://schemas.microsoft.com/office/powerpoint/2010/main" xmlns="" val="14652788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88640"/>
            <a:ext cx="8229600" cy="936104"/>
          </a:xfrm>
        </p:spPr>
        <p:style>
          <a:lnRef idx="3">
            <a:schemeClr val="lt1"/>
          </a:lnRef>
          <a:fillRef idx="1">
            <a:schemeClr val="accent2"/>
          </a:fillRef>
          <a:effectRef idx="1">
            <a:schemeClr val="accent2"/>
          </a:effectRef>
          <a:fontRef idx="minor">
            <a:schemeClr val="lt1"/>
          </a:fontRef>
        </p:style>
        <p:txBody>
          <a:bodyPr/>
          <a:lstStyle/>
          <a:p>
            <a:r>
              <a:rPr lang="tr-TR" dirty="0" smtClean="0"/>
              <a:t>DÜŞÜNCEYİ GELİŞTİRME YOLLARI</a:t>
            </a:r>
            <a:endParaRPr lang="tr-TR" dirty="0"/>
          </a:p>
        </p:txBody>
      </p:sp>
      <p:sp>
        <p:nvSpPr>
          <p:cNvPr id="3" name="İçerik Yer Tutucusu 2"/>
          <p:cNvSpPr>
            <a:spLocks noGrp="1"/>
          </p:cNvSpPr>
          <p:nvPr>
            <p:ph idx="1"/>
          </p:nvPr>
        </p:nvSpPr>
        <p:spPr>
          <a:xfrm>
            <a:off x="457200" y="1196752"/>
            <a:ext cx="8229600" cy="5328592"/>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dirty="0" smtClean="0"/>
              <a:t>Düşünceyi geliştirme yolları da soru olarak karşınıza çıkabilir. Bunları ayıran bazı özellikler vardır. </a:t>
            </a:r>
          </a:p>
          <a:p>
            <a:r>
              <a:rPr lang="tr-TR" b="1" u="sng" dirty="0" smtClean="0"/>
              <a:t>Tanık gösterme</a:t>
            </a:r>
            <a:r>
              <a:rPr lang="tr-TR" dirty="0" smtClean="0"/>
              <a:t>de ünlü bir kişinin sözü kullanılır. Tırnak işareti önemli bir ipucudur. </a:t>
            </a:r>
          </a:p>
          <a:p>
            <a:r>
              <a:rPr lang="tr-TR" b="1" u="sng" dirty="0" smtClean="0"/>
              <a:t>Sayısal verilerden yararlanma </a:t>
            </a:r>
            <a:r>
              <a:rPr lang="tr-TR" dirty="0" smtClean="0"/>
              <a:t>en kolayıdır. Sayılardan, oranlardan veya yüzdelerden yararlanılır. </a:t>
            </a:r>
          </a:p>
          <a:p>
            <a:r>
              <a:rPr lang="tr-TR" b="1" u="sng" dirty="0" smtClean="0"/>
              <a:t>Karşılaştırma</a:t>
            </a:r>
            <a:r>
              <a:rPr lang="tr-TR" dirty="0" smtClean="0"/>
              <a:t>da iki durum veya iki kavram birbiriyle kıyaslanır. </a:t>
            </a:r>
          </a:p>
          <a:p>
            <a:r>
              <a:rPr lang="tr-TR" b="1" u="sng" dirty="0" smtClean="0"/>
              <a:t>Tanımlama </a:t>
            </a:r>
            <a:r>
              <a:rPr lang="tr-TR" dirty="0" smtClean="0"/>
              <a:t>ise bir nesnenin veya kavramın tanıtılmasıdır. Bu nedir? Sorusunun cevabını verir. </a:t>
            </a:r>
            <a:r>
              <a:rPr lang="tr-TR" b="1" u="sng" dirty="0" smtClean="0"/>
              <a:t>Örneklendirm</a:t>
            </a:r>
            <a:r>
              <a:rPr lang="tr-TR" dirty="0" smtClean="0"/>
              <a:t>ede ise adı üstünde örnek verilir. Ünlü bir kişinin adı geçebilir fakat ünlü bir kişinin sözü kullanılmaz.</a:t>
            </a:r>
            <a:endParaRPr lang="tr-TR" dirty="0"/>
          </a:p>
        </p:txBody>
      </p:sp>
    </p:spTree>
    <p:extLst>
      <p:ext uri="{BB962C8B-B14F-4D97-AF65-F5344CB8AC3E}">
        <p14:creationId xmlns:p14="http://schemas.microsoft.com/office/powerpoint/2010/main" xmlns="" val="278818829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124744"/>
            <a:ext cx="8229600" cy="540060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smtClean="0"/>
              <a:t>Seyahate çıkacağım zaman hep aynı kararsızlığı yaşarım.</a:t>
            </a:r>
          </a:p>
          <a:p>
            <a:pPr marL="0" indent="0">
              <a:buNone/>
            </a:pPr>
            <a:r>
              <a:rPr lang="tr-TR" dirty="0" smtClean="0"/>
              <a:t>Otobüse mi, uçağa mı bineceğime bir türlü karar veremem. Uçak, otobüse göre daha hızlı ve </a:t>
            </a:r>
            <a:r>
              <a:rPr lang="tr-TR" dirty="0" err="1" smtClean="0"/>
              <a:t>konforlu,bunu</a:t>
            </a:r>
            <a:r>
              <a:rPr lang="tr-TR" dirty="0" smtClean="0"/>
              <a:t> kabul ediyorum ama ben uçak yolculuğunu </a:t>
            </a:r>
            <a:r>
              <a:rPr lang="tr-TR" dirty="0" err="1" smtClean="0"/>
              <a:t>sevmiyorum.Otobüs</a:t>
            </a:r>
            <a:r>
              <a:rPr lang="tr-TR" dirty="0" smtClean="0"/>
              <a:t> yolculuğunda başımı cama yaslayıp yol çevresindeki manzarayı, insanları ve doğanın renklerini seyredebiliyorum. Uçak yolculuğunda ise bir havaalanından diğerine, şehir değiştirdiğimi bile anlamadan ulaşıyorum. Bu nedenle uçak yolculuğunu yolculuktan saymıyorum.</a:t>
            </a:r>
          </a:p>
          <a:p>
            <a:r>
              <a:rPr lang="tr-TR" b="1" dirty="0" smtClean="0"/>
              <a:t>Bu parçada aşağıdaki düşünceyi geliştirme yollarından</a:t>
            </a:r>
          </a:p>
          <a:p>
            <a:pPr marL="0" indent="0">
              <a:buNone/>
            </a:pPr>
            <a:r>
              <a:rPr lang="tr-TR" b="1" dirty="0" smtClean="0"/>
              <a:t>hangisi kullanılmıştır</a:t>
            </a:r>
            <a:r>
              <a:rPr lang="tr-TR" dirty="0" smtClean="0"/>
              <a:t>?</a:t>
            </a:r>
          </a:p>
          <a:p>
            <a:r>
              <a:rPr lang="tr-TR" dirty="0" smtClean="0"/>
              <a:t>A) Karşılaştırma             B) Tanımlama</a:t>
            </a:r>
          </a:p>
          <a:p>
            <a:r>
              <a:rPr lang="tr-TR" dirty="0" smtClean="0"/>
              <a:t>C) Örnekleme           D) Benzetme</a:t>
            </a:r>
            <a:endParaRPr lang="tr-TR" dirty="0"/>
          </a:p>
        </p:txBody>
      </p:sp>
    </p:spTree>
    <p:extLst>
      <p:ext uri="{BB962C8B-B14F-4D97-AF65-F5344CB8AC3E}">
        <p14:creationId xmlns:p14="http://schemas.microsoft.com/office/powerpoint/2010/main" xmlns="" val="374708162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54461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smtClean="0"/>
              <a:t>Davetliler yavaş yavaş toplanmaya başlamış, ikram vakti gelmişti. Kalktım, mutfağa gittim. Buzdolabından meyve sularını çıkardım, bardakları hazırladım. Meyve sularını salona getirirken ayağım eşiğe takıldı. Tepsi bir yana fırladı, bardaklar öte yana. Hızla bana doğru gelen duvarı görebildim en son. Gözlerimi açtığımda başıma bir kalabalık toplanmıştı. Endişe ile bana yönelmiş yüzlere hayretle baktım. Smokinli, kır saçlı bir beyefendi bana doğru yaklaştı ve ''Nasılsınız hanımefendi? Sıcak dokundu size galiba. Buyurun, şu kolonyalı mendili koklayın, iyi gelir.'' dedi. O sırada doktor da gelmişti.</a:t>
            </a:r>
          </a:p>
          <a:p>
            <a:r>
              <a:rPr lang="tr-TR" b="1" dirty="0" smtClean="0"/>
              <a:t>Bu parçanın anlatım biçimi aşağıdakilerden hangisidir?</a:t>
            </a:r>
          </a:p>
          <a:p>
            <a:r>
              <a:rPr lang="tr-TR" dirty="0" smtClean="0"/>
              <a:t>A) Betimleme               B) Öyküleme</a:t>
            </a:r>
          </a:p>
          <a:p>
            <a:r>
              <a:rPr lang="tr-TR" dirty="0" smtClean="0"/>
              <a:t>C) Açıklama                   D) Tartışma</a:t>
            </a:r>
            <a:endParaRPr lang="tr-TR" dirty="0"/>
          </a:p>
        </p:txBody>
      </p:sp>
    </p:spTree>
    <p:extLst>
      <p:ext uri="{BB962C8B-B14F-4D97-AF65-F5344CB8AC3E}">
        <p14:creationId xmlns:p14="http://schemas.microsoft.com/office/powerpoint/2010/main" xmlns="" val="40482845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472608"/>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smtClean="0"/>
              <a:t>Eğitim, bazılarının savunduğu gibi bir bilim dalının teorik bilgilerini ya da temel yaşam bilgilerini öğrenmek değildir. Eğitim, insan olma ve bir toplumda birey olarak yaşama bilgilerini öğrenmektir. Bu nedenle bir insanın eğitimi önce ailede başlar. Eğitimin okulda başladığını düşünenler de var elbette. Ben onlara katılmıyorum.</a:t>
            </a:r>
          </a:p>
          <a:p>
            <a:r>
              <a:rPr lang="tr-TR" dirty="0" smtClean="0"/>
              <a:t>Aile, ilk okul; anne-baba, ilk öğretmendir bana göre. Bir çocuk, aile içindeki eğitiminde yakınlarına, arkadaşlarına nasıl davranacağını; farklı olaylarla karşılaşınca ne yapacağını; içtenliğin, sevginin, nefretin  seviyesinin nasıl ayarlanacağını öğrenir.</a:t>
            </a:r>
          </a:p>
          <a:p>
            <a:r>
              <a:rPr lang="tr-TR" b="1" dirty="0" smtClean="0"/>
              <a:t>Bu parçada aşağıdaki anlatım biçimlerinden hangisi kullanılmıştır?</a:t>
            </a:r>
          </a:p>
          <a:p>
            <a:r>
              <a:rPr lang="tr-TR" dirty="0" smtClean="0"/>
              <a:t>A) Öyküleme            B) Betimleme</a:t>
            </a:r>
          </a:p>
          <a:p>
            <a:r>
              <a:rPr lang="tr-TR" dirty="0" smtClean="0"/>
              <a:t>C) Açıklama              D) Tartışma</a:t>
            </a:r>
            <a:endParaRPr lang="tr-TR" dirty="0"/>
          </a:p>
        </p:txBody>
      </p:sp>
    </p:spTree>
    <p:extLst>
      <p:ext uri="{BB962C8B-B14F-4D97-AF65-F5344CB8AC3E}">
        <p14:creationId xmlns:p14="http://schemas.microsoft.com/office/powerpoint/2010/main" xmlns="" val="142165979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İç Anadolu’da, büyük tarım arazilerinin olduğu</a:t>
            </a:r>
          </a:p>
          <a:p>
            <a:r>
              <a:rPr lang="tr-TR" dirty="0" smtClean="0"/>
              <a:t>bölgede yaşıyorum. Tarım, teknolojiye erken</a:t>
            </a:r>
          </a:p>
          <a:p>
            <a:r>
              <a:rPr lang="tr-TR" dirty="0" smtClean="0"/>
              <a:t>uyum sağlayan alanlardan biri. Çırçır, dizel motorlar, </a:t>
            </a:r>
            <a:r>
              <a:rPr lang="tr-TR" dirty="0" err="1" smtClean="0"/>
              <a:t>hibrit</a:t>
            </a:r>
            <a:r>
              <a:rPr lang="tr-TR" dirty="0" smtClean="0"/>
              <a:t> tohum bunlardan bazıları.</a:t>
            </a:r>
          </a:p>
          <a:p>
            <a:r>
              <a:rPr lang="tr-TR" b="1" dirty="0" smtClean="0"/>
              <a:t>Bu parçada yararlanılan düşünceyi geliştirme</a:t>
            </a:r>
          </a:p>
          <a:p>
            <a:r>
              <a:rPr lang="tr-TR" b="1" dirty="0" smtClean="0"/>
              <a:t>yolu aşağıdakilerden hangisidir?</a:t>
            </a:r>
          </a:p>
          <a:p>
            <a:r>
              <a:rPr lang="tr-TR" dirty="0" smtClean="0"/>
              <a:t>A) Tanımlama         B) Benzetme</a:t>
            </a:r>
          </a:p>
          <a:p>
            <a:r>
              <a:rPr lang="tr-TR" dirty="0" smtClean="0"/>
              <a:t>C) Örneklenme        D) Karşılaştırma</a:t>
            </a:r>
            <a:endParaRPr lang="tr-TR" dirty="0"/>
          </a:p>
        </p:txBody>
      </p:sp>
    </p:spTree>
    <p:extLst>
      <p:ext uri="{BB962C8B-B14F-4D97-AF65-F5344CB8AC3E}">
        <p14:creationId xmlns:p14="http://schemas.microsoft.com/office/powerpoint/2010/main" xmlns="" val="19691891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2013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cümlelerin hangisinde isim-fiil,</a:t>
            </a:r>
          </a:p>
          <a:p>
            <a:r>
              <a:rPr lang="tr-TR" b="1" dirty="0"/>
              <a:t>bir isim tamlaması oluşturmuştur?</a:t>
            </a:r>
          </a:p>
          <a:p>
            <a:r>
              <a:rPr lang="tr-TR" dirty="0"/>
              <a:t>A) Dikkat çekmek için çaba harcadı.</a:t>
            </a:r>
          </a:p>
          <a:p>
            <a:r>
              <a:rPr lang="tr-TR" dirty="0"/>
              <a:t>B) Üçümüz de güle oynaya koşuyorduk.</a:t>
            </a:r>
          </a:p>
          <a:p>
            <a:r>
              <a:rPr lang="tr-TR" dirty="0"/>
              <a:t>C) Şiiri okuyuş tarzı hepimizi duygulandırdı.</a:t>
            </a:r>
          </a:p>
          <a:p>
            <a:r>
              <a:rPr lang="tr-TR" dirty="0"/>
              <a:t>D) Sabah saatlerinde gelen mektubu defalarca</a:t>
            </a:r>
          </a:p>
          <a:p>
            <a:r>
              <a:rPr lang="tr-TR" dirty="0"/>
              <a:t>okuduk.</a:t>
            </a:r>
          </a:p>
        </p:txBody>
      </p:sp>
    </p:spTree>
    <p:extLst>
      <p:ext uri="{BB962C8B-B14F-4D97-AF65-F5344CB8AC3E}">
        <p14:creationId xmlns:p14="http://schemas.microsoft.com/office/powerpoint/2010/main" xmlns="" val="233300708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2013 TEOG MAZERET</a:t>
            </a:r>
            <a:endParaRPr lang="tr-TR" dirty="0"/>
          </a:p>
        </p:txBody>
      </p:sp>
      <p:sp>
        <p:nvSpPr>
          <p:cNvPr id="3" name="İçerik Yer Tutucusu 2"/>
          <p:cNvSpPr>
            <a:spLocks noGrp="1"/>
          </p:cNvSpPr>
          <p:nvPr>
            <p:ph idx="1"/>
          </p:nvPr>
        </p:nvSpPr>
        <p:spPr>
          <a:xfrm>
            <a:off x="539552" y="1268760"/>
            <a:ext cx="8229600" cy="5328592"/>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latin typeface="Arial-BoldMT"/>
              </a:rPr>
              <a:t>İnsanın tecrübe ve bilgi birikimlerini aktarması</a:t>
            </a:r>
          </a:p>
          <a:p>
            <a:r>
              <a:rPr lang="tr-TR" dirty="0">
                <a:latin typeface="Arial-BoldMT"/>
              </a:rPr>
              <a:t>iki yolla olur: sözlü ve yazılı. </a:t>
            </a:r>
            <a:r>
              <a:rPr lang="tr-TR" dirty="0" smtClean="0">
                <a:latin typeface="Arial-BoldMT"/>
              </a:rPr>
              <a:t>Sözlü olarak </a:t>
            </a:r>
            <a:r>
              <a:rPr lang="tr-TR" dirty="0">
                <a:latin typeface="Arial-BoldMT"/>
              </a:rPr>
              <a:t>aktarılanlar ya zamanla unutulur </a:t>
            </a:r>
            <a:r>
              <a:rPr lang="tr-TR" dirty="0" smtClean="0">
                <a:latin typeface="Arial-BoldMT"/>
              </a:rPr>
              <a:t>ya da </a:t>
            </a:r>
            <a:r>
              <a:rPr lang="tr-TR" dirty="0">
                <a:latin typeface="Arial-BoldMT"/>
              </a:rPr>
              <a:t>bölgeden bölgeye, zamandan </a:t>
            </a:r>
            <a:r>
              <a:rPr lang="tr-TR" dirty="0" smtClean="0">
                <a:latin typeface="Arial-BoldMT"/>
              </a:rPr>
              <a:t>zamana, kişiden </a:t>
            </a:r>
            <a:r>
              <a:rPr lang="tr-TR" dirty="0">
                <a:latin typeface="Arial-BoldMT"/>
              </a:rPr>
              <a:t>kişiye geçtikçe değişime uğrar, </a:t>
            </a:r>
            <a:r>
              <a:rPr lang="tr-TR" dirty="0" smtClean="0">
                <a:latin typeface="Arial-BoldMT"/>
              </a:rPr>
              <a:t>aslından uzaklaşır</a:t>
            </a:r>
            <a:r>
              <a:rPr lang="tr-TR" dirty="0">
                <a:latin typeface="Arial-BoldMT"/>
              </a:rPr>
              <a:t>. Aynı durum yazılı </a:t>
            </a:r>
            <a:r>
              <a:rPr lang="tr-TR" dirty="0" smtClean="0">
                <a:latin typeface="Arial-BoldMT"/>
              </a:rPr>
              <a:t>metinler için </a:t>
            </a:r>
            <a:r>
              <a:rPr lang="tr-TR" dirty="0">
                <a:latin typeface="Arial-BoldMT"/>
              </a:rPr>
              <a:t>söz konusu olsa bile aslından </a:t>
            </a:r>
            <a:r>
              <a:rPr lang="tr-TR" dirty="0" smtClean="0">
                <a:latin typeface="Arial-BoldMT"/>
              </a:rPr>
              <a:t>uzaklaşma, sözlü </a:t>
            </a:r>
            <a:r>
              <a:rPr lang="tr-TR" dirty="0">
                <a:latin typeface="Arial-BoldMT"/>
              </a:rPr>
              <a:t>aktarımlar kadar olmaz.</a:t>
            </a:r>
          </a:p>
          <a:p>
            <a:r>
              <a:rPr lang="tr-TR" b="1" dirty="0">
                <a:latin typeface="Arial-BoldMT"/>
              </a:rPr>
              <a:t>Bu parçada kullanılan düşünceyi </a:t>
            </a:r>
            <a:r>
              <a:rPr lang="tr-TR" b="1" dirty="0" smtClean="0">
                <a:latin typeface="Arial-BoldMT"/>
              </a:rPr>
              <a:t>geliştirme yolu </a:t>
            </a:r>
            <a:r>
              <a:rPr lang="tr-TR" b="1" dirty="0">
                <a:latin typeface="Arial-BoldMT"/>
              </a:rPr>
              <a:t>aşağıdakilerden hangisidir?</a:t>
            </a:r>
          </a:p>
          <a:p>
            <a:r>
              <a:rPr lang="tr-TR" dirty="0">
                <a:latin typeface="ArialMT"/>
              </a:rPr>
              <a:t>A) Tanımlama </a:t>
            </a:r>
            <a:r>
              <a:rPr lang="tr-TR" dirty="0" smtClean="0">
                <a:latin typeface="ArialMT"/>
              </a:rPr>
              <a:t>           B</a:t>
            </a:r>
            <a:r>
              <a:rPr lang="tr-TR" dirty="0">
                <a:latin typeface="ArialMT"/>
              </a:rPr>
              <a:t>) Karşılaştırma</a:t>
            </a:r>
          </a:p>
          <a:p>
            <a:r>
              <a:rPr lang="sv-SE" dirty="0">
                <a:latin typeface="ArialMT"/>
              </a:rPr>
              <a:t>C) Örnekleme </a:t>
            </a:r>
            <a:r>
              <a:rPr lang="tr-TR" dirty="0" smtClean="0">
                <a:latin typeface="ArialMT"/>
              </a:rPr>
              <a:t>           </a:t>
            </a:r>
            <a:r>
              <a:rPr lang="sv-SE" dirty="0" smtClean="0">
                <a:latin typeface="ArialMT"/>
              </a:rPr>
              <a:t>D</a:t>
            </a:r>
            <a:r>
              <a:rPr lang="sv-SE" dirty="0">
                <a:latin typeface="ArialMT"/>
              </a:rPr>
              <a:t>) Tanık gösterme</a:t>
            </a:r>
            <a:endParaRPr lang="tr-TR" dirty="0"/>
          </a:p>
        </p:txBody>
      </p:sp>
    </p:spTree>
    <p:extLst>
      <p:ext uri="{BB962C8B-B14F-4D97-AF65-F5344CB8AC3E}">
        <p14:creationId xmlns:p14="http://schemas.microsoft.com/office/powerpoint/2010/main" xmlns="" val="4194741183"/>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2014 TEOG</a:t>
            </a:r>
            <a:endParaRPr lang="tr-TR" dirty="0"/>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3364887" y="2171395"/>
            <a:ext cx="2414225" cy="33835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2919679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2014 TEOG</a:t>
            </a:r>
            <a:endParaRPr lang="tr-TR" dirty="0"/>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5" y="1628800"/>
            <a:ext cx="8210812" cy="47525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7381609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929476" y="1600200"/>
            <a:ext cx="7285048" cy="4525963"/>
          </a:xfrm>
          <a:prstGeom prst="rect">
            <a:avLst/>
          </a:prstGeom>
          <a:ln/>
        </p:spPr>
        <p:style>
          <a:lnRef idx="1">
            <a:schemeClr val="accent1"/>
          </a:lnRef>
          <a:fillRef idx="2">
            <a:schemeClr val="accent1"/>
          </a:fillRef>
          <a:effectRef idx="1">
            <a:schemeClr val="accent1"/>
          </a:effectRef>
          <a:fontRef idx="minor">
            <a:schemeClr val="dk1"/>
          </a:fontRef>
        </p:style>
      </p:pic>
    </p:spTree>
    <p:extLst>
      <p:ext uri="{BB962C8B-B14F-4D97-AF65-F5344CB8AC3E}">
        <p14:creationId xmlns:p14="http://schemas.microsoft.com/office/powerpoint/2010/main" xmlns="" val="3930285817"/>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78150"/>
            <a:ext cx="9144000" cy="6679850"/>
          </a:xfrm>
        </p:spPr>
      </p:pic>
    </p:spTree>
    <p:extLst>
      <p:ext uri="{BB962C8B-B14F-4D97-AF65-F5344CB8AC3E}">
        <p14:creationId xmlns:p14="http://schemas.microsoft.com/office/powerpoint/2010/main" xmlns="" val="3535094388"/>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lstStyle/>
          <a:p>
            <a:r>
              <a:rPr lang="tr-TR" dirty="0" smtClean="0"/>
              <a:t>SÖZ SANATLARI</a:t>
            </a:r>
            <a:endParaRPr lang="tr-TR" dirty="0"/>
          </a:p>
        </p:txBody>
      </p:sp>
      <p:sp>
        <p:nvSpPr>
          <p:cNvPr id="3" name="İçerik Yer Tutucusu 2"/>
          <p:cNvSpPr>
            <a:spLocks noGrp="1"/>
          </p:cNvSpPr>
          <p:nvPr>
            <p:ph idx="1"/>
          </p:nvPr>
        </p:nvSpPr>
        <p:spPr>
          <a:xfrm>
            <a:off x="457200" y="1340768"/>
            <a:ext cx="8229600" cy="5112568"/>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dirty="0" smtClean="0"/>
              <a:t>Söz sanatları soruları aslında çok basit sorulardır. Size abartma, benzetme veya kişileştirme sorabilirler. </a:t>
            </a:r>
          </a:p>
          <a:p>
            <a:r>
              <a:rPr lang="tr-TR" b="1" u="sng" dirty="0" smtClean="0"/>
              <a:t>Abartma</a:t>
            </a:r>
            <a:r>
              <a:rPr lang="tr-TR" dirty="0" smtClean="0"/>
              <a:t>, bir şeyin çok fazla söylenmesi veya kolay kolay yapılamayacak bir şeyin söylenmesidir. </a:t>
            </a:r>
          </a:p>
          <a:p>
            <a:r>
              <a:rPr lang="tr-TR" b="1" u="sng" dirty="0" smtClean="0"/>
              <a:t>Benzetme</a:t>
            </a:r>
            <a:r>
              <a:rPr lang="tr-TR" dirty="0" smtClean="0"/>
              <a:t>, bir kavramın veya bir nesnenin başka bir şeye benzetilmesidir. Gibi kelimesi varsa benzetme de vardır.</a:t>
            </a:r>
          </a:p>
          <a:p>
            <a:r>
              <a:rPr lang="tr-TR" dirty="0" smtClean="0"/>
              <a:t> </a:t>
            </a:r>
            <a:r>
              <a:rPr lang="tr-TR" b="1" u="sng" dirty="0" smtClean="0"/>
              <a:t>Kişileştirme</a:t>
            </a:r>
            <a:r>
              <a:rPr lang="tr-TR" dirty="0" smtClean="0"/>
              <a:t> ise insana ait özelliklerin başka varlıklara aktarılmasıdır. Güneşin gülmesi, çiçeklerin küsmesi vb.</a:t>
            </a:r>
            <a:endParaRPr lang="tr-TR" dirty="0"/>
          </a:p>
        </p:txBody>
      </p:sp>
    </p:spTree>
    <p:extLst>
      <p:ext uri="{BB962C8B-B14F-4D97-AF65-F5344CB8AC3E}">
        <p14:creationId xmlns:p14="http://schemas.microsoft.com/office/powerpoint/2010/main" xmlns="" val="826258425"/>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Yaram var, havanlar dövemez merhem</a:t>
            </a:r>
          </a:p>
          <a:p>
            <a:r>
              <a:rPr lang="tr-TR" dirty="0" smtClean="0"/>
              <a:t>Yüküm var, bulamaz pazarlar dirhem</a:t>
            </a:r>
          </a:p>
          <a:p>
            <a:r>
              <a:rPr lang="tr-TR" b="1" dirty="0" smtClean="0"/>
              <a:t>Bu dizelerde ağır basan söz sanatı aşağıdakilerden   hangisidir?</a:t>
            </a:r>
          </a:p>
          <a:p>
            <a:r>
              <a:rPr lang="tr-TR" dirty="0" smtClean="0"/>
              <a:t>A) Benzetme              B) Kişileştirme</a:t>
            </a:r>
          </a:p>
          <a:p>
            <a:r>
              <a:rPr lang="tr-TR" dirty="0" smtClean="0"/>
              <a:t>C) Abartma                D) Konuşturma</a:t>
            </a:r>
            <a:endParaRPr lang="tr-TR" dirty="0"/>
          </a:p>
        </p:txBody>
      </p:sp>
    </p:spTree>
    <p:extLst>
      <p:ext uri="{BB962C8B-B14F-4D97-AF65-F5344CB8AC3E}">
        <p14:creationId xmlns:p14="http://schemas.microsoft.com/office/powerpoint/2010/main" xmlns="" val="299612693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Dinle yolcu, bu ses onun sesidir,</a:t>
            </a:r>
          </a:p>
          <a:p>
            <a:r>
              <a:rPr lang="tr-TR" dirty="0" smtClean="0"/>
              <a:t>Sinsi adımlarla akşam yürüyor...</a:t>
            </a:r>
          </a:p>
          <a:p>
            <a:r>
              <a:rPr lang="tr-TR" b="1" dirty="0" smtClean="0"/>
              <a:t>Bu dizelerde ağır basan söz sanatı aşağıdakilerden  hangisidir?</a:t>
            </a:r>
          </a:p>
          <a:p>
            <a:r>
              <a:rPr lang="tr-TR" dirty="0" smtClean="0"/>
              <a:t>A) Konuşturma         B) Kişileştirme</a:t>
            </a:r>
          </a:p>
          <a:p>
            <a:r>
              <a:rPr lang="tr-TR" dirty="0" smtClean="0"/>
              <a:t>C) Abartma               D) Benzetme</a:t>
            </a:r>
            <a:endParaRPr lang="tr-TR" dirty="0"/>
          </a:p>
        </p:txBody>
      </p:sp>
    </p:spTree>
    <p:extLst>
      <p:ext uri="{BB962C8B-B14F-4D97-AF65-F5344CB8AC3E}">
        <p14:creationId xmlns:p14="http://schemas.microsoft.com/office/powerpoint/2010/main" xmlns="" val="2318562062"/>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Yürürken benimle dağ taş yürürdü</a:t>
            </a:r>
          </a:p>
          <a:p>
            <a:r>
              <a:rPr lang="tr-TR" dirty="0" smtClean="0"/>
              <a:t>Her ağaç peşinde gölge sürürdü</a:t>
            </a:r>
          </a:p>
          <a:p>
            <a:r>
              <a:rPr lang="tr-TR" b="1" dirty="0" smtClean="0"/>
              <a:t>Bu dizelerde kişileştiren varlıklar arasında</a:t>
            </a:r>
          </a:p>
          <a:p>
            <a:pPr marL="0" indent="0">
              <a:buNone/>
            </a:pPr>
            <a:r>
              <a:rPr lang="tr-TR" b="1" dirty="0" smtClean="0"/>
              <a:t>aşağıdakilerden hangisi </a:t>
            </a:r>
            <a:r>
              <a:rPr lang="tr-TR" b="1" u="sng" dirty="0" smtClean="0"/>
              <a:t>yoktur?</a:t>
            </a:r>
          </a:p>
          <a:p>
            <a:r>
              <a:rPr lang="tr-TR" dirty="0" smtClean="0"/>
              <a:t>A) dağ            B) taş</a:t>
            </a:r>
          </a:p>
          <a:p>
            <a:r>
              <a:rPr lang="tr-TR" dirty="0" smtClean="0"/>
              <a:t>C) ağaç           D) gölge</a:t>
            </a:r>
            <a:endParaRPr lang="tr-TR" dirty="0"/>
          </a:p>
        </p:txBody>
      </p:sp>
    </p:spTree>
    <p:extLst>
      <p:ext uri="{BB962C8B-B14F-4D97-AF65-F5344CB8AC3E}">
        <p14:creationId xmlns:p14="http://schemas.microsoft.com/office/powerpoint/2010/main" xmlns="" val="3779051892"/>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smtClean="0"/>
              <a:t>Başka sanat bilmeyiz karşımızda dururken,</a:t>
            </a:r>
          </a:p>
          <a:p>
            <a:r>
              <a:rPr lang="tr-TR" dirty="0" smtClean="0"/>
              <a:t>Söylenmemiş bir destan gibi Anadolu'muz.</a:t>
            </a:r>
          </a:p>
          <a:p>
            <a:r>
              <a:rPr lang="tr-TR" dirty="0" smtClean="0"/>
              <a:t>Arkadaş! Biz bu yolda türküler tuttururken,</a:t>
            </a:r>
          </a:p>
          <a:p>
            <a:r>
              <a:rPr lang="tr-TR" dirty="0" smtClean="0"/>
              <a:t>Sana uğurlar olsun... Ayrılıyor yolumuz...</a:t>
            </a:r>
          </a:p>
          <a:p>
            <a:r>
              <a:rPr lang="tr-TR" b="1" dirty="0" smtClean="0"/>
              <a:t>Bu parçada aşağıdaki söz sanatlarından hangisi</a:t>
            </a:r>
          </a:p>
          <a:p>
            <a:r>
              <a:rPr lang="tr-TR" b="1" dirty="0" smtClean="0"/>
              <a:t>vardır?</a:t>
            </a:r>
          </a:p>
          <a:p>
            <a:r>
              <a:rPr lang="tr-TR" dirty="0" smtClean="0"/>
              <a:t>A) Abartma                   B) Benzetme</a:t>
            </a:r>
          </a:p>
          <a:p>
            <a:r>
              <a:rPr lang="tr-TR" dirty="0" smtClean="0"/>
              <a:t>C) Kişileştirme              D) Konuşturma</a:t>
            </a:r>
            <a:endParaRPr lang="tr-TR" dirty="0"/>
          </a:p>
        </p:txBody>
      </p:sp>
    </p:spTree>
    <p:extLst>
      <p:ext uri="{BB962C8B-B14F-4D97-AF65-F5344CB8AC3E}">
        <p14:creationId xmlns:p14="http://schemas.microsoft.com/office/powerpoint/2010/main" xmlns="" val="3168835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579343"/>
            <a:ext cx="8208911" cy="45139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20466423"/>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Gökte top sesleri var, belli, derinden derine;</a:t>
            </a:r>
          </a:p>
          <a:p>
            <a:r>
              <a:rPr lang="tr-TR" dirty="0" smtClean="0"/>
              <a:t>Belki yüzlerce şehir sesleniyor birbirine.</a:t>
            </a:r>
          </a:p>
          <a:p>
            <a:r>
              <a:rPr lang="tr-TR" b="1" dirty="0" smtClean="0"/>
              <a:t>Bu dizelerde ağır basan söz sanatı aşağıdakilerden    hangisidir?</a:t>
            </a:r>
          </a:p>
          <a:p>
            <a:r>
              <a:rPr lang="tr-TR" dirty="0" smtClean="0"/>
              <a:t>A) Kişileştirme          B) Konuşturma</a:t>
            </a:r>
          </a:p>
          <a:p>
            <a:r>
              <a:rPr lang="tr-TR" dirty="0" smtClean="0"/>
              <a:t>C) Benzetme             D) Abartma</a:t>
            </a:r>
            <a:endParaRPr lang="tr-TR" dirty="0"/>
          </a:p>
        </p:txBody>
      </p:sp>
    </p:spTree>
    <p:extLst>
      <p:ext uri="{BB962C8B-B14F-4D97-AF65-F5344CB8AC3E}">
        <p14:creationId xmlns:p14="http://schemas.microsoft.com/office/powerpoint/2010/main" xmlns="" val="26880766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260648"/>
            <a:ext cx="8229600" cy="504056"/>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Sisler Bulvarı bir gece haykırmıştı.</a:t>
            </a:r>
          </a:p>
          <a:p>
            <a:r>
              <a:rPr lang="tr-TR" dirty="0" smtClean="0"/>
              <a:t>Ağaçları yatıyordu, yoksuldu,</a:t>
            </a:r>
          </a:p>
          <a:p>
            <a:r>
              <a:rPr lang="tr-TR" dirty="0" smtClean="0"/>
              <a:t>Bütün yaprakları sararmıştı,</a:t>
            </a:r>
          </a:p>
          <a:p>
            <a:r>
              <a:rPr lang="tr-TR" dirty="0" smtClean="0"/>
              <a:t>Bütün bir sonbahar ağlamıştı.</a:t>
            </a:r>
          </a:p>
          <a:p>
            <a:r>
              <a:rPr lang="tr-TR" b="1" dirty="0" smtClean="0"/>
              <a:t>Bu dizelerde kullanılan söz sanatının göstergesi</a:t>
            </a:r>
          </a:p>
          <a:p>
            <a:r>
              <a:rPr lang="tr-TR" b="1" dirty="0" smtClean="0"/>
              <a:t>aşağıdakilerden hangisidir?</a:t>
            </a:r>
          </a:p>
          <a:p>
            <a:r>
              <a:rPr lang="tr-TR" dirty="0" smtClean="0"/>
              <a:t>A) “</a:t>
            </a:r>
            <a:r>
              <a:rPr lang="tr-TR" dirty="0" err="1" smtClean="0"/>
              <a:t>Gece”nin</a:t>
            </a:r>
            <a:r>
              <a:rPr lang="tr-TR" dirty="0" smtClean="0"/>
              <a:t> konuşturulması</a:t>
            </a:r>
          </a:p>
          <a:p>
            <a:r>
              <a:rPr lang="tr-TR" dirty="0" smtClean="0"/>
              <a:t>B) “</a:t>
            </a:r>
            <a:r>
              <a:rPr lang="tr-TR" dirty="0" err="1" smtClean="0"/>
              <a:t>Yapraklar”ın</a:t>
            </a:r>
            <a:r>
              <a:rPr lang="tr-TR" dirty="0" smtClean="0"/>
              <a:t> “</a:t>
            </a:r>
            <a:r>
              <a:rPr lang="tr-TR" dirty="0" err="1" smtClean="0"/>
              <a:t>gece”ye</a:t>
            </a:r>
            <a:r>
              <a:rPr lang="tr-TR" dirty="0" smtClean="0"/>
              <a:t> benzetilmesi</a:t>
            </a:r>
          </a:p>
          <a:p>
            <a:r>
              <a:rPr lang="tr-TR" dirty="0" smtClean="0"/>
              <a:t>C) “Sisler </a:t>
            </a:r>
            <a:r>
              <a:rPr lang="tr-TR" dirty="0" err="1" smtClean="0"/>
              <a:t>Bulvarı”na</a:t>
            </a:r>
            <a:r>
              <a:rPr lang="tr-TR" dirty="0" smtClean="0"/>
              <a:t> ve “</a:t>
            </a:r>
            <a:r>
              <a:rPr lang="tr-TR" dirty="0" err="1" smtClean="0"/>
              <a:t>ağaçlar”a</a:t>
            </a:r>
            <a:r>
              <a:rPr lang="tr-TR" dirty="0" smtClean="0"/>
              <a:t> insan özelliklerinin yüklenmesi</a:t>
            </a:r>
          </a:p>
          <a:p>
            <a:r>
              <a:rPr lang="tr-TR" dirty="0" smtClean="0"/>
              <a:t>D) Sonbaharın anlatımında aşırılığa gidilmesi</a:t>
            </a:r>
            <a:endParaRPr lang="tr-TR" dirty="0"/>
          </a:p>
        </p:txBody>
      </p:sp>
    </p:spTree>
    <p:extLst>
      <p:ext uri="{BB962C8B-B14F-4D97-AF65-F5344CB8AC3E}">
        <p14:creationId xmlns:p14="http://schemas.microsoft.com/office/powerpoint/2010/main" xmlns="" val="227341182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0"/>
            <a:ext cx="8229600" cy="908720"/>
          </a:xfrm>
        </p:spPr>
        <p:txBody>
          <a:bodyPr/>
          <a:lstStyle/>
          <a:p>
            <a:endParaRPr lang="tr-TR" dirty="0"/>
          </a:p>
        </p:txBody>
      </p:sp>
      <p:sp>
        <p:nvSpPr>
          <p:cNvPr id="3" name="İçerik Yer Tutucusu 2"/>
          <p:cNvSpPr>
            <a:spLocks noGrp="1"/>
          </p:cNvSpPr>
          <p:nvPr>
            <p:ph idx="1"/>
          </p:nvPr>
        </p:nvSpPr>
        <p:spPr>
          <a:xfrm>
            <a:off x="395536" y="1340768"/>
            <a:ext cx="8229600" cy="5040560"/>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Gökteki yıldızlar kadar sayısız</a:t>
            </a:r>
          </a:p>
          <a:p>
            <a:r>
              <a:rPr lang="tr-TR" dirty="0" smtClean="0"/>
              <a:t>Ah, yurdumun kimsesiz ve yoksul çocukları</a:t>
            </a:r>
          </a:p>
          <a:p>
            <a:r>
              <a:rPr lang="tr-TR" dirty="0" smtClean="0"/>
              <a:t>Anladım farkınız yok koparılmış başaktan!</a:t>
            </a:r>
          </a:p>
          <a:p>
            <a:r>
              <a:rPr lang="tr-TR" b="1" dirty="0" smtClean="0"/>
              <a:t>Bu dizelerde “yoksul çocuklar” aşağıdakilerin hangisinde   verilenlere benzetilmiştir?</a:t>
            </a:r>
          </a:p>
          <a:p>
            <a:r>
              <a:rPr lang="tr-TR" dirty="0" smtClean="0"/>
              <a:t>A) Gök - Yıldız             B) Yıldız - Başak</a:t>
            </a:r>
          </a:p>
          <a:p>
            <a:r>
              <a:rPr lang="tr-TR" dirty="0" smtClean="0"/>
              <a:t>C) Yurt - Başak            D) Yurt - Gök</a:t>
            </a:r>
            <a:endParaRPr lang="tr-TR" dirty="0"/>
          </a:p>
        </p:txBody>
      </p:sp>
    </p:spTree>
    <p:extLst>
      <p:ext uri="{BB962C8B-B14F-4D97-AF65-F5344CB8AC3E}">
        <p14:creationId xmlns:p14="http://schemas.microsoft.com/office/powerpoint/2010/main" xmlns="" val="211104740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Yaprak dökümünde uyup rüzgâra,</a:t>
            </a:r>
          </a:p>
          <a:p>
            <a:r>
              <a:rPr lang="tr-TR" dirty="0" smtClean="0"/>
              <a:t>Yorgun dallarını sallama söğüt!</a:t>
            </a:r>
          </a:p>
          <a:p>
            <a:r>
              <a:rPr lang="tr-TR" b="1" dirty="0" smtClean="0"/>
              <a:t>Bu dizelerde aşağıdaki söz sanatlarından hangisi      kullanılmıştır?</a:t>
            </a:r>
          </a:p>
          <a:p>
            <a:r>
              <a:rPr lang="tr-TR" dirty="0" smtClean="0"/>
              <a:t>A) Benzetme               B) Abartma</a:t>
            </a:r>
          </a:p>
          <a:p>
            <a:r>
              <a:rPr lang="tr-TR" dirty="0" smtClean="0"/>
              <a:t>C) Konuşturma           D) Kişileştirme</a:t>
            </a:r>
            <a:endParaRPr lang="tr-TR" dirty="0"/>
          </a:p>
        </p:txBody>
      </p:sp>
    </p:spTree>
    <p:extLst>
      <p:ext uri="{BB962C8B-B14F-4D97-AF65-F5344CB8AC3E}">
        <p14:creationId xmlns:p14="http://schemas.microsoft.com/office/powerpoint/2010/main" xmlns="" val="21798587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İshak Paşa Sarayı'nda tarih</a:t>
            </a:r>
          </a:p>
          <a:p>
            <a:r>
              <a:rPr lang="tr-TR" dirty="0" smtClean="0"/>
              <a:t>Bitkin bir hayal içinde dinlenmeye koyulur.</a:t>
            </a:r>
          </a:p>
          <a:p>
            <a:r>
              <a:rPr lang="tr-TR" b="1" dirty="0" smtClean="0"/>
              <a:t>Bu dizelerdeki söz sanatı aşağıdakilerden hangisidir?</a:t>
            </a:r>
          </a:p>
          <a:p>
            <a:r>
              <a:rPr lang="tr-TR" dirty="0" smtClean="0"/>
              <a:t>A) Benzetme              C) Kişileştirme</a:t>
            </a:r>
          </a:p>
          <a:p>
            <a:r>
              <a:rPr lang="tr-TR" dirty="0" smtClean="0"/>
              <a:t>B) Konuşturma           D) Abartma</a:t>
            </a:r>
            <a:endParaRPr lang="tr-TR" dirty="0"/>
          </a:p>
        </p:txBody>
      </p:sp>
    </p:spTree>
    <p:extLst>
      <p:ext uri="{BB962C8B-B14F-4D97-AF65-F5344CB8AC3E}">
        <p14:creationId xmlns:p14="http://schemas.microsoft.com/office/powerpoint/2010/main" xmlns="" val="151229748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395536" y="1628800"/>
            <a:ext cx="8229600" cy="4525963"/>
          </a:xfrm>
        </p:spPr>
        <p:style>
          <a:lnRef idx="1">
            <a:schemeClr val="accent1"/>
          </a:lnRef>
          <a:fillRef idx="2">
            <a:schemeClr val="accent1"/>
          </a:fillRef>
          <a:effectRef idx="1">
            <a:schemeClr val="accent1"/>
          </a:effectRef>
          <a:fontRef idx="minor">
            <a:schemeClr val="dk1"/>
          </a:fontRef>
        </p:style>
        <p:txBody>
          <a:bodyPr/>
          <a:lstStyle/>
          <a:p>
            <a:r>
              <a:rPr lang="tr-TR" dirty="0" smtClean="0"/>
              <a:t>Kitabın çift kanatlı bir kapıdan farkı yoktur, kapıyı açıp içeri  girdiğinizde bambaşka duygular yaşarsınız.</a:t>
            </a:r>
          </a:p>
          <a:p>
            <a:pPr marL="0" indent="0">
              <a:buNone/>
            </a:pPr>
            <a:r>
              <a:rPr lang="tr-TR" dirty="0" smtClean="0"/>
              <a:t> </a:t>
            </a:r>
            <a:r>
              <a:rPr lang="tr-TR" b="1" dirty="0" smtClean="0"/>
              <a:t>Bu cümlede aşağıdaki söz sanatlarından hangisi    kullanılmıştır</a:t>
            </a:r>
            <a:r>
              <a:rPr lang="tr-TR" dirty="0" smtClean="0"/>
              <a:t>?</a:t>
            </a:r>
          </a:p>
          <a:p>
            <a:r>
              <a:rPr lang="tr-TR" dirty="0" smtClean="0"/>
              <a:t>A) Kişileştirme           B) Abartma</a:t>
            </a:r>
          </a:p>
          <a:p>
            <a:r>
              <a:rPr lang="tr-TR" dirty="0" smtClean="0"/>
              <a:t>C) Benzetme              D) Konuşturma</a:t>
            </a:r>
            <a:endParaRPr lang="tr-TR" dirty="0"/>
          </a:p>
        </p:txBody>
      </p:sp>
    </p:spTree>
    <p:extLst>
      <p:ext uri="{BB962C8B-B14F-4D97-AF65-F5344CB8AC3E}">
        <p14:creationId xmlns:p14="http://schemas.microsoft.com/office/powerpoint/2010/main" xmlns="" val="4209933374"/>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3999" cy="6858000"/>
          </a:xfrm>
        </p:spPr>
      </p:pic>
      <p:sp>
        <p:nvSpPr>
          <p:cNvPr id="6" name="Dikdörtgen 5"/>
          <p:cNvSpPr/>
          <p:nvPr/>
        </p:nvSpPr>
        <p:spPr>
          <a:xfrm>
            <a:off x="0" y="5943453"/>
            <a:ext cx="9144000" cy="9144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sz="3200" b="1" dirty="0" smtClean="0"/>
              <a:t>Yanımdaki öğrenci denemeden </a:t>
            </a:r>
            <a:r>
              <a:rPr lang="tr-TR" sz="3200" b="1" dirty="0" err="1" smtClean="0"/>
              <a:t>full</a:t>
            </a:r>
            <a:r>
              <a:rPr lang="tr-TR" sz="3200" b="1" dirty="0" smtClean="0"/>
              <a:t> çıkarınca ben</a:t>
            </a:r>
            <a:r>
              <a:rPr lang="tr-TR" sz="3200" b="1" dirty="0" smtClean="0">
                <a:sym typeface="Wingdings" panose="05000000000000000000" pitchFamily="2" charset="2"/>
              </a:rPr>
              <a:t></a:t>
            </a:r>
            <a:endParaRPr lang="tr-TR" sz="3200" b="1" dirty="0"/>
          </a:p>
        </p:txBody>
      </p:sp>
    </p:spTree>
    <p:extLst>
      <p:ext uri="{BB962C8B-B14F-4D97-AF65-F5344CB8AC3E}">
        <p14:creationId xmlns:p14="http://schemas.microsoft.com/office/powerpoint/2010/main" xmlns="" val="2685782294"/>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METİN TÜRLERİ</a:t>
            </a:r>
            <a:endParaRPr lang="tr-TR" dirty="0"/>
          </a:p>
        </p:txBody>
      </p:sp>
      <p:sp>
        <p:nvSpPr>
          <p:cNvPr id="3" name="İçerik Yer Tutucusu 2"/>
          <p:cNvSpPr>
            <a:spLocks noGrp="1"/>
          </p:cNvSpPr>
          <p:nvPr>
            <p:ph idx="1"/>
          </p:nvPr>
        </p:nvSpPr>
        <p:spPr>
          <a:xfrm>
            <a:off x="457200" y="980728"/>
            <a:ext cx="8229600" cy="5616624"/>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b="1" u="sng" dirty="0" smtClean="0"/>
              <a:t>Makale</a:t>
            </a:r>
            <a:r>
              <a:rPr lang="tr-TR" dirty="0" smtClean="0"/>
              <a:t>de kanıtlama amacı </a:t>
            </a:r>
            <a:r>
              <a:rPr lang="tr-TR" dirty="0" err="1" smtClean="0"/>
              <a:t>vardır,genellikle</a:t>
            </a:r>
            <a:r>
              <a:rPr lang="tr-TR" dirty="0" smtClean="0"/>
              <a:t> nesnel ifadelerden oluşur.</a:t>
            </a:r>
          </a:p>
          <a:p>
            <a:r>
              <a:rPr lang="tr-TR" b="1" u="sng" dirty="0" smtClean="0"/>
              <a:t>Deneme</a:t>
            </a:r>
            <a:r>
              <a:rPr lang="tr-TR" dirty="0" smtClean="0"/>
              <a:t> sizin yazdığınız kompozisyonlara benzer. Her konuda yazılabilir. Kanıtlama amacı yoktur.</a:t>
            </a:r>
          </a:p>
          <a:p>
            <a:r>
              <a:rPr lang="tr-TR" dirty="0" smtClean="0"/>
              <a:t> Deneme ile Makale arasındaki farklılıklar:</a:t>
            </a:r>
          </a:p>
          <a:p>
            <a:endParaRPr lang="tr-TR" dirty="0" smtClean="0"/>
          </a:p>
          <a:p>
            <a:r>
              <a:rPr lang="tr-TR" dirty="0" smtClean="0"/>
              <a:t>–          Makalede ele alınan konuların kanıtlanması gayesi varken deneme türünde anlatılan konuların kanıtlanma amacı yoktur.</a:t>
            </a:r>
          </a:p>
          <a:p>
            <a:endParaRPr lang="tr-TR" dirty="0" smtClean="0"/>
          </a:p>
          <a:p>
            <a:r>
              <a:rPr lang="tr-TR" dirty="0" smtClean="0"/>
              <a:t>–          Makalede anlatılan düşünce ve konular kesin bir dille sonuçlanırken deneme türünde böyle bir zorunluluk yoktur.</a:t>
            </a:r>
          </a:p>
          <a:p>
            <a:endParaRPr lang="tr-TR" dirty="0" smtClean="0"/>
          </a:p>
          <a:p>
            <a:r>
              <a:rPr lang="tr-TR" dirty="0" smtClean="0"/>
              <a:t>–          Makalenin üslubu denemeye göre daha ciddi ve kurallıdır.</a:t>
            </a:r>
          </a:p>
          <a:p>
            <a:endParaRPr lang="tr-TR" dirty="0" smtClean="0"/>
          </a:p>
          <a:p>
            <a:r>
              <a:rPr lang="tr-TR" dirty="0" smtClean="0"/>
              <a:t>–          Denemenin dili daha süslü ve sanatlı olabilirken makalenin dili daha açık ve anlaşılırdır.</a:t>
            </a:r>
          </a:p>
        </p:txBody>
      </p:sp>
    </p:spTree>
    <p:extLst>
      <p:ext uri="{BB962C8B-B14F-4D97-AF65-F5344CB8AC3E}">
        <p14:creationId xmlns:p14="http://schemas.microsoft.com/office/powerpoint/2010/main" xmlns="" val="124632278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472608"/>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r>
              <a:rPr lang="tr-TR" b="1" u="sng" dirty="0" err="1" smtClean="0"/>
              <a:t>Sohbet;</a:t>
            </a:r>
            <a:r>
              <a:rPr lang="tr-TR" dirty="0" err="1" smtClean="0"/>
              <a:t>Bir</a:t>
            </a:r>
            <a:r>
              <a:rPr lang="tr-TR" dirty="0" smtClean="0"/>
              <a:t> konunun fazla derinleştirilmeden, biriyle konuşuyormuş gibi anlatıldığı fikir yazılarıdır. Sohbet yazılarında herkesi ilgilendirecek konular seçilir. Cümleler çoğu zaman konuşmadaki gibi devriktir. Yazar sorulu cevaplı cümlelerle, konuşuyormuş hissi verir. </a:t>
            </a:r>
          </a:p>
          <a:p>
            <a:r>
              <a:rPr lang="tr-TR" dirty="0" smtClean="0"/>
              <a:t>Deneme türünde yazar kendisiyle konuşurmuş gibi yazdığından 1. tekil kişi (ben) ve 1. çoğul kişi ( biz) çekimine yer verir.</a:t>
            </a:r>
          </a:p>
          <a:p>
            <a:r>
              <a:rPr lang="tr-TR" dirty="0" smtClean="0"/>
              <a:t>Söyleşi türünde ise yazar karşısında biri varmış da onunla konuşuyormuş gibi yazdığından 2. çoğul kişi çekimini kullanır.</a:t>
            </a:r>
            <a:endParaRPr lang="tr-TR" dirty="0"/>
          </a:p>
        </p:txBody>
      </p:sp>
    </p:spTree>
    <p:extLst>
      <p:ext uri="{BB962C8B-B14F-4D97-AF65-F5344CB8AC3E}">
        <p14:creationId xmlns:p14="http://schemas.microsoft.com/office/powerpoint/2010/main" xmlns="" val="276401220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202034"/>
          </a:xfrm>
        </p:spPr>
        <p:txBody>
          <a:bodyPr>
            <a:normAutofit fontScale="90000"/>
          </a:bodyPr>
          <a:lstStyle/>
          <a:p>
            <a:endParaRPr lang="tr-TR" dirty="0"/>
          </a:p>
        </p:txBody>
      </p:sp>
      <p:sp>
        <p:nvSpPr>
          <p:cNvPr id="3" name="İçerik Yer Tutucusu 2"/>
          <p:cNvSpPr>
            <a:spLocks noGrp="1"/>
          </p:cNvSpPr>
          <p:nvPr>
            <p:ph idx="1"/>
          </p:nvPr>
        </p:nvSpPr>
        <p:spPr>
          <a:xfrm>
            <a:off x="251520" y="548680"/>
            <a:ext cx="8640960" cy="5976664"/>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u="sng" dirty="0" smtClean="0"/>
              <a:t>Destan</a:t>
            </a:r>
            <a:r>
              <a:rPr lang="tr-TR" dirty="0" smtClean="0"/>
              <a:t>, bir ulusun başından geçenleri veya kahramanlıklarını genelde nazım şeklinde anlatan yazıdır.. </a:t>
            </a:r>
          </a:p>
          <a:p>
            <a:r>
              <a:rPr lang="tr-TR" b="1" u="sng" dirty="0" smtClean="0"/>
              <a:t>Biyografi</a:t>
            </a:r>
            <a:r>
              <a:rPr lang="tr-TR" dirty="0" smtClean="0"/>
              <a:t>, bir kişiyi tanıtmak ve anlatmak için yazılan yazıdır. </a:t>
            </a:r>
            <a:r>
              <a:rPr lang="tr-TR" b="1" u="sng" dirty="0" smtClean="0"/>
              <a:t>Otobiyografi</a:t>
            </a:r>
            <a:r>
              <a:rPr lang="tr-TR" dirty="0" smtClean="0"/>
              <a:t> ise kişinin kendini anlatmak ve tanıtmak için yazdığı yazı türüdür. </a:t>
            </a:r>
          </a:p>
          <a:p>
            <a:r>
              <a:rPr lang="tr-TR" dirty="0" smtClean="0"/>
              <a:t>Gezilip görülen yerlerin anlatıldığı yazı türüne </a:t>
            </a:r>
            <a:r>
              <a:rPr lang="tr-TR" b="1" u="sng" dirty="0" smtClean="0"/>
              <a:t>de Gezi yazısı</a:t>
            </a:r>
            <a:r>
              <a:rPr lang="tr-TR" dirty="0" smtClean="0"/>
              <a:t> diyoruz.</a:t>
            </a:r>
          </a:p>
          <a:p>
            <a:r>
              <a:rPr lang="tr-TR" b="1" u="sng" dirty="0" smtClean="0"/>
              <a:t>Roman ve hikaye </a:t>
            </a:r>
            <a:r>
              <a:rPr lang="tr-TR" dirty="0" smtClean="0"/>
              <a:t>olay yazılarıdır. İkisi de yaşanmış veya yaşanabilecek olayları anlatır. Hikaye kısadır. Olay azdır. Romanda ise kahraman sayısı fazladır. Olaylar karmaşıktır ve hikayeye göre daha uzundur. </a:t>
            </a:r>
          </a:p>
          <a:p>
            <a:r>
              <a:rPr lang="tr-TR" b="1" u="sng" dirty="0" smtClean="0"/>
              <a:t>Anı</a:t>
            </a:r>
            <a:r>
              <a:rPr lang="tr-TR" dirty="0" smtClean="0"/>
              <a:t>, başımızdan geçen veya tanık olduğumuz olayları belli bir zaman sonra yazmaktır. </a:t>
            </a:r>
          </a:p>
          <a:p>
            <a:r>
              <a:rPr lang="tr-TR" b="1" u="sng" dirty="0" smtClean="0"/>
              <a:t>Günlük</a:t>
            </a:r>
            <a:r>
              <a:rPr lang="tr-TR" dirty="0" smtClean="0"/>
              <a:t>, yaşadıklarımızı günü gününe yazmaktır.</a:t>
            </a:r>
          </a:p>
          <a:p>
            <a:endParaRPr lang="tr-TR" dirty="0" smtClean="0"/>
          </a:p>
          <a:p>
            <a:endParaRPr lang="tr-TR" dirty="0" smtClean="0"/>
          </a:p>
          <a:p>
            <a:endParaRPr lang="tr-TR" dirty="0"/>
          </a:p>
        </p:txBody>
      </p:sp>
    </p:spTree>
    <p:extLst>
      <p:ext uri="{BB962C8B-B14F-4D97-AF65-F5344CB8AC3E}">
        <p14:creationId xmlns:p14="http://schemas.microsoft.com/office/powerpoint/2010/main" xmlns="" val="40417464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SIFAT FİİL(an-ası </a:t>
            </a:r>
            <a:r>
              <a:rPr lang="tr-TR" dirty="0" err="1" smtClean="0"/>
              <a:t>mez</a:t>
            </a:r>
            <a:r>
              <a:rPr lang="tr-TR" dirty="0" smtClean="0"/>
              <a:t>-ar dik-</a:t>
            </a:r>
            <a:r>
              <a:rPr lang="tr-TR" dirty="0" err="1" smtClean="0"/>
              <a:t>ecek</a:t>
            </a:r>
            <a:r>
              <a:rPr lang="tr-TR" dirty="0" smtClean="0"/>
              <a:t>-</a:t>
            </a:r>
            <a:r>
              <a:rPr lang="tr-TR" dirty="0" err="1" smtClean="0"/>
              <a:t>miş</a:t>
            </a:r>
            <a:r>
              <a:rPr lang="tr-TR" dirty="0" smtClean="0"/>
              <a:t>)</a:t>
            </a:r>
            <a:endParaRPr lang="tr-TR" dirty="0"/>
          </a:p>
        </p:txBody>
      </p:sp>
      <p:sp>
        <p:nvSpPr>
          <p:cNvPr id="3" name="İçerik Yer Tutucusu 2"/>
          <p:cNvSpPr>
            <a:spLocks noGrp="1"/>
          </p:cNvSpPr>
          <p:nvPr>
            <p:ph idx="1"/>
          </p:nvPr>
        </p:nvSpPr>
        <p:spPr>
          <a:xfrm>
            <a:off x="251520" y="1340768"/>
            <a:ext cx="8640960" cy="5256584"/>
          </a:xfrm>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tr-TR" dirty="0"/>
              <a:t> </a:t>
            </a:r>
            <a:r>
              <a:rPr lang="tr-TR" dirty="0" smtClean="0"/>
              <a:t>      Sıfat –fiil varsa isim de vardır. İsim olan sözcüğü göstermeyi </a:t>
            </a:r>
            <a:r>
              <a:rPr lang="tr-TR" b="1" u="sng" dirty="0" smtClean="0"/>
              <a:t>UNUTMA!</a:t>
            </a:r>
          </a:p>
          <a:p>
            <a:r>
              <a:rPr lang="tr-TR" dirty="0" smtClean="0"/>
              <a:t> Sıfat – fiillerin önündeki isim düştüğünde ADLAŞMIŞ SIFAT olur ,</a:t>
            </a:r>
            <a:r>
              <a:rPr lang="tr-TR" b="1" u="sng" dirty="0" smtClean="0"/>
              <a:t>UNUTMA!</a:t>
            </a:r>
          </a:p>
          <a:p>
            <a:r>
              <a:rPr lang="tr-TR" dirty="0" smtClean="0"/>
              <a:t>İçeri </a:t>
            </a:r>
            <a:r>
              <a:rPr lang="tr-TR" u="sng" dirty="0" smtClean="0">
                <a:solidFill>
                  <a:srgbClr val="FF0000"/>
                </a:solidFill>
              </a:rPr>
              <a:t>giren</a:t>
            </a:r>
            <a:r>
              <a:rPr lang="tr-TR" dirty="0" smtClean="0"/>
              <a:t>   </a:t>
            </a:r>
            <a:r>
              <a:rPr lang="tr-TR" u="sng" dirty="0" smtClean="0">
                <a:solidFill>
                  <a:srgbClr val="FF0000"/>
                </a:solidFill>
              </a:rPr>
              <a:t>adamlara</a:t>
            </a:r>
            <a:r>
              <a:rPr lang="tr-TR" dirty="0" smtClean="0"/>
              <a:t> baktı. (sıfat görevinde)</a:t>
            </a:r>
          </a:p>
          <a:p>
            <a:r>
              <a:rPr lang="tr-TR" dirty="0"/>
              <a:t> </a:t>
            </a:r>
            <a:r>
              <a:rPr lang="tr-TR" dirty="0" smtClean="0"/>
              <a:t>       </a:t>
            </a:r>
            <a:r>
              <a:rPr lang="tr-TR" sz="1800" dirty="0" smtClean="0"/>
              <a:t>sıfat fiil                isim</a:t>
            </a:r>
          </a:p>
          <a:p>
            <a:r>
              <a:rPr lang="tr-TR" dirty="0" smtClean="0"/>
              <a:t>İçeri </a:t>
            </a:r>
            <a:r>
              <a:rPr lang="tr-TR" b="1" u="sng" dirty="0" smtClean="0">
                <a:solidFill>
                  <a:srgbClr val="FF0000"/>
                </a:solidFill>
              </a:rPr>
              <a:t>girenlere</a:t>
            </a:r>
            <a:r>
              <a:rPr lang="tr-TR" b="1" dirty="0" smtClean="0">
                <a:solidFill>
                  <a:srgbClr val="FF0000"/>
                </a:solidFill>
              </a:rPr>
              <a:t>      </a:t>
            </a:r>
            <a:r>
              <a:rPr lang="tr-TR" dirty="0" smtClean="0"/>
              <a:t>baktı. (adlaşmış sıfat görevinde)</a:t>
            </a:r>
          </a:p>
          <a:p>
            <a:endParaRPr lang="tr-TR" dirty="0"/>
          </a:p>
        </p:txBody>
      </p:sp>
    </p:spTree>
    <p:extLst>
      <p:ext uri="{BB962C8B-B14F-4D97-AF65-F5344CB8AC3E}">
        <p14:creationId xmlns:p14="http://schemas.microsoft.com/office/powerpoint/2010/main" xmlns="" val="79179979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smtClean="0"/>
              <a:t>Yirmi yıl önceydi. Yedi gün dağlarda yürüdükten</a:t>
            </a:r>
          </a:p>
          <a:p>
            <a:r>
              <a:rPr lang="tr-TR" dirty="0" smtClean="0"/>
              <a:t>sonra karşılaştığım boğazdan gördüğüm manzara</a:t>
            </a:r>
          </a:p>
          <a:p>
            <a:r>
              <a:rPr lang="tr-TR" dirty="0" smtClean="0"/>
              <a:t>başımı döndürmüştü. O sarp, çorak, sarımsı</a:t>
            </a:r>
          </a:p>
          <a:p>
            <a:r>
              <a:rPr lang="tr-TR" dirty="0" smtClean="0"/>
              <a:t>ve kızılımsı günlerin ardından beliren yemyeşil</a:t>
            </a:r>
          </a:p>
          <a:p>
            <a:r>
              <a:rPr lang="tr-TR" dirty="0" smtClean="0"/>
              <a:t>ağaçlar beni ağlatmıştı. O anki hislerimi hâlâ</a:t>
            </a:r>
          </a:p>
          <a:p>
            <a:r>
              <a:rPr lang="tr-TR" dirty="0" smtClean="0"/>
              <a:t>unutamam.</a:t>
            </a:r>
          </a:p>
          <a:p>
            <a:r>
              <a:rPr lang="tr-TR" b="1" dirty="0" smtClean="0"/>
              <a:t>Bu parça hangi tür metinden alınmıştır?</a:t>
            </a:r>
          </a:p>
          <a:p>
            <a:r>
              <a:rPr lang="tr-TR" dirty="0" smtClean="0"/>
              <a:t>A) Anı                 B) Biyografi</a:t>
            </a:r>
          </a:p>
          <a:p>
            <a:r>
              <a:rPr lang="tr-TR" dirty="0" smtClean="0"/>
              <a:t>C) Makale          D) Söyleşi</a:t>
            </a:r>
            <a:endParaRPr lang="tr-TR" dirty="0"/>
          </a:p>
        </p:txBody>
      </p:sp>
    </p:spTree>
    <p:extLst>
      <p:ext uri="{BB962C8B-B14F-4D97-AF65-F5344CB8AC3E}">
        <p14:creationId xmlns:p14="http://schemas.microsoft.com/office/powerpoint/2010/main" xmlns="" val="313680030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251520" y="332656"/>
            <a:ext cx="8640960" cy="6192688"/>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pPr marL="0" indent="0">
              <a:buNone/>
            </a:pPr>
            <a:endParaRPr lang="tr-TR" sz="4400" dirty="0">
              <a:solidFill>
                <a:srgbClr val="000000"/>
              </a:solidFill>
              <a:latin typeface="Arial"/>
            </a:endParaRPr>
          </a:p>
          <a:p>
            <a:r>
              <a:rPr lang="tr-TR" b="1" dirty="0">
                <a:solidFill>
                  <a:srgbClr val="000000"/>
                </a:solidFill>
                <a:latin typeface="Arial"/>
              </a:rPr>
              <a:t>Aşağıdakilerden hangisi bir düşünce yazısıdır? </a:t>
            </a:r>
            <a:endParaRPr lang="tr-TR" dirty="0">
              <a:solidFill>
                <a:srgbClr val="000000"/>
              </a:solidFill>
              <a:latin typeface="Arial"/>
            </a:endParaRPr>
          </a:p>
          <a:p>
            <a:r>
              <a:rPr lang="tr-TR" dirty="0">
                <a:solidFill>
                  <a:srgbClr val="000000"/>
                </a:solidFill>
                <a:latin typeface="Arial"/>
              </a:rPr>
              <a:t>A) Karanlık ve dar yollarda, ellerinde fenerle komşudan dönen kadınlara rastladı. Yavaş yavaş kasabanın dışına uzanarak </a:t>
            </a:r>
            <a:r>
              <a:rPr lang="tr-TR" dirty="0" err="1">
                <a:solidFill>
                  <a:srgbClr val="000000"/>
                </a:solidFill>
                <a:latin typeface="Arial"/>
              </a:rPr>
              <a:t>Büyükçay’ın</a:t>
            </a:r>
            <a:r>
              <a:rPr lang="tr-TR" dirty="0">
                <a:solidFill>
                  <a:srgbClr val="000000"/>
                </a:solidFill>
                <a:latin typeface="Arial"/>
              </a:rPr>
              <a:t> kenarına geldi. </a:t>
            </a:r>
            <a:r>
              <a:rPr lang="tr-TR" dirty="0" smtClean="0">
                <a:solidFill>
                  <a:srgbClr val="000000"/>
                </a:solidFill>
                <a:latin typeface="Arial"/>
              </a:rPr>
              <a:t>Burada </a:t>
            </a:r>
            <a:r>
              <a:rPr lang="tr-TR" dirty="0">
                <a:solidFill>
                  <a:srgbClr val="000000"/>
                </a:solidFill>
                <a:latin typeface="Arial"/>
              </a:rPr>
              <a:t>uzun bir tahta köprü vardı. </a:t>
            </a:r>
            <a:r>
              <a:rPr lang="tr-TR" dirty="0" err="1">
                <a:solidFill>
                  <a:srgbClr val="000000"/>
                </a:solidFill>
                <a:latin typeface="Arial"/>
              </a:rPr>
              <a:t>Havran’a</a:t>
            </a:r>
            <a:r>
              <a:rPr lang="tr-TR" dirty="0">
                <a:solidFill>
                  <a:srgbClr val="000000"/>
                </a:solidFill>
                <a:latin typeface="Arial"/>
              </a:rPr>
              <a:t> ve Kemer’e gidecek arabalar bu köprünün üstünden geçiyordu. </a:t>
            </a:r>
          </a:p>
          <a:p>
            <a:r>
              <a:rPr lang="tr-TR" dirty="0">
                <a:solidFill>
                  <a:srgbClr val="000000"/>
                </a:solidFill>
                <a:latin typeface="Arial"/>
              </a:rPr>
              <a:t>B) Öfke ve kin, doğruluğun sınırları dışındadır. Bu duygular mantığını kullanmayan insanların işine yarar sadece. Doğru ve temiz işler, hep ölçülü ve ağırbaşlıdır. Ölçü olmayan yerde kavga, gürültü ve haksızlık vardır. </a:t>
            </a:r>
          </a:p>
          <a:p>
            <a:r>
              <a:rPr lang="tr-TR" dirty="0">
                <a:solidFill>
                  <a:srgbClr val="000000"/>
                </a:solidFill>
                <a:latin typeface="Arial"/>
              </a:rPr>
              <a:t>C) Burası beni hasta edecekti. Birden ürperdim ve ellerimi yüzüme götürdüm. Terden sırılsıklam olmuştum. Şu mahzende, şu kış gecesinde, şu hava akımlarının ortasında terliyordum. Terden ıslanmış saçlarıma dokundum yavaşça. </a:t>
            </a:r>
          </a:p>
          <a:p>
            <a:r>
              <a:rPr lang="tr-TR" dirty="0">
                <a:solidFill>
                  <a:srgbClr val="000000"/>
                </a:solidFill>
                <a:latin typeface="Arial"/>
              </a:rPr>
              <a:t>D) Gece olunca ağaçların bilgesi o tatlı sesiyle ormana masallar anlatırmış. Ağaçlardan biri kurumaya yüz tutsa bütün ağaçlar ona yardım etmek için elinden geleni yaparmış. Gökyüzünden yağan yağmuru bile adaletle bölüşüp içerlermiş. </a:t>
            </a:r>
          </a:p>
          <a:p>
            <a:endParaRPr lang="tr-TR" dirty="0"/>
          </a:p>
        </p:txBody>
      </p:sp>
    </p:spTree>
    <p:extLst>
      <p:ext uri="{BB962C8B-B14F-4D97-AF65-F5344CB8AC3E}">
        <p14:creationId xmlns:p14="http://schemas.microsoft.com/office/powerpoint/2010/main" xmlns="" val="4123331602"/>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Yazarlarımızın çoğunun yeni dile karşı koymaya</a:t>
            </a:r>
          </a:p>
          <a:p>
            <a:r>
              <a:rPr lang="tr-TR" dirty="0" smtClean="0"/>
              <a:t>kalkmaları bana göre dil için de o yazar için de</a:t>
            </a:r>
          </a:p>
          <a:p>
            <a:r>
              <a:rPr lang="tr-TR" dirty="0" smtClean="0"/>
              <a:t>büyük kayıptır. Dil için kayıptır çünkü yeni dil,</a:t>
            </a:r>
          </a:p>
          <a:p>
            <a:r>
              <a:rPr lang="tr-TR" dirty="0" smtClean="0"/>
              <a:t>yazarların payı olmadan kuruluyor. Bu yüzden</a:t>
            </a:r>
          </a:p>
          <a:p>
            <a:r>
              <a:rPr lang="tr-TR" dirty="0" smtClean="0"/>
              <a:t>birtakım zevksizliklerin önüne geçilemiyor. Yazarlarımız</a:t>
            </a:r>
          </a:p>
          <a:p>
            <a:r>
              <a:rPr lang="tr-TR" dirty="0" smtClean="0"/>
              <a:t>için kayıptır çünkü onlar yarın küçük  düşecekler.</a:t>
            </a:r>
          </a:p>
          <a:p>
            <a:r>
              <a:rPr lang="tr-TR" b="1" dirty="0" smtClean="0"/>
              <a:t>Bu parça, aşağıdaki metin türlerinin hangisinden</a:t>
            </a:r>
          </a:p>
          <a:p>
            <a:r>
              <a:rPr lang="tr-TR" b="1" dirty="0" smtClean="0"/>
              <a:t>alınmıştır?</a:t>
            </a:r>
          </a:p>
          <a:p>
            <a:r>
              <a:rPr lang="tr-TR" dirty="0" smtClean="0"/>
              <a:t>A) Deneme                B) Biyografi</a:t>
            </a:r>
          </a:p>
          <a:p>
            <a:r>
              <a:rPr lang="tr-TR" dirty="0" smtClean="0"/>
              <a:t>C) Makale                  D) Anı</a:t>
            </a:r>
            <a:endParaRPr lang="tr-TR" dirty="0"/>
          </a:p>
        </p:txBody>
      </p:sp>
    </p:spTree>
    <p:extLst>
      <p:ext uri="{BB962C8B-B14F-4D97-AF65-F5344CB8AC3E}">
        <p14:creationId xmlns:p14="http://schemas.microsoft.com/office/powerpoint/2010/main" xmlns="" val="303074603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Son Buzul Çağı, deniz seviyesinin günümüze</a:t>
            </a:r>
          </a:p>
          <a:p>
            <a:r>
              <a:rPr lang="tr-TR" dirty="0" smtClean="0"/>
              <a:t>göre 100 metreden fazla alçaldığı bir dönemdir.</a:t>
            </a:r>
          </a:p>
          <a:p>
            <a:r>
              <a:rPr lang="tr-TR" dirty="0" smtClean="0"/>
              <a:t>Şu an ana karadan 6 kilometre kadar açıkta</a:t>
            </a:r>
          </a:p>
          <a:p>
            <a:r>
              <a:rPr lang="tr-TR" dirty="0" smtClean="0"/>
              <a:t>bulunan Bozcaada, Buzul Çağı’nda Biga Yarımadası</a:t>
            </a:r>
          </a:p>
          <a:p>
            <a:r>
              <a:rPr lang="tr-TR" dirty="0" smtClean="0"/>
              <a:t>ile bağlantılıydı. Böylece </a:t>
            </a:r>
            <a:r>
              <a:rPr lang="tr-TR" dirty="0" err="1" smtClean="0"/>
              <a:t>Geyikli’den</a:t>
            </a:r>
            <a:r>
              <a:rPr lang="tr-TR" dirty="0" smtClean="0"/>
              <a:t> adaya</a:t>
            </a:r>
          </a:p>
          <a:p>
            <a:r>
              <a:rPr lang="tr-TR" dirty="0" smtClean="0"/>
              <a:t>yürüyerek ulaşım sağlanmaktaydı.</a:t>
            </a:r>
          </a:p>
          <a:p>
            <a:r>
              <a:rPr lang="tr-TR" b="1" dirty="0" smtClean="0"/>
              <a:t>Bu parça, aşağıdaki metin türlerinin hangisinden</a:t>
            </a:r>
          </a:p>
          <a:p>
            <a:r>
              <a:rPr lang="tr-TR" b="1" dirty="0" smtClean="0"/>
              <a:t>alınmıştır?</a:t>
            </a:r>
          </a:p>
          <a:p>
            <a:r>
              <a:rPr lang="tr-TR" dirty="0" smtClean="0"/>
              <a:t>A) Destan              B) Makale</a:t>
            </a:r>
          </a:p>
          <a:p>
            <a:r>
              <a:rPr lang="tr-TR" dirty="0" smtClean="0"/>
              <a:t>C) Anı                    D) Deneme</a:t>
            </a:r>
            <a:endParaRPr lang="tr-TR" dirty="0"/>
          </a:p>
        </p:txBody>
      </p:sp>
    </p:spTree>
    <p:extLst>
      <p:ext uri="{BB962C8B-B14F-4D97-AF65-F5344CB8AC3E}">
        <p14:creationId xmlns:p14="http://schemas.microsoft.com/office/powerpoint/2010/main" xmlns="" val="682926582"/>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Savaş alanında bizi en çok zorlayan durumlardan birisi </a:t>
            </a:r>
            <a:r>
              <a:rPr lang="tr-TR" dirty="0" smtClean="0"/>
              <a:t>de açlıktı</a:t>
            </a:r>
            <a:r>
              <a:rPr lang="tr-TR" dirty="0"/>
              <a:t>. Yokluk zamanında, daha fazla enerjiye ihtiyaç </a:t>
            </a:r>
            <a:r>
              <a:rPr lang="tr-TR" dirty="0" smtClean="0"/>
              <a:t>duyan on </a:t>
            </a:r>
            <a:r>
              <a:rPr lang="tr-TR" dirty="0"/>
              <a:t>binlerce askerin doyurulması neredeyse </a:t>
            </a:r>
            <a:r>
              <a:rPr lang="tr-TR" dirty="0" smtClean="0"/>
              <a:t>imkânsızdı. Öğlen </a:t>
            </a:r>
            <a:r>
              <a:rPr lang="tr-TR" dirty="0"/>
              <a:t>bir şeyler yesek akşam aç yatardık, akşam bir </a:t>
            </a:r>
            <a:r>
              <a:rPr lang="tr-TR" dirty="0" smtClean="0"/>
              <a:t>şeyler yesek </a:t>
            </a:r>
            <a:r>
              <a:rPr lang="tr-TR" dirty="0"/>
              <a:t>ertesi gün aç kalırdık. Bu topraklarda </a:t>
            </a:r>
            <a:r>
              <a:rPr lang="tr-TR" dirty="0" smtClean="0"/>
              <a:t>bağımsız yaşayabilmek </a:t>
            </a:r>
            <a:r>
              <a:rPr lang="tr-TR" dirty="0"/>
              <a:t>için çok ağır sınavlardan geçtik.</a:t>
            </a:r>
          </a:p>
          <a:p>
            <a:r>
              <a:rPr lang="tr-TR" b="1" dirty="0" smtClean="0"/>
              <a:t>Bu </a:t>
            </a:r>
            <a:r>
              <a:rPr lang="tr-TR" b="1" dirty="0"/>
              <a:t>parça aşağıdaki metin türlerinin hangisinden</a:t>
            </a:r>
          </a:p>
          <a:p>
            <a:r>
              <a:rPr lang="tr-TR" b="1" dirty="0"/>
              <a:t>alınmıştır?</a:t>
            </a:r>
          </a:p>
          <a:p>
            <a:r>
              <a:rPr lang="tr-TR" dirty="0"/>
              <a:t>A) Deneme </a:t>
            </a:r>
            <a:r>
              <a:rPr lang="tr-TR" dirty="0" smtClean="0"/>
              <a:t>             B</a:t>
            </a:r>
            <a:r>
              <a:rPr lang="tr-TR" dirty="0"/>
              <a:t>) Günlük</a:t>
            </a:r>
          </a:p>
          <a:p>
            <a:r>
              <a:rPr lang="tr-TR" dirty="0"/>
              <a:t>C) Gezi yazısı </a:t>
            </a:r>
            <a:r>
              <a:rPr lang="tr-TR" dirty="0" smtClean="0"/>
              <a:t>          D</a:t>
            </a:r>
            <a:r>
              <a:rPr lang="tr-TR" dirty="0"/>
              <a:t>) Anı</a:t>
            </a:r>
          </a:p>
        </p:txBody>
      </p:sp>
    </p:spTree>
    <p:extLst>
      <p:ext uri="{BB962C8B-B14F-4D97-AF65-F5344CB8AC3E}">
        <p14:creationId xmlns:p14="http://schemas.microsoft.com/office/powerpoint/2010/main" xmlns="" val="580360280"/>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688632"/>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endParaRPr lang="tr-TR" sz="4400" dirty="0">
              <a:solidFill>
                <a:srgbClr val="000000"/>
              </a:solidFill>
              <a:latin typeface="Arial"/>
            </a:endParaRPr>
          </a:p>
          <a:p>
            <a:r>
              <a:rPr lang="tr-TR" dirty="0">
                <a:solidFill>
                  <a:srgbClr val="000000"/>
                </a:solidFill>
                <a:latin typeface="Arial"/>
              </a:rPr>
              <a:t>Bilmem bilir misiniz, kültürün güzel bir tarifi vardır. Kültür, insanın okuduklarını unuttuktan sonra aklında kalan şeydir, derler. Hani okullarda bize birtakım işimize yaramayacak bilgiler öğrettiklerini düşünür ve bunun için kızarız ya... Gerçekten okul sıralarında okuduğumuz, öğrenmeye mecbur olduğumuz, ‟Bunlara ne lüzum var?” dediğimiz dersler -kültürün bu tarifine göre- öğrendikten sonra unutmamız gereken şeylerdir. Bütün o bilgileri hazmedip tamamen unuttuğumuzu sandığımız zaman bizde kalan şey kültürümüzü oluşturur. Bu yüzden öğrendiğimiz hiçbir şey gereksiz değil. Sakın bilgi sahibi olmaktan, öğrenmekten kaçmayın! </a:t>
            </a:r>
          </a:p>
          <a:p>
            <a:r>
              <a:rPr lang="tr-TR" b="1" dirty="0">
                <a:solidFill>
                  <a:srgbClr val="000000"/>
                </a:solidFill>
                <a:latin typeface="Arial"/>
              </a:rPr>
              <a:t>Bu metnin türü aşağıdakilerden hangisidir? </a:t>
            </a:r>
            <a:endParaRPr lang="tr-TR" dirty="0">
              <a:solidFill>
                <a:srgbClr val="000000"/>
              </a:solidFill>
              <a:latin typeface="Arial"/>
            </a:endParaRPr>
          </a:p>
          <a:p>
            <a:pPr marL="514350" indent="-514350">
              <a:buFont typeface="+mj-lt"/>
              <a:buAutoNum type="alphaUcPeriod"/>
            </a:pPr>
            <a:r>
              <a:rPr lang="tr-TR" dirty="0">
                <a:solidFill>
                  <a:srgbClr val="000000"/>
                </a:solidFill>
                <a:latin typeface="Arial"/>
              </a:rPr>
              <a:t>Söyleşi </a:t>
            </a:r>
          </a:p>
          <a:p>
            <a:pPr marL="514350" indent="-514350">
              <a:buFont typeface="+mj-lt"/>
              <a:buAutoNum type="alphaUcPeriod"/>
            </a:pPr>
            <a:r>
              <a:rPr lang="tr-TR" dirty="0">
                <a:solidFill>
                  <a:srgbClr val="000000"/>
                </a:solidFill>
                <a:latin typeface="Arial"/>
              </a:rPr>
              <a:t>Makale </a:t>
            </a:r>
          </a:p>
          <a:p>
            <a:pPr marL="514350" indent="-514350">
              <a:buFont typeface="+mj-lt"/>
              <a:buAutoNum type="alphaUcPeriod"/>
            </a:pPr>
            <a:r>
              <a:rPr lang="tr-TR" dirty="0">
                <a:solidFill>
                  <a:srgbClr val="000000"/>
                </a:solidFill>
                <a:latin typeface="Arial"/>
              </a:rPr>
              <a:t>Anı </a:t>
            </a:r>
          </a:p>
          <a:p>
            <a:pPr marL="514350" indent="-514350">
              <a:buFont typeface="+mj-lt"/>
              <a:buAutoNum type="alphaUcPeriod"/>
            </a:pPr>
            <a:r>
              <a:rPr lang="tr-TR" dirty="0">
                <a:solidFill>
                  <a:srgbClr val="000000"/>
                </a:solidFill>
                <a:latin typeface="Arial"/>
              </a:rPr>
              <a:t>Biyografi </a:t>
            </a:r>
          </a:p>
          <a:p>
            <a:endParaRPr lang="tr-TR" dirty="0"/>
          </a:p>
        </p:txBody>
      </p:sp>
    </p:spTree>
    <p:extLst>
      <p:ext uri="{BB962C8B-B14F-4D97-AF65-F5344CB8AC3E}">
        <p14:creationId xmlns:p14="http://schemas.microsoft.com/office/powerpoint/2010/main" xmlns="" val="194655354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sz="1800" dirty="0" smtClean="0"/>
              <a:t>Bir sanat eseri, sanatçı veya düşünce üzerinde olumlu veya olumsuz görüşlerin ortaya konduğu, bunların değerleri hakkındaki yargıların örnekler ve gerekçelerle ortaya konduğu yazı türüdür.</a:t>
            </a:r>
            <a:endParaRPr lang="tr-TR" sz="18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smtClean="0"/>
              <a:t>“Sergüzeşt” adlı roman, ilk kez 1887’de yayımlandı.</a:t>
            </a:r>
          </a:p>
          <a:p>
            <a:r>
              <a:rPr lang="tr-TR" dirty="0" smtClean="0"/>
              <a:t>Bu romanda dönemin toplumsal sorunlarına</a:t>
            </a:r>
          </a:p>
          <a:p>
            <a:r>
              <a:rPr lang="tr-TR" dirty="0" smtClean="0"/>
              <a:t>gerçekçi bir yaklaşımla değinilmiştir. Ayrıca</a:t>
            </a:r>
          </a:p>
          <a:p>
            <a:r>
              <a:rPr lang="tr-TR" dirty="0" smtClean="0"/>
              <a:t>yapıt, konuşmaların sadeliği, günlük dile uygunluğu</a:t>
            </a:r>
          </a:p>
          <a:p>
            <a:r>
              <a:rPr lang="tr-TR" dirty="0" smtClean="0"/>
              <a:t>ile de dikkat çekmektedir.</a:t>
            </a:r>
          </a:p>
          <a:p>
            <a:r>
              <a:rPr lang="tr-TR" b="1" dirty="0" smtClean="0"/>
              <a:t>Bu parça aşağıdaki metin türlerinin hangisinden</a:t>
            </a:r>
          </a:p>
          <a:p>
            <a:r>
              <a:rPr lang="tr-TR" b="1" dirty="0" smtClean="0"/>
              <a:t>alınmıştır?</a:t>
            </a:r>
          </a:p>
          <a:p>
            <a:r>
              <a:rPr lang="tr-TR" dirty="0" smtClean="0"/>
              <a:t>A) Hikâye             B) Eleştiri</a:t>
            </a:r>
          </a:p>
          <a:p>
            <a:r>
              <a:rPr lang="tr-TR" dirty="0" smtClean="0"/>
              <a:t>C) Deneme         D) Makale</a:t>
            </a:r>
            <a:endParaRPr lang="tr-TR" dirty="0"/>
          </a:p>
        </p:txBody>
      </p:sp>
    </p:spTree>
    <p:extLst>
      <p:ext uri="{BB962C8B-B14F-4D97-AF65-F5344CB8AC3E}">
        <p14:creationId xmlns:p14="http://schemas.microsoft.com/office/powerpoint/2010/main" xmlns="" val="302728779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txBody>
          <a:bodyPr/>
          <a:lstStyle/>
          <a:p>
            <a:endParaRPr lang="tr-TR"/>
          </a:p>
        </p:txBody>
      </p:sp>
      <p:sp>
        <p:nvSpPr>
          <p:cNvPr id="3" name="İçerik Yer Tutucusu 2"/>
          <p:cNvSpPr>
            <a:spLocks noGrp="1"/>
          </p:cNvSpPr>
          <p:nvPr>
            <p:ph idx="1"/>
          </p:nvPr>
        </p:nvSpPr>
        <p:spPr>
          <a:xfrm>
            <a:off x="457200" y="1124744"/>
            <a:ext cx="8229600" cy="5400600"/>
          </a:xfrm>
        </p:spPr>
        <p:style>
          <a:lnRef idx="1">
            <a:schemeClr val="accent1"/>
          </a:lnRef>
          <a:fillRef idx="2">
            <a:schemeClr val="accent1"/>
          </a:fillRef>
          <a:effectRef idx="1">
            <a:schemeClr val="accent1"/>
          </a:effectRef>
          <a:fontRef idx="minor">
            <a:schemeClr val="dk1"/>
          </a:fontRef>
        </p:style>
        <p:txBody>
          <a:bodyPr>
            <a:normAutofit fontScale="70000" lnSpcReduction="20000"/>
          </a:bodyPr>
          <a:lstStyle/>
          <a:p>
            <a:pPr marL="0" indent="0">
              <a:buNone/>
            </a:pPr>
            <a:endParaRPr lang="tr-TR" sz="4400" dirty="0">
              <a:solidFill>
                <a:srgbClr val="000000"/>
              </a:solidFill>
              <a:latin typeface="Arial"/>
            </a:endParaRPr>
          </a:p>
          <a:p>
            <a:r>
              <a:rPr lang="tr-TR" dirty="0">
                <a:solidFill>
                  <a:srgbClr val="000000"/>
                </a:solidFill>
                <a:latin typeface="Arial"/>
              </a:rPr>
              <a:t>Kemal Sunal, Halit </a:t>
            </a:r>
            <a:r>
              <a:rPr lang="tr-TR" dirty="0" err="1">
                <a:solidFill>
                  <a:srgbClr val="000000"/>
                </a:solidFill>
                <a:latin typeface="Arial"/>
              </a:rPr>
              <a:t>Akçatepe</a:t>
            </a:r>
            <a:r>
              <a:rPr lang="tr-TR" dirty="0">
                <a:solidFill>
                  <a:srgbClr val="000000"/>
                </a:solidFill>
                <a:latin typeface="Arial"/>
              </a:rPr>
              <a:t>, Adile Naşit, Şener Şen gibi birbirinden değerli sanatçıların rol aldığı ve Ertem Eğilmez’in yönetmenliğini yaptığı ‟Şaban Oğlu Şaban” filmi 1977 yılında çekilmiştir. Geleneksel Türk tiyatrosunun birçok özelliğini başarılı bir şekilde yansıtan film, aradan geçen uzun zamana rağmen hâlâ değerini korumaktadır. Yeşilçam sinemasının en eğlenceli yapıtlarından biri olan film, günümüzde bile en beğenilen filmlerden biridir. </a:t>
            </a:r>
          </a:p>
          <a:p>
            <a:r>
              <a:rPr lang="tr-TR" b="1" dirty="0">
                <a:solidFill>
                  <a:srgbClr val="000000"/>
                </a:solidFill>
                <a:latin typeface="Arial"/>
              </a:rPr>
              <a:t>Bu parça aşağıdaki metin türlerinin hangisinden alınmıştır? </a:t>
            </a:r>
            <a:endParaRPr lang="tr-TR" dirty="0">
              <a:solidFill>
                <a:srgbClr val="000000"/>
              </a:solidFill>
              <a:latin typeface="Arial"/>
            </a:endParaRPr>
          </a:p>
          <a:p>
            <a:pPr marL="514350" indent="-514350">
              <a:buFont typeface="+mj-lt"/>
              <a:buAutoNum type="alphaUcPeriod"/>
            </a:pPr>
            <a:r>
              <a:rPr lang="tr-TR" dirty="0">
                <a:solidFill>
                  <a:srgbClr val="000000"/>
                </a:solidFill>
                <a:latin typeface="Arial"/>
              </a:rPr>
              <a:t>Anı </a:t>
            </a:r>
          </a:p>
          <a:p>
            <a:pPr marL="514350" indent="-514350">
              <a:buFont typeface="+mj-lt"/>
              <a:buAutoNum type="alphaUcPeriod"/>
            </a:pPr>
            <a:r>
              <a:rPr lang="tr-TR" dirty="0">
                <a:solidFill>
                  <a:srgbClr val="000000"/>
                </a:solidFill>
                <a:latin typeface="Arial"/>
              </a:rPr>
              <a:t>Biyografi </a:t>
            </a:r>
          </a:p>
          <a:p>
            <a:pPr marL="514350" indent="-514350">
              <a:buFont typeface="+mj-lt"/>
              <a:buAutoNum type="alphaUcPeriod"/>
            </a:pPr>
            <a:r>
              <a:rPr lang="tr-TR" dirty="0">
                <a:solidFill>
                  <a:srgbClr val="000000"/>
                </a:solidFill>
                <a:latin typeface="Arial"/>
              </a:rPr>
              <a:t>Deneme </a:t>
            </a:r>
          </a:p>
          <a:p>
            <a:pPr marL="514350" indent="-514350">
              <a:buFont typeface="+mj-lt"/>
              <a:buAutoNum type="alphaUcPeriod"/>
            </a:pPr>
            <a:r>
              <a:rPr lang="tr-TR" dirty="0">
                <a:solidFill>
                  <a:srgbClr val="000000"/>
                </a:solidFill>
                <a:latin typeface="Arial"/>
              </a:rPr>
              <a:t>Eleştiri </a:t>
            </a:r>
          </a:p>
          <a:p>
            <a:endParaRPr lang="tr-TR" dirty="0"/>
          </a:p>
        </p:txBody>
      </p:sp>
    </p:spTree>
    <p:extLst>
      <p:ext uri="{BB962C8B-B14F-4D97-AF65-F5344CB8AC3E}">
        <p14:creationId xmlns:p14="http://schemas.microsoft.com/office/powerpoint/2010/main" xmlns="" val="3236090985"/>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2013 TEOG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a:t>Ne zaman dedeme ziyarete gitsek </a:t>
            </a:r>
            <a:r>
              <a:rPr lang="tr-TR" dirty="0" smtClean="0"/>
              <a:t>başında lacivert </a:t>
            </a:r>
            <a:r>
              <a:rPr lang="tr-TR" dirty="0"/>
              <a:t>bir bere, sırtında kaşmir bir </a:t>
            </a:r>
            <a:r>
              <a:rPr lang="tr-TR" dirty="0" smtClean="0"/>
              <a:t>ceket, elinde </a:t>
            </a:r>
            <a:r>
              <a:rPr lang="tr-TR" dirty="0"/>
              <a:t>bir makas bahçesinde bulurduk </a:t>
            </a:r>
            <a:r>
              <a:rPr lang="tr-TR" dirty="0" err="1" smtClean="0"/>
              <a:t>onu.Telaşsız</a:t>
            </a:r>
            <a:r>
              <a:rPr lang="tr-TR" dirty="0"/>
              <a:t>, yumuşak adımlarla gelir; </a:t>
            </a:r>
            <a:r>
              <a:rPr lang="tr-TR" dirty="0" smtClean="0"/>
              <a:t>nezaketle karşılardı </a:t>
            </a:r>
            <a:r>
              <a:rPr lang="tr-TR" dirty="0"/>
              <a:t>bizi. Birinci katta </a:t>
            </a:r>
            <a:r>
              <a:rPr lang="tr-TR" dirty="0" smtClean="0"/>
              <a:t>pencerelerine yapraklar </a:t>
            </a:r>
            <a:r>
              <a:rPr lang="tr-TR" dirty="0"/>
              <a:t>değen büyük odada </a:t>
            </a:r>
            <a:r>
              <a:rPr lang="tr-TR" dirty="0" smtClean="0"/>
              <a:t>toplanırdık ailece</a:t>
            </a:r>
            <a:r>
              <a:rPr lang="tr-TR" dirty="0"/>
              <a:t>.</a:t>
            </a:r>
          </a:p>
          <a:p>
            <a:r>
              <a:rPr lang="tr-TR" b="1" dirty="0"/>
              <a:t>Bu parçanın türü aşağıdakilerden hangisidir?</a:t>
            </a:r>
          </a:p>
          <a:p>
            <a:r>
              <a:rPr lang="tr-TR" dirty="0"/>
              <a:t>A) Söyleşi </a:t>
            </a:r>
            <a:r>
              <a:rPr lang="tr-TR" dirty="0" smtClean="0"/>
              <a:t>                B</a:t>
            </a:r>
            <a:r>
              <a:rPr lang="tr-TR" dirty="0"/>
              <a:t>) Anı</a:t>
            </a:r>
          </a:p>
          <a:p>
            <a:r>
              <a:rPr lang="tr-TR" dirty="0"/>
              <a:t>C) Deneme </a:t>
            </a:r>
            <a:r>
              <a:rPr lang="tr-TR" dirty="0" smtClean="0"/>
              <a:t>              D</a:t>
            </a:r>
            <a:r>
              <a:rPr lang="tr-TR" dirty="0"/>
              <a:t>) Otobiyografi</a:t>
            </a:r>
          </a:p>
        </p:txBody>
      </p:sp>
    </p:spTree>
    <p:extLst>
      <p:ext uri="{BB962C8B-B14F-4D97-AF65-F5344CB8AC3E}">
        <p14:creationId xmlns:p14="http://schemas.microsoft.com/office/powerpoint/2010/main" xmlns="" val="1864265312"/>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2015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Büyük kültür eserleri insanın duygu ve </a:t>
            </a:r>
            <a:r>
              <a:rPr lang="tr-TR" dirty="0" smtClean="0"/>
              <a:t>düşünce dünyasını</a:t>
            </a:r>
            <a:r>
              <a:rPr lang="tr-TR" dirty="0"/>
              <a:t>, bilimsel araştırmalar ise bilgi </a:t>
            </a:r>
            <a:r>
              <a:rPr lang="tr-TR" dirty="0" smtClean="0"/>
              <a:t>ve yeteneklerini </a:t>
            </a:r>
            <a:r>
              <a:rPr lang="tr-TR" dirty="0"/>
              <a:t>geliştirir. Okulu bitirdikten </a:t>
            </a:r>
            <a:r>
              <a:rPr lang="tr-TR" dirty="0" smtClean="0"/>
              <a:t>sonra kitap </a:t>
            </a:r>
            <a:r>
              <a:rPr lang="tr-TR" dirty="0"/>
              <a:t>okumayanlar belli bir noktada </a:t>
            </a:r>
            <a:r>
              <a:rPr lang="tr-TR" dirty="0" smtClean="0"/>
              <a:t>durmuş saate </a:t>
            </a:r>
            <a:r>
              <a:rPr lang="tr-TR" dirty="0"/>
              <a:t>benzerler. Zaman ilerledikçe onlar </a:t>
            </a:r>
            <a:r>
              <a:rPr lang="tr-TR" dirty="0" smtClean="0"/>
              <a:t>geride kalır</a:t>
            </a:r>
            <a:r>
              <a:rPr lang="tr-TR" dirty="0"/>
              <a:t>. Meslek hayatının ve günlük </a:t>
            </a:r>
            <a:r>
              <a:rPr lang="tr-TR" dirty="0" smtClean="0"/>
              <a:t>ihtiyaçların çemberinden </a:t>
            </a:r>
            <a:r>
              <a:rPr lang="tr-TR" dirty="0"/>
              <a:t>onları ancak kitaplar kurtarır </a:t>
            </a:r>
            <a:r>
              <a:rPr lang="tr-TR" dirty="0" smtClean="0"/>
              <a:t>ve onlara </a:t>
            </a:r>
            <a:r>
              <a:rPr lang="tr-TR" dirty="0"/>
              <a:t>zengin ufuklar kazandırır.</a:t>
            </a:r>
          </a:p>
          <a:p>
            <a:r>
              <a:rPr lang="tr-TR" dirty="0" smtClean="0"/>
              <a:t> </a:t>
            </a:r>
            <a:r>
              <a:rPr lang="tr-TR" b="1" dirty="0"/>
              <a:t>Bu metin aşağıdaki türlerin hangisinden</a:t>
            </a:r>
          </a:p>
          <a:p>
            <a:r>
              <a:rPr lang="tr-TR" b="1" dirty="0"/>
              <a:t>alınmıştır?</a:t>
            </a:r>
          </a:p>
          <a:p>
            <a:r>
              <a:rPr lang="tr-TR" dirty="0"/>
              <a:t>A) Anı                            B) Biyografi</a:t>
            </a:r>
          </a:p>
          <a:p>
            <a:r>
              <a:rPr lang="tr-TR" dirty="0"/>
              <a:t>C) Deneme                  D) Gezi yazısı</a:t>
            </a:r>
          </a:p>
          <a:p>
            <a:endParaRPr lang="tr-TR" dirty="0"/>
          </a:p>
        </p:txBody>
      </p:sp>
    </p:spTree>
    <p:extLst>
      <p:ext uri="{BB962C8B-B14F-4D97-AF65-F5344CB8AC3E}">
        <p14:creationId xmlns:p14="http://schemas.microsoft.com/office/powerpoint/2010/main" xmlns="" val="30350650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67544" y="1124744"/>
            <a:ext cx="8229600" cy="5112568"/>
          </a:xfrm>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tr-TR" dirty="0" smtClean="0"/>
              <a:t>“Akacak kan damarda durmaz.” atasözünde fiilimsi bir sıfat tamlaması oluşturmuştur.</a:t>
            </a:r>
          </a:p>
          <a:p>
            <a:r>
              <a:rPr lang="tr-TR" b="1" dirty="0" smtClean="0"/>
              <a:t>Buna benzer bir kullanım aşağıdakilerin hangisinde vardır?</a:t>
            </a:r>
          </a:p>
          <a:p>
            <a:r>
              <a:rPr lang="tr-TR" dirty="0" smtClean="0"/>
              <a:t>A) Kendisi sevinirken arkadaşının üzülmesini istemiyor.</a:t>
            </a:r>
          </a:p>
          <a:p>
            <a:r>
              <a:rPr lang="tr-TR" dirty="0" smtClean="0"/>
              <a:t>B) Mavi gözlü kız, etrafı şöyle bir süzdü.</a:t>
            </a:r>
          </a:p>
          <a:p>
            <a:r>
              <a:rPr lang="tr-TR" dirty="0" smtClean="0"/>
              <a:t>C) Eskiyen pencereler evin ısınmasını engelliyor.</a:t>
            </a:r>
          </a:p>
          <a:p>
            <a:r>
              <a:rPr lang="tr-TR" dirty="0" smtClean="0"/>
              <a:t>D) Her yalı, sanki bir bekleyenin yuvasıydı.</a:t>
            </a:r>
            <a:endParaRPr lang="tr-TR" dirty="0"/>
          </a:p>
        </p:txBody>
      </p:sp>
    </p:spTree>
    <p:extLst>
      <p:ext uri="{BB962C8B-B14F-4D97-AF65-F5344CB8AC3E}">
        <p14:creationId xmlns:p14="http://schemas.microsoft.com/office/powerpoint/2010/main" xmlns="" val="103652309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2014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marL="273050" lvl="0" indent="-273050" fontAlgn="base">
              <a:spcBef>
                <a:spcPts val="600"/>
              </a:spcBef>
              <a:spcAft>
                <a:spcPct val="0"/>
              </a:spcAft>
              <a:buClr>
                <a:srgbClr val="FE8637"/>
              </a:buClr>
              <a:buSzPct val="70000"/>
              <a:buFont typeface="Wingdings" pitchFamily="2" charset="2"/>
              <a:buChar char=""/>
            </a:pPr>
            <a:r>
              <a:rPr lang="tr-TR" altLang="tr-TR" sz="2400" b="1" dirty="0">
                <a:solidFill>
                  <a:prstClr val="black"/>
                </a:solidFill>
                <a:latin typeface="Century Schoolbook"/>
              </a:rPr>
              <a:t>Yahya Kemal, dünyaya hayal etmeden bakmakla yaşlılık arasında bir bağ olduğuna inanır. </a:t>
            </a:r>
            <a:r>
              <a:rPr lang="tr-TR" altLang="tr-TR" sz="2400" b="1" u="sng" dirty="0">
                <a:solidFill>
                  <a:prstClr val="black"/>
                </a:solidFill>
                <a:latin typeface="Century Schoolbook"/>
              </a:rPr>
              <a:t>Bu, çok yerinde ve doğru bir görüştür. Hayal ile çocukluk, akıl ile yaşlılık arasında bir ilişki vardır. </a:t>
            </a:r>
          </a:p>
          <a:p>
            <a:pPr marL="273050" lvl="0" indent="-273050" fontAlgn="base">
              <a:spcBef>
                <a:spcPts val="600"/>
              </a:spcBef>
              <a:spcAft>
                <a:spcPct val="0"/>
              </a:spcAft>
              <a:buClr>
                <a:srgbClr val="FE8637"/>
              </a:buClr>
              <a:buSzPct val="70000"/>
              <a:buFont typeface="Wingdings" pitchFamily="2" charset="2"/>
              <a:buChar char=""/>
            </a:pPr>
            <a:r>
              <a:rPr lang="tr-TR" altLang="tr-TR" sz="2400" b="1" dirty="0">
                <a:solidFill>
                  <a:prstClr val="black"/>
                </a:solidFill>
                <a:latin typeface="Century Schoolbook"/>
              </a:rPr>
              <a:t>Bu metindeki altı çizili cümlede, aşağıdaki anlam özelliklerinden hangisi vardır? </a:t>
            </a:r>
          </a:p>
          <a:p>
            <a:pPr marL="273050" lvl="0" indent="-273050" fontAlgn="base">
              <a:spcBef>
                <a:spcPts val="600"/>
              </a:spcBef>
              <a:spcAft>
                <a:spcPct val="0"/>
              </a:spcAft>
              <a:buClr>
                <a:srgbClr val="FE8637"/>
              </a:buClr>
              <a:buSzPct val="70000"/>
              <a:buNone/>
            </a:pPr>
            <a:r>
              <a:rPr lang="tr-TR" altLang="tr-TR" sz="2400" dirty="0">
                <a:solidFill>
                  <a:prstClr val="black"/>
                </a:solidFill>
                <a:latin typeface="Century Schoolbook"/>
              </a:rPr>
              <a:t>    A) Varsayım                           B) Beklenti </a:t>
            </a:r>
          </a:p>
          <a:p>
            <a:pPr marL="273050" lvl="0" indent="-273050" fontAlgn="base">
              <a:spcBef>
                <a:spcPts val="600"/>
              </a:spcBef>
              <a:spcAft>
                <a:spcPct val="0"/>
              </a:spcAft>
              <a:buClr>
                <a:srgbClr val="FE8637"/>
              </a:buClr>
              <a:buSzPct val="70000"/>
              <a:buNone/>
            </a:pPr>
            <a:r>
              <a:rPr lang="tr-TR" altLang="tr-TR" sz="2400" dirty="0">
                <a:solidFill>
                  <a:prstClr val="black"/>
                </a:solidFill>
                <a:latin typeface="Century Schoolbook"/>
              </a:rPr>
              <a:t>    C) Karşılaştırma                    D) Onaylama </a:t>
            </a:r>
          </a:p>
          <a:p>
            <a:endParaRPr lang="tr-TR" dirty="0"/>
          </a:p>
        </p:txBody>
      </p:sp>
    </p:spTree>
    <p:extLst>
      <p:ext uri="{BB962C8B-B14F-4D97-AF65-F5344CB8AC3E}">
        <p14:creationId xmlns:p14="http://schemas.microsoft.com/office/powerpoint/2010/main" xmlns="" val="393764260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Tiyatro bu yıl baştan sona ilgiyle izlenebilecek, çarpıcı bir oyunla açtı perdelerini. (1) Bu oyun sağlam bir kurguya sahip. (2) Olaylar dizisinin canlandırılmasında ve sahne geçişlerinde saat gibi işleyen bir çözümlemeye gidilmiş. (3) Ne var ki, dekorlar ve ışık düzeni bu çözümlemeye yeterince katkı sağlayamıyor. (4) Ayrıca, bazı oyuncular seslerini ve bedenlerini iyi kullanamadıkları için rollerini başarıyla yerine getiremiyorlar. </a:t>
            </a:r>
          </a:p>
          <a:p>
            <a:r>
              <a:rPr lang="tr-TR" b="1" dirty="0"/>
              <a:t>Bu parçada yazarın oyun hakkındaki düşüncesi, numaralandırılmış cümlelerin hangisinde değişmeye başlamıştır? </a:t>
            </a:r>
          </a:p>
          <a:p>
            <a:r>
              <a:rPr lang="tr-TR" dirty="0"/>
              <a:t>     A) 1               B) 2               C) 3                 D) 4 </a:t>
            </a:r>
          </a:p>
          <a:p>
            <a:endParaRPr lang="tr-TR" dirty="0"/>
          </a:p>
        </p:txBody>
      </p:sp>
    </p:spTree>
    <p:extLst>
      <p:ext uri="{BB962C8B-B14F-4D97-AF65-F5344CB8AC3E}">
        <p14:creationId xmlns:p14="http://schemas.microsoft.com/office/powerpoint/2010/main" xmlns="" val="28824018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3999" cy="6858000"/>
          </a:xfrm>
        </p:spPr>
      </p:pic>
    </p:spTree>
    <p:extLst>
      <p:ext uri="{BB962C8B-B14F-4D97-AF65-F5344CB8AC3E}">
        <p14:creationId xmlns:p14="http://schemas.microsoft.com/office/powerpoint/2010/main" xmlns="" val="256803601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ANLATIM KİŞİSİ</a:t>
            </a:r>
            <a:endParaRPr lang="tr-TR" dirty="0"/>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smtClean="0"/>
              <a:t>	Verilen metinde anlatım ‘yaptım, baktım, bulduk, güldük vb.’ şeklinde yapılıyorsa 1. Kişili anlatım kullanılmıştır. </a:t>
            </a:r>
          </a:p>
          <a:p>
            <a:r>
              <a:rPr lang="tr-TR" dirty="0" smtClean="0"/>
              <a:t>Anlatım ‘</a:t>
            </a:r>
            <a:r>
              <a:rPr lang="tr-TR" dirty="0" err="1" smtClean="0"/>
              <a:t>yaptı,baktı,buldular,güldüler</a:t>
            </a:r>
            <a:r>
              <a:rPr lang="tr-TR" dirty="0" smtClean="0"/>
              <a:t> vb.’ şeklinde yapılmışsa burada 3. Kişili anlatım kullanılmıştır.</a:t>
            </a:r>
          </a:p>
          <a:p>
            <a:r>
              <a:rPr lang="tr-TR" dirty="0" smtClean="0"/>
              <a:t>Sadece yükleme odaklanma!!!Bazen cümle içinde de iyelik ekleriyle verilebilir…..</a:t>
            </a:r>
            <a:r>
              <a:rPr lang="tr-TR" dirty="0" err="1" smtClean="0"/>
              <a:t>evimiz,gezdiğimiz</a:t>
            </a:r>
            <a:r>
              <a:rPr lang="tr-TR" dirty="0" smtClean="0"/>
              <a:t>….</a:t>
            </a:r>
            <a:endParaRPr lang="tr-TR" dirty="0"/>
          </a:p>
        </p:txBody>
      </p:sp>
    </p:spTree>
    <p:extLst>
      <p:ext uri="{BB962C8B-B14F-4D97-AF65-F5344CB8AC3E}">
        <p14:creationId xmlns:p14="http://schemas.microsoft.com/office/powerpoint/2010/main" xmlns="" val="218222250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Özgünlük: Anlatımın benzerlerinden ayrı veya üstün </a:t>
            </a:r>
            <a:r>
              <a:rPr lang="tr-TR" dirty="0" err="1" smtClean="0"/>
              <a:t>olma,kendine</a:t>
            </a:r>
            <a:r>
              <a:rPr lang="tr-TR" dirty="0" smtClean="0"/>
              <a:t> özgü nitelikler taşımasıdır.</a:t>
            </a:r>
          </a:p>
          <a:p>
            <a:endParaRPr lang="tr-TR" dirty="0" smtClean="0"/>
          </a:p>
          <a:p>
            <a:r>
              <a:rPr lang="tr-TR" dirty="0" err="1" smtClean="0"/>
              <a:t>Özlülük</a:t>
            </a:r>
            <a:r>
              <a:rPr lang="tr-TR" dirty="0" smtClean="0"/>
              <a:t>: Bir anlatımın zengin bir içeriği az </a:t>
            </a:r>
            <a:r>
              <a:rPr lang="tr-TR" dirty="0" err="1" smtClean="0"/>
              <a:t>sözle,kestirme</a:t>
            </a:r>
            <a:r>
              <a:rPr lang="tr-TR" dirty="0" smtClean="0"/>
              <a:t> yoldan iletmesidir.</a:t>
            </a:r>
            <a:endParaRPr lang="tr-TR" dirty="0"/>
          </a:p>
        </p:txBody>
      </p:sp>
    </p:spTree>
    <p:extLst>
      <p:ext uri="{BB962C8B-B14F-4D97-AF65-F5344CB8AC3E}">
        <p14:creationId xmlns:p14="http://schemas.microsoft.com/office/powerpoint/2010/main" xmlns="" val="4013703916"/>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8018"/>
          </a:xfrm>
        </p:spPr>
        <p:txBody>
          <a:bodyPr>
            <a:normAutofit fontScale="90000"/>
          </a:bodyPr>
          <a:lstStyle/>
          <a:p>
            <a:endParaRPr lang="tr-TR" dirty="0"/>
          </a:p>
        </p:txBody>
      </p:sp>
      <p:sp>
        <p:nvSpPr>
          <p:cNvPr id="3" name="İçerik Yer Tutucusu 2"/>
          <p:cNvSpPr>
            <a:spLocks noGrp="1"/>
          </p:cNvSpPr>
          <p:nvPr>
            <p:ph idx="1"/>
          </p:nvPr>
        </p:nvSpPr>
        <p:spPr>
          <a:xfrm>
            <a:off x="179512" y="116632"/>
            <a:ext cx="8784976" cy="6624736"/>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smtClean="0"/>
              <a:t>Aşağıdaki </a:t>
            </a:r>
            <a:r>
              <a:rPr lang="tr-TR" b="1" dirty="0"/>
              <a:t>metinlerin hangisinde olay üçüncü kişinin ağzından anlatılmıştır?</a:t>
            </a:r>
          </a:p>
          <a:p>
            <a:r>
              <a:rPr lang="tr-TR" dirty="0"/>
              <a:t>A) Altmış yaşındaki bu saygıdeğer insanın, gayet akıcı ve düzgün bir Türkçe ile konuşmasına hayran kalmıştım. Ayrıca on dört dil bildiğini öğrenince büsbütün şaşırmıştım.</a:t>
            </a:r>
          </a:p>
          <a:p>
            <a:r>
              <a:rPr lang="tr-TR" dirty="0"/>
              <a:t>B) Buradan töreni bütün ayrıntılarıyla görebildiğimiz hâlde salondakilerin bizi görmeleri mümkün değildi. Avrupa saraylarının hepsini gezdim fakat hiçbirinde bizim bulunduğumuz oda benzeri bir yapı görmedim.</a:t>
            </a:r>
          </a:p>
          <a:p>
            <a:r>
              <a:rPr lang="tr-TR" dirty="0"/>
              <a:t>C) Trenin hareket saatine henüz vakit vardı. Pencereden perondaki kalabalığı seyrediyordum. Aralarında tanıdığım insanlar olup olmadığını kontrol ettim. O sırada bir çift gözün bana baktığını gördüm.</a:t>
            </a:r>
          </a:p>
          <a:p>
            <a:r>
              <a:rPr lang="tr-TR" dirty="0"/>
              <a:t>D) Merdivenleri pek hızlı çıkmıştı, kapı önüne gelince birden durdu. Kalbinin hızlı hızlı çarptığını duyar gibiydi. Sonra kapıyı açıp içeri girdi. Yerde bir mektup vardı, tedirgin bir şekilde eğilip mektubu aldı.</a:t>
            </a:r>
          </a:p>
        </p:txBody>
      </p:sp>
    </p:spTree>
    <p:extLst>
      <p:ext uri="{BB962C8B-B14F-4D97-AF65-F5344CB8AC3E}">
        <p14:creationId xmlns:p14="http://schemas.microsoft.com/office/powerpoint/2010/main" xmlns="" val="154025663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332656"/>
            <a:ext cx="8435280" cy="6336704"/>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b="1" dirty="0"/>
              <a:t>Aşağıdakilerden hangisi farklı bir kişi ağzıyla</a:t>
            </a:r>
          </a:p>
          <a:p>
            <a:pPr marL="0" indent="0">
              <a:buNone/>
            </a:pPr>
            <a:r>
              <a:rPr lang="tr-TR" b="1" dirty="0"/>
              <a:t>anlatılmıştır?</a:t>
            </a:r>
          </a:p>
          <a:p>
            <a:r>
              <a:rPr lang="tr-TR" dirty="0"/>
              <a:t>A) Irmağın kenarındaki kavak ağaçlarının altında uzun süre</a:t>
            </a:r>
          </a:p>
          <a:p>
            <a:pPr marL="0" indent="0">
              <a:buNone/>
            </a:pPr>
            <a:r>
              <a:rPr lang="tr-TR" dirty="0"/>
              <a:t>oturan Kaymakam, arkadaşlarını ihmal ettiğini düşünerek</a:t>
            </a:r>
          </a:p>
          <a:p>
            <a:pPr marL="0" indent="0">
              <a:buNone/>
            </a:pPr>
            <a:r>
              <a:rPr lang="tr-TR" dirty="0"/>
              <a:t>belli bir süre sonra onların yanına döndü. Oraya varır</a:t>
            </a:r>
          </a:p>
          <a:p>
            <a:pPr marL="0" indent="0">
              <a:buNone/>
            </a:pPr>
            <a:r>
              <a:rPr lang="tr-TR" dirty="0"/>
              <a:t>varmaz kendini sıkı bir muhabbetin içinde buldu.</a:t>
            </a:r>
          </a:p>
          <a:p>
            <a:r>
              <a:rPr lang="tr-TR" dirty="0"/>
              <a:t>B) Ankara Kalesi’ni ilk gördüğümde sanırım 1916 yılıydı.</a:t>
            </a:r>
          </a:p>
          <a:p>
            <a:pPr marL="0" indent="0">
              <a:buNone/>
            </a:pPr>
            <a:r>
              <a:rPr lang="tr-TR" dirty="0"/>
              <a:t>Kale, geçmiş asırların içinden günümüze fırlamış; elbisesini,</a:t>
            </a:r>
          </a:p>
          <a:p>
            <a:pPr marL="0" indent="0">
              <a:buNone/>
            </a:pPr>
            <a:r>
              <a:rPr lang="tr-TR" dirty="0"/>
              <a:t>kılıcını kuşanmış bir savaşçı hissi uyandırmıştı bende.</a:t>
            </a:r>
          </a:p>
          <a:p>
            <a:r>
              <a:rPr lang="tr-TR" dirty="0"/>
              <a:t>C) Kazdıkça yeni bir tarihî eser keşfediyorduk Zeugma’da.</a:t>
            </a:r>
          </a:p>
          <a:p>
            <a:pPr marL="0" indent="0">
              <a:buNone/>
            </a:pPr>
            <a:r>
              <a:rPr lang="tr-TR" dirty="0"/>
              <a:t>Fırat kıyısındaki bu antik şehir, bize o kadar çok eser</a:t>
            </a:r>
          </a:p>
          <a:p>
            <a:pPr marL="0" indent="0">
              <a:buNone/>
            </a:pPr>
            <a:r>
              <a:rPr lang="tr-TR" dirty="0"/>
              <a:t>sunuyordu ki bu bolluk karşısında şaşırıyorduk.</a:t>
            </a:r>
          </a:p>
          <a:p>
            <a:r>
              <a:rPr lang="tr-TR" dirty="0"/>
              <a:t>D) Annemin “Bak bakalım şu garip ses nereden geliyor?”</a:t>
            </a:r>
          </a:p>
          <a:p>
            <a:pPr marL="0" indent="0">
              <a:buNone/>
            </a:pPr>
            <a:r>
              <a:rPr lang="tr-TR" dirty="0"/>
              <a:t>demesi üzerine feneri alıp bahçeye çıktım. Etrafa bakındım</a:t>
            </a:r>
          </a:p>
          <a:p>
            <a:pPr marL="0" indent="0">
              <a:buNone/>
            </a:pPr>
            <a:r>
              <a:rPr lang="tr-TR" dirty="0"/>
              <a:t>ama hiçbir şey göremedim. Tam eve girecekken ağaçta bir</a:t>
            </a:r>
          </a:p>
          <a:p>
            <a:pPr marL="0" indent="0">
              <a:buNone/>
            </a:pPr>
            <a:r>
              <a:rPr lang="tr-TR" dirty="0"/>
              <a:t>hareketlilik sezdim.</a:t>
            </a:r>
          </a:p>
        </p:txBody>
      </p:sp>
    </p:spTree>
    <p:extLst>
      <p:ext uri="{BB962C8B-B14F-4D97-AF65-F5344CB8AC3E}">
        <p14:creationId xmlns:p14="http://schemas.microsoft.com/office/powerpoint/2010/main" xmlns="" val="864144439"/>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274042"/>
          </a:xfrm>
        </p:spPr>
        <p:txBody>
          <a:bodyPr>
            <a:normAutofit fontScale="90000"/>
          </a:bodyPr>
          <a:lstStyle/>
          <a:p>
            <a:endParaRPr lang="tr-TR" dirty="0"/>
          </a:p>
        </p:txBody>
      </p:sp>
      <p:sp>
        <p:nvSpPr>
          <p:cNvPr id="3" name="İçerik Yer Tutucusu 2"/>
          <p:cNvSpPr>
            <a:spLocks noGrp="1"/>
          </p:cNvSpPr>
          <p:nvPr>
            <p:ph idx="1"/>
          </p:nvPr>
        </p:nvSpPr>
        <p:spPr>
          <a:xfrm>
            <a:off x="251520" y="620688"/>
            <a:ext cx="8640960" cy="6120680"/>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b="1" dirty="0">
                <a:latin typeface="Arial-BoldMT"/>
              </a:rPr>
              <a:t>Aşağıdaki metinlerden hangisi birinci kişi</a:t>
            </a:r>
          </a:p>
          <a:p>
            <a:r>
              <a:rPr lang="tr-TR" b="1" dirty="0">
                <a:latin typeface="Arial-BoldMT"/>
              </a:rPr>
              <a:t>ağzıyla anlatılmıştır?</a:t>
            </a:r>
          </a:p>
          <a:p>
            <a:r>
              <a:rPr lang="tr-TR" dirty="0">
                <a:latin typeface="ArialMT"/>
              </a:rPr>
              <a:t>A) Vapur dopdoluydu. Son düdük öttü, iki </a:t>
            </a:r>
            <a:r>
              <a:rPr lang="tr-TR" dirty="0" smtClean="0">
                <a:latin typeface="ArialMT"/>
              </a:rPr>
              <a:t>yandaki </a:t>
            </a:r>
            <a:r>
              <a:rPr lang="sv-SE" dirty="0" smtClean="0">
                <a:latin typeface="ArialMT"/>
              </a:rPr>
              <a:t>çarklar da</a:t>
            </a:r>
            <a:r>
              <a:rPr lang="tr-TR" dirty="0" smtClean="0">
                <a:latin typeface="ArialMT"/>
              </a:rPr>
              <a:t> </a:t>
            </a:r>
            <a:r>
              <a:rPr lang="sv-SE" dirty="0" smtClean="0">
                <a:latin typeface="ArialMT"/>
              </a:rPr>
              <a:t>kafeslerinde </a:t>
            </a:r>
            <a:r>
              <a:rPr lang="sv-SE" dirty="0">
                <a:latin typeface="ArialMT"/>
              </a:rPr>
              <a:t>birden </a:t>
            </a:r>
            <a:r>
              <a:rPr lang="sv-SE" dirty="0" smtClean="0">
                <a:latin typeface="ArialMT"/>
              </a:rPr>
              <a:t>uyanan</a:t>
            </a:r>
            <a:r>
              <a:rPr lang="tr-TR" dirty="0" smtClean="0">
                <a:latin typeface="ArialMT"/>
              </a:rPr>
              <a:t> alışkın </a:t>
            </a:r>
            <a:r>
              <a:rPr lang="tr-TR" dirty="0">
                <a:latin typeface="ArialMT"/>
              </a:rPr>
              <a:t>ve müthiş deniz aslanları gibi, </a:t>
            </a:r>
            <a:r>
              <a:rPr lang="tr-TR" dirty="0" smtClean="0">
                <a:latin typeface="ArialMT"/>
              </a:rPr>
              <a:t>hiddetli bir </a:t>
            </a:r>
            <a:r>
              <a:rPr lang="tr-TR" dirty="0">
                <a:latin typeface="ArialMT"/>
              </a:rPr>
              <a:t>gürültü çıkararak kımıldandı.</a:t>
            </a:r>
          </a:p>
          <a:p>
            <a:r>
              <a:rPr lang="tr-TR" dirty="0">
                <a:latin typeface="ArialMT"/>
              </a:rPr>
              <a:t>B) Biraz sonra döndü, evine baktı. Bu </a:t>
            </a:r>
            <a:r>
              <a:rPr lang="tr-TR" dirty="0" smtClean="0">
                <a:latin typeface="ArialMT"/>
              </a:rPr>
              <a:t>karanlık evden </a:t>
            </a:r>
            <a:r>
              <a:rPr lang="tr-TR" dirty="0">
                <a:latin typeface="ArialMT"/>
              </a:rPr>
              <a:t>çıktığına o kadar memnundu ki</a:t>
            </a:r>
            <a:r>
              <a:rPr lang="tr-TR" dirty="0" smtClean="0">
                <a:latin typeface="ArialMT"/>
              </a:rPr>
              <a:t>... Şimdi </a:t>
            </a:r>
            <a:r>
              <a:rPr lang="tr-TR" dirty="0">
                <a:latin typeface="ArialMT"/>
              </a:rPr>
              <a:t>her şey çok güzel, her taraf bembeyazdı.</a:t>
            </a:r>
          </a:p>
          <a:p>
            <a:r>
              <a:rPr lang="tr-TR" dirty="0">
                <a:latin typeface="ArialMT"/>
              </a:rPr>
              <a:t>C) Yola indim. Birdenbire, önümde bir </a:t>
            </a:r>
            <a:r>
              <a:rPr lang="tr-TR" dirty="0" smtClean="0">
                <a:latin typeface="ArialMT"/>
              </a:rPr>
              <a:t>adamla bir </a:t>
            </a:r>
            <a:r>
              <a:rPr lang="tr-TR" dirty="0">
                <a:latin typeface="ArialMT"/>
              </a:rPr>
              <a:t>kadın gördüm. Bana köy </a:t>
            </a:r>
            <a:r>
              <a:rPr lang="tr-TR" dirty="0" smtClean="0">
                <a:latin typeface="ArialMT"/>
              </a:rPr>
              <a:t>yolunu sorduklarında </a:t>
            </a:r>
            <a:r>
              <a:rPr lang="tr-TR" dirty="0">
                <a:latin typeface="ArialMT"/>
              </a:rPr>
              <a:t>tarif ettim. Onlardan </a:t>
            </a:r>
            <a:r>
              <a:rPr lang="tr-TR" dirty="0" smtClean="0">
                <a:latin typeface="ArialMT"/>
              </a:rPr>
              <a:t>ayrılıp biraz </a:t>
            </a:r>
            <a:r>
              <a:rPr lang="tr-TR" dirty="0">
                <a:latin typeface="ArialMT"/>
              </a:rPr>
              <a:t>ilerleyince koyunlarını otlatan </a:t>
            </a:r>
            <a:r>
              <a:rPr lang="tr-TR" dirty="0" smtClean="0">
                <a:latin typeface="ArialMT"/>
              </a:rPr>
              <a:t>çobanla karşılaştım</a:t>
            </a:r>
            <a:r>
              <a:rPr lang="tr-TR" dirty="0">
                <a:latin typeface="ArialMT"/>
              </a:rPr>
              <a:t>.</a:t>
            </a:r>
          </a:p>
          <a:p>
            <a:r>
              <a:rPr lang="tr-TR" dirty="0">
                <a:latin typeface="ArialMT"/>
              </a:rPr>
              <a:t>D) Yaşlı kadın düşündü. Sol eliyle siyah </a:t>
            </a:r>
            <a:r>
              <a:rPr lang="tr-TR" dirty="0" smtClean="0">
                <a:latin typeface="ArialMT"/>
              </a:rPr>
              <a:t>ve parlak </a:t>
            </a:r>
            <a:r>
              <a:rPr lang="tr-TR" dirty="0">
                <a:latin typeface="ArialMT"/>
              </a:rPr>
              <a:t>saçlarını düzelten torununa </a:t>
            </a:r>
            <a:r>
              <a:rPr lang="tr-TR" dirty="0" smtClean="0">
                <a:latin typeface="ArialMT"/>
              </a:rPr>
              <a:t>şimdi daha </a:t>
            </a:r>
            <a:r>
              <a:rPr lang="tr-TR" dirty="0">
                <a:latin typeface="ArialMT"/>
              </a:rPr>
              <a:t>dikkatli bakıyordu. Bu kız büyük </a:t>
            </a:r>
            <a:r>
              <a:rPr lang="tr-TR" dirty="0" smtClean="0">
                <a:latin typeface="ArialMT"/>
              </a:rPr>
              <a:t>başarılar kazanmış </a:t>
            </a:r>
            <a:r>
              <a:rPr lang="tr-TR" dirty="0">
                <a:latin typeface="ArialMT"/>
              </a:rPr>
              <a:t>herkes tarafından </a:t>
            </a:r>
            <a:r>
              <a:rPr lang="tr-TR" dirty="0" smtClean="0">
                <a:latin typeface="ArialMT"/>
              </a:rPr>
              <a:t>sevilen, sıcakkanlı </a:t>
            </a:r>
            <a:r>
              <a:rPr lang="tr-TR" dirty="0">
                <a:latin typeface="ArialMT"/>
              </a:rPr>
              <a:t>biriydi.</a:t>
            </a:r>
            <a:endParaRPr lang="tr-TR" dirty="0"/>
          </a:p>
        </p:txBody>
      </p:sp>
    </p:spTree>
    <p:extLst>
      <p:ext uri="{BB962C8B-B14F-4D97-AF65-F5344CB8AC3E}">
        <p14:creationId xmlns:p14="http://schemas.microsoft.com/office/powerpoint/2010/main" xmlns="" val="285084377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a:t>Herkes tarafından bilinen, pek çok </a:t>
            </a:r>
            <a:r>
              <a:rPr lang="tr-TR" dirty="0" smtClean="0"/>
              <a:t>kaynakta var </a:t>
            </a:r>
            <a:r>
              <a:rPr lang="tr-TR" dirty="0"/>
              <a:t>olan bilgileri karşısındakilere </a:t>
            </a:r>
            <a:r>
              <a:rPr lang="tr-TR" dirty="0" smtClean="0"/>
              <a:t>etkileyici bir </a:t>
            </a:r>
            <a:r>
              <a:rPr lang="tr-TR" dirty="0"/>
              <a:t>ses tonuyla aktarmak konuşma </a:t>
            </a:r>
            <a:r>
              <a:rPr lang="tr-TR" dirty="0" smtClean="0"/>
              <a:t>sanatı açısından </a:t>
            </a:r>
            <a:r>
              <a:rPr lang="tr-TR" dirty="0"/>
              <a:t>çok fazla bir önem taşımaz. </a:t>
            </a:r>
            <a:r>
              <a:rPr lang="tr-TR" dirty="0" smtClean="0"/>
              <a:t>Ancak konuşmalarında </a:t>
            </a:r>
            <a:r>
              <a:rPr lang="tr-TR" dirty="0"/>
              <a:t>belirli bir tarzı </a:t>
            </a:r>
            <a:r>
              <a:rPr lang="tr-TR" dirty="0" smtClean="0"/>
              <a:t>olanlar ünlü </a:t>
            </a:r>
            <a:r>
              <a:rPr lang="tr-TR" dirty="0"/>
              <a:t>hatipler arasına </a:t>
            </a:r>
            <a:r>
              <a:rPr lang="tr-TR" dirty="0" smtClean="0"/>
              <a:t>girebilirler. </a:t>
            </a:r>
          </a:p>
          <a:p>
            <a:r>
              <a:rPr lang="tr-TR" b="1" dirty="0" smtClean="0"/>
              <a:t>Bu </a:t>
            </a:r>
            <a:r>
              <a:rPr lang="tr-TR" b="1" dirty="0"/>
              <a:t>parçadaki altı çizili ifadede </a:t>
            </a:r>
            <a:r>
              <a:rPr lang="tr-TR" b="1" dirty="0" smtClean="0"/>
              <a:t>hatiplerle ilgili </a:t>
            </a:r>
            <a:r>
              <a:rPr lang="tr-TR" b="1" dirty="0"/>
              <a:t>olarak aşağıdakilerden hangisi </a:t>
            </a:r>
            <a:r>
              <a:rPr lang="tr-TR" b="1" dirty="0" smtClean="0"/>
              <a:t>daha çok </a:t>
            </a:r>
            <a:r>
              <a:rPr lang="tr-TR" b="1" dirty="0"/>
              <a:t>vurgulanmıştır?</a:t>
            </a:r>
          </a:p>
          <a:p>
            <a:r>
              <a:rPr lang="tr-TR" dirty="0"/>
              <a:t>A) Özgünlüğü </a:t>
            </a:r>
            <a:r>
              <a:rPr lang="tr-TR" dirty="0" smtClean="0"/>
              <a:t>                     B</a:t>
            </a:r>
            <a:r>
              <a:rPr lang="tr-TR" dirty="0"/>
              <a:t>) Tutarlılığı</a:t>
            </a:r>
          </a:p>
          <a:p>
            <a:r>
              <a:rPr lang="tr-TR" dirty="0"/>
              <a:t>C) Sadeliği </a:t>
            </a:r>
            <a:r>
              <a:rPr lang="tr-TR" dirty="0" smtClean="0"/>
              <a:t>                           D</a:t>
            </a:r>
            <a:r>
              <a:rPr lang="tr-TR" dirty="0"/>
              <a:t>) Akıcılığı</a:t>
            </a:r>
          </a:p>
        </p:txBody>
      </p:sp>
    </p:spTree>
    <p:extLst>
      <p:ext uri="{BB962C8B-B14F-4D97-AF65-F5344CB8AC3E}">
        <p14:creationId xmlns:p14="http://schemas.microsoft.com/office/powerpoint/2010/main" xmlns="" val="1009852400"/>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2013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Çok güzel ,başarılı hatta olağanüstü yazan şairler vardır. Ama bunlar her zaman </a:t>
            </a:r>
            <a:r>
              <a:rPr lang="tr-TR" u="sng" dirty="0" smtClean="0"/>
              <a:t>kendilerine has bir dünya yaratmayı </a:t>
            </a:r>
            <a:r>
              <a:rPr lang="tr-TR" dirty="0" smtClean="0"/>
              <a:t>başaramamış olabilirler.</a:t>
            </a:r>
          </a:p>
          <a:p>
            <a:r>
              <a:rPr lang="tr-TR" b="1" dirty="0" smtClean="0"/>
              <a:t>Bu parçadaki altı çizili ifadeyle şairlerin hangi özelliği yakalayamadıkları vurgulanmıştır?</a:t>
            </a:r>
          </a:p>
          <a:p>
            <a:r>
              <a:rPr lang="tr-TR" dirty="0" smtClean="0"/>
              <a:t>A) Özgünlüğü                     B) Akıcılığı</a:t>
            </a:r>
          </a:p>
          <a:p>
            <a:r>
              <a:rPr lang="tr-TR" dirty="0" smtClean="0"/>
              <a:t>C) Tutarlılığı                       D) Sadeliği</a:t>
            </a:r>
          </a:p>
          <a:p>
            <a:endParaRPr lang="tr-TR" dirty="0"/>
          </a:p>
        </p:txBody>
      </p:sp>
    </p:spTree>
    <p:extLst>
      <p:ext uri="{BB962C8B-B14F-4D97-AF65-F5344CB8AC3E}">
        <p14:creationId xmlns:p14="http://schemas.microsoft.com/office/powerpoint/2010/main" xmlns="" val="6782114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a:t>Sıfat fiiller çekim eki alıp isimleşebilirler.</a:t>
            </a:r>
          </a:p>
          <a:p>
            <a:r>
              <a:rPr lang="tr-TR" b="1" i="1" dirty="0"/>
              <a:t>Aşağıdaki cümlelerin hangisinde bu </a:t>
            </a:r>
            <a:r>
              <a:rPr lang="tr-TR" b="1" i="1" dirty="0" smtClean="0"/>
              <a:t>açıklamaya uygun </a:t>
            </a:r>
            <a:r>
              <a:rPr lang="tr-TR" b="1" i="1" dirty="0"/>
              <a:t>bir kullanım </a:t>
            </a:r>
            <a:r>
              <a:rPr lang="tr-TR" b="1" i="1" u="sng" dirty="0"/>
              <a:t>yoktur?</a:t>
            </a:r>
          </a:p>
          <a:p>
            <a:r>
              <a:rPr lang="tr-TR" dirty="0"/>
              <a:t>A) Düşündüklerini rahatça ifade edebilirsin.</a:t>
            </a:r>
          </a:p>
          <a:p>
            <a:r>
              <a:rPr lang="tr-TR" dirty="0"/>
              <a:t>B) Anlatılanları not ediyorduk hepimiz.</a:t>
            </a:r>
          </a:p>
          <a:p>
            <a:r>
              <a:rPr lang="tr-TR" dirty="0"/>
              <a:t>C) Bitmemiş bir şiirin ilk dizesiydi bu.</a:t>
            </a:r>
          </a:p>
          <a:p>
            <a:r>
              <a:rPr lang="tr-TR" dirty="0"/>
              <a:t>D) Çalışanları belirlemek için yapıldı bu sınav.</a:t>
            </a:r>
          </a:p>
        </p:txBody>
      </p:sp>
    </p:spTree>
    <p:extLst>
      <p:ext uri="{BB962C8B-B14F-4D97-AF65-F5344CB8AC3E}">
        <p14:creationId xmlns:p14="http://schemas.microsoft.com/office/powerpoint/2010/main" xmlns="" val="325800562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2013 TEOG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Autofit/>
          </a:bodyPr>
          <a:lstStyle/>
          <a:p>
            <a:r>
              <a:rPr lang="tr-TR" sz="2000" dirty="0">
                <a:latin typeface="Arial-BoldMT"/>
              </a:rPr>
              <a:t>“İçimi çekip döner kapıya yöneldim. </a:t>
            </a:r>
            <a:r>
              <a:rPr lang="tr-TR" sz="2000" dirty="0" smtClean="0">
                <a:latin typeface="Arial-BoldMT"/>
              </a:rPr>
              <a:t>Aşırı sıcaktan </a:t>
            </a:r>
            <a:r>
              <a:rPr lang="tr-TR" sz="2000" dirty="0">
                <a:latin typeface="Arial-BoldMT"/>
              </a:rPr>
              <a:t>serin koridora girince bir kuş </a:t>
            </a:r>
            <a:r>
              <a:rPr lang="tr-TR" sz="2000" dirty="0" smtClean="0">
                <a:latin typeface="Arial-BoldMT"/>
              </a:rPr>
              <a:t>gibi ürperdim</a:t>
            </a:r>
            <a:r>
              <a:rPr lang="tr-TR" sz="2000" dirty="0">
                <a:latin typeface="Arial-BoldMT"/>
              </a:rPr>
              <a:t>. Şu anda çok şık bir alışveriş </a:t>
            </a:r>
            <a:r>
              <a:rPr lang="tr-TR" sz="2000" dirty="0" err="1" smtClean="0">
                <a:latin typeface="Arial-BoldMT"/>
              </a:rPr>
              <a:t>merkezindeyim.Sanki</a:t>
            </a:r>
            <a:r>
              <a:rPr lang="tr-TR" sz="2000" dirty="0" smtClean="0">
                <a:latin typeface="Arial-BoldMT"/>
              </a:rPr>
              <a:t> </a:t>
            </a:r>
            <a:r>
              <a:rPr lang="tr-TR" sz="2000" dirty="0">
                <a:latin typeface="Arial-BoldMT"/>
              </a:rPr>
              <a:t>bir buzdolabının </a:t>
            </a:r>
            <a:r>
              <a:rPr lang="tr-TR" sz="2000" dirty="0" smtClean="0">
                <a:latin typeface="Arial-BoldMT"/>
              </a:rPr>
              <a:t>içine düşmüş </a:t>
            </a:r>
            <a:r>
              <a:rPr lang="tr-TR" sz="2000" dirty="0">
                <a:latin typeface="Arial-BoldMT"/>
              </a:rPr>
              <a:t>gibi donuyorum. Keşke yanıma </a:t>
            </a:r>
            <a:r>
              <a:rPr lang="tr-TR" sz="2000" dirty="0" smtClean="0">
                <a:latin typeface="Arial-BoldMT"/>
              </a:rPr>
              <a:t>bir şal </a:t>
            </a:r>
            <a:r>
              <a:rPr lang="tr-TR" sz="2000" dirty="0">
                <a:latin typeface="Arial-BoldMT"/>
              </a:rPr>
              <a:t>alsaydım. Yürüyen merdivenlere </a:t>
            </a:r>
            <a:r>
              <a:rPr lang="tr-TR" sz="2000" dirty="0" smtClean="0">
                <a:latin typeface="Arial-BoldMT"/>
              </a:rPr>
              <a:t>yöneldim. Mağazaların </a:t>
            </a:r>
            <a:r>
              <a:rPr lang="tr-TR" sz="2000" dirty="0">
                <a:latin typeface="Arial-BoldMT"/>
              </a:rPr>
              <a:t>önünden geçerken </a:t>
            </a:r>
            <a:r>
              <a:rPr lang="tr-TR" sz="2000" dirty="0" smtClean="0">
                <a:latin typeface="Arial-BoldMT"/>
              </a:rPr>
              <a:t>avucumun içi </a:t>
            </a:r>
            <a:r>
              <a:rPr lang="tr-TR" sz="2000" dirty="0">
                <a:latin typeface="Arial-BoldMT"/>
              </a:rPr>
              <a:t>gibi bildiğim kitapçılara </a:t>
            </a:r>
            <a:r>
              <a:rPr lang="tr-TR" sz="2000" dirty="0" smtClean="0">
                <a:latin typeface="Arial-BoldMT"/>
              </a:rPr>
              <a:t>uğrayarak istediğim </a:t>
            </a:r>
            <a:r>
              <a:rPr lang="tr-TR" sz="2000" dirty="0">
                <a:latin typeface="Arial-BoldMT"/>
              </a:rPr>
              <a:t>kitapları satın aldım.</a:t>
            </a:r>
          </a:p>
          <a:p>
            <a:r>
              <a:rPr lang="nn-NO" sz="2000" b="1" dirty="0">
                <a:latin typeface="Arial-BoldMT"/>
              </a:rPr>
              <a:t>Bu metnin dil ve anlatımıyla ilgili olarak</a:t>
            </a:r>
          </a:p>
          <a:p>
            <a:r>
              <a:rPr lang="tr-TR" sz="2000" b="1" dirty="0">
                <a:latin typeface="Arial-BoldMT"/>
              </a:rPr>
              <a:t>aşağıdakilerden hangisi söylenemez?</a:t>
            </a:r>
          </a:p>
          <a:p>
            <a:r>
              <a:rPr lang="tr-TR" sz="2000" dirty="0">
                <a:latin typeface="ArialMT"/>
              </a:rPr>
              <a:t>A) Deyimlerden yararlanılmıştır.</a:t>
            </a:r>
          </a:p>
          <a:p>
            <a:r>
              <a:rPr lang="tr-TR" sz="2000" dirty="0">
                <a:latin typeface="ArialMT"/>
              </a:rPr>
              <a:t>B) Benzetmeler kullanılmıştır.</a:t>
            </a:r>
          </a:p>
          <a:p>
            <a:r>
              <a:rPr lang="tr-TR" sz="2000" dirty="0">
                <a:latin typeface="ArialMT"/>
              </a:rPr>
              <a:t>C) Devrik cümlelere yer verilmiştir.</a:t>
            </a:r>
          </a:p>
          <a:p>
            <a:r>
              <a:rPr lang="tr-TR" sz="2000" dirty="0">
                <a:latin typeface="ArialMT"/>
              </a:rPr>
              <a:t>D) Olay, birinci kişi ağzından anlatılmıştır.</a:t>
            </a:r>
            <a:endParaRPr lang="tr-TR" sz="2000" dirty="0"/>
          </a:p>
        </p:txBody>
      </p:sp>
    </p:spTree>
    <p:extLst>
      <p:ext uri="{BB962C8B-B14F-4D97-AF65-F5344CB8AC3E}">
        <p14:creationId xmlns:p14="http://schemas.microsoft.com/office/powerpoint/2010/main" xmlns="" val="134637025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2013 TEOG</a:t>
            </a:r>
            <a:endParaRPr lang="tr-TR" dirty="0"/>
          </a:p>
        </p:txBody>
      </p:sp>
      <p:sp>
        <p:nvSpPr>
          <p:cNvPr id="3" name="İçerik Yer Tutucusu 2"/>
          <p:cNvSpPr>
            <a:spLocks noGrp="1"/>
          </p:cNvSpPr>
          <p:nvPr>
            <p:ph idx="1"/>
          </p:nvPr>
        </p:nvSpPr>
        <p:spPr>
          <a:xfrm>
            <a:off x="457200" y="1196752"/>
            <a:ext cx="8229600" cy="5328592"/>
          </a:xfrm>
        </p:spPr>
        <p:style>
          <a:lnRef idx="1">
            <a:schemeClr val="accent1"/>
          </a:lnRef>
          <a:fillRef idx="2">
            <a:schemeClr val="accent1"/>
          </a:fillRef>
          <a:effectRef idx="1">
            <a:schemeClr val="accent1"/>
          </a:effectRef>
          <a:fontRef idx="minor">
            <a:schemeClr val="dk1"/>
          </a:fontRef>
        </p:style>
        <p:txBody>
          <a:bodyPr/>
          <a:lstStyle/>
          <a:p>
            <a:r>
              <a:rPr lang="tr-TR" sz="2800" dirty="0" smtClean="0"/>
              <a:t>Yaz güneşinin altında derileri pırıl </a:t>
            </a:r>
            <a:r>
              <a:rPr lang="tr-TR" sz="2800" dirty="0" err="1" smtClean="0"/>
              <a:t>pırıl</a:t>
            </a:r>
            <a:r>
              <a:rPr lang="tr-TR" sz="2800" dirty="0" smtClean="0"/>
              <a:t> yanan kahverengi atların çektiği yarış arabalarının hızla meydanı döndüğü geldi gözlerimin </a:t>
            </a:r>
            <a:r>
              <a:rPr lang="tr-TR" sz="2800" dirty="0" err="1" smtClean="0"/>
              <a:t>önüne.Arabaları</a:t>
            </a:r>
            <a:r>
              <a:rPr lang="tr-TR" sz="2800" dirty="0" smtClean="0"/>
              <a:t> çeken atlar kadar </a:t>
            </a:r>
            <a:r>
              <a:rPr lang="tr-TR" sz="2800" dirty="0" err="1" smtClean="0"/>
              <a:t>gergin,ter</a:t>
            </a:r>
            <a:r>
              <a:rPr lang="tr-TR" sz="2800" dirty="0" smtClean="0"/>
              <a:t> içinde kalmış sürücülerin haykırışları yankılandı kulaklarımda.</a:t>
            </a:r>
          </a:p>
          <a:p>
            <a:r>
              <a:rPr lang="tr-TR" sz="2800" b="1" dirty="0" smtClean="0"/>
              <a:t>Bu metnin dil ve anlatımı ile ilgili olarak aşağıdakilerden hangisi </a:t>
            </a:r>
            <a:r>
              <a:rPr lang="tr-TR" sz="2800" b="1" u="sng" dirty="0" smtClean="0"/>
              <a:t>söylenemez?</a:t>
            </a:r>
          </a:p>
          <a:p>
            <a:r>
              <a:rPr lang="tr-TR" sz="2800" dirty="0" smtClean="0"/>
              <a:t>A) örneklemelerden yararlanılmıştır.</a:t>
            </a:r>
          </a:p>
          <a:p>
            <a:r>
              <a:rPr lang="tr-TR" sz="2800" dirty="0" smtClean="0"/>
              <a:t>B) Devrik cümlelere yer verilmiştir.</a:t>
            </a:r>
          </a:p>
          <a:p>
            <a:r>
              <a:rPr lang="tr-TR" sz="2800" dirty="0" smtClean="0"/>
              <a:t>C) ikilemelere başvurulmuştur.</a:t>
            </a:r>
          </a:p>
          <a:p>
            <a:r>
              <a:rPr lang="tr-TR" sz="2800" dirty="0" smtClean="0"/>
              <a:t>D) Olay birinci kişi ağzından anlatılmıştır.</a:t>
            </a:r>
          </a:p>
          <a:p>
            <a:endParaRPr lang="tr-TR" dirty="0"/>
          </a:p>
        </p:txBody>
      </p:sp>
    </p:spTree>
    <p:extLst>
      <p:ext uri="{BB962C8B-B14F-4D97-AF65-F5344CB8AC3E}">
        <p14:creationId xmlns:p14="http://schemas.microsoft.com/office/powerpoint/2010/main" xmlns="" val="65848296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TEOG 2014</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836712"/>
            <a:ext cx="8136903" cy="57606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03305363"/>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2014 TEOG</a:t>
            </a:r>
            <a:endParaRPr lang="tr-TR" dirty="0"/>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980728"/>
            <a:ext cx="8712968" cy="56886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78571882"/>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2014 TEOG</a:t>
            </a:r>
            <a:endParaRPr lang="tr-TR" dirty="0"/>
          </a:p>
        </p:txBody>
      </p:sp>
      <p:sp>
        <p:nvSpPr>
          <p:cNvPr id="3" name="İçerik Yer Tutucusu 2"/>
          <p:cNvSpPr>
            <a:spLocks noGrp="1"/>
          </p:cNvSpPr>
          <p:nvPr>
            <p:ph idx="1"/>
          </p:nvPr>
        </p:nvSpPr>
        <p:spPr>
          <a:xfrm>
            <a:off x="457200" y="1600200"/>
            <a:ext cx="8229600" cy="4925144"/>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marL="274320" lvl="0" indent="-274320">
              <a:spcBef>
                <a:spcPts val="600"/>
              </a:spcBef>
              <a:buClr>
                <a:srgbClr val="FE8637"/>
              </a:buClr>
              <a:buSzPct val="70000"/>
              <a:buFont typeface="Wingdings"/>
              <a:buChar char=""/>
              <a:defRPr/>
            </a:pPr>
            <a:r>
              <a:rPr lang="tr-TR" sz="2100" b="1" dirty="0">
                <a:solidFill>
                  <a:prstClr val="black"/>
                </a:solidFill>
                <a:latin typeface="Century Schoolbook"/>
              </a:rPr>
              <a:t>Aşağıdaki parçalardan hangisi üçüncü kişi ağzıyla anlatılmıştır? </a:t>
            </a:r>
          </a:p>
          <a:p>
            <a:pPr marL="274320" lvl="0" indent="-274320">
              <a:spcBef>
                <a:spcPts val="600"/>
              </a:spcBef>
              <a:buClr>
                <a:srgbClr val="FE8637"/>
              </a:buClr>
              <a:buSzPct val="70000"/>
              <a:buFont typeface="Wingdings"/>
              <a:buChar char=""/>
              <a:defRPr/>
            </a:pPr>
            <a:r>
              <a:rPr lang="tr-TR" sz="2100" dirty="0">
                <a:solidFill>
                  <a:prstClr val="black"/>
                </a:solidFill>
                <a:latin typeface="Century Schoolbook"/>
              </a:rPr>
              <a:t>A) Güneşin şehre nefes aldırdığı bir gündü. Sokaklar sakindi. Yürürken başını kaldırıp sayıları durmadan artan yüksek binalara baktı. Cebinden adres yazılı kâğıdı çıkardı. </a:t>
            </a:r>
          </a:p>
          <a:p>
            <a:pPr marL="274320" lvl="0" indent="-274320">
              <a:spcBef>
                <a:spcPts val="600"/>
              </a:spcBef>
              <a:buClr>
                <a:srgbClr val="FE8637"/>
              </a:buClr>
              <a:buSzPct val="70000"/>
              <a:buFont typeface="Wingdings"/>
              <a:buChar char=""/>
              <a:defRPr/>
            </a:pPr>
            <a:r>
              <a:rPr lang="tr-TR" sz="2100" dirty="0">
                <a:solidFill>
                  <a:prstClr val="black"/>
                </a:solidFill>
                <a:latin typeface="Century Schoolbook"/>
              </a:rPr>
              <a:t>B) Sinemadan sonra ablamla birlikte eve döndük. Yarım saat kadar çalıştık. Daha sonra ablam gitarını çaldı, küçük kardeşimle ben de masanın üstündeki dergileri okuduk. </a:t>
            </a:r>
          </a:p>
          <a:p>
            <a:pPr marL="274320" lvl="0" indent="-274320">
              <a:spcBef>
                <a:spcPts val="600"/>
              </a:spcBef>
              <a:buClr>
                <a:srgbClr val="FE8637"/>
              </a:buClr>
              <a:buSzPct val="70000"/>
              <a:buFont typeface="Wingdings"/>
              <a:buChar char=""/>
              <a:defRPr/>
            </a:pPr>
            <a:r>
              <a:rPr lang="tr-TR" sz="2100" dirty="0">
                <a:solidFill>
                  <a:prstClr val="black"/>
                </a:solidFill>
                <a:latin typeface="Century Schoolbook"/>
              </a:rPr>
              <a:t>C) Her yaz güller için bir şeyler karalamak isterim. Ben baharı ve yazı gülle anıyorum, herhâlde siz de öylesinizdir. Gülleri isim </a:t>
            </a:r>
            <a:r>
              <a:rPr lang="tr-TR" sz="2100" dirty="0" err="1">
                <a:solidFill>
                  <a:prstClr val="black"/>
                </a:solidFill>
                <a:latin typeface="Century Schoolbook"/>
              </a:rPr>
              <a:t>isim</a:t>
            </a:r>
            <a:r>
              <a:rPr lang="tr-TR" sz="2100" dirty="0">
                <a:solidFill>
                  <a:prstClr val="black"/>
                </a:solidFill>
                <a:latin typeface="Century Schoolbook"/>
              </a:rPr>
              <a:t>, renk </a:t>
            </a:r>
            <a:r>
              <a:rPr lang="tr-TR" sz="2100" dirty="0" err="1">
                <a:solidFill>
                  <a:prstClr val="black"/>
                </a:solidFill>
                <a:latin typeface="Century Schoolbook"/>
              </a:rPr>
              <a:t>renk</a:t>
            </a:r>
            <a:r>
              <a:rPr lang="tr-TR" sz="2100" dirty="0">
                <a:solidFill>
                  <a:prstClr val="black"/>
                </a:solidFill>
                <a:latin typeface="Century Schoolbook"/>
              </a:rPr>
              <a:t>, koku </a:t>
            </a:r>
            <a:r>
              <a:rPr lang="tr-TR" sz="2100" dirty="0" err="1">
                <a:solidFill>
                  <a:prstClr val="black"/>
                </a:solidFill>
                <a:latin typeface="Century Schoolbook"/>
              </a:rPr>
              <a:t>koku</a:t>
            </a:r>
            <a:r>
              <a:rPr lang="tr-TR" sz="2100" dirty="0">
                <a:solidFill>
                  <a:prstClr val="black"/>
                </a:solidFill>
                <a:latin typeface="Century Schoolbook"/>
              </a:rPr>
              <a:t> tanımaktan memnunum. </a:t>
            </a:r>
          </a:p>
          <a:p>
            <a:pPr marL="274320" lvl="0" indent="-274320">
              <a:spcBef>
                <a:spcPts val="600"/>
              </a:spcBef>
              <a:buClr>
                <a:srgbClr val="FE8637"/>
              </a:buClr>
              <a:buSzPct val="70000"/>
              <a:buFont typeface="Wingdings"/>
              <a:buChar char=""/>
              <a:defRPr/>
            </a:pPr>
            <a:r>
              <a:rPr lang="tr-TR" sz="2100" dirty="0">
                <a:solidFill>
                  <a:prstClr val="black"/>
                </a:solidFill>
                <a:latin typeface="Century Schoolbook"/>
              </a:rPr>
              <a:t>D) İşten çıkınca hiçbir yere uğramadan deniz kenarına koştum. Bir kayığa atlayıp gezintiye çıktım. Gün batımını keyifle seyrederken hayallere daldım. </a:t>
            </a:r>
          </a:p>
          <a:p>
            <a:endParaRPr lang="tr-TR" dirty="0"/>
          </a:p>
        </p:txBody>
      </p:sp>
    </p:spTree>
    <p:extLst>
      <p:ext uri="{BB962C8B-B14F-4D97-AF65-F5344CB8AC3E}">
        <p14:creationId xmlns:p14="http://schemas.microsoft.com/office/powerpoint/2010/main" xmlns="" val="1844483781"/>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036495" cy="6858000"/>
          </a:xfrm>
        </p:spPr>
      </p:pic>
    </p:spTree>
    <p:extLst>
      <p:ext uri="{BB962C8B-B14F-4D97-AF65-F5344CB8AC3E}">
        <p14:creationId xmlns:p14="http://schemas.microsoft.com/office/powerpoint/2010/main" xmlns="" val="582008118"/>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lstStyle/>
          <a:p>
            <a:r>
              <a:rPr lang="tr-TR" dirty="0" smtClean="0"/>
              <a:t>NOKTALAMA İŞARETLERİ</a:t>
            </a:r>
            <a:endParaRPr lang="tr-TR" dirty="0"/>
          </a:p>
        </p:txBody>
      </p:sp>
      <p:sp>
        <p:nvSpPr>
          <p:cNvPr id="3" name="İçerik Yer Tutucusu 2"/>
          <p:cNvSpPr>
            <a:spLocks noGrp="1"/>
          </p:cNvSpPr>
          <p:nvPr>
            <p:ph idx="1"/>
          </p:nvPr>
        </p:nvSpPr>
        <p:spPr>
          <a:xfrm>
            <a:off x="457200" y="1340768"/>
            <a:ext cx="8229600" cy="5184576"/>
          </a:xfrm>
        </p:spPr>
        <p:style>
          <a:lnRef idx="1">
            <a:schemeClr val="accent2"/>
          </a:lnRef>
          <a:fillRef idx="2">
            <a:schemeClr val="accent2"/>
          </a:fillRef>
          <a:effectRef idx="1">
            <a:schemeClr val="accent2"/>
          </a:effectRef>
          <a:fontRef idx="minor">
            <a:schemeClr val="dk1"/>
          </a:fontRef>
        </p:style>
        <p:txBody>
          <a:bodyPr/>
          <a:lstStyle/>
          <a:p>
            <a:r>
              <a:rPr lang="tr-TR" dirty="0" smtClean="0"/>
              <a:t>NOKTA:</a:t>
            </a:r>
          </a:p>
          <a:p>
            <a:r>
              <a:rPr lang="tr-TR" dirty="0" smtClean="0"/>
              <a:t>Tarihlerin yazılışında gün, ay ve yılı gösteren sayıları birbirinden ayırmak için konur &gt;&gt;&gt;</a:t>
            </a:r>
          </a:p>
          <a:p>
            <a:r>
              <a:rPr lang="tr-TR" dirty="0" smtClean="0"/>
              <a:t>    *21.03.1978 </a:t>
            </a:r>
          </a:p>
          <a:p>
            <a:endParaRPr lang="tr-TR" dirty="0" smtClean="0"/>
          </a:p>
          <a:p>
            <a:r>
              <a:rPr lang="tr-TR" dirty="0" smtClean="0"/>
              <a:t>Saat ve sayıların yazımında kullanılır. &gt;&gt;&gt; </a:t>
            </a:r>
          </a:p>
          <a:p>
            <a:r>
              <a:rPr lang="tr-TR" dirty="0" smtClean="0"/>
              <a:t>*08.45                  *12.232.322</a:t>
            </a:r>
          </a:p>
          <a:p>
            <a:endParaRPr lang="tr-TR" dirty="0"/>
          </a:p>
        </p:txBody>
      </p:sp>
    </p:spTree>
    <p:extLst>
      <p:ext uri="{BB962C8B-B14F-4D97-AF65-F5344CB8AC3E}">
        <p14:creationId xmlns:p14="http://schemas.microsoft.com/office/powerpoint/2010/main" xmlns="" val="259511157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8229600" cy="57606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noktanın kullanımıyla  ilgili yanlışlık yapılmıştır?</a:t>
            </a:r>
          </a:p>
          <a:p>
            <a:r>
              <a:rPr lang="tr-TR" dirty="0" smtClean="0"/>
              <a:t>A) İstanbul, 29. Mayıs.1453’te Fatih Sultan Mehmet  tarafından fethedildi.</a:t>
            </a:r>
          </a:p>
          <a:p>
            <a:r>
              <a:rPr lang="tr-TR" dirty="0" smtClean="0"/>
              <a:t>B) 2. Cadde’de perşembe günleri pazar kuruluyor.</a:t>
            </a:r>
          </a:p>
          <a:p>
            <a:r>
              <a:rPr lang="tr-TR" dirty="0" smtClean="0"/>
              <a:t>C) Müdür, yarın 13.00'te şirketin konferans salonunda konuşacak.</a:t>
            </a:r>
          </a:p>
          <a:p>
            <a:r>
              <a:rPr lang="tr-TR" dirty="0" smtClean="0"/>
              <a:t>D) Bu okulda son iki yıldır 2.500 öğrenci eğitim görüyor.</a:t>
            </a:r>
            <a:endParaRPr lang="tr-TR" dirty="0"/>
          </a:p>
        </p:txBody>
      </p:sp>
    </p:spTree>
    <p:extLst>
      <p:ext uri="{BB962C8B-B14F-4D97-AF65-F5344CB8AC3E}">
        <p14:creationId xmlns:p14="http://schemas.microsoft.com/office/powerpoint/2010/main" xmlns="" val="2297206975"/>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VİRGÜL</a:t>
            </a:r>
            <a:endParaRPr lang="tr-TR" dirty="0"/>
          </a:p>
        </p:txBody>
      </p:sp>
      <p:sp>
        <p:nvSpPr>
          <p:cNvPr id="3" name="İçerik Yer Tutucusu 2"/>
          <p:cNvSpPr>
            <a:spLocks noGrp="1"/>
          </p:cNvSpPr>
          <p:nvPr>
            <p:ph idx="1"/>
          </p:nvPr>
        </p:nvSpPr>
        <p:spPr>
          <a:xfrm>
            <a:off x="457200" y="1052736"/>
            <a:ext cx="8229600" cy="5073427"/>
          </a:xfrm>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tr-TR" b="1" dirty="0" smtClean="0"/>
              <a:t>1.	Birbiri ardınca sıralanan eş görevli kelime ve kelime gruplarının arasına konur:</a:t>
            </a:r>
          </a:p>
          <a:p>
            <a:r>
              <a:rPr lang="tr-TR" dirty="0" smtClean="0"/>
              <a:t>Çantamda </a:t>
            </a:r>
            <a:r>
              <a:rPr lang="tr-TR" dirty="0" err="1" smtClean="0"/>
              <a:t>kalem,kitap,defter,silgi</a:t>
            </a:r>
            <a:r>
              <a:rPr lang="tr-TR" dirty="0" smtClean="0"/>
              <a:t> vardı.</a:t>
            </a:r>
          </a:p>
          <a:p>
            <a:endParaRPr lang="tr-TR" dirty="0" smtClean="0"/>
          </a:p>
          <a:p>
            <a:r>
              <a:rPr lang="tr-TR" b="1" dirty="0" smtClean="0"/>
              <a:t>2.	Sıralı cümleleri birbirinden ayırmak için konur:</a:t>
            </a:r>
          </a:p>
          <a:p>
            <a:r>
              <a:rPr lang="tr-TR" dirty="0" smtClean="0"/>
              <a:t>Umduk, bekledik, düşündük.</a:t>
            </a:r>
          </a:p>
          <a:p>
            <a:r>
              <a:rPr lang="tr-TR" dirty="0" smtClean="0"/>
              <a:t>Yüzünü yıkadı (,) giysilerini değiştirdi (,) kahvaltı etti (,) sokağa çıktı.</a:t>
            </a:r>
          </a:p>
          <a:p>
            <a:endParaRPr lang="tr-TR" dirty="0" smtClean="0"/>
          </a:p>
          <a:p>
            <a:r>
              <a:rPr lang="tr-TR" b="1" dirty="0" smtClean="0"/>
              <a:t>3.	 Aktarma cümlelerinden sonra konur.            </a:t>
            </a:r>
          </a:p>
          <a:p>
            <a:endParaRPr lang="tr-TR" dirty="0" smtClean="0"/>
          </a:p>
          <a:p>
            <a:r>
              <a:rPr lang="tr-TR" dirty="0" smtClean="0"/>
              <a:t>       Onu yolcu ettikten sonra biraz oyalanacağım (,) demiş. </a:t>
            </a:r>
          </a:p>
          <a:p>
            <a:pPr marL="0" indent="0">
              <a:buNone/>
            </a:pPr>
            <a:endParaRPr lang="tr-TR" dirty="0" smtClean="0"/>
          </a:p>
        </p:txBody>
      </p:sp>
    </p:spTree>
    <p:extLst>
      <p:ext uri="{BB962C8B-B14F-4D97-AF65-F5344CB8AC3E}">
        <p14:creationId xmlns:p14="http://schemas.microsoft.com/office/powerpoint/2010/main" xmlns="" val="3107123482"/>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18058"/>
          </a:xfrm>
        </p:spPr>
        <p:txBody>
          <a:bodyPr>
            <a:normAutofit fontScale="90000"/>
          </a:bodyPr>
          <a:lstStyle/>
          <a:p>
            <a:endParaRPr lang="tr-TR" dirty="0"/>
          </a:p>
        </p:txBody>
      </p:sp>
      <p:sp>
        <p:nvSpPr>
          <p:cNvPr id="3" name="İçerik Yer Tutucusu 2"/>
          <p:cNvSpPr>
            <a:spLocks noGrp="1"/>
          </p:cNvSpPr>
          <p:nvPr>
            <p:ph idx="1"/>
          </p:nvPr>
        </p:nvSpPr>
        <p:spPr>
          <a:xfrm>
            <a:off x="457200" y="764704"/>
            <a:ext cx="8229600" cy="5832648"/>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dirty="0" smtClean="0"/>
              <a:t>4.	Cümle içinde ara sözleri veya ara cümleleri ayırmak için ara sözlerin veya ara cümlelerin başına ve sonuna konur:</a:t>
            </a:r>
          </a:p>
          <a:p>
            <a:endParaRPr lang="tr-TR" dirty="0" smtClean="0"/>
          </a:p>
          <a:p>
            <a:pPr marL="0" indent="0">
              <a:buNone/>
            </a:pPr>
            <a:r>
              <a:rPr lang="tr-TR" dirty="0"/>
              <a:t> </a:t>
            </a:r>
            <a:r>
              <a:rPr lang="tr-TR" dirty="0" smtClean="0"/>
              <a:t>           </a:t>
            </a:r>
            <a:r>
              <a:rPr lang="tr-TR" dirty="0" err="1" smtClean="0"/>
              <a:t>Türkiyemi,cennet</a:t>
            </a:r>
            <a:r>
              <a:rPr lang="tr-TR" dirty="0" smtClean="0"/>
              <a:t> </a:t>
            </a:r>
            <a:r>
              <a:rPr lang="tr-TR" dirty="0" err="1" smtClean="0"/>
              <a:t>yurdumu,çok</a:t>
            </a:r>
            <a:r>
              <a:rPr lang="tr-TR" dirty="0" smtClean="0"/>
              <a:t> özlüyorum.</a:t>
            </a:r>
          </a:p>
          <a:p>
            <a:pPr marL="0" indent="0">
              <a:buNone/>
            </a:pPr>
            <a:endParaRPr lang="tr-TR" dirty="0" smtClean="0"/>
          </a:p>
          <a:p>
            <a:r>
              <a:rPr lang="tr-TR" b="1" dirty="0" smtClean="0"/>
              <a:t> 5.Onay ve </a:t>
            </a:r>
            <a:r>
              <a:rPr lang="tr-TR" b="1" dirty="0" err="1" smtClean="0"/>
              <a:t>red</a:t>
            </a:r>
            <a:r>
              <a:rPr lang="tr-TR" b="1" dirty="0" smtClean="0"/>
              <a:t> bildiren </a:t>
            </a:r>
            <a:r>
              <a:rPr lang="tr-TR" b="1" dirty="0" err="1" smtClean="0"/>
              <a:t>kelimelrden</a:t>
            </a:r>
            <a:r>
              <a:rPr lang="tr-TR" b="1" dirty="0" smtClean="0"/>
              <a:t> sonra kullanılır.</a:t>
            </a:r>
            <a:r>
              <a:rPr lang="tr-TR" dirty="0" smtClean="0"/>
              <a:t>       </a:t>
            </a:r>
          </a:p>
          <a:p>
            <a:r>
              <a:rPr lang="tr-TR" dirty="0" smtClean="0"/>
              <a:t>            Hayır (,) beni anladığını sanmıyorum. </a:t>
            </a:r>
          </a:p>
          <a:p>
            <a:r>
              <a:rPr lang="tr-TR" dirty="0" smtClean="0"/>
              <a:t>            Elbette (,)  hem yeni yerler görmüş olursun. </a:t>
            </a:r>
          </a:p>
          <a:p>
            <a:pPr marL="0" indent="0">
              <a:buNone/>
            </a:pPr>
            <a:endParaRPr lang="tr-TR" dirty="0" smtClean="0"/>
          </a:p>
          <a:p>
            <a:r>
              <a:rPr lang="tr-TR" b="1" dirty="0" smtClean="0"/>
              <a:t>6.Anlam karışıklığını gidermek için kullanılır.</a:t>
            </a:r>
          </a:p>
          <a:p>
            <a:endParaRPr lang="tr-TR" dirty="0" smtClean="0"/>
          </a:p>
          <a:p>
            <a:r>
              <a:rPr lang="tr-TR" dirty="0" err="1" smtClean="0"/>
              <a:t>İhtiyar,ağaca</a:t>
            </a:r>
            <a:r>
              <a:rPr lang="tr-TR" dirty="0" smtClean="0"/>
              <a:t> yaklaştı.</a:t>
            </a:r>
          </a:p>
          <a:p>
            <a:endParaRPr lang="tr-TR" dirty="0"/>
          </a:p>
        </p:txBody>
      </p:sp>
    </p:spTree>
    <p:extLst>
      <p:ext uri="{BB962C8B-B14F-4D97-AF65-F5344CB8AC3E}">
        <p14:creationId xmlns:p14="http://schemas.microsoft.com/office/powerpoint/2010/main" xmlns="" val="22298188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sp>
        <p:nvSpPr>
          <p:cNvPr id="3" name="İçerik Yer Tutucusu 2"/>
          <p:cNvSpPr>
            <a:spLocks noGrp="1"/>
          </p:cNvSpPr>
          <p:nvPr>
            <p:ph idx="1"/>
          </p:nvPr>
        </p:nvSpPr>
        <p:spPr>
          <a:xfrm>
            <a:off x="457200" y="1600200"/>
            <a:ext cx="8229600" cy="4925144"/>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i="1" dirty="0" smtClean="0"/>
              <a:t>      Evreni </a:t>
            </a:r>
            <a:r>
              <a:rPr lang="tr-TR" i="1" dirty="0"/>
              <a:t>gösterecek tek pencere kitaptır.</a:t>
            </a:r>
          </a:p>
          <a:p>
            <a:r>
              <a:rPr lang="tr-TR" b="1" dirty="0"/>
              <a:t>Bu cümlede sıfat-fiil, bir sıfat tamlaması oluşturmuştur. Aynı kullanım aşağıdakilerin hangisinde vardır?</a:t>
            </a:r>
          </a:p>
          <a:p>
            <a:r>
              <a:rPr lang="tr-TR" dirty="0"/>
              <a:t>A)	Yağmurun gelişi bulutlardan belli olur.</a:t>
            </a:r>
          </a:p>
          <a:p>
            <a:r>
              <a:rPr lang="tr-TR" dirty="0"/>
              <a:t>B)	Kitaplar yaşadıkça geçmiş unutulmayacaktır.</a:t>
            </a:r>
          </a:p>
          <a:p>
            <a:r>
              <a:rPr lang="tr-TR" dirty="0"/>
              <a:t>C)	Konuşmasını öğreninceye kadar susmak güç değildir.</a:t>
            </a:r>
          </a:p>
          <a:p>
            <a:r>
              <a:rPr lang="tr-TR" dirty="0"/>
              <a:t>D)	Hiç umulmadık iyilikler vardır, yıldırım gibi düşer ve yakalarlar.</a:t>
            </a:r>
          </a:p>
          <a:p>
            <a:endParaRPr lang="tr-TR" dirty="0"/>
          </a:p>
        </p:txBody>
      </p:sp>
    </p:spTree>
    <p:extLst>
      <p:ext uri="{BB962C8B-B14F-4D97-AF65-F5344CB8AC3E}">
        <p14:creationId xmlns:p14="http://schemas.microsoft.com/office/powerpoint/2010/main" xmlns="" val="1344223117"/>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616624"/>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i="1" dirty="0" smtClean="0"/>
              <a:t>Her şeyi yazabilecek kadar özgür hissetmeyiz kendimizi;</a:t>
            </a:r>
          </a:p>
          <a:p>
            <a:r>
              <a:rPr lang="tr-TR" i="1" dirty="0" smtClean="0"/>
              <a:t>bir şeyleri hep saklarız, biriktiririz, yastık altına iteriz.</a:t>
            </a:r>
          </a:p>
          <a:p>
            <a:r>
              <a:rPr lang="tr-TR" b="1" dirty="0" smtClean="0"/>
              <a:t>Bu cümlede virgülün kullanımıyla ilgili olarak aşağıdakilerden  hangisi söylenebilir?</a:t>
            </a:r>
          </a:p>
          <a:p>
            <a:r>
              <a:rPr lang="tr-TR" dirty="0" smtClean="0"/>
              <a:t>A) Birbiri ardınca sıralanan eş görevli sözcük ve sözcük</a:t>
            </a:r>
          </a:p>
          <a:p>
            <a:r>
              <a:rPr lang="tr-TR" dirty="0" smtClean="0"/>
              <a:t>gruplarının arasına konmuştur.</a:t>
            </a:r>
          </a:p>
          <a:p>
            <a:r>
              <a:rPr lang="tr-TR" dirty="0" smtClean="0"/>
              <a:t>B) Sıralı cümleleri birbirinden ayırmak için konmuştur.</a:t>
            </a:r>
          </a:p>
          <a:p>
            <a:r>
              <a:rPr lang="tr-TR" dirty="0" smtClean="0"/>
              <a:t>C) Yüklemden uzak düşmüş özneyi belirtmek için konmuştur.</a:t>
            </a:r>
          </a:p>
          <a:p>
            <a:r>
              <a:rPr lang="tr-TR" dirty="0" smtClean="0"/>
              <a:t>D) Hitap için kullanılan sözcükten sonra konmuştur.</a:t>
            </a:r>
            <a:endParaRPr lang="tr-TR" dirty="0"/>
          </a:p>
        </p:txBody>
      </p:sp>
    </p:spTree>
    <p:extLst>
      <p:ext uri="{BB962C8B-B14F-4D97-AF65-F5344CB8AC3E}">
        <p14:creationId xmlns:p14="http://schemas.microsoft.com/office/powerpoint/2010/main" xmlns="" val="4072845806"/>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80728"/>
            <a:ext cx="8435280" cy="5472608"/>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a:t>Türküler bazen en kırılgan, en ince ve en solgun </a:t>
            </a:r>
            <a:r>
              <a:rPr lang="tr-TR" dirty="0" smtClean="0"/>
              <a:t>yerinden yüreğimizin </a:t>
            </a:r>
            <a:r>
              <a:rPr lang="tr-TR" dirty="0"/>
              <a:t>teline dokunuverir.</a:t>
            </a:r>
          </a:p>
          <a:p>
            <a:pPr marL="0" indent="0">
              <a:buNone/>
            </a:pPr>
            <a:r>
              <a:rPr lang="tr-TR" b="1" dirty="0" smtClean="0"/>
              <a:t>Bu </a:t>
            </a:r>
            <a:r>
              <a:rPr lang="tr-TR" b="1" dirty="0"/>
              <a:t>cümlede virgülün kullanımıyla ilgili </a:t>
            </a:r>
            <a:r>
              <a:rPr lang="tr-TR" b="1" dirty="0" smtClean="0"/>
              <a:t>olarak aşağıdakilerden </a:t>
            </a:r>
            <a:r>
              <a:rPr lang="tr-TR" b="1" dirty="0"/>
              <a:t>hangisi söylenebilir?</a:t>
            </a:r>
          </a:p>
          <a:p>
            <a:r>
              <a:rPr lang="tr-TR" dirty="0"/>
              <a:t>A) Yüklemden uzak düşmüş özneyi belirtmek için</a:t>
            </a:r>
          </a:p>
          <a:p>
            <a:pPr marL="0" indent="0">
              <a:buNone/>
            </a:pPr>
            <a:r>
              <a:rPr lang="tr-TR" dirty="0"/>
              <a:t>konmuştur.</a:t>
            </a:r>
          </a:p>
          <a:p>
            <a:r>
              <a:rPr lang="tr-TR" dirty="0"/>
              <a:t>B) Sıralı cümleleri birbirinden ayırmak için konmuştur.</a:t>
            </a:r>
          </a:p>
          <a:p>
            <a:r>
              <a:rPr lang="tr-TR" dirty="0"/>
              <a:t>C) Cümle içinde ara sözleri ve ara cümleleri ayırmak için</a:t>
            </a:r>
          </a:p>
          <a:p>
            <a:pPr marL="0" indent="0">
              <a:buNone/>
            </a:pPr>
            <a:r>
              <a:rPr lang="tr-TR" dirty="0"/>
              <a:t>konmuştur.</a:t>
            </a:r>
          </a:p>
          <a:p>
            <a:r>
              <a:rPr lang="tr-TR" dirty="0"/>
              <a:t>D) Birbiri ardınca sıralanmış eş görevli sözcük grupları</a:t>
            </a:r>
          </a:p>
          <a:p>
            <a:pPr marL="0" indent="0">
              <a:buNone/>
            </a:pPr>
            <a:r>
              <a:rPr lang="tr-TR" dirty="0"/>
              <a:t>arasına konmuştur.</a:t>
            </a:r>
          </a:p>
        </p:txBody>
      </p:sp>
    </p:spTree>
    <p:extLst>
      <p:ext uri="{BB962C8B-B14F-4D97-AF65-F5344CB8AC3E}">
        <p14:creationId xmlns:p14="http://schemas.microsoft.com/office/powerpoint/2010/main" xmlns="" val="3090550955"/>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188640"/>
            <a:ext cx="8229600" cy="576064"/>
          </a:xfrm>
        </p:spPr>
        <p:txBody>
          <a:bodyPr>
            <a:normAutofit fontScale="90000"/>
          </a:bodyPr>
          <a:lstStyle/>
          <a:p>
            <a:endParaRPr lang="tr-TR" dirty="0"/>
          </a:p>
        </p:txBody>
      </p:sp>
      <p:sp>
        <p:nvSpPr>
          <p:cNvPr id="3" name="İçerik Yer Tutucusu 2"/>
          <p:cNvSpPr>
            <a:spLocks noGrp="1"/>
          </p:cNvSpPr>
          <p:nvPr>
            <p:ph idx="1"/>
          </p:nvPr>
        </p:nvSpPr>
        <p:spPr>
          <a:xfrm>
            <a:off x="457200" y="1124744"/>
            <a:ext cx="8435280" cy="5001419"/>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a:t>Kusursuz bir tatil yapmak, huzura ve mutluluğa ulaşmak, </a:t>
            </a:r>
          </a:p>
          <a:p>
            <a:r>
              <a:rPr lang="tr-TR" dirty="0"/>
              <a:t>                                             1                                            </a:t>
            </a:r>
            <a:r>
              <a:rPr lang="tr-TR" dirty="0" smtClean="0"/>
              <a:t>      </a:t>
            </a:r>
            <a:r>
              <a:rPr lang="tr-TR" dirty="0"/>
              <a:t>2</a:t>
            </a:r>
          </a:p>
          <a:p>
            <a:pPr marL="0" indent="0">
              <a:buNone/>
            </a:pPr>
            <a:endParaRPr lang="tr-TR" dirty="0"/>
          </a:p>
          <a:p>
            <a:pPr marL="0" indent="0">
              <a:buNone/>
            </a:pPr>
            <a:r>
              <a:rPr lang="tr-TR" dirty="0" smtClean="0"/>
              <a:t>senenin </a:t>
            </a:r>
            <a:r>
              <a:rPr lang="tr-TR" dirty="0"/>
              <a:t>yorgunluğunu atmak düşüncesiyle </a:t>
            </a:r>
            <a:r>
              <a:rPr lang="tr-TR" dirty="0" smtClean="0"/>
              <a:t>yola çıkanlar</a:t>
            </a:r>
            <a:r>
              <a:rPr lang="tr-TR" dirty="0"/>
              <a:t>, çoğu </a:t>
            </a:r>
            <a:endParaRPr lang="tr-TR" dirty="0" smtClean="0"/>
          </a:p>
          <a:p>
            <a:pPr marL="0" indent="0">
              <a:buNone/>
            </a:pPr>
            <a:r>
              <a:rPr lang="tr-TR" dirty="0"/>
              <a:t>                                                                                           </a:t>
            </a:r>
            <a:r>
              <a:rPr lang="tr-TR" dirty="0" smtClean="0"/>
              <a:t>         </a:t>
            </a:r>
            <a:r>
              <a:rPr lang="tr-TR" dirty="0"/>
              <a:t>3</a:t>
            </a:r>
          </a:p>
          <a:p>
            <a:pPr marL="0" indent="0">
              <a:buNone/>
            </a:pPr>
            <a:endParaRPr lang="tr-TR" dirty="0"/>
          </a:p>
          <a:p>
            <a:pPr marL="0" indent="0">
              <a:buNone/>
            </a:pPr>
            <a:r>
              <a:rPr lang="tr-TR" dirty="0" smtClean="0"/>
              <a:t>kez </a:t>
            </a:r>
            <a:r>
              <a:rPr lang="tr-TR" dirty="0"/>
              <a:t>hayal kırıklığına uğrayıp </a:t>
            </a:r>
            <a:r>
              <a:rPr lang="tr-TR" dirty="0" smtClean="0"/>
              <a:t>pişmanlık   yaşarlar</a:t>
            </a:r>
            <a:r>
              <a:rPr lang="tr-TR" dirty="0"/>
              <a:t>. Çünkü çıkacakları yolculuktan, </a:t>
            </a:r>
            <a:r>
              <a:rPr lang="tr-TR" dirty="0" smtClean="0"/>
              <a:t>gezecekleri yerlerden </a:t>
            </a:r>
            <a:r>
              <a:rPr lang="tr-TR" dirty="0"/>
              <a:t>çok şey </a:t>
            </a:r>
            <a:r>
              <a:rPr lang="tr-TR" dirty="0" smtClean="0"/>
              <a:t>beklerler.</a:t>
            </a:r>
            <a:endParaRPr lang="tr-TR" dirty="0"/>
          </a:p>
          <a:p>
            <a:r>
              <a:rPr lang="tr-TR" dirty="0" smtClean="0"/>
              <a:t>                                   4</a:t>
            </a:r>
            <a:endParaRPr lang="tr-TR" dirty="0"/>
          </a:p>
          <a:p>
            <a:r>
              <a:rPr lang="tr-TR" b="1" dirty="0" smtClean="0"/>
              <a:t>Bu </a:t>
            </a:r>
            <a:r>
              <a:rPr lang="tr-TR" b="1" dirty="0"/>
              <a:t>parçada numaralanmış virgüllerden </a:t>
            </a:r>
            <a:r>
              <a:rPr lang="tr-TR" b="1" dirty="0" smtClean="0"/>
              <a:t>hangisi  farklı </a:t>
            </a:r>
            <a:r>
              <a:rPr lang="tr-TR" b="1" dirty="0"/>
              <a:t>bir görevde kullanılmıştır?</a:t>
            </a:r>
          </a:p>
          <a:p>
            <a:r>
              <a:rPr lang="tr-TR" dirty="0"/>
              <a:t>A﴿ 1. </a:t>
            </a:r>
            <a:r>
              <a:rPr lang="tr-TR" dirty="0" smtClean="0"/>
              <a:t>        B</a:t>
            </a:r>
            <a:r>
              <a:rPr lang="tr-TR" dirty="0"/>
              <a:t>﴿ 2</a:t>
            </a:r>
            <a:r>
              <a:rPr lang="tr-TR" dirty="0" smtClean="0"/>
              <a:t>.         </a:t>
            </a:r>
            <a:r>
              <a:rPr lang="tr-TR" dirty="0"/>
              <a:t>C﴿ 3. </a:t>
            </a:r>
            <a:r>
              <a:rPr lang="tr-TR" dirty="0" smtClean="0"/>
              <a:t>       D</a:t>
            </a:r>
            <a:r>
              <a:rPr lang="tr-TR" dirty="0"/>
              <a:t>﴿ 4.</a:t>
            </a:r>
          </a:p>
        </p:txBody>
      </p:sp>
    </p:spTree>
    <p:extLst>
      <p:ext uri="{BB962C8B-B14F-4D97-AF65-F5344CB8AC3E}">
        <p14:creationId xmlns:p14="http://schemas.microsoft.com/office/powerpoint/2010/main" xmlns="" val="830651231"/>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251520" y="1268760"/>
            <a:ext cx="8712968" cy="4857403"/>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a:t>Koydan ayrılan tekne, çift direkli </a:t>
            </a:r>
            <a:r>
              <a:rPr lang="tr-TR" dirty="0" err="1" smtClean="0"/>
              <a:t>olan,adanın</a:t>
            </a:r>
            <a:r>
              <a:rPr lang="tr-TR" dirty="0" smtClean="0"/>
              <a:t> </a:t>
            </a:r>
            <a:r>
              <a:rPr lang="tr-TR" dirty="0"/>
              <a:t>önünde </a:t>
            </a:r>
            <a:r>
              <a:rPr lang="tr-TR" dirty="0" smtClean="0"/>
              <a:t>demirleyecekmiş</a:t>
            </a:r>
            <a:r>
              <a:rPr lang="tr-TR" dirty="0"/>
              <a:t>.</a:t>
            </a:r>
          </a:p>
          <a:p>
            <a:pPr marL="0" indent="0">
              <a:buNone/>
            </a:pPr>
            <a:r>
              <a:rPr lang="tr-TR" b="1" dirty="0" smtClean="0"/>
              <a:t>Yukarıdaki cümlede </a:t>
            </a:r>
            <a:r>
              <a:rPr lang="tr-TR" b="1" dirty="0"/>
              <a:t>virgüllerin kullanılış </a:t>
            </a:r>
            <a:r>
              <a:rPr lang="tr-TR" b="1" dirty="0" smtClean="0"/>
              <a:t>amacı aşağıdakilerden </a:t>
            </a:r>
            <a:r>
              <a:rPr lang="tr-TR" b="1" dirty="0"/>
              <a:t>hangisidir?</a:t>
            </a:r>
          </a:p>
          <a:p>
            <a:r>
              <a:rPr lang="tr-TR" dirty="0"/>
              <a:t>A) Ara sözü belirtmek</a:t>
            </a:r>
          </a:p>
          <a:p>
            <a:r>
              <a:rPr lang="tr-TR" dirty="0"/>
              <a:t>B) Anlam belirsizliğini gidermek</a:t>
            </a:r>
          </a:p>
          <a:p>
            <a:r>
              <a:rPr lang="tr-TR" dirty="0"/>
              <a:t>C) Vurgulanan ögeyi belirtmek</a:t>
            </a:r>
          </a:p>
          <a:p>
            <a:r>
              <a:rPr lang="tr-TR" dirty="0"/>
              <a:t>D) Eş görevli sözcükleri ayırmak</a:t>
            </a:r>
          </a:p>
        </p:txBody>
      </p:sp>
    </p:spTree>
    <p:extLst>
      <p:ext uri="{BB962C8B-B14F-4D97-AF65-F5344CB8AC3E}">
        <p14:creationId xmlns:p14="http://schemas.microsoft.com/office/powerpoint/2010/main" xmlns="" val="2447911020"/>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457200" y="836712"/>
            <a:ext cx="8363272" cy="5688632"/>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I. Kınalı kuzu, damın gölgesinde </a:t>
            </a:r>
            <a:r>
              <a:rPr lang="tr-TR" dirty="0" smtClean="0"/>
              <a:t>kıvrılmış uyuyordu</a:t>
            </a:r>
            <a:r>
              <a:rPr lang="tr-TR" dirty="0"/>
              <a:t>.</a:t>
            </a:r>
          </a:p>
          <a:p>
            <a:r>
              <a:rPr lang="tr-TR" dirty="0"/>
              <a:t>II. Yaşananlardan sonuç çıkarılmalı, ders alınmalıdır.</a:t>
            </a:r>
          </a:p>
          <a:p>
            <a:r>
              <a:rPr lang="tr-TR" dirty="0"/>
              <a:t>III. Seslendi yaralı, doktora acıyla bakarak.</a:t>
            </a:r>
          </a:p>
          <a:p>
            <a:r>
              <a:rPr lang="tr-TR" dirty="0"/>
              <a:t>IV. Devlet; tarih, kültür ve tabiat varlıklarının </a:t>
            </a:r>
            <a:r>
              <a:rPr lang="tr-TR" dirty="0" smtClean="0"/>
              <a:t>korunmasını sağlar</a:t>
            </a:r>
            <a:r>
              <a:rPr lang="tr-TR" dirty="0"/>
              <a:t>.</a:t>
            </a:r>
          </a:p>
          <a:p>
            <a:r>
              <a:rPr lang="tr-TR" b="1" dirty="0"/>
              <a:t>Numaralanmış cümlelerle ilgili </a:t>
            </a:r>
            <a:r>
              <a:rPr lang="tr-TR" b="1" dirty="0" smtClean="0"/>
              <a:t>aşağıdakilerden hangisi </a:t>
            </a:r>
            <a:r>
              <a:rPr lang="tr-TR" b="1" dirty="0"/>
              <a:t>söylenemez?</a:t>
            </a:r>
          </a:p>
          <a:p>
            <a:r>
              <a:rPr lang="tr-TR" dirty="0"/>
              <a:t>A) I. cümlede virgül (,) özneyi diğer öğelerden </a:t>
            </a:r>
            <a:r>
              <a:rPr lang="tr-TR" dirty="0" smtClean="0"/>
              <a:t>ayırmak için </a:t>
            </a:r>
            <a:r>
              <a:rPr lang="tr-TR" dirty="0"/>
              <a:t>kullanılmış.</a:t>
            </a:r>
          </a:p>
          <a:p>
            <a:r>
              <a:rPr lang="tr-TR" dirty="0"/>
              <a:t>B) </a:t>
            </a:r>
            <a:r>
              <a:rPr lang="tr-TR" dirty="0" err="1"/>
              <a:t>II.cümlede</a:t>
            </a:r>
            <a:r>
              <a:rPr lang="tr-TR" dirty="0"/>
              <a:t> virgül(,) sıralı cümleleri ayırmak </a:t>
            </a:r>
            <a:r>
              <a:rPr lang="tr-TR" dirty="0" smtClean="0"/>
              <a:t>için kullanılmış</a:t>
            </a:r>
            <a:r>
              <a:rPr lang="tr-TR" dirty="0"/>
              <a:t>.</a:t>
            </a:r>
          </a:p>
          <a:p>
            <a:r>
              <a:rPr lang="tr-TR" dirty="0"/>
              <a:t>C) </a:t>
            </a:r>
            <a:r>
              <a:rPr lang="tr-TR" dirty="0" err="1"/>
              <a:t>III.cümlede</a:t>
            </a:r>
            <a:r>
              <a:rPr lang="tr-TR" dirty="0"/>
              <a:t> virgül(,) anlam karışıklığını </a:t>
            </a:r>
            <a:r>
              <a:rPr lang="tr-TR" dirty="0" smtClean="0"/>
              <a:t>gidermek için </a:t>
            </a:r>
            <a:r>
              <a:rPr lang="tr-TR" dirty="0"/>
              <a:t>kullanılmış.</a:t>
            </a:r>
          </a:p>
          <a:p>
            <a:r>
              <a:rPr lang="tr-TR" dirty="0"/>
              <a:t>D) IV. cümlede noktalı virgül (;) sıralı cümleleri </a:t>
            </a:r>
            <a:r>
              <a:rPr lang="tr-TR" dirty="0" smtClean="0"/>
              <a:t>ayırmak için </a:t>
            </a:r>
            <a:r>
              <a:rPr lang="tr-TR" dirty="0"/>
              <a:t>kullanılmış.</a:t>
            </a:r>
          </a:p>
        </p:txBody>
      </p:sp>
    </p:spTree>
    <p:extLst>
      <p:ext uri="{BB962C8B-B14F-4D97-AF65-F5344CB8AC3E}">
        <p14:creationId xmlns:p14="http://schemas.microsoft.com/office/powerpoint/2010/main" xmlns="" val="3667962482"/>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cümlelerin hangisinde virgülün </a:t>
            </a:r>
            <a:r>
              <a:rPr lang="tr-TR" b="1" dirty="0" smtClean="0"/>
              <a:t>kullanım amacı </a:t>
            </a:r>
            <a:r>
              <a:rPr lang="tr-TR" b="1" dirty="0"/>
              <a:t>diğerlerinden </a:t>
            </a:r>
            <a:r>
              <a:rPr lang="tr-TR" b="1" u="sng" dirty="0"/>
              <a:t>farklıdır?</a:t>
            </a:r>
          </a:p>
          <a:p>
            <a:r>
              <a:rPr lang="tr-TR" dirty="0"/>
              <a:t>A) Buradan göç edeli on yıl oldu, diyordu.</a:t>
            </a:r>
          </a:p>
          <a:p>
            <a:r>
              <a:rPr lang="tr-TR" dirty="0"/>
              <a:t>B) Benim sözüme kulak asmazlar, dedim.</a:t>
            </a:r>
          </a:p>
          <a:p>
            <a:r>
              <a:rPr lang="tr-TR" dirty="0"/>
              <a:t>C) Yazar, romantik tipleri daha çok tanıtıyor.</a:t>
            </a:r>
          </a:p>
          <a:p>
            <a:r>
              <a:rPr lang="tr-TR" dirty="0"/>
              <a:t>D) Sen şurada biraz bekle, dedi.</a:t>
            </a:r>
          </a:p>
        </p:txBody>
      </p:sp>
    </p:spTree>
    <p:extLst>
      <p:ext uri="{BB962C8B-B14F-4D97-AF65-F5344CB8AC3E}">
        <p14:creationId xmlns:p14="http://schemas.microsoft.com/office/powerpoint/2010/main" xmlns="" val="2492555142"/>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2013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i="1" dirty="0"/>
              <a:t>Hale, Yusuf, Cahide bu akşam bize gelecekler.</a:t>
            </a:r>
          </a:p>
          <a:p>
            <a:r>
              <a:rPr lang="tr-TR" b="1" dirty="0"/>
              <a:t>Virgülün bu cümledeki kullanılış amacıyla</a:t>
            </a:r>
          </a:p>
          <a:p>
            <a:r>
              <a:rPr lang="tr-TR" b="1" dirty="0"/>
              <a:t>aynı olan cümle aşağıdakilerden hangisidir?</a:t>
            </a:r>
          </a:p>
          <a:p>
            <a:r>
              <a:rPr lang="tr-TR" dirty="0"/>
              <a:t>1. Adapazarı’nı, doğduğum şehri, bırakıp</a:t>
            </a:r>
          </a:p>
          <a:p>
            <a:r>
              <a:rPr lang="tr-TR" dirty="0"/>
              <a:t>geldim.</a:t>
            </a:r>
          </a:p>
          <a:p>
            <a:r>
              <a:rPr lang="tr-TR" dirty="0"/>
              <a:t>2. O, kitabı okumak için zaman harcadı.</a:t>
            </a:r>
          </a:p>
          <a:p>
            <a:r>
              <a:rPr lang="tr-TR" dirty="0"/>
              <a:t>3. Evet, sizleri de dinleyeceğim.</a:t>
            </a:r>
          </a:p>
          <a:p>
            <a:r>
              <a:rPr lang="tr-TR" dirty="0"/>
              <a:t>4. Evini, arabasını, tarlasını sattı.</a:t>
            </a:r>
          </a:p>
          <a:p>
            <a:r>
              <a:rPr lang="tr-TR" dirty="0"/>
              <a:t>A) 1 </a:t>
            </a:r>
            <a:r>
              <a:rPr lang="tr-TR" dirty="0" smtClean="0"/>
              <a:t>                  B</a:t>
            </a:r>
            <a:r>
              <a:rPr lang="tr-TR" dirty="0"/>
              <a:t>) 2 </a:t>
            </a:r>
            <a:r>
              <a:rPr lang="tr-TR" dirty="0" smtClean="0"/>
              <a:t>         C</a:t>
            </a:r>
            <a:r>
              <a:rPr lang="tr-TR" dirty="0"/>
              <a:t>) 3 </a:t>
            </a:r>
            <a:r>
              <a:rPr lang="tr-TR" dirty="0" smtClean="0"/>
              <a:t>            D</a:t>
            </a:r>
            <a:r>
              <a:rPr lang="tr-TR" dirty="0"/>
              <a:t>) 4</a:t>
            </a:r>
          </a:p>
        </p:txBody>
      </p:sp>
    </p:spTree>
    <p:extLst>
      <p:ext uri="{BB962C8B-B14F-4D97-AF65-F5344CB8AC3E}">
        <p14:creationId xmlns:p14="http://schemas.microsoft.com/office/powerpoint/2010/main" xmlns="" val="339308653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4" name="İçerik Yer Tutucusu 3"/>
          <p:cNvPicPr>
            <a:picLocks noGrp="1"/>
          </p:cNvPicPr>
          <p:nvPr>
            <p:ph idx="1"/>
          </p:nvPr>
        </p:nvPicPr>
        <p:blipFill>
          <a:blip r:embed="rId2" cstate="print"/>
          <a:stretch>
            <a:fillRect/>
          </a:stretch>
        </p:blipFill>
        <p:spPr bwMode="auto">
          <a:xfrm>
            <a:off x="1877068" y="1600200"/>
            <a:ext cx="5389864" cy="4525963"/>
          </a:xfrm>
          <a:prstGeom prst="rect">
            <a:avLst/>
          </a:prstGeom>
          <a:noFill/>
          <a:ln w="9525">
            <a:noFill/>
            <a:miter lim="800000"/>
            <a:headEnd/>
            <a:tailEnd/>
          </a:ln>
        </p:spPr>
      </p:pic>
    </p:spTree>
    <p:extLst>
      <p:ext uri="{BB962C8B-B14F-4D97-AF65-F5344CB8AC3E}">
        <p14:creationId xmlns:p14="http://schemas.microsoft.com/office/powerpoint/2010/main" xmlns="" val="2368037554"/>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NOKTALI VİRGÜL</a:t>
            </a:r>
            <a:endParaRPr lang="tr-TR" dirty="0"/>
          </a:p>
        </p:txBody>
      </p:sp>
      <p:sp>
        <p:nvSpPr>
          <p:cNvPr id="3" name="İçerik Yer Tutucusu 2"/>
          <p:cNvSpPr>
            <a:spLocks noGrp="1"/>
          </p:cNvSpPr>
          <p:nvPr>
            <p:ph idx="1"/>
          </p:nvPr>
        </p:nvSpPr>
        <p:spPr>
          <a:xfrm>
            <a:off x="457200" y="1196752"/>
            <a:ext cx="8229600" cy="5328592"/>
          </a:xfrm>
        </p:spPr>
        <p:style>
          <a:lnRef idx="1">
            <a:schemeClr val="accent2"/>
          </a:lnRef>
          <a:fillRef idx="2">
            <a:schemeClr val="accent2"/>
          </a:fillRef>
          <a:effectRef idx="1">
            <a:schemeClr val="accent2"/>
          </a:effectRef>
          <a:fontRef idx="minor">
            <a:schemeClr val="dk1"/>
          </a:fontRef>
        </p:style>
        <p:txBody>
          <a:bodyPr>
            <a:normAutofit fontScale="70000" lnSpcReduction="20000"/>
          </a:bodyPr>
          <a:lstStyle/>
          <a:p>
            <a:r>
              <a:rPr lang="tr-TR" b="1" dirty="0" smtClean="0"/>
              <a:t>1. Virgülle ayrılmış sözleri ya da söz gruplarını ya da grup veya takımları farklı sözlerden ya da söz gruplarından  ayırmak için konur.&gt;&gt;&gt;</a:t>
            </a:r>
            <a:r>
              <a:rPr lang="tr-TR" dirty="0" smtClean="0"/>
              <a:t>   </a:t>
            </a:r>
          </a:p>
          <a:p>
            <a:r>
              <a:rPr lang="tr-TR" dirty="0" smtClean="0"/>
              <a:t>*Sayısal derslerden matematiği, fiziği; sözel derslerden Türkçeyi, coğrafyayı çok seviyorum.</a:t>
            </a:r>
          </a:p>
          <a:p>
            <a:endParaRPr lang="tr-TR" dirty="0" smtClean="0"/>
          </a:p>
          <a:p>
            <a:r>
              <a:rPr lang="tr-TR" dirty="0" smtClean="0"/>
              <a:t>2</a:t>
            </a:r>
            <a:r>
              <a:rPr lang="tr-TR" b="1" dirty="0" smtClean="0"/>
              <a:t>. Öğeleri arasına virgül konmuş sıralı cümleleri ayırmada kullanılır.&gt;&gt;&gt;</a:t>
            </a:r>
          </a:p>
          <a:p>
            <a:r>
              <a:rPr lang="tr-TR" dirty="0" smtClean="0"/>
              <a:t>  *At ölür, meydan kalır; yiğit ölür, şan kalır.  </a:t>
            </a:r>
          </a:p>
          <a:p>
            <a:endParaRPr lang="tr-TR" dirty="0" smtClean="0"/>
          </a:p>
          <a:p>
            <a:r>
              <a:rPr lang="tr-TR" dirty="0" smtClean="0"/>
              <a:t>*</a:t>
            </a:r>
            <a:r>
              <a:rPr lang="tr-TR" dirty="0" err="1" smtClean="0"/>
              <a:t>Ben,seni</a:t>
            </a:r>
            <a:r>
              <a:rPr lang="tr-TR" dirty="0" smtClean="0"/>
              <a:t> çok </a:t>
            </a:r>
            <a:r>
              <a:rPr lang="tr-TR" dirty="0" err="1" smtClean="0"/>
              <a:t>seviyorum;seninle</a:t>
            </a:r>
            <a:r>
              <a:rPr lang="tr-TR" dirty="0" smtClean="0"/>
              <a:t> evlenmek istiyorum.</a:t>
            </a:r>
          </a:p>
          <a:p>
            <a:endParaRPr lang="tr-TR" dirty="0" smtClean="0"/>
          </a:p>
          <a:p>
            <a:r>
              <a:rPr lang="tr-TR" b="1" dirty="0" smtClean="0"/>
              <a:t>3. Özneyi kendisinden sonraki virgülle birbirine bağlı sözcüklerden ayırmak için kullanılır.&gt;&gt;&gt;</a:t>
            </a:r>
          </a:p>
          <a:p>
            <a:r>
              <a:rPr lang="tr-TR" dirty="0" smtClean="0"/>
              <a:t>    *Ahmet; Tarık, Kenan ve Ferit’ten daha çalışkandır</a:t>
            </a:r>
          </a:p>
          <a:p>
            <a:endParaRPr lang="tr-TR" dirty="0"/>
          </a:p>
        </p:txBody>
      </p:sp>
    </p:spTree>
    <p:extLst>
      <p:ext uri="{BB962C8B-B14F-4D97-AF65-F5344CB8AC3E}">
        <p14:creationId xmlns:p14="http://schemas.microsoft.com/office/powerpoint/2010/main" xmlns="" val="1321046196"/>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908720"/>
            <a:ext cx="8229600" cy="5217443"/>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i="1" dirty="0" smtClean="0"/>
              <a:t>Noktalı virgül, cümle içinde virgüllerle ayrılmış tür veya</a:t>
            </a:r>
          </a:p>
          <a:p>
            <a:r>
              <a:rPr lang="tr-TR" i="1" dirty="0" smtClean="0"/>
              <a:t>takımları birbirinden ayırmak için konur.</a:t>
            </a:r>
          </a:p>
          <a:p>
            <a:r>
              <a:rPr lang="tr-TR" b="1" dirty="0" smtClean="0"/>
              <a:t>Noktalı virgülün bu işlevine uygun bir kullanım</a:t>
            </a:r>
          </a:p>
          <a:p>
            <a:r>
              <a:rPr lang="tr-TR" b="1" dirty="0" smtClean="0"/>
              <a:t>aşağıdakilerin hangisinde vardır?</a:t>
            </a:r>
          </a:p>
          <a:p>
            <a:r>
              <a:rPr lang="tr-TR" dirty="0" smtClean="0"/>
              <a:t>A) Bu yörede erkek çocuklara Doğan, Tuğrul, Aslan,</a:t>
            </a:r>
          </a:p>
          <a:p>
            <a:r>
              <a:rPr lang="tr-TR" dirty="0" smtClean="0"/>
              <a:t>Orhan; kız çocuklara ise İnci, Çiçek, Gönül, Yonca</a:t>
            </a:r>
          </a:p>
          <a:p>
            <a:r>
              <a:rPr lang="tr-TR" dirty="0" smtClean="0"/>
              <a:t>adları verilir.</a:t>
            </a:r>
          </a:p>
          <a:p>
            <a:r>
              <a:rPr lang="tr-TR" dirty="0" smtClean="0"/>
              <a:t>B) Sevinçten, heyecandan içim içime sığmıyor; bağırmak,</a:t>
            </a:r>
          </a:p>
          <a:p>
            <a:r>
              <a:rPr lang="tr-TR" dirty="0" smtClean="0"/>
              <a:t>kahkahalar atmak, ağlamak istiyorum.</a:t>
            </a:r>
          </a:p>
          <a:p>
            <a:r>
              <a:rPr lang="tr-TR" dirty="0" smtClean="0"/>
              <a:t>C) Yeni usul şiirimiz; zevksiz, köksüz, acemice görünüyordu.</a:t>
            </a:r>
          </a:p>
          <a:p>
            <a:r>
              <a:rPr lang="tr-TR" dirty="0" smtClean="0"/>
              <a:t>D) At ölür, meydan kalır; yiğit ölür, şan kalır.</a:t>
            </a:r>
            <a:endParaRPr lang="tr-TR" dirty="0"/>
          </a:p>
        </p:txBody>
      </p:sp>
    </p:spTree>
    <p:extLst>
      <p:ext uri="{BB962C8B-B14F-4D97-AF65-F5344CB8AC3E}">
        <p14:creationId xmlns:p14="http://schemas.microsoft.com/office/powerpoint/2010/main" xmlns="" val="41758397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b="1" u="sng" dirty="0" smtClean="0"/>
              <a:t>UYARI</a:t>
            </a:r>
            <a:endParaRPr lang="tr-TR" b="1" u="sng" dirty="0"/>
          </a:p>
        </p:txBody>
      </p:sp>
      <p:sp>
        <p:nvSpPr>
          <p:cNvPr id="3" name="İçerik Yer Tutucusu 2"/>
          <p:cNvSpPr>
            <a:spLocks noGrp="1"/>
          </p:cNvSpPr>
          <p:nvPr>
            <p:ph idx="1"/>
          </p:nvPr>
        </p:nvSpPr>
        <p:spPr>
          <a:xfrm>
            <a:off x="457200" y="1052736"/>
            <a:ext cx="8229600" cy="5328592"/>
          </a:xfrm>
        </p:spPr>
        <p:style>
          <a:lnRef idx="1">
            <a:schemeClr val="accent2"/>
          </a:lnRef>
          <a:fillRef idx="2">
            <a:schemeClr val="accent2"/>
          </a:fillRef>
          <a:effectRef idx="1">
            <a:schemeClr val="accent2"/>
          </a:effectRef>
          <a:fontRef idx="minor">
            <a:schemeClr val="dk1"/>
          </a:fontRef>
        </p:style>
        <p:txBody>
          <a:bodyPr/>
          <a:lstStyle/>
          <a:p>
            <a:r>
              <a:rPr lang="tr-TR" dirty="0" smtClean="0"/>
              <a:t>Eğer  </a:t>
            </a:r>
            <a:r>
              <a:rPr lang="tr-TR" b="1" dirty="0" smtClean="0"/>
              <a:t>«-</a:t>
            </a:r>
            <a:r>
              <a:rPr lang="tr-TR" b="1" dirty="0" err="1" smtClean="0"/>
              <a:t>mez</a:t>
            </a:r>
            <a:r>
              <a:rPr lang="tr-TR" b="1" dirty="0" smtClean="0"/>
              <a:t>-ar-dik-</a:t>
            </a:r>
            <a:r>
              <a:rPr lang="tr-TR" b="1" dirty="0" err="1" smtClean="0"/>
              <a:t>ecek</a:t>
            </a:r>
            <a:r>
              <a:rPr lang="tr-TR" b="1" dirty="0" smtClean="0"/>
              <a:t>-</a:t>
            </a:r>
            <a:r>
              <a:rPr lang="tr-TR" b="1" dirty="0" err="1" smtClean="0"/>
              <a:t>miş</a:t>
            </a:r>
            <a:r>
              <a:rPr lang="tr-TR" b="1" dirty="0" smtClean="0"/>
              <a:t>»</a:t>
            </a:r>
            <a:r>
              <a:rPr lang="tr-TR" dirty="0" smtClean="0"/>
              <a:t> ekleri cümlede yüklem görevinde kullanılan kelimelerin içindeyse fiil olurlar. </a:t>
            </a:r>
            <a:r>
              <a:rPr lang="tr-TR" b="1" u="sng" dirty="0" smtClean="0"/>
              <a:t>UNUTMA!...</a:t>
            </a:r>
          </a:p>
          <a:p>
            <a:r>
              <a:rPr lang="tr-TR" u="sng" dirty="0" smtClean="0"/>
              <a:t>(Bu yüzden cümlede önce yüklemi </a:t>
            </a:r>
            <a:r>
              <a:rPr lang="tr-TR" u="sng" dirty="0" err="1" smtClean="0"/>
              <a:t>bul!Devrik</a:t>
            </a:r>
            <a:r>
              <a:rPr lang="tr-TR" u="sng" dirty="0" smtClean="0"/>
              <a:t> cümlelere dikkat et!)</a:t>
            </a:r>
          </a:p>
          <a:p>
            <a:endParaRPr lang="tr-TR" u="sng" dirty="0" smtClean="0"/>
          </a:p>
          <a:p>
            <a:r>
              <a:rPr lang="tr-TR" dirty="0" smtClean="0"/>
              <a:t>Hastalığında </a:t>
            </a:r>
            <a:r>
              <a:rPr lang="tr-TR" b="1" u="sng" dirty="0" smtClean="0"/>
              <a:t>dayanılmaz</a:t>
            </a:r>
            <a:r>
              <a:rPr lang="tr-TR" dirty="0" smtClean="0"/>
              <a:t> acılar </a:t>
            </a:r>
            <a:r>
              <a:rPr lang="tr-TR" u="sng" dirty="0" smtClean="0"/>
              <a:t>yaşamış.</a:t>
            </a:r>
          </a:p>
          <a:p>
            <a:pPr marL="0" indent="0">
              <a:buNone/>
            </a:pPr>
            <a:r>
              <a:rPr lang="tr-TR" dirty="0"/>
              <a:t> </a:t>
            </a:r>
            <a:r>
              <a:rPr lang="tr-TR" dirty="0" smtClean="0"/>
              <a:t>                             sıfat-fiil                 yüklem      </a:t>
            </a:r>
          </a:p>
          <a:p>
            <a:pPr marL="0" indent="0">
              <a:buNone/>
            </a:pPr>
            <a:r>
              <a:rPr lang="tr-TR" dirty="0"/>
              <a:t> </a:t>
            </a:r>
            <a:r>
              <a:rPr lang="tr-TR" dirty="0" smtClean="0"/>
              <a:t>Bu acıya  </a:t>
            </a:r>
            <a:r>
              <a:rPr lang="tr-TR" u="sng" dirty="0" smtClean="0"/>
              <a:t>dayanılmaz</a:t>
            </a:r>
            <a:r>
              <a:rPr lang="tr-TR" dirty="0"/>
              <a:t> </a:t>
            </a:r>
            <a:r>
              <a:rPr lang="tr-TR" dirty="0" smtClean="0"/>
              <a:t>anne.(yüklem) </a:t>
            </a:r>
            <a:endParaRPr lang="tr-TR" dirty="0"/>
          </a:p>
        </p:txBody>
      </p:sp>
    </p:spTree>
    <p:extLst>
      <p:ext uri="{BB962C8B-B14F-4D97-AF65-F5344CB8AC3E}">
        <p14:creationId xmlns:p14="http://schemas.microsoft.com/office/powerpoint/2010/main" xmlns="" val="2857982765"/>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Korkular ﴾1﴿ bilinçaltımızda yatan düşünceler gibidir ﴾2﴿hatıraları tazeler ﴾3﴿ uyarır ﴾4﴿ harekete geçirir ve </a:t>
            </a:r>
            <a:r>
              <a:rPr lang="tr-TR" dirty="0" err="1" smtClean="0"/>
              <a:t>unutmayıönler</a:t>
            </a:r>
            <a:r>
              <a:rPr lang="tr-TR" dirty="0" smtClean="0"/>
              <a:t>.</a:t>
            </a:r>
          </a:p>
          <a:p>
            <a:r>
              <a:rPr lang="tr-TR" b="1" dirty="0" smtClean="0"/>
              <a:t>Bu cümlede numaralanmış yerlerden hangisine noktalı virgül getirilmelidir?</a:t>
            </a:r>
          </a:p>
          <a:p>
            <a:r>
              <a:rPr lang="tr-TR" dirty="0" smtClean="0"/>
              <a:t>A﴿ 1.    B﴿ 2.       C﴿ 3.      D﴿ 4</a:t>
            </a:r>
            <a:endParaRPr lang="tr-TR" dirty="0"/>
          </a:p>
        </p:txBody>
      </p:sp>
    </p:spTree>
    <p:extLst>
      <p:ext uri="{BB962C8B-B14F-4D97-AF65-F5344CB8AC3E}">
        <p14:creationId xmlns:p14="http://schemas.microsoft.com/office/powerpoint/2010/main" xmlns="" val="205817385"/>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Gurur( ) koltuk değneği gibidir ( ) insanı </a:t>
            </a:r>
            <a:r>
              <a:rPr lang="tr-TR" dirty="0" smtClean="0"/>
              <a:t>yükseltse bile </a:t>
            </a:r>
            <a:r>
              <a:rPr lang="tr-TR" dirty="0"/>
              <a:t>boyunu uzatmaz ( )</a:t>
            </a:r>
          </a:p>
          <a:p>
            <a:r>
              <a:rPr lang="tr-TR" b="1" dirty="0"/>
              <a:t>Yukarıda boş bırakılan yerlere sırasıyla </a:t>
            </a:r>
            <a:r>
              <a:rPr lang="tr-TR" b="1" dirty="0" smtClean="0"/>
              <a:t>aşağıdakilerden hangisi </a:t>
            </a:r>
            <a:r>
              <a:rPr lang="tr-TR" b="1" dirty="0"/>
              <a:t>getirilmelidir?</a:t>
            </a:r>
          </a:p>
          <a:p>
            <a:r>
              <a:rPr lang="tr-TR" dirty="0"/>
              <a:t>A) (,) (;) (.) </a:t>
            </a:r>
            <a:r>
              <a:rPr lang="tr-TR" dirty="0" smtClean="0"/>
              <a:t>                 B</a:t>
            </a:r>
            <a:r>
              <a:rPr lang="tr-TR" dirty="0"/>
              <a:t>) (;) (,) (.)</a:t>
            </a:r>
          </a:p>
          <a:p>
            <a:r>
              <a:rPr lang="tr-TR" dirty="0"/>
              <a:t>C) (,) (:) (.) </a:t>
            </a:r>
            <a:r>
              <a:rPr lang="tr-TR" dirty="0" smtClean="0"/>
              <a:t>                 D</a:t>
            </a:r>
            <a:r>
              <a:rPr lang="tr-TR" dirty="0"/>
              <a:t>) (;) (:) (?)</a:t>
            </a:r>
          </a:p>
        </p:txBody>
      </p:sp>
    </p:spTree>
    <p:extLst>
      <p:ext uri="{BB962C8B-B14F-4D97-AF65-F5344CB8AC3E}">
        <p14:creationId xmlns:p14="http://schemas.microsoft.com/office/powerpoint/2010/main" xmlns="" val="3664690400"/>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1600200"/>
            <a:ext cx="8229600" cy="4709120"/>
          </a:xfrm>
        </p:spPr>
        <p:style>
          <a:lnRef idx="1">
            <a:schemeClr val="accent1"/>
          </a:lnRef>
          <a:fillRef idx="2">
            <a:schemeClr val="accent1"/>
          </a:fillRef>
          <a:effectRef idx="1">
            <a:schemeClr val="accent1"/>
          </a:effectRef>
          <a:fontRef idx="minor">
            <a:schemeClr val="dk1"/>
          </a:fontRef>
        </p:style>
        <p:txBody>
          <a:bodyPr/>
          <a:lstStyle/>
          <a:p>
            <a:r>
              <a:rPr lang="tr-TR" dirty="0"/>
              <a:t>Mutluluk( ) çalışmak ( ) eser vermek ( ) yaratmak </a:t>
            </a:r>
            <a:r>
              <a:rPr lang="tr-TR" dirty="0" smtClean="0"/>
              <a:t>ve başkalarına </a:t>
            </a:r>
            <a:r>
              <a:rPr lang="tr-TR" dirty="0"/>
              <a:t>iyilik etmektir( )</a:t>
            </a:r>
          </a:p>
          <a:p>
            <a:r>
              <a:rPr lang="tr-TR" b="1" dirty="0"/>
              <a:t>Bu cümlede boş parantezle gösterilen yerlere </a:t>
            </a:r>
            <a:r>
              <a:rPr lang="tr-TR" b="1" dirty="0" smtClean="0"/>
              <a:t>sırasıyla hangi </a:t>
            </a:r>
            <a:r>
              <a:rPr lang="tr-TR" b="1" dirty="0"/>
              <a:t>noktalama işaretleri getirilmelidir?</a:t>
            </a:r>
          </a:p>
          <a:p>
            <a:r>
              <a:rPr lang="tr-TR" dirty="0"/>
              <a:t>A) (,) (;) (,) (.) </a:t>
            </a:r>
            <a:r>
              <a:rPr lang="tr-TR" dirty="0" smtClean="0"/>
              <a:t>               B</a:t>
            </a:r>
            <a:r>
              <a:rPr lang="tr-TR" dirty="0"/>
              <a:t>) (:) (,) (;) (.)</a:t>
            </a:r>
          </a:p>
          <a:p>
            <a:r>
              <a:rPr lang="tr-TR" dirty="0"/>
              <a:t>C) (:) (;) (,) (.) </a:t>
            </a:r>
            <a:r>
              <a:rPr lang="tr-TR" dirty="0" smtClean="0"/>
              <a:t>               D</a:t>
            </a:r>
            <a:r>
              <a:rPr lang="tr-TR" dirty="0"/>
              <a:t>) (;) (,) (,) (.)</a:t>
            </a:r>
          </a:p>
        </p:txBody>
      </p:sp>
    </p:spTree>
    <p:extLst>
      <p:ext uri="{BB962C8B-B14F-4D97-AF65-F5344CB8AC3E}">
        <p14:creationId xmlns:p14="http://schemas.microsoft.com/office/powerpoint/2010/main" xmlns="" val="3648635084"/>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Adresini ( ) okuldan ( ) telefon numarasını ( ) </a:t>
            </a:r>
            <a:r>
              <a:rPr lang="tr-TR" dirty="0" smtClean="0"/>
              <a:t>arkadaşından öğrendim</a:t>
            </a:r>
            <a:r>
              <a:rPr lang="tr-TR" dirty="0"/>
              <a:t>.</a:t>
            </a:r>
          </a:p>
          <a:p>
            <a:r>
              <a:rPr lang="tr-TR" b="1" dirty="0"/>
              <a:t>Bu cümlede boş bırakılan yerlere sırasıyla </a:t>
            </a:r>
            <a:r>
              <a:rPr lang="tr-TR" b="1" dirty="0" smtClean="0"/>
              <a:t>aşağıdakilerden hangisi </a:t>
            </a:r>
            <a:r>
              <a:rPr lang="tr-TR" b="1" dirty="0"/>
              <a:t>getirilmelidir?</a:t>
            </a:r>
          </a:p>
          <a:p>
            <a:r>
              <a:rPr lang="tr-TR" dirty="0"/>
              <a:t>A) (;) (,) (,) </a:t>
            </a:r>
            <a:r>
              <a:rPr lang="tr-TR" dirty="0" smtClean="0"/>
              <a:t>               B</a:t>
            </a:r>
            <a:r>
              <a:rPr lang="tr-TR" dirty="0"/>
              <a:t>) (,) (;) (,)</a:t>
            </a:r>
          </a:p>
          <a:p>
            <a:r>
              <a:rPr lang="tr-TR" dirty="0"/>
              <a:t>C) (:) (,) (:) </a:t>
            </a:r>
            <a:r>
              <a:rPr lang="tr-TR" dirty="0" smtClean="0"/>
              <a:t>               D</a:t>
            </a:r>
            <a:r>
              <a:rPr lang="tr-TR" dirty="0"/>
              <a:t>) (;) (,) (;)</a:t>
            </a:r>
          </a:p>
        </p:txBody>
      </p:sp>
    </p:spTree>
    <p:extLst>
      <p:ext uri="{BB962C8B-B14F-4D97-AF65-F5344CB8AC3E}">
        <p14:creationId xmlns:p14="http://schemas.microsoft.com/office/powerpoint/2010/main" xmlns="" val="995433085"/>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lstStyle/>
          <a:p>
            <a:r>
              <a:rPr lang="tr-TR" dirty="0" smtClean="0"/>
              <a:t>KISA ÇİZGİ</a:t>
            </a:r>
            <a:endParaRPr lang="tr-TR" dirty="0"/>
          </a:p>
        </p:txBody>
      </p:sp>
      <p:sp>
        <p:nvSpPr>
          <p:cNvPr id="3" name="İçerik Yer Tutucusu 2"/>
          <p:cNvSpPr>
            <a:spLocks noGrp="1"/>
          </p:cNvSpPr>
          <p:nvPr>
            <p:ph idx="1"/>
          </p:nvPr>
        </p:nvSpPr>
        <p:spPr>
          <a:xfrm>
            <a:off x="457200" y="1196752"/>
            <a:ext cx="8229600" cy="5184576"/>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marL="0" indent="0">
              <a:buNone/>
            </a:pPr>
            <a:r>
              <a:rPr lang="tr-TR" b="1" dirty="0" smtClean="0"/>
              <a:t>1-)Bir olayın başlangıç ve bitiş tarihleri arasına konur.&gt;&gt;&gt;</a:t>
            </a:r>
          </a:p>
          <a:p>
            <a:r>
              <a:rPr lang="tr-TR" dirty="0" smtClean="0"/>
              <a:t>   *Bu savaş 1859–1870 yılları arasında olmuştur.</a:t>
            </a:r>
          </a:p>
          <a:p>
            <a:endParaRPr lang="tr-TR" dirty="0" smtClean="0"/>
          </a:p>
          <a:p>
            <a:r>
              <a:rPr lang="tr-TR" b="1" dirty="0" smtClean="0"/>
              <a:t>2-)Birbiriyle ilgili ülke, şehir ya da kavramlar arasına konur.&gt;&gt;&gt;</a:t>
            </a:r>
          </a:p>
          <a:p>
            <a:r>
              <a:rPr lang="tr-TR" dirty="0" smtClean="0"/>
              <a:t>   * Türkiye-İran ilişkileri gelişiyor.</a:t>
            </a:r>
          </a:p>
          <a:p>
            <a:endParaRPr lang="tr-TR" dirty="0" smtClean="0"/>
          </a:p>
          <a:p>
            <a:r>
              <a:rPr lang="tr-TR" b="1" dirty="0" smtClean="0"/>
              <a:t>3-Arasözlerin başında ve sonunda kullanılır.</a:t>
            </a:r>
          </a:p>
          <a:p>
            <a:endParaRPr lang="tr-TR" dirty="0" smtClean="0"/>
          </a:p>
          <a:p>
            <a:r>
              <a:rPr lang="tr-TR" dirty="0" err="1" smtClean="0"/>
              <a:t>Annem,canım</a:t>
            </a:r>
            <a:r>
              <a:rPr lang="tr-TR" dirty="0" smtClean="0"/>
              <a:t> </a:t>
            </a:r>
            <a:r>
              <a:rPr lang="tr-TR" dirty="0" err="1" smtClean="0"/>
              <a:t>benim,beni</a:t>
            </a:r>
            <a:r>
              <a:rPr lang="tr-TR" dirty="0" smtClean="0"/>
              <a:t> aradı.</a:t>
            </a:r>
          </a:p>
          <a:p>
            <a:endParaRPr lang="tr-TR" dirty="0"/>
          </a:p>
        </p:txBody>
      </p:sp>
    </p:spTree>
    <p:extLst>
      <p:ext uri="{BB962C8B-B14F-4D97-AF65-F5344CB8AC3E}">
        <p14:creationId xmlns:p14="http://schemas.microsoft.com/office/powerpoint/2010/main" xmlns="" val="2027942821"/>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smtClean="0"/>
              <a:t>1991’de -dünyaya geldiğim yıl- ülkemizde çok önemli gelişmeler yaşanmış.</a:t>
            </a:r>
          </a:p>
          <a:p>
            <a:r>
              <a:rPr lang="tr-TR" b="1" dirty="0" smtClean="0"/>
              <a:t>Bu cümlede kısa çizgilerin yerine aşağıdaki noktalama işaretlerinden hangisi kullanılabilir?</a:t>
            </a:r>
          </a:p>
          <a:p>
            <a:r>
              <a:rPr lang="tr-TR" dirty="0" smtClean="0"/>
              <a:t>A) Nokta ﴾.﴿</a:t>
            </a:r>
          </a:p>
          <a:p>
            <a:r>
              <a:rPr lang="tr-TR" dirty="0" smtClean="0"/>
              <a:t>B) Tırnak işareti ﴾" "﴿</a:t>
            </a:r>
          </a:p>
          <a:p>
            <a:r>
              <a:rPr lang="tr-TR" dirty="0" smtClean="0"/>
              <a:t>C) İki nokta ﴾:﴿</a:t>
            </a:r>
          </a:p>
          <a:p>
            <a:r>
              <a:rPr lang="tr-TR" dirty="0" smtClean="0"/>
              <a:t>D) Virgül ﴾,﴿</a:t>
            </a:r>
            <a:endParaRPr lang="tr-TR" dirty="0"/>
          </a:p>
        </p:txBody>
      </p:sp>
    </p:spTree>
    <p:extLst>
      <p:ext uri="{BB962C8B-B14F-4D97-AF65-F5344CB8AC3E}">
        <p14:creationId xmlns:p14="http://schemas.microsoft.com/office/powerpoint/2010/main" xmlns="" val="3523244874"/>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kısa çizginin kullanımıyla  ilgili bir yanlışlık yapılmıştır?</a:t>
            </a:r>
          </a:p>
          <a:p>
            <a:r>
              <a:rPr lang="tr-TR" dirty="0" smtClean="0"/>
              <a:t>A) Ankara-Aksaray yolu üç saatliğine trafiğe kapatıldı.</a:t>
            </a:r>
          </a:p>
          <a:p>
            <a:r>
              <a:rPr lang="tr-TR" dirty="0" smtClean="0"/>
              <a:t>B) Okul müdürümüz -eski tarih öğretmeni- Suat Bey’i</a:t>
            </a:r>
          </a:p>
          <a:p>
            <a:r>
              <a:rPr lang="tr-TR" dirty="0" smtClean="0"/>
              <a:t>ziyaret ettik.</a:t>
            </a:r>
          </a:p>
          <a:p>
            <a:r>
              <a:rPr lang="tr-TR" dirty="0" smtClean="0"/>
              <a:t>C) Fenerbahçe-Galatasaray karşılaşmasını büyük bir</a:t>
            </a:r>
          </a:p>
          <a:p>
            <a:r>
              <a:rPr lang="tr-TR" dirty="0" smtClean="0"/>
              <a:t>heyecanla bekliyoruz.</a:t>
            </a:r>
          </a:p>
          <a:p>
            <a:r>
              <a:rPr lang="tr-TR" dirty="0" smtClean="0"/>
              <a:t>D) Muhsin amca, evinin etrafına üç-beş meyve fidanı</a:t>
            </a:r>
          </a:p>
          <a:p>
            <a:r>
              <a:rPr lang="tr-TR" dirty="0" smtClean="0"/>
              <a:t>dikmişti.</a:t>
            </a:r>
            <a:endParaRPr lang="tr-TR" dirty="0"/>
          </a:p>
        </p:txBody>
      </p:sp>
    </p:spTree>
    <p:extLst>
      <p:ext uri="{BB962C8B-B14F-4D97-AF65-F5344CB8AC3E}">
        <p14:creationId xmlns:p14="http://schemas.microsoft.com/office/powerpoint/2010/main" xmlns="" val="4181322575"/>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484784"/>
            <a:ext cx="8352927" cy="48965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63835612"/>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2014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marL="273050" lvl="0" indent="-273050" fontAlgn="base">
              <a:spcBef>
                <a:spcPts val="600"/>
              </a:spcBef>
              <a:spcAft>
                <a:spcPct val="0"/>
              </a:spcAft>
              <a:buClr>
                <a:srgbClr val="FE8637"/>
              </a:buClr>
              <a:buSzPct val="70000"/>
              <a:buFont typeface="Wingdings" pitchFamily="2" charset="2"/>
              <a:buChar char=""/>
            </a:pPr>
            <a:r>
              <a:rPr lang="tr-TR" altLang="tr-TR" sz="2400" i="1" dirty="0">
                <a:solidFill>
                  <a:prstClr val="black"/>
                </a:solidFill>
                <a:latin typeface="Century Schoolbook"/>
              </a:rPr>
              <a:t>Küçük bir kalabalık -ancak çok yaklaşınca görülebilen- köye giden geniş yolun ağzında durmuştu</a:t>
            </a:r>
            <a:r>
              <a:rPr lang="tr-TR" altLang="tr-TR" sz="2400" i="1" dirty="0" smtClean="0">
                <a:solidFill>
                  <a:prstClr val="black"/>
                </a:solidFill>
                <a:latin typeface="Century Schoolbook"/>
              </a:rPr>
              <a:t>.</a:t>
            </a:r>
          </a:p>
          <a:p>
            <a:pPr marL="273050" lvl="0" indent="-273050" fontAlgn="base">
              <a:spcBef>
                <a:spcPts val="600"/>
              </a:spcBef>
              <a:spcAft>
                <a:spcPct val="0"/>
              </a:spcAft>
              <a:buClr>
                <a:srgbClr val="FE8637"/>
              </a:buClr>
              <a:buSzPct val="70000"/>
              <a:buFont typeface="Wingdings" pitchFamily="2" charset="2"/>
              <a:buChar char=""/>
            </a:pPr>
            <a:r>
              <a:rPr lang="tr-TR" altLang="tr-TR" sz="2400" i="1" dirty="0" smtClean="0">
                <a:solidFill>
                  <a:prstClr val="black"/>
                </a:solidFill>
                <a:latin typeface="Century Schoolbook"/>
              </a:rPr>
              <a:t> </a:t>
            </a:r>
            <a:endParaRPr lang="tr-TR" altLang="tr-TR" sz="2400" i="1" dirty="0">
              <a:solidFill>
                <a:prstClr val="black"/>
              </a:solidFill>
              <a:latin typeface="Century Schoolbook"/>
            </a:endParaRPr>
          </a:p>
          <a:p>
            <a:pPr marL="273050" lvl="0" indent="-273050" fontAlgn="base">
              <a:spcBef>
                <a:spcPts val="600"/>
              </a:spcBef>
              <a:spcAft>
                <a:spcPct val="0"/>
              </a:spcAft>
              <a:buClr>
                <a:srgbClr val="FE8637"/>
              </a:buClr>
              <a:buSzPct val="70000"/>
              <a:buFont typeface="Wingdings" pitchFamily="2" charset="2"/>
              <a:buChar char=""/>
            </a:pPr>
            <a:r>
              <a:rPr lang="tr-TR" altLang="tr-TR" sz="2400" b="1" dirty="0">
                <a:solidFill>
                  <a:prstClr val="black"/>
                </a:solidFill>
                <a:latin typeface="Century Schoolbook"/>
              </a:rPr>
              <a:t>Bu cümledeki kısa çizgilerin yerine aşağıdaki noktalama işaretlerinden hangisi konursa </a:t>
            </a:r>
            <a:r>
              <a:rPr lang="tr-TR" altLang="tr-TR" sz="2400" b="1" u="sng" dirty="0">
                <a:solidFill>
                  <a:prstClr val="black"/>
                </a:solidFill>
                <a:latin typeface="Century Schoolbook"/>
              </a:rPr>
              <a:t>aynı işlevde kullanılmış olur? </a:t>
            </a:r>
            <a:endParaRPr lang="tr-TR" altLang="tr-TR" sz="2400" b="1" u="sng" dirty="0" smtClean="0">
              <a:solidFill>
                <a:prstClr val="black"/>
              </a:solidFill>
              <a:latin typeface="Century Schoolbook"/>
            </a:endParaRPr>
          </a:p>
          <a:p>
            <a:pPr marL="273050" lvl="0" indent="-273050" fontAlgn="base">
              <a:spcBef>
                <a:spcPts val="600"/>
              </a:spcBef>
              <a:spcAft>
                <a:spcPct val="0"/>
              </a:spcAft>
              <a:buClr>
                <a:srgbClr val="FE8637"/>
              </a:buClr>
              <a:buSzPct val="70000"/>
              <a:buFont typeface="Wingdings" pitchFamily="2" charset="2"/>
              <a:buChar char=""/>
            </a:pPr>
            <a:endParaRPr lang="tr-TR" altLang="tr-TR" sz="2400" b="1" u="sng" dirty="0">
              <a:solidFill>
                <a:prstClr val="black"/>
              </a:solidFill>
              <a:latin typeface="Century Schoolbook"/>
            </a:endParaRPr>
          </a:p>
          <a:p>
            <a:pPr marL="273050" lvl="0" indent="-273050" fontAlgn="base">
              <a:spcBef>
                <a:spcPts val="600"/>
              </a:spcBef>
              <a:spcAft>
                <a:spcPct val="0"/>
              </a:spcAft>
              <a:buClr>
                <a:srgbClr val="FE8637"/>
              </a:buClr>
              <a:buSzPct val="70000"/>
              <a:buFont typeface="Wingdings" pitchFamily="2" charset="2"/>
              <a:buChar char=""/>
            </a:pPr>
            <a:r>
              <a:rPr lang="tr-TR" altLang="tr-TR" sz="2400" dirty="0">
                <a:solidFill>
                  <a:prstClr val="black"/>
                </a:solidFill>
                <a:latin typeface="Century Schoolbook"/>
              </a:rPr>
              <a:t>A) ,         B) ...         C) :           D) ; </a:t>
            </a:r>
          </a:p>
          <a:p>
            <a:endParaRPr lang="tr-TR" dirty="0"/>
          </a:p>
        </p:txBody>
      </p:sp>
    </p:spTree>
    <p:extLst>
      <p:ext uri="{BB962C8B-B14F-4D97-AF65-F5344CB8AC3E}">
        <p14:creationId xmlns:p14="http://schemas.microsoft.com/office/powerpoint/2010/main" xmlns="" val="3843313287"/>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ÜNLEM</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endParaRPr lang="tr-TR" dirty="0" smtClean="0"/>
          </a:p>
          <a:p>
            <a:r>
              <a:rPr lang="tr-TR" dirty="0" smtClean="0"/>
              <a:t>Küçümseme, yerme, alay etme amacıyla parantez içinde kullanılır.&gt;&gt;&gt;</a:t>
            </a:r>
          </a:p>
          <a:p>
            <a:r>
              <a:rPr lang="tr-TR" dirty="0" smtClean="0"/>
              <a:t> </a:t>
            </a:r>
          </a:p>
          <a:p>
            <a:r>
              <a:rPr lang="tr-TR" dirty="0" smtClean="0"/>
              <a:t>  *Bu kasabada onun ne kadar akıllı(!) olduğunu bilmeyen mi var? </a:t>
            </a:r>
            <a:endParaRPr lang="tr-TR" dirty="0"/>
          </a:p>
        </p:txBody>
      </p:sp>
    </p:spTree>
    <p:extLst>
      <p:ext uri="{BB962C8B-B14F-4D97-AF65-F5344CB8AC3E}">
        <p14:creationId xmlns:p14="http://schemas.microsoft.com/office/powerpoint/2010/main" xmlns="" val="20287926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Aşağıdakilerin hangisinde “-</a:t>
            </a:r>
            <a:r>
              <a:rPr lang="tr-TR" b="1" dirty="0" err="1" smtClean="0"/>
              <a:t>ecek</a:t>
            </a:r>
            <a:r>
              <a:rPr lang="tr-TR" b="1" dirty="0" smtClean="0"/>
              <a:t>, -</a:t>
            </a:r>
            <a:r>
              <a:rPr lang="tr-TR" b="1" dirty="0" err="1" smtClean="0"/>
              <a:t>acak</a:t>
            </a:r>
            <a:r>
              <a:rPr lang="tr-TR" b="1" dirty="0" smtClean="0"/>
              <a:t>” eki, eklendiği sözcüğü sıfat-fiil yapmıştır</a:t>
            </a:r>
            <a:r>
              <a:rPr lang="tr-TR" dirty="0" smtClean="0"/>
              <a:t>?</a:t>
            </a:r>
          </a:p>
          <a:p>
            <a:r>
              <a:rPr lang="tr-TR" dirty="0" smtClean="0"/>
              <a:t>A) Daha görecek çok güzel günlerimiz var.</a:t>
            </a:r>
          </a:p>
          <a:p>
            <a:r>
              <a:rPr lang="tr-TR" dirty="0" smtClean="0"/>
              <a:t>B) Sanırım buradan kalkacak otobüsümüz.</a:t>
            </a:r>
          </a:p>
          <a:p>
            <a:r>
              <a:rPr lang="tr-TR" dirty="0" smtClean="0"/>
              <a:t>C) Kafilemiz barajın diğer tarafına yürüyecek.</a:t>
            </a:r>
          </a:p>
          <a:p>
            <a:r>
              <a:rPr lang="tr-TR" dirty="0" smtClean="0"/>
              <a:t>D) İş yerinin kirli camlarını silecek görevlimiz.</a:t>
            </a:r>
            <a:endParaRPr lang="tr-TR" dirty="0"/>
          </a:p>
        </p:txBody>
      </p:sp>
    </p:spTree>
    <p:extLst>
      <p:ext uri="{BB962C8B-B14F-4D97-AF65-F5344CB8AC3E}">
        <p14:creationId xmlns:p14="http://schemas.microsoft.com/office/powerpoint/2010/main" xmlns="" val="873004457"/>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İKİ NOKTA</a:t>
            </a:r>
            <a:endParaRPr lang="tr-TR" dirty="0"/>
          </a:p>
        </p:txBody>
      </p:sp>
      <p:sp>
        <p:nvSpPr>
          <p:cNvPr id="3" name="İçerik Yer Tutucusu 2"/>
          <p:cNvSpPr>
            <a:spLocks noGrp="1"/>
          </p:cNvSpPr>
          <p:nvPr>
            <p:ph idx="1"/>
          </p:nvPr>
        </p:nvSpPr>
        <p:spPr>
          <a:xfrm>
            <a:off x="457200" y="1340768"/>
            <a:ext cx="8229600" cy="4968552"/>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dirty="0" smtClean="0"/>
              <a:t>1 -Kendisiyle ilgili örnek verilecek cümlenin sonuna konur:</a:t>
            </a:r>
          </a:p>
          <a:p>
            <a:endParaRPr lang="tr-TR" dirty="0" smtClean="0"/>
          </a:p>
          <a:p>
            <a:r>
              <a:rPr lang="tr-TR" dirty="0" smtClean="0"/>
              <a:t>Millî Edebiyat akımının temsilcilerinden bir kısmını sıralayalım: Ömer Seyfettin, Halide Edip Adıvar, Ziya Gökalp, Mehmet Emin Yurdakul, Ali Canip Yöntem…</a:t>
            </a:r>
          </a:p>
          <a:p>
            <a:endParaRPr lang="tr-TR" dirty="0" smtClean="0"/>
          </a:p>
          <a:p>
            <a:r>
              <a:rPr lang="tr-TR" b="1" dirty="0" smtClean="0"/>
              <a:t>2-Karşılıklı konuşmalarda sözden önce konur</a:t>
            </a:r>
          </a:p>
          <a:p>
            <a:endParaRPr lang="tr-TR" dirty="0" smtClean="0"/>
          </a:p>
          <a:p>
            <a:r>
              <a:rPr lang="tr-TR" dirty="0" smtClean="0"/>
              <a:t>– Buğdayla arpadan başka ne biter bu topraklarda?</a:t>
            </a:r>
          </a:p>
          <a:p>
            <a:r>
              <a:rPr lang="tr-TR" dirty="0" smtClean="0"/>
              <a:t>Ziraatçı sayar:</a:t>
            </a:r>
          </a:p>
          <a:p>
            <a:r>
              <a:rPr lang="tr-TR" dirty="0" smtClean="0"/>
              <a:t>– Yulaf, pancar, zerzevat, tütün...</a:t>
            </a:r>
          </a:p>
          <a:p>
            <a:endParaRPr lang="tr-TR" dirty="0"/>
          </a:p>
        </p:txBody>
      </p:sp>
    </p:spTree>
    <p:extLst>
      <p:ext uri="{BB962C8B-B14F-4D97-AF65-F5344CB8AC3E}">
        <p14:creationId xmlns:p14="http://schemas.microsoft.com/office/powerpoint/2010/main" xmlns="" val="838612627"/>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smtClean="0"/>
              <a:t>Bursa’nın en sevdiğim yanı şudur: Tarihle iç içe olması.</a:t>
            </a:r>
          </a:p>
          <a:p>
            <a:r>
              <a:rPr lang="tr-TR" b="1" dirty="0" smtClean="0"/>
              <a:t>Bu cümlede iki noktanın kullanımıyla ilgili aşağıdakilerden</a:t>
            </a:r>
          </a:p>
          <a:p>
            <a:r>
              <a:rPr lang="tr-TR" b="1" dirty="0" smtClean="0"/>
              <a:t>hangisi söylenebilir?</a:t>
            </a:r>
          </a:p>
          <a:p>
            <a:r>
              <a:rPr lang="tr-TR" dirty="0" smtClean="0"/>
              <a:t>A) Karşılıklı konuşmalarda, konuşan kişiyi belirten sözlerden</a:t>
            </a:r>
          </a:p>
          <a:p>
            <a:r>
              <a:rPr lang="tr-TR" dirty="0" smtClean="0"/>
              <a:t>sonra konmuştur.</a:t>
            </a:r>
          </a:p>
          <a:p>
            <a:r>
              <a:rPr lang="tr-TR" dirty="0" smtClean="0"/>
              <a:t>B) Kendisiyle ilgili açıklama yapılacak cümlenin sonuna</a:t>
            </a:r>
          </a:p>
          <a:p>
            <a:r>
              <a:rPr lang="tr-TR" dirty="0" smtClean="0"/>
              <a:t>konmuştur.</a:t>
            </a:r>
          </a:p>
          <a:p>
            <a:r>
              <a:rPr lang="tr-TR" dirty="0" smtClean="0"/>
              <a:t>C) Kendisiyle ilgili örnek verilecek cümlenin sonuna</a:t>
            </a:r>
          </a:p>
          <a:p>
            <a:r>
              <a:rPr lang="tr-TR" dirty="0" smtClean="0"/>
              <a:t>konmuştur.</a:t>
            </a:r>
          </a:p>
          <a:p>
            <a:r>
              <a:rPr lang="tr-TR" dirty="0" smtClean="0"/>
              <a:t>D) Edebî eserlerde konuşma bölümünden önceki ifadenin</a:t>
            </a:r>
          </a:p>
          <a:p>
            <a:r>
              <a:rPr lang="tr-TR" dirty="0" smtClean="0"/>
              <a:t>sonuna konmuştur.</a:t>
            </a:r>
            <a:endParaRPr lang="tr-TR" dirty="0"/>
          </a:p>
        </p:txBody>
      </p:sp>
    </p:spTree>
    <p:extLst>
      <p:ext uri="{BB962C8B-B14F-4D97-AF65-F5344CB8AC3E}">
        <p14:creationId xmlns:p14="http://schemas.microsoft.com/office/powerpoint/2010/main" xmlns="" val="136617602"/>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cümlelerden hangisinin sonuna üç nokta</a:t>
            </a:r>
          </a:p>
          <a:p>
            <a:r>
              <a:rPr lang="tr-TR" b="1" dirty="0" smtClean="0"/>
              <a:t>(…) getirilmelidir?</a:t>
            </a:r>
          </a:p>
          <a:p>
            <a:r>
              <a:rPr lang="tr-TR" dirty="0" smtClean="0"/>
              <a:t>A) İstanbul, asırların izlerini bir kolye gibi taşır bağrında</a:t>
            </a:r>
          </a:p>
          <a:p>
            <a:r>
              <a:rPr lang="tr-TR" dirty="0" smtClean="0"/>
              <a:t>B) Güzel söz, petekten damla damla sızan bala benzer</a:t>
            </a:r>
          </a:p>
          <a:p>
            <a:r>
              <a:rPr lang="tr-TR" dirty="0" smtClean="0"/>
              <a:t>C) Bahçemizde pek çok meyve ağacı vardı: erik, vişne,</a:t>
            </a:r>
          </a:p>
          <a:p>
            <a:r>
              <a:rPr lang="tr-TR" dirty="0" smtClean="0"/>
              <a:t>kiraz</a:t>
            </a:r>
          </a:p>
          <a:p>
            <a:r>
              <a:rPr lang="tr-TR" dirty="0" smtClean="0"/>
              <a:t>D) Gerçeği daha önce duysaydın böyle davranır mıydın</a:t>
            </a:r>
            <a:endParaRPr lang="tr-TR" dirty="0"/>
          </a:p>
        </p:txBody>
      </p:sp>
    </p:spTree>
    <p:extLst>
      <p:ext uri="{BB962C8B-B14F-4D97-AF65-F5344CB8AC3E}">
        <p14:creationId xmlns:p14="http://schemas.microsoft.com/office/powerpoint/2010/main" xmlns="" val="2705550135"/>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426170"/>
          </a:xfrm>
        </p:spPr>
        <p:style>
          <a:lnRef idx="1">
            <a:schemeClr val="accent2"/>
          </a:lnRef>
          <a:fillRef idx="2">
            <a:schemeClr val="accent2"/>
          </a:fillRef>
          <a:effectRef idx="1">
            <a:schemeClr val="accent2"/>
          </a:effectRef>
          <a:fontRef idx="minor">
            <a:schemeClr val="dk1"/>
          </a:fontRef>
        </p:style>
        <p:txBody>
          <a:bodyPr>
            <a:normAutofit/>
          </a:bodyPr>
          <a:lstStyle/>
          <a:p>
            <a:r>
              <a:rPr lang="tr-TR" sz="2000" dirty="0"/>
              <a:t>Ö</a:t>
            </a:r>
            <a:r>
              <a:rPr lang="tr-TR" sz="2000" dirty="0" smtClean="0"/>
              <a:t>zel isimlere gelen iyelik ekleri, hal ekleri ve bildirme ekleri kesme işareti ile ayrılır. Yapım ekleri </a:t>
            </a:r>
            <a:r>
              <a:rPr lang="tr-TR" sz="2000" dirty="0" err="1" smtClean="0"/>
              <a:t>ayrılmaz.yapım</a:t>
            </a:r>
            <a:r>
              <a:rPr lang="tr-TR" sz="2000" dirty="0" smtClean="0"/>
              <a:t> ekinden sonra gelen çekim ekleri de ayrılmaz.</a:t>
            </a:r>
            <a:endParaRPr lang="tr-TR" sz="2000" dirty="0"/>
          </a:p>
        </p:txBody>
      </p:sp>
      <p:sp>
        <p:nvSpPr>
          <p:cNvPr id="3" name="İçerik Yer Tutucusu 2"/>
          <p:cNvSpPr>
            <a:spLocks noGrp="1"/>
          </p:cNvSpPr>
          <p:nvPr>
            <p:ph idx="1"/>
          </p:nvPr>
        </p:nvSpPr>
        <p:spPr>
          <a:xfrm>
            <a:off x="457200" y="1916832"/>
            <a:ext cx="8229600" cy="4752528"/>
          </a:xfrm>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 cümlelerin hangisinde kesme işareti yanlış </a:t>
            </a:r>
            <a:r>
              <a:rPr lang="tr-TR" b="1" u="sng" dirty="0" smtClean="0"/>
              <a:t>kullanılmamıştır?</a:t>
            </a:r>
          </a:p>
          <a:p>
            <a:r>
              <a:rPr lang="tr-TR" dirty="0" smtClean="0"/>
              <a:t>A) Hakkını aramak için Ankara Valiliği’ne dilekçe yazdı.</a:t>
            </a:r>
          </a:p>
          <a:p>
            <a:r>
              <a:rPr lang="tr-TR" dirty="0" smtClean="0"/>
              <a:t>B) Türkçe’nin zengin bir kelime hazinesi vardır.</a:t>
            </a:r>
          </a:p>
          <a:p>
            <a:r>
              <a:rPr lang="tr-TR" dirty="0" smtClean="0"/>
              <a:t>C) Türkiye’mizin dört bir tarafı tarih ve kültür kokar.</a:t>
            </a:r>
          </a:p>
          <a:p>
            <a:r>
              <a:rPr lang="tr-TR" dirty="0" smtClean="0"/>
              <a:t>D) </a:t>
            </a:r>
            <a:r>
              <a:rPr lang="tr-TR" dirty="0" err="1" smtClean="0"/>
              <a:t>Aksaray’lılar</a:t>
            </a:r>
            <a:r>
              <a:rPr lang="tr-TR" dirty="0" smtClean="0"/>
              <a:t> takımlarının başarısını kutladı.</a:t>
            </a:r>
            <a:endParaRPr lang="tr-TR" dirty="0"/>
          </a:p>
        </p:txBody>
      </p:sp>
    </p:spTree>
    <p:extLst>
      <p:ext uri="{BB962C8B-B14F-4D97-AF65-F5344CB8AC3E}">
        <p14:creationId xmlns:p14="http://schemas.microsoft.com/office/powerpoint/2010/main" xmlns="" val="528030727"/>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7937" y="21495"/>
            <a:ext cx="9144000" cy="6836505"/>
          </a:xfrm>
        </p:spPr>
      </p:pic>
      <p:sp>
        <p:nvSpPr>
          <p:cNvPr id="5" name="Dikdörtgen 4"/>
          <p:cNvSpPr/>
          <p:nvPr/>
        </p:nvSpPr>
        <p:spPr>
          <a:xfrm>
            <a:off x="4716015" y="2774266"/>
            <a:ext cx="1728193" cy="216023"/>
          </a:xfrm>
          <a:prstGeom prst="rect">
            <a:avLst/>
          </a:prstGeom>
          <a:solidFill>
            <a:srgbClr val="FFCC99"/>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u="sng" cap="small" dirty="0" smtClean="0">
                <a:solidFill>
                  <a:srgbClr val="FF0000"/>
                </a:solidFill>
              </a:rPr>
              <a:t>Yer </a:t>
            </a:r>
            <a:r>
              <a:rPr lang="tr-TR" b="1" u="sng" cap="small" dirty="0" err="1" smtClean="0">
                <a:solidFill>
                  <a:srgbClr val="FF0000"/>
                </a:solidFill>
              </a:rPr>
              <a:t>Tamlayıcısı</a:t>
            </a:r>
            <a:endParaRPr lang="tr-TR" b="1" u="sng" cap="small" dirty="0">
              <a:solidFill>
                <a:srgbClr val="FF0000"/>
              </a:solidFill>
            </a:endParaRPr>
          </a:p>
        </p:txBody>
      </p:sp>
    </p:spTree>
    <p:extLst>
      <p:ext uri="{BB962C8B-B14F-4D97-AF65-F5344CB8AC3E}">
        <p14:creationId xmlns:p14="http://schemas.microsoft.com/office/powerpoint/2010/main" xmlns="" val="1419832645"/>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980728"/>
            <a:ext cx="8229600" cy="5145435"/>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Aşağıdakilerin hangisinde altı çizili söz grubu </a:t>
            </a:r>
            <a:r>
              <a:rPr lang="tr-TR" b="1" dirty="0" smtClean="0"/>
              <a:t>özne görevinde </a:t>
            </a:r>
            <a:r>
              <a:rPr lang="tr-TR" b="1" u="sng" dirty="0"/>
              <a:t>kullanılmamıştır?</a:t>
            </a:r>
          </a:p>
          <a:p>
            <a:r>
              <a:rPr lang="tr-TR" dirty="0"/>
              <a:t>A) Damla damla verilen su, susuzluğu daha da artırır.</a:t>
            </a:r>
          </a:p>
          <a:p>
            <a:r>
              <a:rPr lang="tr-TR" dirty="0"/>
              <a:t>B) Her anne-baba, çocuğunun başarılarını görmek</a:t>
            </a:r>
          </a:p>
          <a:p>
            <a:r>
              <a:rPr lang="tr-TR" dirty="0"/>
              <a:t>ister.</a:t>
            </a:r>
          </a:p>
          <a:p>
            <a:r>
              <a:rPr lang="tr-TR" dirty="0"/>
              <a:t>C) Oğuz illerinde Deli Dumrul adında bir yiğit vardı.</a:t>
            </a:r>
          </a:p>
          <a:p>
            <a:r>
              <a:rPr lang="tr-TR" dirty="0"/>
              <a:t>D) İçinde tutuşan merak ateşi her yerini sarıyordu.</a:t>
            </a:r>
          </a:p>
        </p:txBody>
      </p:sp>
    </p:spTree>
    <p:extLst>
      <p:ext uri="{BB962C8B-B14F-4D97-AF65-F5344CB8AC3E}">
        <p14:creationId xmlns:p14="http://schemas.microsoft.com/office/powerpoint/2010/main" xmlns="" val="4285009340"/>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cümlelerden hangisi, yalnızca özne ve</a:t>
            </a:r>
          </a:p>
          <a:p>
            <a:r>
              <a:rPr lang="tr-TR" b="1" dirty="0"/>
              <a:t>yüklemden oluşmuştur?</a:t>
            </a:r>
          </a:p>
          <a:p>
            <a:r>
              <a:rPr lang="tr-TR" dirty="0"/>
              <a:t>A) Kazma ve küreği alarak tarlanın yanındaki eve gitti.</a:t>
            </a:r>
          </a:p>
          <a:p>
            <a:r>
              <a:rPr lang="tr-TR" dirty="0"/>
              <a:t>B) Birkaç saat dinlendikten sonra işe devam etti.</a:t>
            </a:r>
          </a:p>
          <a:p>
            <a:r>
              <a:rPr lang="tr-TR" dirty="0"/>
              <a:t>C) Kocaman odayı tek başına boyaması zordu.</a:t>
            </a:r>
          </a:p>
          <a:p>
            <a:r>
              <a:rPr lang="tr-TR" dirty="0"/>
              <a:t>D) Uzaya araç göndermek için bir proje geliştirdiler.</a:t>
            </a:r>
          </a:p>
        </p:txBody>
      </p:sp>
    </p:spTree>
    <p:extLst>
      <p:ext uri="{BB962C8B-B14F-4D97-AF65-F5344CB8AC3E}">
        <p14:creationId xmlns:p14="http://schemas.microsoft.com/office/powerpoint/2010/main" xmlns="" val="191417799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u="sng" dirty="0"/>
              <a:t>Dağın tepesinden yuvarlanan taşlar </a:t>
            </a:r>
            <a:r>
              <a:rPr lang="tr-TR" dirty="0"/>
              <a:t>aşağıda bir </a:t>
            </a:r>
            <a:r>
              <a:rPr lang="tr-TR" dirty="0" smtClean="0"/>
              <a:t>yığına dönüştü</a:t>
            </a:r>
            <a:r>
              <a:rPr lang="tr-TR" dirty="0"/>
              <a:t>.</a:t>
            </a:r>
          </a:p>
          <a:p>
            <a:r>
              <a:rPr lang="tr-TR" b="1" dirty="0"/>
              <a:t>Yukarıdaki altı çizili söz grubu cümlenin hangi ögesidir?</a:t>
            </a:r>
          </a:p>
          <a:p>
            <a:r>
              <a:rPr lang="tr-TR" dirty="0"/>
              <a:t>A) Özne</a:t>
            </a:r>
          </a:p>
          <a:p>
            <a:r>
              <a:rPr lang="tr-TR" dirty="0"/>
              <a:t>B) Belirtisiz nesne</a:t>
            </a:r>
          </a:p>
          <a:p>
            <a:r>
              <a:rPr lang="tr-TR" dirty="0"/>
              <a:t>C) Yer </a:t>
            </a:r>
            <a:r>
              <a:rPr lang="tr-TR" dirty="0" err="1"/>
              <a:t>tamlayıcısı</a:t>
            </a:r>
            <a:endParaRPr lang="tr-TR" dirty="0"/>
          </a:p>
          <a:p>
            <a:r>
              <a:rPr lang="tr-TR" dirty="0"/>
              <a:t>D) Yüklem</a:t>
            </a:r>
          </a:p>
        </p:txBody>
      </p:sp>
    </p:spTree>
    <p:extLst>
      <p:ext uri="{BB962C8B-B14F-4D97-AF65-F5344CB8AC3E}">
        <p14:creationId xmlns:p14="http://schemas.microsoft.com/office/powerpoint/2010/main" xmlns="" val="414169113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cümlelerin hangisinde yüklem yanlış</a:t>
            </a:r>
          </a:p>
          <a:p>
            <a:r>
              <a:rPr lang="tr-TR" b="1" dirty="0"/>
              <a:t>gösterilmiştir?</a:t>
            </a:r>
          </a:p>
          <a:p>
            <a:r>
              <a:rPr lang="tr-TR" dirty="0"/>
              <a:t>A) Gürültülü ve kötü sözler haksızlığın işaretleridir</a:t>
            </a:r>
          </a:p>
          <a:p>
            <a:r>
              <a:rPr lang="tr-TR" dirty="0"/>
              <a:t>B) Hata yaptığını kabul eden kişi, doğru yoldadır.</a:t>
            </a:r>
          </a:p>
          <a:p>
            <a:r>
              <a:rPr lang="tr-TR" dirty="0"/>
              <a:t>C) Uyanan bir düşünce kolay kolay uyuyamaz.</a:t>
            </a:r>
          </a:p>
          <a:p>
            <a:r>
              <a:rPr lang="tr-TR" dirty="0"/>
              <a:t>D) Tatlı dil, her kapıyı açan sihirli bir anahtardır</a:t>
            </a:r>
          </a:p>
        </p:txBody>
      </p:sp>
    </p:spTree>
    <p:extLst>
      <p:ext uri="{BB962C8B-B14F-4D97-AF65-F5344CB8AC3E}">
        <p14:creationId xmlns:p14="http://schemas.microsoft.com/office/powerpoint/2010/main" xmlns="" val="163180813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dirty="0"/>
              <a:t>“Yazı, tüm insanlığın ortak hafızasıdır.” </a:t>
            </a:r>
            <a:r>
              <a:rPr lang="tr-TR" b="1" dirty="0" smtClean="0"/>
              <a:t>cümlesinin yüklemi </a:t>
            </a:r>
            <a:r>
              <a:rPr lang="tr-TR" b="1" dirty="0"/>
              <a:t>aşağıdakilerden hangisidir?</a:t>
            </a:r>
          </a:p>
          <a:p>
            <a:r>
              <a:rPr lang="tr-TR" dirty="0"/>
              <a:t>A) hafızasıdır</a:t>
            </a:r>
          </a:p>
          <a:p>
            <a:r>
              <a:rPr lang="tr-TR" dirty="0"/>
              <a:t>B) ortak hafızasıdır</a:t>
            </a:r>
          </a:p>
          <a:p>
            <a:r>
              <a:rPr lang="tr-TR" dirty="0"/>
              <a:t>C) insanlığın ortak hafızasıdır</a:t>
            </a:r>
          </a:p>
          <a:p>
            <a:r>
              <a:rPr lang="tr-TR" dirty="0"/>
              <a:t>D) tüm insanlığın ortak hafızasıdır</a:t>
            </a:r>
          </a:p>
        </p:txBody>
      </p:sp>
    </p:spTree>
    <p:extLst>
      <p:ext uri="{BB962C8B-B14F-4D97-AF65-F5344CB8AC3E}">
        <p14:creationId xmlns:p14="http://schemas.microsoft.com/office/powerpoint/2010/main" xmlns="" val="3229436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4638"/>
            <a:ext cx="9144000" cy="1143000"/>
          </a:xfrm>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r>
              <a:rPr lang="tr-TR" dirty="0" smtClean="0"/>
              <a:t>Düşünsenize ya kazanamazsanız </a:t>
            </a:r>
            <a:r>
              <a:rPr lang="tr-TR" dirty="0" err="1" smtClean="0"/>
              <a:t>elalem</a:t>
            </a:r>
            <a:r>
              <a:rPr lang="tr-TR" dirty="0" smtClean="0"/>
              <a:t> ne der</a:t>
            </a:r>
            <a:r>
              <a:rPr lang="tr-TR" dirty="0" smtClean="0">
                <a:sym typeface="Wingdings" panose="05000000000000000000" pitchFamily="2" charset="2"/>
              </a:rPr>
              <a:t></a:t>
            </a:r>
            <a:endParaRPr lang="tr-TR" dirty="0"/>
          </a:p>
        </p:txBody>
      </p:sp>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35000" y="1627981"/>
            <a:ext cx="7874000" cy="4470400"/>
          </a:xfrm>
        </p:spPr>
      </p:pic>
    </p:spTree>
    <p:extLst>
      <p:ext uri="{BB962C8B-B14F-4D97-AF65-F5344CB8AC3E}">
        <p14:creationId xmlns:p14="http://schemas.microsoft.com/office/powerpoint/2010/main" xmlns="" val="13014117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Aşağıdakilerin hangisinde altı çizili sözcük çekimli fiil görevinde kullanılmıştır?</a:t>
            </a:r>
          </a:p>
          <a:p>
            <a:r>
              <a:rPr lang="tr-TR" dirty="0" smtClean="0"/>
              <a:t>A) Sararmış defterler içindeki notlarını gösterdi onlara.</a:t>
            </a:r>
          </a:p>
          <a:p>
            <a:r>
              <a:rPr lang="tr-TR" dirty="0" smtClean="0"/>
              <a:t>B) Yeni örülmüş duvarı iki saatte boyadılar.</a:t>
            </a:r>
          </a:p>
          <a:p>
            <a:r>
              <a:rPr lang="tr-TR" dirty="0" smtClean="0"/>
              <a:t>C) Çalışmaktan nasırlaşmış ellerini uzattı ansızın.</a:t>
            </a:r>
          </a:p>
          <a:p>
            <a:r>
              <a:rPr lang="tr-TR" dirty="0" smtClean="0"/>
              <a:t>D) Yüzyıllar önce çizilmiş bu ülkenin sınırları.</a:t>
            </a:r>
            <a:endParaRPr lang="tr-TR" dirty="0"/>
          </a:p>
        </p:txBody>
      </p:sp>
    </p:spTree>
    <p:extLst>
      <p:ext uri="{BB962C8B-B14F-4D97-AF65-F5344CB8AC3E}">
        <p14:creationId xmlns:p14="http://schemas.microsoft.com/office/powerpoint/2010/main" xmlns="" val="730705780"/>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cümlelerin hangisinde altı çizili</a:t>
            </a:r>
          </a:p>
          <a:p>
            <a:r>
              <a:rPr lang="tr-TR" b="1" dirty="0"/>
              <a:t>bölüm cümlenin farklı bir ögesidir?</a:t>
            </a:r>
          </a:p>
          <a:p>
            <a:r>
              <a:rPr lang="tr-TR" dirty="0"/>
              <a:t>A) Müthiş bir ses bütün bu sakin ufku dolduruyor.</a:t>
            </a:r>
          </a:p>
          <a:p>
            <a:r>
              <a:rPr lang="tr-TR" dirty="0"/>
              <a:t>B) Ateşin başındaki insanlar başlarını önlerine</a:t>
            </a:r>
          </a:p>
          <a:p>
            <a:r>
              <a:rPr lang="tr-TR" dirty="0"/>
              <a:t>eğmişti.</a:t>
            </a:r>
          </a:p>
          <a:p>
            <a:r>
              <a:rPr lang="tr-TR" dirty="0"/>
              <a:t>C) Buradaki fırtına son dalı da acımasızca</a:t>
            </a:r>
          </a:p>
          <a:p>
            <a:r>
              <a:rPr lang="tr-TR" dirty="0"/>
              <a:t>kırıyordu.</a:t>
            </a:r>
          </a:p>
          <a:p>
            <a:r>
              <a:rPr lang="tr-TR" dirty="0"/>
              <a:t>D) Bahçedeki kuru otları elleriyle temizlemişti.</a:t>
            </a:r>
          </a:p>
        </p:txBody>
      </p:sp>
    </p:spTree>
    <p:extLst>
      <p:ext uri="{BB962C8B-B14F-4D97-AF65-F5344CB8AC3E}">
        <p14:creationId xmlns:p14="http://schemas.microsoft.com/office/powerpoint/2010/main" xmlns="" val="151040084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i="1" dirty="0"/>
              <a:t>Yarım saat sonra Mahmut Bey'i şehir merkezine</a:t>
            </a:r>
          </a:p>
          <a:p>
            <a:r>
              <a:rPr lang="tr-TR" i="1" dirty="0"/>
              <a:t>götürdüler.</a:t>
            </a:r>
          </a:p>
          <a:p>
            <a:r>
              <a:rPr lang="tr-TR" b="1" dirty="0"/>
              <a:t>Bu cümlenin ögeleri aşağıdakilerin hangisinde</a:t>
            </a:r>
          </a:p>
          <a:p>
            <a:r>
              <a:rPr lang="tr-TR" b="1" dirty="0"/>
              <a:t>sırasıyla doğru olarak verilmiştir?</a:t>
            </a:r>
          </a:p>
          <a:p>
            <a:r>
              <a:rPr lang="tr-TR" dirty="0"/>
              <a:t>A) Özne, zarf tümleci, nesne, yüklem</a:t>
            </a:r>
          </a:p>
          <a:p>
            <a:r>
              <a:rPr lang="tr-TR" dirty="0"/>
              <a:t>B) Zarf tümleci, nesne, yer </a:t>
            </a:r>
            <a:r>
              <a:rPr lang="tr-TR" dirty="0" err="1"/>
              <a:t>tamlayıcısı</a:t>
            </a:r>
            <a:r>
              <a:rPr lang="tr-TR" dirty="0"/>
              <a:t>, yüklem</a:t>
            </a:r>
          </a:p>
          <a:p>
            <a:r>
              <a:rPr lang="tr-TR" dirty="0"/>
              <a:t>C) Özne, nesne, zarf tümleci, yüklem</a:t>
            </a:r>
          </a:p>
          <a:p>
            <a:r>
              <a:rPr lang="tr-TR" dirty="0"/>
              <a:t>D) Zarf tümleci, nesne, özne, yüklem</a:t>
            </a:r>
          </a:p>
        </p:txBody>
      </p:sp>
    </p:spTree>
    <p:extLst>
      <p:ext uri="{BB962C8B-B14F-4D97-AF65-F5344CB8AC3E}">
        <p14:creationId xmlns:p14="http://schemas.microsoft.com/office/powerpoint/2010/main" xmlns="" val="72117429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a:t>Tekstil üretiminde pamuk ve yün gibi doğal </a:t>
            </a:r>
            <a:r>
              <a:rPr lang="tr-TR" dirty="0" smtClean="0"/>
              <a:t>malzemeleri kullanırız</a:t>
            </a:r>
            <a:r>
              <a:rPr lang="tr-TR" dirty="0"/>
              <a:t>.</a:t>
            </a:r>
          </a:p>
          <a:p>
            <a:r>
              <a:rPr lang="tr-TR" b="1" dirty="0"/>
              <a:t>Aşağıdakilerden hangisi bu cümle ile aynı</a:t>
            </a:r>
          </a:p>
          <a:p>
            <a:r>
              <a:rPr lang="tr-TR" b="1" dirty="0"/>
              <a:t>öge dizilişine sahiptir?</a:t>
            </a:r>
          </a:p>
          <a:p>
            <a:r>
              <a:rPr lang="tr-TR" dirty="0"/>
              <a:t>A) Son yıllarda sanatın değeri anlaşılıyor.</a:t>
            </a:r>
          </a:p>
          <a:p>
            <a:r>
              <a:rPr lang="tr-TR" dirty="0"/>
              <a:t>B) Çevre duyarlılığının herkeste olması gerekir.</a:t>
            </a:r>
          </a:p>
          <a:p>
            <a:r>
              <a:rPr lang="tr-TR" dirty="0"/>
              <a:t>C) Arkadaşlarıma izlediğim filmi tavsiye ettim.</a:t>
            </a:r>
          </a:p>
          <a:p>
            <a:r>
              <a:rPr lang="tr-TR" dirty="0"/>
              <a:t>D) Yeni eserleri takip etmek sanatçının işidir.</a:t>
            </a:r>
          </a:p>
        </p:txBody>
      </p:sp>
    </p:spTree>
    <p:extLst>
      <p:ext uri="{BB962C8B-B14F-4D97-AF65-F5344CB8AC3E}">
        <p14:creationId xmlns:p14="http://schemas.microsoft.com/office/powerpoint/2010/main" xmlns="" val="874889057"/>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a:t>Aşağıdaki cümlelerin hangisinde belirtisiz</a:t>
            </a:r>
          </a:p>
          <a:p>
            <a:r>
              <a:rPr lang="tr-TR" b="1" dirty="0"/>
              <a:t>nesne kullanılmıştır?</a:t>
            </a:r>
          </a:p>
          <a:p>
            <a:r>
              <a:rPr lang="tr-TR" dirty="0"/>
              <a:t>A) İhtiyar çilingir artık temiz ve yeni elbiseler</a:t>
            </a:r>
          </a:p>
          <a:p>
            <a:r>
              <a:rPr lang="tr-TR" dirty="0"/>
              <a:t>giyiyordu.</a:t>
            </a:r>
          </a:p>
          <a:p>
            <a:r>
              <a:rPr lang="tr-TR" dirty="0"/>
              <a:t>B) Loş ışıkta yüzünü tam seçemiyordum.</a:t>
            </a:r>
          </a:p>
          <a:p>
            <a:r>
              <a:rPr lang="tr-TR" dirty="0"/>
              <a:t>C) Komşular mahalleye yeni taşınanları merak</a:t>
            </a:r>
          </a:p>
          <a:p>
            <a:r>
              <a:rPr lang="tr-TR" dirty="0"/>
              <a:t>etmiş.</a:t>
            </a:r>
          </a:p>
          <a:p>
            <a:r>
              <a:rPr lang="tr-TR" dirty="0"/>
              <a:t>D) Arslan Bey, kır atını büyük bir cesaretle ileri</a:t>
            </a:r>
          </a:p>
          <a:p>
            <a:r>
              <a:rPr lang="tr-TR" dirty="0"/>
              <a:t>sürdü.</a:t>
            </a:r>
          </a:p>
        </p:txBody>
      </p:sp>
    </p:spTree>
    <p:extLst>
      <p:ext uri="{BB962C8B-B14F-4D97-AF65-F5344CB8AC3E}">
        <p14:creationId xmlns:p14="http://schemas.microsoft.com/office/powerpoint/2010/main" xmlns="" val="3017125722"/>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Yüklemi fiil olan cümlelerde vurgu yüklemden önceki ögededir.</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a:t>Aşağıdaki cümlelerin hangisinde yer </a:t>
            </a:r>
            <a:r>
              <a:rPr lang="tr-TR" b="1" dirty="0" err="1"/>
              <a:t>tamlayıcısı</a:t>
            </a:r>
            <a:endParaRPr lang="tr-TR" b="1" dirty="0"/>
          </a:p>
          <a:p>
            <a:r>
              <a:rPr lang="tr-TR" b="1" dirty="0"/>
              <a:t>vurgulanmıştır?</a:t>
            </a:r>
          </a:p>
          <a:p>
            <a:r>
              <a:rPr lang="tr-TR" dirty="0"/>
              <a:t>A) Çevremizi, ilkbaharda açan renk </a:t>
            </a:r>
            <a:r>
              <a:rPr lang="tr-TR" dirty="0" err="1"/>
              <a:t>renk</a:t>
            </a:r>
            <a:r>
              <a:rPr lang="tr-TR" dirty="0"/>
              <a:t> çiçekler</a:t>
            </a:r>
          </a:p>
          <a:p>
            <a:r>
              <a:rPr lang="tr-TR" dirty="0"/>
              <a:t>sarmıştı.</a:t>
            </a:r>
          </a:p>
          <a:p>
            <a:r>
              <a:rPr lang="tr-TR" dirty="0"/>
              <a:t>B) Uyandığımda beni pencereme konan bir</a:t>
            </a:r>
          </a:p>
          <a:p>
            <a:r>
              <a:rPr lang="tr-TR" dirty="0"/>
              <a:t>serçe karşıladı.</a:t>
            </a:r>
          </a:p>
          <a:p>
            <a:r>
              <a:rPr lang="tr-TR" dirty="0"/>
              <a:t>C) Balinalar, vücutlarındaki yağ tabakası sayesinde</a:t>
            </a:r>
          </a:p>
          <a:p>
            <a:r>
              <a:rPr lang="tr-TR" dirty="0"/>
              <a:t>serin sularda yaşayabilir.</a:t>
            </a:r>
          </a:p>
          <a:p>
            <a:r>
              <a:rPr lang="tr-TR" dirty="0"/>
              <a:t>D) Kaleden bakınca bu harika manzarayı izleyebilirsiniz</a:t>
            </a:r>
            <a:r>
              <a:rPr lang="tr-TR" dirty="0" smtClean="0"/>
              <a:t>.</a:t>
            </a:r>
            <a:endParaRPr lang="tr-TR" dirty="0"/>
          </a:p>
        </p:txBody>
      </p:sp>
    </p:spTree>
    <p:extLst>
      <p:ext uri="{BB962C8B-B14F-4D97-AF65-F5344CB8AC3E}">
        <p14:creationId xmlns:p14="http://schemas.microsoft.com/office/powerpoint/2010/main" xmlns="" val="197939133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sz="2000" dirty="0"/>
              <a:t>Cümleyi söylerken söz arasına sıkıştırılan, bazen bir öğenin açıklayıcısı, bazen cümle dışı unsur olan söz veya söz öbeklerine arasöz denir.</a:t>
            </a:r>
          </a:p>
        </p:txBody>
      </p:sp>
      <p:sp>
        <p:nvSpPr>
          <p:cNvPr id="3" name="İçerik Yer Tutucusu 2"/>
          <p:cNvSpPr>
            <a:spLocks noGrp="1"/>
          </p:cNvSpPr>
          <p:nvPr>
            <p:ph idx="1"/>
          </p:nvPr>
        </p:nvSpPr>
        <p:spPr>
          <a:xfrm>
            <a:off x="457200" y="1600200"/>
            <a:ext cx="8229600" cy="4925144"/>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a:t>Aşağıdakilerin hangisinde ara söz, herhangi</a:t>
            </a:r>
          </a:p>
          <a:p>
            <a:r>
              <a:rPr lang="tr-TR" b="1" dirty="0"/>
              <a:t>bir ögenin açıklaması durumunda </a:t>
            </a:r>
            <a:r>
              <a:rPr lang="tr-TR" b="1" u="sng" dirty="0"/>
              <a:t>değildir?</a:t>
            </a:r>
          </a:p>
          <a:p>
            <a:r>
              <a:rPr lang="tr-TR" dirty="0"/>
              <a:t>A) Uzun gecelerde, aralık ve ocak aylarında,</a:t>
            </a:r>
          </a:p>
          <a:p>
            <a:r>
              <a:rPr lang="tr-TR" dirty="0"/>
              <a:t>zaman bir türlü geçmek bilmez.</a:t>
            </a:r>
          </a:p>
          <a:p>
            <a:r>
              <a:rPr lang="tr-TR" dirty="0"/>
              <a:t>B) Birkaç kişi, bir kadınla iki çocuk, büyük parkta</a:t>
            </a:r>
          </a:p>
          <a:p>
            <a:r>
              <a:rPr lang="tr-TR" dirty="0"/>
              <a:t>eğleniyordu.</a:t>
            </a:r>
          </a:p>
          <a:p>
            <a:r>
              <a:rPr lang="tr-TR" dirty="0"/>
              <a:t>C) Elindeki kitabı, uzunca bir romanı, bir aydır</a:t>
            </a:r>
          </a:p>
          <a:p>
            <a:r>
              <a:rPr lang="tr-TR" dirty="0"/>
              <a:t>bitirmeye çalışıyor.</a:t>
            </a:r>
          </a:p>
          <a:p>
            <a:r>
              <a:rPr lang="tr-TR" dirty="0"/>
              <a:t>D) Mahalleli, öyle bir durum olmasa da, evlerinin</a:t>
            </a:r>
          </a:p>
          <a:p>
            <a:r>
              <a:rPr lang="tr-TR" dirty="0"/>
              <a:t>yıkılmasından korkuyordu.</a:t>
            </a:r>
          </a:p>
        </p:txBody>
      </p:sp>
    </p:spTree>
    <p:extLst>
      <p:ext uri="{BB962C8B-B14F-4D97-AF65-F5344CB8AC3E}">
        <p14:creationId xmlns:p14="http://schemas.microsoft.com/office/powerpoint/2010/main" xmlns="" val="314900384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a:t>Alçak düşman bu güzel memleketi topa tutmuştu.</a:t>
            </a:r>
          </a:p>
          <a:p>
            <a:r>
              <a:rPr lang="tr-TR" b="1" dirty="0"/>
              <a:t>Bu cümlede vurgulanan öge aşağıdakilerden</a:t>
            </a:r>
          </a:p>
          <a:p>
            <a:r>
              <a:rPr lang="tr-TR" b="1" dirty="0"/>
              <a:t>hangisidir?</a:t>
            </a:r>
          </a:p>
          <a:p>
            <a:r>
              <a:rPr lang="tr-TR" dirty="0"/>
              <a:t>A) Belirtili nesne</a:t>
            </a:r>
          </a:p>
          <a:p>
            <a:r>
              <a:rPr lang="tr-TR" dirty="0"/>
              <a:t>B) Yer </a:t>
            </a:r>
            <a:r>
              <a:rPr lang="tr-TR" dirty="0" err="1"/>
              <a:t>tamlayıcısı</a:t>
            </a:r>
            <a:endParaRPr lang="tr-TR" dirty="0"/>
          </a:p>
          <a:p>
            <a:r>
              <a:rPr lang="tr-TR" dirty="0"/>
              <a:t>C) Belirtisiz nesne</a:t>
            </a:r>
          </a:p>
          <a:p>
            <a:r>
              <a:rPr lang="tr-TR" dirty="0"/>
              <a:t>D) Özne</a:t>
            </a:r>
          </a:p>
        </p:txBody>
      </p:sp>
    </p:spTree>
    <p:extLst>
      <p:ext uri="{BB962C8B-B14F-4D97-AF65-F5344CB8AC3E}">
        <p14:creationId xmlns:p14="http://schemas.microsoft.com/office/powerpoint/2010/main" xmlns="" val="355952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Yüklemlere dikkat 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a:t>I. Yaşanacak nice güzel gün var daha.</a:t>
            </a:r>
          </a:p>
          <a:p>
            <a:r>
              <a:rPr lang="tr-TR" dirty="0"/>
              <a:t>II. Sana anlatacağım çok şey var.</a:t>
            </a:r>
          </a:p>
          <a:p>
            <a:r>
              <a:rPr lang="tr-TR" dirty="0"/>
              <a:t>III. Kapanacak elbet bu konu sonunda.</a:t>
            </a:r>
          </a:p>
          <a:p>
            <a:r>
              <a:rPr lang="tr-TR" dirty="0"/>
              <a:t>IV. Onunla görülecek hesabımız kalmadı.</a:t>
            </a:r>
          </a:p>
          <a:p>
            <a:r>
              <a:rPr lang="tr-TR" b="1" i="1" dirty="0"/>
              <a:t>Yukarıda numaralandırılmış cümlelerin </a:t>
            </a:r>
            <a:r>
              <a:rPr lang="tr-TR" b="1" i="1" dirty="0" smtClean="0"/>
              <a:t>hangisinde    -</a:t>
            </a:r>
            <a:r>
              <a:rPr lang="tr-TR" b="1" i="1" dirty="0" err="1" smtClean="0"/>
              <a:t>ecek</a:t>
            </a:r>
            <a:r>
              <a:rPr lang="tr-TR" b="1" i="1" dirty="0" smtClean="0"/>
              <a:t>  -</a:t>
            </a:r>
            <a:r>
              <a:rPr lang="tr-TR" b="1" i="1" dirty="0" err="1" smtClean="0"/>
              <a:t>acak</a:t>
            </a:r>
            <a:r>
              <a:rPr lang="tr-TR" b="1" i="1" dirty="0" smtClean="0"/>
              <a:t>  ötekilerden </a:t>
            </a:r>
            <a:r>
              <a:rPr lang="tr-TR" b="1" i="1" dirty="0"/>
              <a:t>farklı bir </a:t>
            </a:r>
            <a:r>
              <a:rPr lang="tr-TR" b="1" i="1" dirty="0" smtClean="0"/>
              <a:t>görevde   kullanılmıştır</a:t>
            </a:r>
            <a:r>
              <a:rPr lang="tr-TR" b="1" i="1" dirty="0"/>
              <a:t>?</a:t>
            </a:r>
          </a:p>
          <a:p>
            <a:r>
              <a:rPr lang="tr-TR" dirty="0"/>
              <a:t>A) I </a:t>
            </a:r>
            <a:r>
              <a:rPr lang="tr-TR" dirty="0" smtClean="0"/>
              <a:t>    B</a:t>
            </a:r>
            <a:r>
              <a:rPr lang="tr-TR" dirty="0"/>
              <a:t>) II </a:t>
            </a:r>
            <a:r>
              <a:rPr lang="tr-TR" dirty="0" smtClean="0"/>
              <a:t>   C</a:t>
            </a:r>
            <a:r>
              <a:rPr lang="tr-TR" dirty="0"/>
              <a:t>) III </a:t>
            </a:r>
            <a:r>
              <a:rPr lang="tr-TR" dirty="0" smtClean="0"/>
              <a:t>   D</a:t>
            </a:r>
            <a:r>
              <a:rPr lang="tr-TR" dirty="0"/>
              <a:t>) IV</a:t>
            </a:r>
          </a:p>
        </p:txBody>
      </p:sp>
    </p:spTree>
    <p:extLst>
      <p:ext uri="{BB962C8B-B14F-4D97-AF65-F5344CB8AC3E}">
        <p14:creationId xmlns:p14="http://schemas.microsoft.com/office/powerpoint/2010/main" xmlns="" val="1294830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a:bodyPr>
          <a:lstStyle/>
          <a:p>
            <a:r>
              <a:rPr lang="tr-TR" b="1" i="1" dirty="0" smtClean="0"/>
              <a:t>»Gelecek» </a:t>
            </a:r>
            <a:r>
              <a:rPr lang="tr-TR" b="1" i="1" dirty="0"/>
              <a:t>sözcüğü aşağıdaki cümlelerin </a:t>
            </a:r>
            <a:r>
              <a:rPr lang="tr-TR" b="1" i="1" dirty="0" smtClean="0"/>
              <a:t>hangisinde  fiilimsi </a:t>
            </a:r>
            <a:r>
              <a:rPr lang="tr-TR" b="1" i="1" dirty="0"/>
              <a:t>olarak kullanılmıştır?</a:t>
            </a:r>
          </a:p>
          <a:p>
            <a:r>
              <a:rPr lang="tr-TR" dirty="0"/>
              <a:t>A) Gelecek elbet beklenen güzel günler.</a:t>
            </a:r>
          </a:p>
          <a:p>
            <a:r>
              <a:rPr lang="tr-TR" dirty="0"/>
              <a:t>B) Gelecek yıl her şey daha farklı olacak.</a:t>
            </a:r>
          </a:p>
          <a:p>
            <a:r>
              <a:rPr lang="tr-TR" dirty="0"/>
              <a:t>C) Gelecek gözünü korkutmasın.</a:t>
            </a:r>
          </a:p>
          <a:p>
            <a:r>
              <a:rPr lang="tr-TR" dirty="0"/>
              <a:t>D) Gelecek çünkü bana söz verdi</a:t>
            </a:r>
            <a:r>
              <a:rPr lang="tr-TR" dirty="0" smtClean="0"/>
              <a:t>.</a:t>
            </a:r>
            <a:endParaRPr lang="tr-TR" dirty="0"/>
          </a:p>
        </p:txBody>
      </p:sp>
    </p:spTree>
    <p:extLst>
      <p:ext uri="{BB962C8B-B14F-4D97-AF65-F5344CB8AC3E}">
        <p14:creationId xmlns:p14="http://schemas.microsoft.com/office/powerpoint/2010/main" xmlns="" val="5810122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57200" y="1600200"/>
            <a:ext cx="8579296" cy="4525963"/>
          </a:xfrm>
        </p:spPr>
        <p:style>
          <a:lnRef idx="1">
            <a:schemeClr val="accent1"/>
          </a:lnRef>
          <a:fillRef idx="2">
            <a:schemeClr val="accent1"/>
          </a:fillRef>
          <a:effectRef idx="1">
            <a:schemeClr val="accent1"/>
          </a:effectRef>
          <a:fontRef idx="minor">
            <a:schemeClr val="dk1"/>
          </a:fontRef>
        </p:style>
        <p:txBody>
          <a:bodyPr>
            <a:noAutofit/>
          </a:bodyPr>
          <a:lstStyle/>
          <a:p>
            <a:r>
              <a:rPr lang="tr-TR" sz="2800" b="1" dirty="0"/>
              <a:t>Aşağıdaki altı çizili sözcüklerden hangisi fiilimsi</a:t>
            </a:r>
          </a:p>
          <a:p>
            <a:r>
              <a:rPr lang="tr-TR" sz="2800" b="1" u="sng" dirty="0"/>
              <a:t>değildir?</a:t>
            </a:r>
          </a:p>
          <a:p>
            <a:r>
              <a:rPr lang="tr-TR" sz="2800" dirty="0"/>
              <a:t>A) Sahil boyunca </a:t>
            </a:r>
            <a:r>
              <a:rPr lang="tr-TR" sz="2800" u="sng" dirty="0"/>
              <a:t>dizilmiş</a:t>
            </a:r>
            <a:r>
              <a:rPr lang="tr-TR" sz="2800" dirty="0"/>
              <a:t> yalılar öylesine </a:t>
            </a:r>
            <a:r>
              <a:rPr lang="tr-TR" sz="2800" dirty="0" smtClean="0"/>
              <a:t>görkemli ki</a:t>
            </a:r>
            <a:r>
              <a:rPr lang="tr-TR" sz="2800" dirty="0"/>
              <a:t>!</a:t>
            </a:r>
          </a:p>
          <a:p>
            <a:r>
              <a:rPr lang="tr-TR" sz="2800" dirty="0"/>
              <a:t>B) </a:t>
            </a:r>
            <a:r>
              <a:rPr lang="tr-TR" sz="2800" u="sng" dirty="0"/>
              <a:t>Solmuş</a:t>
            </a:r>
            <a:r>
              <a:rPr lang="tr-TR" sz="2800" dirty="0"/>
              <a:t>, balkondaki çiçeklerin tümü.</a:t>
            </a:r>
          </a:p>
          <a:p>
            <a:r>
              <a:rPr lang="tr-TR" sz="2800" dirty="0"/>
              <a:t>C) </a:t>
            </a:r>
            <a:r>
              <a:rPr lang="tr-TR" sz="2800" u="sng" dirty="0"/>
              <a:t>Bilmiş</a:t>
            </a:r>
            <a:r>
              <a:rPr lang="tr-TR" sz="2800" dirty="0"/>
              <a:t> çocuk, kendisine sorulan sorulara </a:t>
            </a:r>
            <a:r>
              <a:rPr lang="tr-TR" sz="2800" dirty="0" smtClean="0"/>
              <a:t>ustaca  cevap </a:t>
            </a:r>
            <a:r>
              <a:rPr lang="tr-TR" sz="2800" dirty="0"/>
              <a:t>verdi.</a:t>
            </a:r>
          </a:p>
          <a:p>
            <a:r>
              <a:rPr lang="tr-TR" sz="2800" dirty="0"/>
              <a:t>D) </a:t>
            </a:r>
            <a:r>
              <a:rPr lang="tr-TR" sz="2800" u="sng" dirty="0"/>
              <a:t>Pişmiş</a:t>
            </a:r>
            <a:r>
              <a:rPr lang="tr-TR" sz="2800" dirty="0"/>
              <a:t> aşa su katmak kadar anlamsız senin </a:t>
            </a:r>
            <a:r>
              <a:rPr lang="tr-TR" sz="2800" dirty="0" smtClean="0"/>
              <a:t>bu  yaptığın.</a:t>
            </a:r>
            <a:endParaRPr lang="tr-TR" sz="2800" dirty="0"/>
          </a:p>
        </p:txBody>
      </p:sp>
    </p:spTree>
    <p:extLst>
      <p:ext uri="{BB962C8B-B14F-4D97-AF65-F5344CB8AC3E}">
        <p14:creationId xmlns:p14="http://schemas.microsoft.com/office/powerpoint/2010/main" xmlns="" val="20027580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i="1" dirty="0"/>
              <a:t>Yabancı bir fısıltı söyleyecek adını</a:t>
            </a:r>
          </a:p>
          <a:p>
            <a:pPr algn="ctr"/>
            <a:r>
              <a:rPr lang="tr-TR" i="1" dirty="0"/>
              <a:t>Tanıdığım bir gülüş </a:t>
            </a:r>
            <a:r>
              <a:rPr lang="tr-TR" i="1" dirty="0" smtClean="0"/>
              <a:t>kıvrılacak </a:t>
            </a:r>
            <a:r>
              <a:rPr lang="tr-TR" i="1" dirty="0"/>
              <a:t>içerde</a:t>
            </a:r>
          </a:p>
          <a:p>
            <a:pPr algn="ctr"/>
            <a:r>
              <a:rPr lang="tr-TR" i="1" dirty="0"/>
              <a:t>Vurur vurmaz duvara kapının kanadı</a:t>
            </a:r>
          </a:p>
          <a:p>
            <a:pPr algn="ctr"/>
            <a:r>
              <a:rPr lang="tr-TR" i="1" dirty="0"/>
              <a:t>Karşımda ürperecek halı, sedir ve perde</a:t>
            </a:r>
          </a:p>
          <a:p>
            <a:r>
              <a:rPr lang="tr-TR" b="1" dirty="0"/>
              <a:t>Yukarıdaki dörtlüğün kaçıncı dizelerinde </a:t>
            </a:r>
            <a:r>
              <a:rPr lang="tr-TR" b="1" dirty="0" smtClean="0"/>
              <a:t>fiilimsiye yer </a:t>
            </a:r>
            <a:r>
              <a:rPr lang="tr-TR" b="1" dirty="0"/>
              <a:t>verilmiştir?</a:t>
            </a:r>
          </a:p>
          <a:p>
            <a:r>
              <a:rPr lang="tr-TR" dirty="0"/>
              <a:t>A) 1-2 </a:t>
            </a:r>
            <a:r>
              <a:rPr lang="tr-TR" dirty="0" smtClean="0"/>
              <a:t>    B</a:t>
            </a:r>
            <a:r>
              <a:rPr lang="tr-TR" dirty="0"/>
              <a:t>) </a:t>
            </a:r>
            <a:r>
              <a:rPr lang="tr-TR" dirty="0" smtClean="0"/>
              <a:t>2-3     </a:t>
            </a:r>
            <a:r>
              <a:rPr lang="tr-TR" dirty="0"/>
              <a:t>C) 3-4 </a:t>
            </a:r>
            <a:r>
              <a:rPr lang="tr-TR" dirty="0" smtClean="0"/>
              <a:t>    D</a:t>
            </a:r>
            <a:r>
              <a:rPr lang="tr-TR" dirty="0"/>
              <a:t>) 1-4</a:t>
            </a:r>
          </a:p>
        </p:txBody>
      </p:sp>
    </p:spTree>
    <p:extLst>
      <p:ext uri="{BB962C8B-B14F-4D97-AF65-F5344CB8AC3E}">
        <p14:creationId xmlns:p14="http://schemas.microsoft.com/office/powerpoint/2010/main" xmlns="" val="8834639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2013 TEOG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a:t>Aşağıdaki cümlelerin </a:t>
            </a:r>
            <a:r>
              <a:rPr lang="tr-TR" b="1" dirty="0" smtClean="0"/>
              <a:t>hangisinde “-</a:t>
            </a:r>
            <a:r>
              <a:rPr lang="tr-TR" b="1" dirty="0" err="1"/>
              <a:t>acak</a:t>
            </a:r>
            <a:r>
              <a:rPr lang="tr-TR" b="1" dirty="0"/>
              <a:t>/-</a:t>
            </a:r>
            <a:r>
              <a:rPr lang="tr-TR" b="1" dirty="0" err="1"/>
              <a:t>ecek</a:t>
            </a:r>
            <a:r>
              <a:rPr lang="tr-TR" b="1" dirty="0"/>
              <a:t>” eki alan sözcük, çekimli </a:t>
            </a:r>
            <a:r>
              <a:rPr lang="tr-TR" b="1" dirty="0" smtClean="0"/>
              <a:t>fiil görevinde </a:t>
            </a:r>
            <a:r>
              <a:rPr lang="tr-TR" b="1" dirty="0"/>
              <a:t>kullanılmıştır?</a:t>
            </a:r>
          </a:p>
          <a:p>
            <a:r>
              <a:rPr lang="tr-TR" dirty="0"/>
              <a:t>A) Çok zormuş buralarda oturulacak ev bulmak.</a:t>
            </a:r>
          </a:p>
          <a:p>
            <a:r>
              <a:rPr lang="tr-TR" dirty="0"/>
              <a:t>B) Haftaya bizi ziyarete gelecek o çok sevdiğimiz</a:t>
            </a:r>
          </a:p>
          <a:p>
            <a:r>
              <a:rPr lang="tr-TR" dirty="0"/>
              <a:t>şair.</a:t>
            </a:r>
          </a:p>
          <a:p>
            <a:r>
              <a:rPr lang="tr-TR" dirty="0"/>
              <a:t>C) Şaşkınlıktan söyleyecek söz bulamadık.</a:t>
            </a:r>
          </a:p>
          <a:p>
            <a:r>
              <a:rPr lang="tr-TR" dirty="0"/>
              <a:t>D) Gelecek yıl hep birlikte tatile gideriz.</a:t>
            </a:r>
          </a:p>
        </p:txBody>
      </p:sp>
    </p:spTree>
    <p:extLst>
      <p:ext uri="{BB962C8B-B14F-4D97-AF65-F5344CB8AC3E}">
        <p14:creationId xmlns:p14="http://schemas.microsoft.com/office/powerpoint/2010/main" xmlns="" val="34592521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90750" y="1967706"/>
            <a:ext cx="4762500" cy="3790950"/>
          </a:xfrm>
        </p:spPr>
      </p:pic>
    </p:spTree>
    <p:extLst>
      <p:ext uri="{BB962C8B-B14F-4D97-AF65-F5344CB8AC3E}">
        <p14:creationId xmlns:p14="http://schemas.microsoft.com/office/powerpoint/2010/main" xmlns="" val="10957522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u="sng" dirty="0" smtClean="0"/>
              <a:t>UYARI</a:t>
            </a:r>
            <a:endParaRPr lang="tr-TR" u="sng" dirty="0"/>
          </a:p>
        </p:txBody>
      </p:sp>
      <p:sp>
        <p:nvSpPr>
          <p:cNvPr id="3" name="İçerik Yer Tutucusu 2"/>
          <p:cNvSpPr>
            <a:spLocks noGrp="1"/>
          </p:cNvSpPr>
          <p:nvPr>
            <p:ph idx="1"/>
          </p:nvPr>
        </p:nvSpPr>
        <p:spPr>
          <a:xfrm>
            <a:off x="457200" y="1340768"/>
            <a:ext cx="8229600" cy="4785395"/>
          </a:xfrm>
        </p:spPr>
        <p:style>
          <a:lnRef idx="1">
            <a:schemeClr val="accent2"/>
          </a:lnRef>
          <a:fillRef idx="2">
            <a:schemeClr val="accent2"/>
          </a:fillRef>
          <a:effectRef idx="1">
            <a:schemeClr val="accent2"/>
          </a:effectRef>
          <a:fontRef idx="minor">
            <a:schemeClr val="dk1"/>
          </a:fontRef>
        </p:style>
        <p:txBody>
          <a:bodyPr/>
          <a:lstStyle/>
          <a:p>
            <a:r>
              <a:rPr lang="tr-TR" dirty="0" smtClean="0"/>
              <a:t>Hem isim fiil hem de sıfat fiil ekini alan bazı kelimeler kalıplaşarak kalıcı isimler oluşturabilirler. </a:t>
            </a:r>
            <a:r>
              <a:rPr lang="tr-TR" b="1" u="sng" dirty="0" smtClean="0"/>
              <a:t>UNUTMA!</a:t>
            </a:r>
          </a:p>
          <a:p>
            <a:r>
              <a:rPr lang="tr-TR" dirty="0" smtClean="0"/>
              <a:t>( Bunu en kısa yoldan olumsuzunu yaparak bulabilirsin. Eğer olumsuzu «-me,-</a:t>
            </a:r>
            <a:r>
              <a:rPr lang="tr-TR" dirty="0" err="1" smtClean="0"/>
              <a:t>ma</a:t>
            </a:r>
            <a:r>
              <a:rPr lang="tr-TR" dirty="0" smtClean="0"/>
              <a:t>» ile yapılıyorsa fiilimsidir.)</a:t>
            </a:r>
          </a:p>
          <a:p>
            <a:r>
              <a:rPr lang="tr-TR" dirty="0" smtClean="0"/>
              <a:t>Buğday ekmek istiyoruz.( ekmemek oluyor)</a:t>
            </a:r>
          </a:p>
          <a:p>
            <a:r>
              <a:rPr lang="tr-TR" dirty="0" smtClean="0"/>
              <a:t>Bakkaldan ekmek al.(ekmemek olmuyor.)</a:t>
            </a:r>
            <a:endParaRPr lang="tr-TR" dirty="0"/>
          </a:p>
        </p:txBody>
      </p:sp>
    </p:spTree>
    <p:extLst>
      <p:ext uri="{BB962C8B-B14F-4D97-AF65-F5344CB8AC3E}">
        <p14:creationId xmlns:p14="http://schemas.microsoft.com/office/powerpoint/2010/main" xmlns="" val="5323362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328592"/>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smtClean="0"/>
              <a:t>Türkçede bazı sözcükler isim-fiil ekleriyle türedikleri hâlde zamanla isimleşmiş, fiilimsi özelliklerini kaybetmiştir.</a:t>
            </a:r>
          </a:p>
          <a:p>
            <a:r>
              <a:rPr lang="tr-TR" b="1" dirty="0" smtClean="0"/>
              <a:t>Aşağıdaki cümlelerin hangisinde bu açıklamaya</a:t>
            </a:r>
          </a:p>
          <a:p>
            <a:r>
              <a:rPr lang="tr-TR" b="1" dirty="0" smtClean="0"/>
              <a:t>uygun bir kullanım vardır?</a:t>
            </a:r>
          </a:p>
          <a:p>
            <a:r>
              <a:rPr lang="tr-TR" dirty="0" smtClean="0"/>
              <a:t>A) Arkadaşından burma tatlısı tarifi aldı.</a:t>
            </a:r>
          </a:p>
          <a:p>
            <a:r>
              <a:rPr lang="tr-TR" dirty="0" smtClean="0"/>
              <a:t>B) Yorulsa da bahçesini çapalamaya devam etti.</a:t>
            </a:r>
          </a:p>
          <a:p>
            <a:r>
              <a:rPr lang="tr-TR" dirty="0" smtClean="0"/>
              <a:t>C) Ödevlerini erken bitirme telaşına düştü.</a:t>
            </a:r>
          </a:p>
          <a:p>
            <a:r>
              <a:rPr lang="tr-TR" dirty="0" smtClean="0"/>
              <a:t>D) Kanayan kolunu bir bezle sarmayı düşündü.</a:t>
            </a:r>
            <a:endParaRPr lang="tr-TR" dirty="0"/>
          </a:p>
        </p:txBody>
      </p:sp>
    </p:spTree>
    <p:extLst>
      <p:ext uri="{BB962C8B-B14F-4D97-AF65-F5344CB8AC3E}">
        <p14:creationId xmlns:p14="http://schemas.microsoft.com/office/powerpoint/2010/main" xmlns="" val="5202236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196752"/>
            <a:ext cx="8229600" cy="5328592"/>
          </a:xfrm>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“Kışa hazırlanmak için yakacak aldık.” cümlesindeki  “yakacak” sözcüğü sıfat-fiil eki yardımıyla türemiş ve  kalıcı isim olmuştur.</a:t>
            </a:r>
          </a:p>
          <a:p>
            <a:r>
              <a:rPr lang="tr-TR" b="1" dirty="0" smtClean="0"/>
              <a:t>Aşağıdaki cümlelerin hangisinde buna benzer bir  kullanım vardır?</a:t>
            </a:r>
          </a:p>
          <a:p>
            <a:r>
              <a:rPr lang="tr-TR" dirty="0" smtClean="0"/>
              <a:t>A) Dışarıda kıracak odun bırakmadı.</a:t>
            </a:r>
          </a:p>
          <a:p>
            <a:r>
              <a:rPr lang="tr-TR" dirty="0" smtClean="0"/>
              <a:t>B) Dolmuş durağına kadar yürüdüler.</a:t>
            </a:r>
          </a:p>
          <a:p>
            <a:r>
              <a:rPr lang="tr-TR" dirty="0" smtClean="0"/>
              <a:t>C) Yolun sağına dönen arabayı izleyin.</a:t>
            </a:r>
          </a:p>
          <a:p>
            <a:r>
              <a:rPr lang="tr-TR" dirty="0" smtClean="0"/>
              <a:t>D) Onun tavsiye ettiği soruları çözmelisin.</a:t>
            </a:r>
            <a:endParaRPr lang="tr-TR" dirty="0"/>
          </a:p>
        </p:txBody>
      </p:sp>
    </p:spTree>
    <p:extLst>
      <p:ext uri="{BB962C8B-B14F-4D97-AF65-F5344CB8AC3E}">
        <p14:creationId xmlns:p14="http://schemas.microsoft.com/office/powerpoint/2010/main" xmlns="" val="313440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FİİLİMSİ</a:t>
            </a:r>
            <a:endParaRPr lang="tr-TR" dirty="0"/>
          </a:p>
        </p:txBody>
      </p:sp>
      <p:sp>
        <p:nvSpPr>
          <p:cNvPr id="3" name="İçerik Yer Tutucusu 2"/>
          <p:cNvSpPr>
            <a:spLocks noGrp="1"/>
          </p:cNvSpPr>
          <p:nvPr>
            <p:ph idx="1"/>
          </p:nvPr>
        </p:nvSpPr>
        <p:spPr>
          <a:xfrm>
            <a:off x="457200" y="1196752"/>
            <a:ext cx="8229600" cy="5256584"/>
          </a:xfrm>
        </p:spPr>
        <p:style>
          <a:lnRef idx="1">
            <a:schemeClr val="accent2"/>
          </a:lnRef>
          <a:fillRef idx="2">
            <a:schemeClr val="accent2"/>
          </a:fillRef>
          <a:effectRef idx="1">
            <a:schemeClr val="accent2"/>
          </a:effectRef>
          <a:fontRef idx="minor">
            <a:schemeClr val="dk1"/>
          </a:fontRef>
        </p:style>
        <p:txBody>
          <a:bodyPr>
            <a:normAutofit fontScale="92500"/>
          </a:bodyPr>
          <a:lstStyle/>
          <a:p>
            <a:r>
              <a:rPr lang="tr-TR" b="1" u="sng" dirty="0" smtClean="0"/>
              <a:t>FİİLİMSİLER(EYLEMSİLER)</a:t>
            </a:r>
          </a:p>
          <a:p>
            <a:r>
              <a:rPr lang="tr-TR" dirty="0" smtClean="0"/>
              <a:t>	</a:t>
            </a:r>
            <a:r>
              <a:rPr lang="tr-TR" dirty="0" err="1" smtClean="0"/>
              <a:t>Fiilimsiler,fiillerden</a:t>
            </a:r>
            <a:r>
              <a:rPr lang="tr-TR" dirty="0" smtClean="0"/>
              <a:t> </a:t>
            </a:r>
            <a:r>
              <a:rPr lang="tr-TR" dirty="0" err="1" smtClean="0"/>
              <a:t>türer,isimlerden</a:t>
            </a:r>
            <a:r>
              <a:rPr lang="tr-TR" dirty="0" smtClean="0"/>
              <a:t> </a:t>
            </a:r>
            <a:r>
              <a:rPr lang="tr-TR" dirty="0" err="1" smtClean="0"/>
              <a:t>türemezler.Fiilimsi</a:t>
            </a:r>
            <a:r>
              <a:rPr lang="tr-TR" dirty="0" smtClean="0"/>
              <a:t> bulduğunda kök ya da gövdesine bakmayı </a:t>
            </a:r>
            <a:r>
              <a:rPr lang="tr-TR" b="1" u="sng" dirty="0" smtClean="0">
                <a:solidFill>
                  <a:schemeClr val="tx1"/>
                </a:solidFill>
              </a:rPr>
              <a:t>UNUTMA!..</a:t>
            </a:r>
          </a:p>
          <a:p>
            <a:endParaRPr lang="tr-TR" dirty="0" smtClean="0"/>
          </a:p>
          <a:p>
            <a:r>
              <a:rPr lang="tr-TR" dirty="0" smtClean="0"/>
              <a:t>Fiilimsiler zaman ve şahıs ekleri </a:t>
            </a:r>
            <a:r>
              <a:rPr lang="tr-TR" dirty="0" err="1" smtClean="0"/>
              <a:t>almazlar,alırlarsa</a:t>
            </a:r>
            <a:r>
              <a:rPr lang="tr-TR" dirty="0" smtClean="0"/>
              <a:t> cümlede çekime uğradıkları için “yüklem” olurlar.</a:t>
            </a:r>
          </a:p>
          <a:p>
            <a:pPr marL="0" indent="0">
              <a:buNone/>
            </a:pPr>
            <a:r>
              <a:rPr lang="tr-TR" dirty="0" smtClean="0"/>
              <a:t>  </a:t>
            </a:r>
          </a:p>
          <a:p>
            <a:r>
              <a:rPr lang="tr-TR" dirty="0" smtClean="0"/>
              <a:t>	Fiilimsilerin olumsuzu </a:t>
            </a:r>
            <a:r>
              <a:rPr lang="tr-TR" dirty="0"/>
              <a:t> </a:t>
            </a:r>
            <a:r>
              <a:rPr lang="tr-TR" dirty="0" smtClean="0"/>
              <a:t>fiiller gibi </a:t>
            </a:r>
          </a:p>
          <a:p>
            <a:r>
              <a:rPr lang="tr-TR" dirty="0" smtClean="0"/>
              <a:t>«–me,-</a:t>
            </a:r>
            <a:r>
              <a:rPr lang="tr-TR" dirty="0" err="1" smtClean="0"/>
              <a:t>ma</a:t>
            </a:r>
            <a:r>
              <a:rPr lang="tr-TR" dirty="0" smtClean="0"/>
              <a:t>  « eki  ile yapılır </a:t>
            </a:r>
            <a:r>
              <a:rPr lang="tr-TR" b="1" u="sng" dirty="0" smtClean="0"/>
              <a:t>UNUTMA!..</a:t>
            </a:r>
          </a:p>
          <a:p>
            <a:endParaRPr lang="tr-TR" dirty="0"/>
          </a:p>
        </p:txBody>
      </p:sp>
    </p:spTree>
    <p:extLst>
      <p:ext uri="{BB962C8B-B14F-4D97-AF65-F5344CB8AC3E}">
        <p14:creationId xmlns:p14="http://schemas.microsoft.com/office/powerpoint/2010/main" xmlns="" val="27356873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smtClean="0"/>
              <a:t>Fiilimsiler kalıplaşarak bir varlığın kalıcı ismi olabilir.</a:t>
            </a:r>
          </a:p>
          <a:p>
            <a:pPr marL="0" indent="0">
              <a:buNone/>
            </a:pPr>
            <a:r>
              <a:rPr lang="tr-TR" dirty="0" smtClean="0"/>
              <a:t>Bu durumda fiilimsi özelliklerini yitirir.</a:t>
            </a:r>
          </a:p>
          <a:p>
            <a:r>
              <a:rPr lang="tr-TR" b="1" dirty="0" smtClean="0"/>
              <a:t>Aşağıdakilerin hangisinde bu kuralı örneklendiren</a:t>
            </a:r>
          </a:p>
          <a:p>
            <a:pPr marL="0" indent="0">
              <a:buNone/>
            </a:pPr>
            <a:r>
              <a:rPr lang="tr-TR" b="1" dirty="0" smtClean="0"/>
              <a:t>bir kullanım </a:t>
            </a:r>
            <a:r>
              <a:rPr lang="tr-TR" b="1" u="sng" dirty="0" smtClean="0"/>
              <a:t>yoktur?</a:t>
            </a:r>
          </a:p>
          <a:p>
            <a:r>
              <a:rPr lang="tr-TR" dirty="0" smtClean="0"/>
              <a:t>A) Ninemin yaptığı sarmaların tadı damağımdadır.</a:t>
            </a:r>
          </a:p>
          <a:p>
            <a:r>
              <a:rPr lang="tr-TR" dirty="0" smtClean="0"/>
              <a:t>B) Ağlayan çocuk, dondurmayı alınca her şeyi</a:t>
            </a:r>
          </a:p>
          <a:p>
            <a:pPr marL="0" indent="0">
              <a:buNone/>
            </a:pPr>
            <a:r>
              <a:rPr lang="tr-TR" dirty="0" smtClean="0"/>
              <a:t>unuttu.</a:t>
            </a:r>
          </a:p>
          <a:p>
            <a:r>
              <a:rPr lang="tr-TR" dirty="0" smtClean="0"/>
              <a:t>C) Elindeki kazmayla bahçede derin bir çukur</a:t>
            </a:r>
          </a:p>
          <a:p>
            <a:pPr marL="0" indent="0">
              <a:buNone/>
            </a:pPr>
            <a:r>
              <a:rPr lang="tr-TR" dirty="0" smtClean="0"/>
              <a:t>açtı.</a:t>
            </a:r>
          </a:p>
          <a:p>
            <a:r>
              <a:rPr lang="tr-TR" dirty="0" smtClean="0"/>
              <a:t>D) Kitap okumayı bir yaşam tarzı hâline getirmiştir</a:t>
            </a:r>
            <a:endParaRPr lang="tr-TR" dirty="0"/>
          </a:p>
        </p:txBody>
      </p:sp>
    </p:spTree>
    <p:extLst>
      <p:ext uri="{BB962C8B-B14F-4D97-AF65-F5344CB8AC3E}">
        <p14:creationId xmlns:p14="http://schemas.microsoft.com/office/powerpoint/2010/main" xmlns="" val="412024093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dirty="0" smtClean="0"/>
              <a:t>İsim-fiil eki alan bazı sözcükler </a:t>
            </a:r>
            <a:r>
              <a:rPr lang="tr-TR" dirty="0" err="1" smtClean="0"/>
              <a:t>fiilimsilikten</a:t>
            </a:r>
            <a:r>
              <a:rPr lang="tr-TR" dirty="0" smtClean="0"/>
              <a:t> uzaklaşıp bir varlığın adı olur.</a:t>
            </a:r>
          </a:p>
          <a:p>
            <a:r>
              <a:rPr lang="tr-TR" b="1" dirty="0" smtClean="0"/>
              <a:t>Aşağıdakilerin hangisinde bu kuralı örnekleyen bir kullanım </a:t>
            </a:r>
            <a:r>
              <a:rPr lang="tr-TR" b="1" u="sng" dirty="0" smtClean="0"/>
              <a:t>yoktur?</a:t>
            </a:r>
          </a:p>
          <a:p>
            <a:r>
              <a:rPr lang="tr-TR" dirty="0" smtClean="0"/>
              <a:t>A) Bu konuyla ilgili görüşlerinizi merak ediyorum.</a:t>
            </a:r>
          </a:p>
          <a:p>
            <a:r>
              <a:rPr lang="tr-TR" dirty="0" smtClean="0"/>
              <a:t>B) Çocuklar karşıdaki yamaçta uçurtma uçuruyorlardı.</a:t>
            </a:r>
          </a:p>
          <a:p>
            <a:r>
              <a:rPr lang="tr-TR" dirty="0" smtClean="0"/>
              <a:t>C) Düğün pastasından biz de küçük bir parça yemek istedik.</a:t>
            </a:r>
          </a:p>
          <a:p>
            <a:r>
              <a:rPr lang="tr-TR" dirty="0" smtClean="0"/>
              <a:t>D) Yorgun gözlerini ovuşturan adam danışmaya doğru yürüdü.</a:t>
            </a:r>
          </a:p>
        </p:txBody>
      </p:sp>
    </p:spTree>
    <p:extLst>
      <p:ext uri="{BB962C8B-B14F-4D97-AF65-F5344CB8AC3E}">
        <p14:creationId xmlns:p14="http://schemas.microsoft.com/office/powerpoint/2010/main" xmlns="" val="22976493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fiilimsi</a:t>
            </a:r>
          </a:p>
          <a:p>
            <a:pPr marL="0" indent="0">
              <a:buNone/>
            </a:pPr>
            <a:r>
              <a:rPr lang="tr-TR" b="1" u="sng" dirty="0" smtClean="0"/>
              <a:t>kullanılmamıştır?</a:t>
            </a:r>
          </a:p>
          <a:p>
            <a:r>
              <a:rPr lang="tr-TR" dirty="0" smtClean="0"/>
              <a:t>A) Geleceği hakkında çok keskin kararlar aldı.</a:t>
            </a:r>
          </a:p>
          <a:p>
            <a:r>
              <a:rPr lang="tr-TR" dirty="0" smtClean="0"/>
              <a:t>B) Sınıfa girişiyle birlikte bütün gözler ona çevrildi.</a:t>
            </a:r>
          </a:p>
          <a:p>
            <a:r>
              <a:rPr lang="tr-TR" dirty="0" smtClean="0"/>
              <a:t>C) Yazılarımla ilgili anlaşılmaz ifadeler kullanmış.</a:t>
            </a:r>
          </a:p>
          <a:p>
            <a:r>
              <a:rPr lang="tr-TR" dirty="0" smtClean="0"/>
              <a:t>D) Küçük kuş çırpındıkça daha da batıyordu çamura.</a:t>
            </a:r>
            <a:endParaRPr lang="tr-TR" dirty="0"/>
          </a:p>
        </p:txBody>
      </p:sp>
    </p:spTree>
    <p:extLst>
      <p:ext uri="{BB962C8B-B14F-4D97-AF65-F5344CB8AC3E}">
        <p14:creationId xmlns:p14="http://schemas.microsoft.com/office/powerpoint/2010/main" xmlns="" val="23968349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ZARF FİİL</a:t>
            </a:r>
            <a:endParaRPr lang="tr-TR" dirty="0"/>
          </a:p>
        </p:txBody>
      </p:sp>
      <p:sp>
        <p:nvSpPr>
          <p:cNvPr id="3" name="İçerik Yer Tutucusu 2"/>
          <p:cNvSpPr>
            <a:spLocks noGrp="1"/>
          </p:cNvSpPr>
          <p:nvPr>
            <p:ph idx="1"/>
          </p:nvPr>
        </p:nvSpPr>
        <p:spPr>
          <a:xfrm>
            <a:off x="457200" y="1196752"/>
            <a:ext cx="8229600" cy="4929411"/>
          </a:xfrm>
        </p:spPr>
        <p:style>
          <a:lnRef idx="1">
            <a:schemeClr val="accent2"/>
          </a:lnRef>
          <a:fillRef idx="2">
            <a:schemeClr val="accent2"/>
          </a:fillRef>
          <a:effectRef idx="1">
            <a:schemeClr val="accent2"/>
          </a:effectRef>
          <a:fontRef idx="minor">
            <a:schemeClr val="dk1"/>
          </a:fontRef>
        </p:style>
        <p:txBody>
          <a:bodyPr/>
          <a:lstStyle/>
          <a:p>
            <a:r>
              <a:rPr lang="tr-TR" dirty="0" smtClean="0"/>
              <a:t>	Bağ - fiil ekleri her zaman zarf görevinde kullanılır, ancak zarf görevindeki her sözcük zarf fiil olmaz. </a:t>
            </a:r>
            <a:r>
              <a:rPr lang="tr-TR" b="1" u="sng" dirty="0" smtClean="0"/>
              <a:t>UNUTMA!...</a:t>
            </a:r>
          </a:p>
          <a:p>
            <a:r>
              <a:rPr lang="tr-TR" dirty="0" smtClean="0"/>
              <a:t>Bağ - fiil eklerinden olan “-</a:t>
            </a:r>
            <a:r>
              <a:rPr lang="tr-TR" dirty="0" err="1" smtClean="0"/>
              <a:t>ken</a:t>
            </a:r>
            <a:r>
              <a:rPr lang="tr-TR" dirty="0" smtClean="0"/>
              <a:t>” eki isimlere de gelebilir. Bu durumda sözcüğe fiilimsi denmez. </a:t>
            </a:r>
          </a:p>
          <a:p>
            <a:r>
              <a:rPr lang="tr-TR" u="sng" dirty="0" smtClean="0"/>
              <a:t>Çocukken</a:t>
            </a:r>
            <a:r>
              <a:rPr lang="tr-TR" dirty="0" smtClean="0"/>
              <a:t> oynadığımız oyunları özlüyorum.</a:t>
            </a:r>
          </a:p>
          <a:p>
            <a:endParaRPr lang="tr-TR" dirty="0"/>
          </a:p>
          <a:p>
            <a:r>
              <a:rPr lang="tr-TR" dirty="0" smtClean="0"/>
              <a:t>	Zarf fiiller cümlenin yüklemini zaman ya da durum bakımından tamamlarlar. </a:t>
            </a:r>
            <a:r>
              <a:rPr lang="tr-TR" b="1" u="sng" dirty="0" smtClean="0"/>
              <a:t>UNUTMA!</a:t>
            </a:r>
            <a:endParaRPr lang="tr-TR" b="1" u="sng" dirty="0"/>
          </a:p>
        </p:txBody>
      </p:sp>
    </p:spTree>
    <p:extLst>
      <p:ext uri="{BB962C8B-B14F-4D97-AF65-F5344CB8AC3E}">
        <p14:creationId xmlns:p14="http://schemas.microsoft.com/office/powerpoint/2010/main" xmlns="" val="11749709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a:p>
        </p:txBody>
      </p:sp>
      <p:sp>
        <p:nvSpPr>
          <p:cNvPr id="3" name="İçerik Yer Tutucusu 2"/>
          <p:cNvSpPr>
            <a:spLocks noGrp="1"/>
          </p:cNvSpPr>
          <p:nvPr>
            <p:ph idx="1"/>
          </p:nvPr>
        </p:nvSpPr>
        <p:spPr>
          <a:xfrm>
            <a:off x="457200" y="980728"/>
            <a:ext cx="8229600" cy="5145435"/>
          </a:xfrm>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Aşağıdakilerin hangisinde, zarf-fiil cümleye durum anlamı katmıştır?</a:t>
            </a:r>
          </a:p>
          <a:p>
            <a:r>
              <a:rPr lang="tr-TR" dirty="0" smtClean="0"/>
              <a:t>A) Otobüsü beklerken tabletiyle İnternet’e giriyordu.</a:t>
            </a:r>
          </a:p>
          <a:p>
            <a:r>
              <a:rPr lang="tr-TR" dirty="0" smtClean="0"/>
              <a:t>B) Kardeşinin geldiğini duyunca kapıya koştu.</a:t>
            </a:r>
          </a:p>
          <a:p>
            <a:r>
              <a:rPr lang="tr-TR" dirty="0" smtClean="0"/>
              <a:t>C) Çocuğu uyutur uyutmaz ev işlerini yapmaya koyuldu.</a:t>
            </a:r>
          </a:p>
          <a:p>
            <a:r>
              <a:rPr lang="tr-TR" dirty="0" smtClean="0"/>
              <a:t>D) Araştırmasına bazı kitapları inceleyerek başlayacaktı</a:t>
            </a:r>
            <a:endParaRPr lang="tr-TR" dirty="0"/>
          </a:p>
        </p:txBody>
      </p:sp>
    </p:spTree>
    <p:extLst>
      <p:ext uri="{BB962C8B-B14F-4D97-AF65-F5344CB8AC3E}">
        <p14:creationId xmlns:p14="http://schemas.microsoft.com/office/powerpoint/2010/main" xmlns="" val="13436310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Aşağıdakilerin hangisinde, zarf-fiil cümleye zaman anlamı katmıştır?</a:t>
            </a:r>
          </a:p>
          <a:p>
            <a:r>
              <a:rPr lang="tr-TR" dirty="0" smtClean="0"/>
              <a:t>A) Çocuk arkasına bakmadan oradan uzaklaştı.</a:t>
            </a:r>
          </a:p>
          <a:p>
            <a:r>
              <a:rPr lang="tr-TR" dirty="0" smtClean="0"/>
              <a:t>B) Gelir giderleri hesaplayarak verileri bilgisayara kaydettim.</a:t>
            </a:r>
          </a:p>
          <a:p>
            <a:r>
              <a:rPr lang="tr-TR" dirty="0" smtClean="0"/>
              <a:t>C) Annem gelmeden salonu ve mutfağı temizlemeliyiz.</a:t>
            </a:r>
          </a:p>
          <a:p>
            <a:r>
              <a:rPr lang="tr-TR" dirty="0" smtClean="0"/>
              <a:t>D) Oraya gide gele ben de öğreneceğim bu işi.</a:t>
            </a:r>
            <a:endParaRPr lang="tr-TR" dirty="0"/>
          </a:p>
        </p:txBody>
      </p:sp>
    </p:spTree>
    <p:extLst>
      <p:ext uri="{BB962C8B-B14F-4D97-AF65-F5344CB8AC3E}">
        <p14:creationId xmlns:p14="http://schemas.microsoft.com/office/powerpoint/2010/main" xmlns="" val="287975220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400600"/>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zarf-fiil</a:t>
            </a:r>
          </a:p>
          <a:p>
            <a:r>
              <a:rPr lang="tr-TR" b="1" dirty="0" smtClean="0"/>
              <a:t>cümleye durum anlamı katmıştır?</a:t>
            </a:r>
          </a:p>
          <a:p>
            <a:r>
              <a:rPr lang="tr-TR" dirty="0" smtClean="0"/>
              <a:t>A) İçeri girer girmez kitapların olduğu dolaba</a:t>
            </a:r>
          </a:p>
          <a:p>
            <a:pPr marL="0" indent="0">
              <a:buNone/>
            </a:pPr>
            <a:r>
              <a:rPr lang="tr-TR" dirty="0" smtClean="0"/>
              <a:t>koştu.</a:t>
            </a:r>
          </a:p>
          <a:p>
            <a:r>
              <a:rPr lang="tr-TR" dirty="0" smtClean="0"/>
              <a:t>B) Sıranın kendisine gelmesini beklerken çayından</a:t>
            </a:r>
          </a:p>
          <a:p>
            <a:pPr marL="0" indent="0">
              <a:buNone/>
            </a:pPr>
            <a:r>
              <a:rPr lang="tr-TR" dirty="0" smtClean="0"/>
              <a:t>bir yudum aldı.</a:t>
            </a:r>
          </a:p>
          <a:p>
            <a:r>
              <a:rPr lang="tr-TR" dirty="0" smtClean="0"/>
              <a:t>C) Biricik oğlunu görünce gözlerinden yaşlar</a:t>
            </a:r>
          </a:p>
          <a:p>
            <a:pPr marL="0" indent="0">
              <a:buNone/>
            </a:pPr>
            <a:r>
              <a:rPr lang="tr-TR" dirty="0" smtClean="0"/>
              <a:t>süzüldü.</a:t>
            </a:r>
          </a:p>
          <a:p>
            <a:r>
              <a:rPr lang="tr-TR" dirty="0" smtClean="0"/>
              <a:t>D) Eserini uzun araştırmalar yaparak hazırlamıştı</a:t>
            </a:r>
            <a:endParaRPr lang="tr-TR" dirty="0"/>
          </a:p>
        </p:txBody>
      </p:sp>
    </p:spTree>
    <p:extLst>
      <p:ext uri="{BB962C8B-B14F-4D97-AF65-F5344CB8AC3E}">
        <p14:creationId xmlns:p14="http://schemas.microsoft.com/office/powerpoint/2010/main" xmlns="" val="3112520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400600"/>
          </a:xfrm>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zarf-fiil cümleye zaman anlamı katmıştır?</a:t>
            </a:r>
          </a:p>
          <a:p>
            <a:r>
              <a:rPr lang="tr-TR" dirty="0" smtClean="0"/>
              <a:t>A) Havalar soğuyunca bahçede top oynamak hayal oldu.</a:t>
            </a:r>
          </a:p>
          <a:p>
            <a:r>
              <a:rPr lang="tr-TR" dirty="0" smtClean="0"/>
              <a:t>B) Büşra koşarak güvercinlerin arasına daldı.</a:t>
            </a:r>
          </a:p>
          <a:p>
            <a:r>
              <a:rPr lang="tr-TR" dirty="0" smtClean="0"/>
              <a:t>C) Köpekten korkan çocuk ağlaya ağlaya yanıma geldi.</a:t>
            </a:r>
          </a:p>
          <a:p>
            <a:r>
              <a:rPr lang="tr-TR" dirty="0" smtClean="0"/>
              <a:t>D) Akşama kadar dinlenmeden çalışmıştı.</a:t>
            </a:r>
            <a:endParaRPr lang="tr-TR" dirty="0"/>
          </a:p>
        </p:txBody>
      </p:sp>
    </p:spTree>
    <p:extLst>
      <p:ext uri="{BB962C8B-B14F-4D97-AF65-F5344CB8AC3E}">
        <p14:creationId xmlns:p14="http://schemas.microsoft.com/office/powerpoint/2010/main" xmlns="" val="18215904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2013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cümlelerin hangisinde zarf-fiil</a:t>
            </a:r>
          </a:p>
          <a:p>
            <a:r>
              <a:rPr lang="tr-TR" b="1" dirty="0"/>
              <a:t>kullanılmıştır?</a:t>
            </a:r>
          </a:p>
          <a:p>
            <a:r>
              <a:rPr lang="tr-TR" dirty="0"/>
              <a:t>A) Yazar, toplantımıza katılınca çok sevindik.</a:t>
            </a:r>
          </a:p>
          <a:p>
            <a:r>
              <a:rPr lang="tr-TR" dirty="0"/>
              <a:t>B) Çalışan, üreten insanın yanında yer aldı.</a:t>
            </a:r>
          </a:p>
          <a:p>
            <a:r>
              <a:rPr lang="tr-TR" dirty="0"/>
              <a:t>C) Halkın arasında yaşamış bir yazardır.</a:t>
            </a:r>
          </a:p>
          <a:p>
            <a:r>
              <a:rPr lang="tr-TR" dirty="0"/>
              <a:t>D) Öykülerinde insana gösterdiği yakınlık</a:t>
            </a:r>
          </a:p>
          <a:p>
            <a:r>
              <a:rPr lang="tr-TR" dirty="0"/>
              <a:t>eskimedi.</a:t>
            </a:r>
          </a:p>
        </p:txBody>
      </p:sp>
    </p:spTree>
    <p:extLst>
      <p:ext uri="{BB962C8B-B14F-4D97-AF65-F5344CB8AC3E}">
        <p14:creationId xmlns:p14="http://schemas.microsoft.com/office/powerpoint/2010/main" xmlns="" val="30005272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2014 TEOG</a:t>
            </a:r>
            <a:endParaRPr lang="tr-TR" dirty="0"/>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a:off x="3367935" y="2814578"/>
            <a:ext cx="2408129" cy="2097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99187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fiilimsi </a:t>
            </a:r>
            <a:r>
              <a:rPr lang="tr-TR" b="1" u="sng" dirty="0" smtClean="0"/>
              <a:t>kullanılmamıştır?</a:t>
            </a:r>
          </a:p>
          <a:p>
            <a:r>
              <a:rPr lang="tr-TR" dirty="0" smtClean="0"/>
              <a:t>A) Sabah erken kalkıp ödevlerini yaptı.</a:t>
            </a:r>
          </a:p>
          <a:p>
            <a:r>
              <a:rPr lang="tr-TR" dirty="0" smtClean="0"/>
              <a:t>B) En sonunda aracı çalıştırmayı başardı.</a:t>
            </a:r>
          </a:p>
          <a:p>
            <a:r>
              <a:rPr lang="tr-TR" dirty="0" smtClean="0"/>
              <a:t>C) Giydiği gömlek ona çok yakıştı.</a:t>
            </a:r>
          </a:p>
          <a:p>
            <a:r>
              <a:rPr lang="tr-TR" dirty="0" smtClean="0"/>
              <a:t>D) Akşam saatlerinde evden ayrıldık.</a:t>
            </a:r>
            <a:endParaRPr lang="tr-TR" dirty="0"/>
          </a:p>
        </p:txBody>
      </p:sp>
    </p:spTree>
    <p:extLst>
      <p:ext uri="{BB962C8B-B14F-4D97-AF65-F5344CB8AC3E}">
        <p14:creationId xmlns:p14="http://schemas.microsoft.com/office/powerpoint/2010/main" xmlns="" val="21249049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94122"/>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2014 MAZERET</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3437689645"/>
              </p:ext>
            </p:extLst>
          </p:nvPr>
        </p:nvGraphicFramePr>
        <p:xfrm>
          <a:off x="1115616" y="3429000"/>
          <a:ext cx="5472609" cy="1799580"/>
        </p:xfrm>
        <a:graphic>
          <a:graphicData uri="http://schemas.openxmlformats.org/drawingml/2006/table">
            <a:tbl>
              <a:tblPr firstRow="1" firstCol="1" bandRow="1"/>
              <a:tblGrid>
                <a:gridCol w="522039"/>
                <a:gridCol w="2213288"/>
                <a:gridCol w="1368641"/>
                <a:gridCol w="1368641"/>
              </a:tblGrid>
              <a:tr h="359916">
                <a:tc>
                  <a:txBody>
                    <a:bodyPr/>
                    <a:lstStyle/>
                    <a:p>
                      <a:pPr>
                        <a:lnSpc>
                          <a:spcPts val="1670"/>
                        </a:lnSpc>
                        <a:spcAft>
                          <a:spcPts val="0"/>
                        </a:spcAft>
                      </a:pPr>
                      <a:r>
                        <a:rPr lang="tr-TR" sz="1200" dirty="0">
                          <a:solidFill>
                            <a:srgbClr val="000000"/>
                          </a:solidFill>
                          <a:effectLst/>
                          <a:latin typeface="Arial"/>
                          <a:ea typeface="Times New Roman"/>
                          <a:cs typeface="Times New Roman"/>
                        </a:rPr>
                        <a:t> </a:t>
                      </a:r>
                      <a:endParaRPr lang="tr-TR"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70"/>
                        </a:lnSpc>
                        <a:spcAft>
                          <a:spcPts val="0"/>
                        </a:spcAft>
                      </a:pPr>
                      <a:r>
                        <a:rPr lang="tr-TR" sz="1200" b="1">
                          <a:solidFill>
                            <a:srgbClr val="000000"/>
                          </a:solidFill>
                          <a:effectLst/>
                          <a:latin typeface="Arial"/>
                          <a:ea typeface="Times New Roman"/>
                          <a:cs typeface="Times New Roman"/>
                        </a:rPr>
                        <a:t>1</a:t>
                      </a:r>
                      <a:endParaRPr lang="tr-TR"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70"/>
                        </a:lnSpc>
                        <a:spcAft>
                          <a:spcPts val="0"/>
                        </a:spcAft>
                      </a:pPr>
                      <a:r>
                        <a:rPr lang="tr-TR" sz="1200" b="1" dirty="0">
                          <a:solidFill>
                            <a:srgbClr val="000000"/>
                          </a:solidFill>
                          <a:effectLst/>
                          <a:latin typeface="Arial"/>
                          <a:ea typeface="Times New Roman"/>
                          <a:cs typeface="Times New Roman"/>
                        </a:rPr>
                        <a:t>2</a:t>
                      </a:r>
                      <a:endParaRPr lang="tr-TR"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670"/>
                        </a:lnSpc>
                        <a:spcAft>
                          <a:spcPts val="0"/>
                        </a:spcAft>
                      </a:pPr>
                      <a:r>
                        <a:rPr lang="tr-TR" sz="1200" b="1">
                          <a:solidFill>
                            <a:srgbClr val="000000"/>
                          </a:solidFill>
                          <a:effectLst/>
                          <a:latin typeface="Arial"/>
                          <a:ea typeface="Times New Roman"/>
                          <a:cs typeface="Times New Roman"/>
                        </a:rPr>
                        <a:t>3</a:t>
                      </a:r>
                      <a:endParaRPr lang="tr-TR"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16">
                <a:tc>
                  <a:txBody>
                    <a:bodyPr/>
                    <a:lstStyle/>
                    <a:p>
                      <a:pPr>
                        <a:lnSpc>
                          <a:spcPts val="1670"/>
                        </a:lnSpc>
                        <a:spcAft>
                          <a:spcPts val="0"/>
                        </a:spcAft>
                      </a:pPr>
                      <a:r>
                        <a:rPr lang="tr-TR" sz="1200" b="1">
                          <a:solidFill>
                            <a:srgbClr val="000000"/>
                          </a:solidFill>
                          <a:effectLst/>
                          <a:latin typeface="Arial"/>
                          <a:ea typeface="Times New Roman"/>
                          <a:cs typeface="Times New Roman"/>
                        </a:rPr>
                        <a:t>A</a:t>
                      </a:r>
                      <a:endParaRPr lang="tr-TR"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dirty="0">
                          <a:solidFill>
                            <a:srgbClr val="000000"/>
                          </a:solidFill>
                          <a:effectLst/>
                          <a:latin typeface="Arial"/>
                          <a:ea typeface="Times New Roman"/>
                          <a:cs typeface="Times New Roman"/>
                        </a:rPr>
                        <a:t>fiilimsi</a:t>
                      </a:r>
                      <a:endParaRPr lang="tr-TR"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dirty="0">
                          <a:solidFill>
                            <a:srgbClr val="000000"/>
                          </a:solidFill>
                          <a:effectLst/>
                          <a:latin typeface="Arial"/>
                          <a:ea typeface="Times New Roman"/>
                          <a:cs typeface="Times New Roman"/>
                        </a:rPr>
                        <a:t>fiil</a:t>
                      </a:r>
                      <a:endParaRPr lang="tr-TR"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dirty="0">
                          <a:solidFill>
                            <a:srgbClr val="000000"/>
                          </a:solidFill>
                          <a:effectLst/>
                          <a:latin typeface="Arial"/>
                          <a:ea typeface="Times New Roman"/>
                          <a:cs typeface="Times New Roman"/>
                        </a:rPr>
                        <a:t>isim</a:t>
                      </a:r>
                      <a:endParaRPr lang="tr-TR"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16">
                <a:tc>
                  <a:txBody>
                    <a:bodyPr/>
                    <a:lstStyle/>
                    <a:p>
                      <a:pPr>
                        <a:lnSpc>
                          <a:spcPts val="1670"/>
                        </a:lnSpc>
                        <a:spcAft>
                          <a:spcPts val="0"/>
                        </a:spcAft>
                      </a:pPr>
                      <a:r>
                        <a:rPr lang="tr-TR" sz="1200" b="1">
                          <a:solidFill>
                            <a:srgbClr val="000000"/>
                          </a:solidFill>
                          <a:effectLst/>
                          <a:latin typeface="Arial"/>
                          <a:ea typeface="Times New Roman"/>
                          <a:cs typeface="Times New Roman"/>
                        </a:rPr>
                        <a:t>B</a:t>
                      </a:r>
                      <a:endParaRPr lang="tr-TR"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a:solidFill>
                            <a:srgbClr val="000000"/>
                          </a:solidFill>
                          <a:effectLst/>
                          <a:latin typeface="Arial"/>
                          <a:ea typeface="Times New Roman"/>
                          <a:cs typeface="Times New Roman"/>
                        </a:rPr>
                        <a:t>fiil</a:t>
                      </a:r>
                      <a:endParaRPr lang="tr-TR"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a:solidFill>
                            <a:srgbClr val="000000"/>
                          </a:solidFill>
                          <a:effectLst/>
                          <a:latin typeface="Arial"/>
                          <a:ea typeface="Times New Roman"/>
                          <a:cs typeface="Times New Roman"/>
                        </a:rPr>
                        <a:t>fiilimsi</a:t>
                      </a:r>
                      <a:endParaRPr lang="tr-TR"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dirty="0">
                          <a:solidFill>
                            <a:srgbClr val="000000"/>
                          </a:solidFill>
                          <a:effectLst/>
                          <a:latin typeface="Arial"/>
                          <a:ea typeface="Times New Roman"/>
                          <a:cs typeface="Times New Roman"/>
                        </a:rPr>
                        <a:t>isim</a:t>
                      </a:r>
                      <a:endParaRPr lang="tr-TR"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16">
                <a:tc>
                  <a:txBody>
                    <a:bodyPr/>
                    <a:lstStyle/>
                    <a:p>
                      <a:pPr>
                        <a:lnSpc>
                          <a:spcPts val="1670"/>
                        </a:lnSpc>
                        <a:spcAft>
                          <a:spcPts val="0"/>
                        </a:spcAft>
                      </a:pPr>
                      <a:r>
                        <a:rPr lang="tr-TR" sz="1200" b="1">
                          <a:solidFill>
                            <a:srgbClr val="000000"/>
                          </a:solidFill>
                          <a:effectLst/>
                          <a:latin typeface="Arial"/>
                          <a:ea typeface="Times New Roman"/>
                          <a:cs typeface="Times New Roman"/>
                        </a:rPr>
                        <a:t>C</a:t>
                      </a:r>
                      <a:endParaRPr lang="tr-TR"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a:solidFill>
                            <a:srgbClr val="000000"/>
                          </a:solidFill>
                          <a:effectLst/>
                          <a:latin typeface="Arial"/>
                          <a:ea typeface="Times New Roman"/>
                          <a:cs typeface="Times New Roman"/>
                        </a:rPr>
                        <a:t>fiilimsi</a:t>
                      </a:r>
                      <a:endParaRPr lang="tr-TR"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a:solidFill>
                            <a:srgbClr val="000000"/>
                          </a:solidFill>
                          <a:effectLst/>
                          <a:latin typeface="Arial"/>
                          <a:ea typeface="Times New Roman"/>
                          <a:cs typeface="Times New Roman"/>
                        </a:rPr>
                        <a:t>isim</a:t>
                      </a:r>
                      <a:endParaRPr lang="tr-TR"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dirty="0">
                          <a:solidFill>
                            <a:srgbClr val="000000"/>
                          </a:solidFill>
                          <a:effectLst/>
                          <a:latin typeface="Arial"/>
                          <a:ea typeface="Times New Roman"/>
                          <a:cs typeface="Times New Roman"/>
                        </a:rPr>
                        <a:t>fiilimsi</a:t>
                      </a:r>
                      <a:endParaRPr lang="tr-TR"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916">
                <a:tc>
                  <a:txBody>
                    <a:bodyPr/>
                    <a:lstStyle/>
                    <a:p>
                      <a:pPr>
                        <a:lnSpc>
                          <a:spcPts val="1670"/>
                        </a:lnSpc>
                        <a:spcAft>
                          <a:spcPts val="0"/>
                        </a:spcAft>
                      </a:pPr>
                      <a:r>
                        <a:rPr lang="tr-TR" sz="1200" b="1">
                          <a:solidFill>
                            <a:srgbClr val="000000"/>
                          </a:solidFill>
                          <a:effectLst/>
                          <a:latin typeface="Arial"/>
                          <a:ea typeface="Times New Roman"/>
                          <a:cs typeface="Times New Roman"/>
                        </a:rPr>
                        <a:t>D</a:t>
                      </a:r>
                      <a:endParaRPr lang="tr-TR"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a:solidFill>
                            <a:srgbClr val="000000"/>
                          </a:solidFill>
                          <a:effectLst/>
                          <a:latin typeface="Arial"/>
                          <a:ea typeface="Times New Roman"/>
                          <a:cs typeface="Times New Roman"/>
                        </a:rPr>
                        <a:t>fiil</a:t>
                      </a:r>
                      <a:endParaRPr lang="tr-TR"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a:solidFill>
                            <a:srgbClr val="000000"/>
                          </a:solidFill>
                          <a:effectLst/>
                          <a:latin typeface="Arial"/>
                          <a:ea typeface="Times New Roman"/>
                          <a:cs typeface="Times New Roman"/>
                        </a:rPr>
                        <a:t>isim</a:t>
                      </a:r>
                      <a:endParaRPr lang="tr-TR" sz="16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670"/>
                        </a:lnSpc>
                        <a:spcAft>
                          <a:spcPts val="0"/>
                        </a:spcAft>
                      </a:pPr>
                      <a:r>
                        <a:rPr lang="tr-TR" sz="1600" dirty="0">
                          <a:solidFill>
                            <a:srgbClr val="000000"/>
                          </a:solidFill>
                          <a:effectLst/>
                          <a:latin typeface="Arial"/>
                          <a:ea typeface="Times New Roman"/>
                          <a:cs typeface="Times New Roman"/>
                        </a:rPr>
                        <a:t>fiilimsi</a:t>
                      </a:r>
                      <a:endParaRPr lang="tr-TR" sz="16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395536" y="1401833"/>
            <a:ext cx="7416824" cy="16312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a:t>
            </a:r>
            <a:r>
              <a:rPr kumimoji="0" lang="tr-TR" altLang="tr-TR" sz="2000" i="1" u="none" strike="noStrike" cap="none" normalizeH="0" dirty="0" smtClean="0">
                <a:ln>
                  <a:noFill/>
                </a:ln>
                <a:solidFill>
                  <a:srgbClr val="000000"/>
                </a:solidFill>
                <a:effectLst/>
                <a:latin typeface="Arial" pitchFamily="34" charset="0"/>
                <a:ea typeface="Times New Roman" pitchFamily="18" charset="0"/>
                <a:cs typeface="Arial" pitchFamily="34" charset="0"/>
              </a:rPr>
              <a:t> </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Pencereleri geniş, doyasıya g</a:t>
            </a:r>
            <a:r>
              <a:rPr kumimoji="0" lang="tr-TR" altLang="tr-TR" sz="2000" i="1"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neş </a:t>
            </a:r>
            <a:r>
              <a:rPr kumimoji="0" lang="tr-TR" altLang="tr-TR" sz="2000"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alan</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bir salondaydık.   2- G</a:t>
            </a:r>
            <a:r>
              <a:rPr kumimoji="0" lang="tr-TR" altLang="tr-TR" sz="2000" i="1"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neşin tadını </a:t>
            </a:r>
            <a:r>
              <a:rPr kumimoji="0" lang="tr-TR" altLang="tr-TR" sz="2000" i="1" u="sng"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tr-TR" altLang="tr-TR" sz="2000"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ıkarıyorduk </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bu soğuk kış g</a:t>
            </a:r>
            <a:r>
              <a:rPr kumimoji="0" lang="tr-TR" altLang="tr-TR" sz="2000" i="1"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a:t>
            </a:r>
            <a:r>
              <a:rPr kumimoji="0" lang="tr-TR" altLang="tr-TR" sz="2000" i="1"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nde. </a:t>
            </a:r>
          </a:p>
          <a:p>
            <a:pPr marL="0" marR="0" lvl="0" indent="0" algn="l" defTabSz="914400" rtl="0" eaLnBrk="1" fontAlgn="base" latinLnBrk="0" hangingPunct="1">
              <a:lnSpc>
                <a:spcPct val="100000"/>
              </a:lnSpc>
              <a:spcBef>
                <a:spcPct val="0"/>
              </a:spcBef>
              <a:spcAft>
                <a:spcPct val="0"/>
              </a:spcAft>
              <a:buClrTx/>
              <a:buSzTx/>
              <a:buFontTx/>
              <a:buNone/>
              <a:tabLst/>
            </a:pPr>
            <a:r>
              <a:rPr lang="tr-TR" altLang="tr-TR" sz="2000" i="1" dirty="0">
                <a:solidFill>
                  <a:srgbClr val="000000"/>
                </a:solidFill>
                <a:latin typeface="Arial" pitchFamily="34" charset="0"/>
                <a:ea typeface="Times New Roman" pitchFamily="18" charset="0"/>
                <a:cs typeface="Arial" pitchFamily="34" charset="0"/>
              </a:rPr>
              <a:t> </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3- </a:t>
            </a:r>
            <a:r>
              <a:rPr kumimoji="0" lang="tr-TR" altLang="tr-TR" sz="2000"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G</a:t>
            </a:r>
            <a:r>
              <a:rPr kumimoji="0" lang="tr-TR" altLang="tr-TR" sz="2000" i="1" u="sng"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nl</a:t>
            </a:r>
            <a:r>
              <a:rPr kumimoji="0" lang="tr-TR" altLang="tr-TR" sz="2000" i="1" u="sng"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ğ</a:t>
            </a:r>
            <a:r>
              <a:rPr kumimoji="0" lang="tr-TR" altLang="tr-TR" sz="2000" i="1" u="sng"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sng" strike="noStrike" cap="none" normalizeH="0" baseline="0" dirty="0" smtClean="0">
                <a:ln>
                  <a:noFill/>
                </a:ln>
                <a:solidFill>
                  <a:srgbClr val="000000"/>
                </a:solidFill>
                <a:effectLst/>
                <a:latin typeface="Arial" pitchFamily="34" charset="0"/>
                <a:ea typeface="Times New Roman" pitchFamily="18" charset="0"/>
                <a:cs typeface="Arial" pitchFamily="34" charset="0"/>
              </a:rPr>
              <a:t>m</a:t>
            </a:r>
            <a:r>
              <a:rPr kumimoji="0" lang="tr-TR" altLang="tr-TR" sz="2000" i="1" u="sng"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yazmaya burada başladım.</a:t>
            </a:r>
            <a:endParaRPr kumimoji="0" lang="tr-TR" altLang="tr-TR" sz="20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Bu metindeki altı </a:t>
            </a:r>
            <a:r>
              <a:rPr kumimoji="0" lang="tr-TR" altLang="tr-TR" sz="2000" b="1" i="0" u="none" strike="noStrike" cap="none" normalizeH="0" baseline="0" dirty="0" smtClean="0">
                <a:ln>
                  <a:noFill/>
                </a:ln>
                <a:solidFill>
                  <a:srgbClr val="000000"/>
                </a:solidFill>
                <a:effectLst/>
                <a:latin typeface="Calibri"/>
                <a:ea typeface="Times New Roman" pitchFamily="18" charset="0"/>
                <a:cs typeface="Arial" pitchFamily="34" charset="0"/>
              </a:rPr>
              <a:t>ç</a:t>
            </a:r>
            <a:r>
              <a:rPr kumimoji="0" lang="tr-TR" altLang="tr-TR"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izili s</a:t>
            </a:r>
            <a:r>
              <a:rPr kumimoji="0" lang="tr-TR" altLang="tr-TR" sz="2000" b="1" i="0" u="none" strike="noStrike" cap="none" normalizeH="0" baseline="0" dirty="0" smtClean="0">
                <a:ln>
                  <a:noFill/>
                </a:ln>
                <a:solidFill>
                  <a:srgbClr val="000000"/>
                </a:solidFill>
                <a:effectLst/>
                <a:latin typeface="Calibri"/>
                <a:ea typeface="Times New Roman" pitchFamily="18" charset="0"/>
                <a:cs typeface="Arial" pitchFamily="34" charset="0"/>
              </a:rPr>
              <a:t>ö</a:t>
            </a:r>
            <a:r>
              <a:rPr kumimoji="0" lang="tr-TR" altLang="tr-TR"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zc</a:t>
            </a:r>
            <a:r>
              <a:rPr kumimoji="0" lang="tr-TR" altLang="tr-TR" sz="2000" b="1" i="0" u="none" strike="noStrike" cap="none" normalizeH="0" baseline="0" dirty="0" smtClean="0">
                <a:ln>
                  <a:noFill/>
                </a:ln>
                <a:solidFill>
                  <a:srgbClr val="000000"/>
                </a:solidFill>
                <a:effectLst/>
                <a:latin typeface="Calibri"/>
                <a:ea typeface="Times New Roman" pitchFamily="18" charset="0"/>
                <a:cs typeface="Arial" pitchFamily="34" charset="0"/>
              </a:rPr>
              <a:t>ü</a:t>
            </a:r>
            <a:r>
              <a:rPr kumimoji="0" lang="tr-TR" altLang="tr-TR" sz="20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klerle ilgili aşağıdakilerin hangisinde verilenler doğrudur?</a:t>
            </a:r>
            <a:endParaRPr kumimoji="0" lang="tr-TR" altLang="tr-TR" sz="20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3929541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p:spPr>
      </p:pic>
    </p:spTree>
    <p:extLst>
      <p:ext uri="{BB962C8B-B14F-4D97-AF65-F5344CB8AC3E}">
        <p14:creationId xmlns:p14="http://schemas.microsoft.com/office/powerpoint/2010/main" xmlns="" val="35876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p:spPr>
      </p:pic>
    </p:spTree>
    <p:extLst>
      <p:ext uri="{BB962C8B-B14F-4D97-AF65-F5344CB8AC3E}">
        <p14:creationId xmlns:p14="http://schemas.microsoft.com/office/powerpoint/2010/main" xmlns="" val="34709248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YAZIM KURALLARI</a:t>
            </a:r>
            <a:endParaRPr lang="tr-TR" dirty="0"/>
          </a:p>
        </p:txBody>
      </p:sp>
      <p:sp>
        <p:nvSpPr>
          <p:cNvPr id="3" name="İçerik Yer Tutucusu 2"/>
          <p:cNvSpPr>
            <a:spLocks noGrp="1"/>
          </p:cNvSpPr>
          <p:nvPr>
            <p:ph idx="1"/>
          </p:nvPr>
        </p:nvSpPr>
        <p:spPr>
          <a:xfrm>
            <a:off x="251520" y="1124744"/>
            <a:ext cx="8435280" cy="5544616"/>
          </a:xfrm>
        </p:spPr>
        <p:style>
          <a:lnRef idx="1">
            <a:schemeClr val="accent2"/>
          </a:lnRef>
          <a:fillRef idx="2">
            <a:schemeClr val="accent2"/>
          </a:fillRef>
          <a:effectRef idx="1">
            <a:schemeClr val="accent2"/>
          </a:effectRef>
          <a:fontRef idx="minor">
            <a:schemeClr val="dk1"/>
          </a:fontRef>
        </p:style>
        <p:txBody>
          <a:bodyPr>
            <a:normAutofit fontScale="85000" lnSpcReduction="10000"/>
          </a:bodyPr>
          <a:lstStyle/>
          <a:p>
            <a:r>
              <a:rPr lang="tr-TR" b="1" u="sng" dirty="0" smtClean="0"/>
              <a:t>SAYILARIN YAZIMI</a:t>
            </a:r>
          </a:p>
          <a:p>
            <a:r>
              <a:rPr lang="tr-TR" dirty="0" smtClean="0"/>
              <a:t>Metin içerisinde sayılar ayrı yazılır. Sadece  para ve oyun adları birleşik yazılır.  </a:t>
            </a:r>
            <a:r>
              <a:rPr lang="tr-TR" b="1" u="sng" dirty="0" smtClean="0"/>
              <a:t>UNUTMA!</a:t>
            </a:r>
          </a:p>
          <a:p>
            <a:r>
              <a:rPr lang="tr-TR" dirty="0" smtClean="0"/>
              <a:t>*Romen rakamları ancak yüzyıllarda, hükümdar adlarında, tarihlerde ayların </a:t>
            </a:r>
            <a:r>
              <a:rPr lang="tr-TR" dirty="0" err="1" smtClean="0"/>
              <a:t>yazımında,kitap</a:t>
            </a:r>
            <a:r>
              <a:rPr lang="tr-TR" dirty="0" smtClean="0"/>
              <a:t> ve dergi ciltlerinde ve kitapların asıl bölümlerinden önceki sayfaların numaralandırılmasında </a:t>
            </a:r>
            <a:r>
              <a:rPr lang="tr-TR" dirty="0" err="1" smtClean="0"/>
              <a:t>kullanılabilir.UNUTMA</a:t>
            </a:r>
            <a:r>
              <a:rPr lang="tr-TR" dirty="0" smtClean="0"/>
              <a:t>!</a:t>
            </a:r>
          </a:p>
          <a:p>
            <a:r>
              <a:rPr lang="tr-TR" dirty="0" smtClean="0"/>
              <a:t>*2,6 ve 7’den sonra” inci “değil “</a:t>
            </a:r>
            <a:r>
              <a:rPr lang="tr-TR" dirty="0" err="1" smtClean="0"/>
              <a:t>nci</a:t>
            </a:r>
            <a:r>
              <a:rPr lang="tr-TR" dirty="0" smtClean="0"/>
              <a:t> “getirilir UNUTMA!	2’inci  değil 2’nci</a:t>
            </a:r>
          </a:p>
          <a:p>
            <a:r>
              <a:rPr lang="tr-TR" dirty="0" smtClean="0"/>
              <a:t>*Üleştirme sayıları hiçbir zaman sayıyla yazılmaz </a:t>
            </a:r>
            <a:r>
              <a:rPr lang="tr-TR" b="1" u="sng" dirty="0" smtClean="0"/>
              <a:t>UNUTMA! </a:t>
            </a:r>
            <a:r>
              <a:rPr lang="tr-TR" dirty="0" smtClean="0"/>
              <a:t>	5’er  değil beşer</a:t>
            </a:r>
          </a:p>
          <a:p>
            <a:r>
              <a:rPr lang="tr-TR" dirty="0" smtClean="0"/>
              <a:t>*Sert sessizle biten sayılardan sonra gelen ek, sertle başlar </a:t>
            </a:r>
            <a:r>
              <a:rPr lang="tr-TR" b="1" u="sng" dirty="0" smtClean="0"/>
              <a:t>UNUTMA!</a:t>
            </a:r>
          </a:p>
          <a:p>
            <a:endParaRPr lang="tr-TR" dirty="0"/>
          </a:p>
        </p:txBody>
      </p:sp>
    </p:spTree>
    <p:extLst>
      <p:ext uri="{BB962C8B-B14F-4D97-AF65-F5344CB8AC3E}">
        <p14:creationId xmlns:p14="http://schemas.microsoft.com/office/powerpoint/2010/main" xmlns="" val="29138290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sz="3200" b="1" u="sng" dirty="0" smtClean="0"/>
              <a:t>BÜYÜK HARFLERİN YAZIMI</a:t>
            </a:r>
            <a:endParaRPr lang="tr-TR" sz="3200" b="1" u="sng" dirty="0"/>
          </a:p>
        </p:txBody>
      </p:sp>
      <p:sp>
        <p:nvSpPr>
          <p:cNvPr id="3" name="İçerik Yer Tutucusu 2"/>
          <p:cNvSpPr>
            <a:spLocks noGrp="1"/>
          </p:cNvSpPr>
          <p:nvPr>
            <p:ph idx="1"/>
          </p:nvPr>
        </p:nvSpPr>
        <p:spPr>
          <a:xfrm>
            <a:off x="457200" y="1268760"/>
            <a:ext cx="8229600" cy="5256584"/>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smtClean="0"/>
              <a:t>Akrabalık bildiren kelimeler isimden sonra gelirse küçük isimden önce gelirse büyük harfle başlar.</a:t>
            </a:r>
          </a:p>
          <a:p>
            <a:r>
              <a:rPr lang="tr-TR" dirty="0" smtClean="0"/>
              <a:t> *Yön bildiren kelimeler isimden önce gelirse büyük isimden sonra gelirse küçük harfle başlar. </a:t>
            </a:r>
          </a:p>
          <a:p>
            <a:r>
              <a:rPr lang="tr-TR" dirty="0" smtClean="0"/>
              <a:t>* Kurum, kuruluş ve kurul adlarına gelen çekim ekleri kesme işaretiyle ayrılmaz.</a:t>
            </a:r>
          </a:p>
          <a:p>
            <a:r>
              <a:rPr lang="tr-TR" dirty="0" smtClean="0"/>
              <a:t>* Sadece belirli bir tarih bildiren ay ve gün adları büyük harfle başlar.</a:t>
            </a:r>
            <a:endParaRPr lang="tr-TR" dirty="0"/>
          </a:p>
        </p:txBody>
      </p:sp>
    </p:spTree>
    <p:extLst>
      <p:ext uri="{BB962C8B-B14F-4D97-AF65-F5344CB8AC3E}">
        <p14:creationId xmlns:p14="http://schemas.microsoft.com/office/powerpoint/2010/main" xmlns="" val="35051970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073427"/>
          </a:xfrm>
        </p:spPr>
        <p:style>
          <a:lnRef idx="1">
            <a:schemeClr val="accent2"/>
          </a:lnRef>
          <a:fillRef idx="2">
            <a:schemeClr val="accent2"/>
          </a:fillRef>
          <a:effectRef idx="1">
            <a:schemeClr val="accent2"/>
          </a:effectRef>
          <a:fontRef idx="minor">
            <a:schemeClr val="dk1"/>
          </a:fontRef>
        </p:style>
        <p:txBody>
          <a:bodyPr/>
          <a:lstStyle/>
          <a:p>
            <a:r>
              <a:rPr lang="tr-TR" dirty="0" smtClean="0"/>
              <a:t>Tabela, levha ve levha niteliğindeki yazılarda geçen kelimeler büyük harfle başlar.</a:t>
            </a:r>
          </a:p>
          <a:p>
            <a:endParaRPr lang="tr-TR" dirty="0" smtClean="0"/>
          </a:p>
          <a:p>
            <a:r>
              <a:rPr lang="tr-TR" dirty="0" smtClean="0"/>
              <a:t>* Ana başlıktaki kelimelerin tamamı, alt başlıktaki kelimelerin ise yalnızca ilk harfleri büyük olarak yazılır.</a:t>
            </a:r>
          </a:p>
          <a:p>
            <a:r>
              <a:rPr lang="tr-TR" dirty="0" smtClean="0"/>
              <a:t>Ay ve gün adları tam bir tarih bildiriyorsa büyük (önünde sayı varsa);yoksa küçük yazılır.</a:t>
            </a:r>
            <a:endParaRPr lang="tr-TR" dirty="0"/>
          </a:p>
        </p:txBody>
      </p:sp>
    </p:spTree>
    <p:extLst>
      <p:ext uri="{BB962C8B-B14F-4D97-AF65-F5344CB8AC3E}">
        <p14:creationId xmlns:p14="http://schemas.microsoft.com/office/powerpoint/2010/main" xmlns="" val="24320613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4001" cy="6858000"/>
          </a:xfrm>
        </p:spPr>
      </p:pic>
    </p:spTree>
    <p:extLst>
      <p:ext uri="{BB962C8B-B14F-4D97-AF65-F5344CB8AC3E}">
        <p14:creationId xmlns:p14="http://schemas.microsoft.com/office/powerpoint/2010/main" xmlns="" val="22943316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lstStyle/>
          <a:p>
            <a:r>
              <a:rPr lang="tr-TR" dirty="0" smtClean="0"/>
              <a:t>KISALTMALARIN YAZIMI</a:t>
            </a:r>
            <a:endParaRPr lang="tr-TR" dirty="0"/>
          </a:p>
        </p:txBody>
      </p:sp>
      <p:sp>
        <p:nvSpPr>
          <p:cNvPr id="3" name="İçerik Yer Tutucusu 2"/>
          <p:cNvSpPr>
            <a:spLocks noGrp="1"/>
          </p:cNvSpPr>
          <p:nvPr>
            <p:ph idx="1"/>
          </p:nvPr>
        </p:nvSpPr>
        <p:spPr>
          <a:xfrm>
            <a:off x="457200" y="1124744"/>
            <a:ext cx="8229600" cy="5184576"/>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smtClean="0"/>
              <a:t>Büyük harflerle yapılan kısaltmalara getirilen eklerde ise kısaltmanın son harfinin okunuşu esas alınır.</a:t>
            </a:r>
          </a:p>
          <a:p>
            <a:r>
              <a:rPr lang="tr-TR" dirty="0" smtClean="0"/>
              <a:t>* Küçük harflerle yapılan kısaltmalara getirilen eklerde kelimenin okunuşu esas alınır.</a:t>
            </a:r>
          </a:p>
          <a:p>
            <a:r>
              <a:rPr lang="tr-TR" dirty="0" smtClean="0"/>
              <a:t>* Bir kelime gibi okunan kısaltmalara getirilen eklerde kısaltmanın okunuşu esas alınır.</a:t>
            </a:r>
          </a:p>
          <a:p>
            <a:endParaRPr lang="tr-TR" dirty="0"/>
          </a:p>
        </p:txBody>
      </p:sp>
    </p:spTree>
    <p:extLst>
      <p:ext uri="{BB962C8B-B14F-4D97-AF65-F5344CB8AC3E}">
        <p14:creationId xmlns:p14="http://schemas.microsoft.com/office/powerpoint/2010/main" xmlns="" val="12785124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3999" cy="6858000"/>
          </a:xfrm>
        </p:spPr>
      </p:pic>
    </p:spTree>
    <p:extLst>
      <p:ext uri="{BB962C8B-B14F-4D97-AF65-F5344CB8AC3E}">
        <p14:creationId xmlns:p14="http://schemas.microsoft.com/office/powerpoint/2010/main" xmlns="" val="11538095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3999" cy="6858000"/>
          </a:xfrm>
        </p:spPr>
      </p:pic>
    </p:spTree>
    <p:extLst>
      <p:ext uri="{BB962C8B-B14F-4D97-AF65-F5344CB8AC3E}">
        <p14:creationId xmlns:p14="http://schemas.microsoft.com/office/powerpoint/2010/main" xmlns="" val="42506542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fiilimsi </a:t>
            </a:r>
            <a:r>
              <a:rPr lang="tr-TR" b="1" u="sng" dirty="0" smtClean="0"/>
              <a:t>yoktur?</a:t>
            </a:r>
          </a:p>
          <a:p>
            <a:r>
              <a:rPr lang="tr-TR" dirty="0" smtClean="0"/>
              <a:t>A) Denizden gelen esinti hoşuna giderdi.</a:t>
            </a:r>
          </a:p>
          <a:p>
            <a:r>
              <a:rPr lang="tr-TR" dirty="0" smtClean="0"/>
              <a:t>B) Sarı balığı görünce şaşakaldı.</a:t>
            </a:r>
          </a:p>
          <a:p>
            <a:r>
              <a:rPr lang="tr-TR" dirty="0" smtClean="0"/>
              <a:t>C) Ömrü boyunca şiirle, edebiyatla uğraştı.</a:t>
            </a:r>
          </a:p>
          <a:p>
            <a:r>
              <a:rPr lang="tr-TR" dirty="0" smtClean="0"/>
              <a:t>D) Gelir gelmez kendisini mavi sulara bıraktı.</a:t>
            </a:r>
            <a:endParaRPr lang="tr-TR" dirty="0"/>
          </a:p>
        </p:txBody>
      </p:sp>
    </p:spTree>
    <p:extLst>
      <p:ext uri="{BB962C8B-B14F-4D97-AF65-F5344CB8AC3E}">
        <p14:creationId xmlns:p14="http://schemas.microsoft.com/office/powerpoint/2010/main" xmlns="" val="25780219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«ki» NİN YAZIMI</a:t>
            </a:r>
            <a:endParaRPr lang="tr-TR" dirty="0"/>
          </a:p>
        </p:txBody>
      </p:sp>
      <p:sp>
        <p:nvSpPr>
          <p:cNvPr id="3" name="İçerik Yer Tutucusu 2"/>
          <p:cNvSpPr>
            <a:spLocks noGrp="1"/>
          </p:cNvSpPr>
          <p:nvPr>
            <p:ph idx="1"/>
          </p:nvPr>
        </p:nvSpPr>
        <p:spPr>
          <a:xfrm>
            <a:off x="457200" y="1196752"/>
            <a:ext cx="8229600" cy="5400600"/>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dirty="0" smtClean="0"/>
              <a:t>Cümle içerisinde «</a:t>
            </a:r>
            <a:r>
              <a:rPr lang="tr-TR" dirty="0" err="1" smtClean="0"/>
              <a:t>ki»nin</a:t>
            </a:r>
            <a:r>
              <a:rPr lang="tr-TR" dirty="0" smtClean="0"/>
              <a:t> eklendiği kelimeye «</a:t>
            </a:r>
            <a:r>
              <a:rPr lang="tr-TR" dirty="0" err="1" smtClean="0"/>
              <a:t>ki»den</a:t>
            </a:r>
            <a:r>
              <a:rPr lang="tr-TR" dirty="0" smtClean="0"/>
              <a:t> sonra –</a:t>
            </a:r>
            <a:r>
              <a:rPr lang="tr-TR" dirty="0" err="1" smtClean="0"/>
              <a:t>ler</a:t>
            </a:r>
            <a:r>
              <a:rPr lang="tr-TR" dirty="0" smtClean="0"/>
              <a:t> çokluk ekini getirebiliyorsanız o «ki» birleşik yazılır.      ”-</a:t>
            </a:r>
            <a:r>
              <a:rPr lang="tr-TR" dirty="0" err="1" smtClean="0"/>
              <a:t>ler</a:t>
            </a:r>
            <a:r>
              <a:rPr lang="tr-TR" dirty="0" smtClean="0"/>
              <a:t>” ekini eklediğinizde anlamsız oluyorsa ayrı yazılır.</a:t>
            </a:r>
          </a:p>
          <a:p>
            <a:r>
              <a:rPr lang="tr-TR" dirty="0" smtClean="0"/>
              <a:t>• Arabam bozuldu , seninkini kullanabilir miyim? ………….seninkiler oluyor bitişik yazılır.</a:t>
            </a:r>
          </a:p>
          <a:p>
            <a:r>
              <a:rPr lang="tr-TR" dirty="0" smtClean="0"/>
              <a:t>• Sokaktaki çocuklara sahip çıkmamız gerekiyor…………….sokaktakiler oluyor bitişik yazılır.</a:t>
            </a:r>
          </a:p>
          <a:p>
            <a:r>
              <a:rPr lang="tr-TR" dirty="0" smtClean="0"/>
              <a:t>• Sen ki dünyalara değersin. …………………</a:t>
            </a:r>
            <a:r>
              <a:rPr lang="tr-TR" dirty="0" err="1" smtClean="0"/>
              <a:t>senkiler</a:t>
            </a:r>
            <a:r>
              <a:rPr lang="tr-TR" dirty="0" smtClean="0"/>
              <a:t> olmuyor ayrı yazılır.</a:t>
            </a:r>
          </a:p>
          <a:p>
            <a:r>
              <a:rPr lang="tr-TR" dirty="0" smtClean="0"/>
              <a:t>• </a:t>
            </a:r>
            <a:r>
              <a:rPr lang="tr-TR" b="1" u="sng" dirty="0" smtClean="0">
                <a:solidFill>
                  <a:schemeClr val="tx2">
                    <a:lumMod val="75000"/>
                  </a:schemeClr>
                </a:solidFill>
              </a:rPr>
              <a:t>UYARI : SOMBAHÇİM </a:t>
            </a:r>
            <a:r>
              <a:rPr lang="tr-TR" dirty="0" smtClean="0"/>
              <a:t>…..</a:t>
            </a:r>
            <a:r>
              <a:rPr lang="tr-TR" dirty="0" err="1" smtClean="0"/>
              <a:t>Sanki,Oysaki.Mademki,Belki,Halbuki,Çünkü,Meğerki,İllaki</a:t>
            </a:r>
            <a:r>
              <a:rPr lang="tr-TR" dirty="0" smtClean="0"/>
              <a:t>……Bu kelimelerdeki –</a:t>
            </a:r>
            <a:r>
              <a:rPr lang="tr-TR" dirty="0" err="1" smtClean="0"/>
              <a:t>ki’ler</a:t>
            </a:r>
            <a:r>
              <a:rPr lang="tr-TR" dirty="0" smtClean="0"/>
              <a:t> kalıplaşmış olarak bitişik </a:t>
            </a:r>
            <a:r>
              <a:rPr lang="tr-TR" dirty="0" err="1" smtClean="0"/>
              <a:t>yazılır.UNUTMA</a:t>
            </a:r>
            <a:r>
              <a:rPr lang="tr-TR" dirty="0" smtClean="0"/>
              <a:t>!</a:t>
            </a:r>
            <a:endParaRPr lang="tr-TR" dirty="0"/>
          </a:p>
        </p:txBody>
      </p:sp>
    </p:spTree>
    <p:extLst>
      <p:ext uri="{BB962C8B-B14F-4D97-AF65-F5344CB8AC3E}">
        <p14:creationId xmlns:p14="http://schemas.microsoft.com/office/powerpoint/2010/main" xmlns="" val="31132167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endParaRPr lang="tr-TR" sz="18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smtClean="0"/>
              <a:t>Aşağıdaki cümlelerin hangisinde bir yazım yanlışı</a:t>
            </a:r>
          </a:p>
          <a:p>
            <a:r>
              <a:rPr lang="tr-TR" b="1" dirty="0" smtClean="0"/>
              <a:t>vardır?</a:t>
            </a:r>
          </a:p>
          <a:p>
            <a:r>
              <a:rPr lang="tr-TR" dirty="0" smtClean="0"/>
              <a:t>A) Babam, dün akşam Ahmet Bey’in evine kadar gitti.</a:t>
            </a:r>
          </a:p>
          <a:p>
            <a:r>
              <a:rPr lang="tr-TR" dirty="0" smtClean="0"/>
              <a:t>B) </a:t>
            </a:r>
            <a:r>
              <a:rPr lang="tr-TR" dirty="0" err="1" smtClean="0"/>
              <a:t>Üçdört</a:t>
            </a:r>
            <a:r>
              <a:rPr lang="tr-TR" dirty="0" smtClean="0"/>
              <a:t> gün sonra bütün gerçekler ortaya çıkar.</a:t>
            </a:r>
          </a:p>
          <a:p>
            <a:r>
              <a:rPr lang="tr-TR" dirty="0" smtClean="0"/>
              <a:t>C) Ülkemizde erozyonu önlemek için çalışmalar yapılıyor.</a:t>
            </a:r>
          </a:p>
          <a:p>
            <a:r>
              <a:rPr lang="tr-TR" dirty="0" smtClean="0"/>
              <a:t>D) Kursa giderken eşofmanlarını giymeyi unutmuş.</a:t>
            </a:r>
            <a:endParaRPr lang="tr-TR" dirty="0"/>
          </a:p>
        </p:txBody>
      </p:sp>
    </p:spTree>
    <p:extLst>
      <p:ext uri="{BB962C8B-B14F-4D97-AF65-F5344CB8AC3E}">
        <p14:creationId xmlns:p14="http://schemas.microsoft.com/office/powerpoint/2010/main" xmlns="" val="205538941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3">
            <a:schemeClr val="lt1"/>
          </a:lnRef>
          <a:fillRef idx="1">
            <a:schemeClr val="accent2"/>
          </a:fillRef>
          <a:effectRef idx="1">
            <a:schemeClr val="accent2"/>
          </a:effectRef>
          <a:fontRef idx="minor">
            <a:schemeClr val="lt1"/>
          </a:fontRef>
        </p:style>
        <p:txBody>
          <a:bodyPr>
            <a:normAutofit/>
          </a:bodyPr>
          <a:lstStyle/>
          <a:p>
            <a:r>
              <a:rPr lang="tr-TR" sz="2800" dirty="0" smtClean="0"/>
              <a:t>Coğrafi terimler büyük yazılır.</a:t>
            </a:r>
            <a:endParaRPr lang="tr-TR" sz="2800"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smtClean="0"/>
              <a:t>Geçtiğimiz </a:t>
            </a:r>
            <a:r>
              <a:rPr lang="tr-TR" u="sng" dirty="0" smtClean="0"/>
              <a:t>Ağustos</a:t>
            </a:r>
            <a:r>
              <a:rPr lang="tr-TR" dirty="0" smtClean="0"/>
              <a:t> ayında </a:t>
            </a:r>
            <a:r>
              <a:rPr lang="tr-TR" u="sng" dirty="0" smtClean="0"/>
              <a:t>Uluslararası Gökbilim Birliği</a:t>
            </a:r>
            <a:r>
              <a:rPr lang="tr-TR" dirty="0" smtClean="0"/>
              <a:t>,</a:t>
            </a:r>
          </a:p>
          <a:p>
            <a:r>
              <a:rPr lang="tr-TR" dirty="0" smtClean="0"/>
              <a:t>                             1                               2</a:t>
            </a:r>
          </a:p>
          <a:p>
            <a:pPr marL="0" indent="0">
              <a:buNone/>
            </a:pPr>
            <a:r>
              <a:rPr lang="tr-TR" dirty="0" smtClean="0"/>
              <a:t>Prag’da bir toplantı yaptı. Yapılan toplantıda alınan</a:t>
            </a:r>
          </a:p>
          <a:p>
            <a:r>
              <a:rPr lang="tr-TR" dirty="0" smtClean="0"/>
              <a:t>karara göre </a:t>
            </a:r>
            <a:r>
              <a:rPr lang="tr-TR" u="sng" dirty="0" smtClean="0"/>
              <a:t>Plüton</a:t>
            </a:r>
            <a:r>
              <a:rPr lang="tr-TR" dirty="0" smtClean="0"/>
              <a:t> artık gezegen olarak kabul edilme-</a:t>
            </a:r>
          </a:p>
          <a:p>
            <a:pPr marL="0" indent="0">
              <a:buNone/>
            </a:pPr>
            <a:r>
              <a:rPr lang="tr-TR" dirty="0" smtClean="0"/>
              <a:t>                             3</a:t>
            </a:r>
          </a:p>
          <a:p>
            <a:r>
              <a:rPr lang="tr-TR" dirty="0" err="1" smtClean="0"/>
              <a:t>yecekmiş</a:t>
            </a:r>
            <a:r>
              <a:rPr lang="tr-TR" dirty="0" smtClean="0"/>
              <a:t>. Çünkü bir gök cisminin gezegen olabilmesi</a:t>
            </a:r>
          </a:p>
          <a:p>
            <a:r>
              <a:rPr lang="tr-TR" dirty="0" smtClean="0"/>
              <a:t>için </a:t>
            </a:r>
            <a:r>
              <a:rPr lang="tr-TR" u="sng" dirty="0" smtClean="0"/>
              <a:t>Güneş’in</a:t>
            </a:r>
            <a:r>
              <a:rPr lang="tr-TR" dirty="0" smtClean="0"/>
              <a:t> yörüngesinde dolanması ve kendi </a:t>
            </a:r>
            <a:r>
              <a:rPr lang="tr-TR" dirty="0" err="1" smtClean="0"/>
              <a:t>yörün</a:t>
            </a:r>
            <a:r>
              <a:rPr lang="tr-TR" dirty="0" smtClean="0"/>
              <a:t>-</a:t>
            </a:r>
          </a:p>
          <a:p>
            <a:r>
              <a:rPr lang="tr-TR" dirty="0" smtClean="0"/>
              <a:t>            4</a:t>
            </a:r>
          </a:p>
          <a:p>
            <a:r>
              <a:rPr lang="tr-TR" dirty="0" err="1" smtClean="0"/>
              <a:t>gesinde</a:t>
            </a:r>
            <a:r>
              <a:rPr lang="tr-TR" dirty="0" smtClean="0"/>
              <a:t> başka gök cisimlerinin bulunmaması gerekiyormuş.</a:t>
            </a:r>
          </a:p>
          <a:p>
            <a:r>
              <a:rPr lang="tr-TR" b="1" dirty="0" smtClean="0"/>
              <a:t>Bu parçada numaralanmış bölümlerin hangisinde</a:t>
            </a:r>
          </a:p>
          <a:p>
            <a:pPr marL="0" indent="0">
              <a:buNone/>
            </a:pPr>
            <a:r>
              <a:rPr lang="tr-TR" b="1" dirty="0" smtClean="0"/>
              <a:t>büyük harflerin yazımıyla ilgili bir yanlışlık yapılmıştır?</a:t>
            </a:r>
          </a:p>
          <a:p>
            <a:r>
              <a:rPr lang="tr-TR" dirty="0" smtClean="0"/>
              <a:t>A) 1.           B) 2.             C) 3.             D) 4.</a:t>
            </a:r>
            <a:endParaRPr lang="tr-TR" dirty="0"/>
          </a:p>
        </p:txBody>
      </p:sp>
    </p:spTree>
    <p:extLst>
      <p:ext uri="{BB962C8B-B14F-4D97-AF65-F5344CB8AC3E}">
        <p14:creationId xmlns:p14="http://schemas.microsoft.com/office/powerpoint/2010/main" xmlns="" val="25266620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tr-TR" sz="3200" dirty="0" smtClean="0"/>
              <a:t>«mi» edatı her zaman ayrı yazılır.</a:t>
            </a:r>
            <a:endParaRPr lang="tr-TR" sz="3200"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bir yazım yanlışı  vardır?</a:t>
            </a:r>
          </a:p>
          <a:p>
            <a:r>
              <a:rPr lang="tr-TR" dirty="0" smtClean="0"/>
              <a:t>A) Şu tepeyi aştık mı bizim köye yaklaşırız.</a:t>
            </a:r>
          </a:p>
          <a:p>
            <a:r>
              <a:rPr lang="tr-TR" dirty="0" smtClean="0"/>
              <a:t>B) Malatya'da yediğiniz yemekler güzel miydi?</a:t>
            </a:r>
          </a:p>
          <a:p>
            <a:r>
              <a:rPr lang="tr-TR" dirty="0" smtClean="0"/>
              <a:t>C) Tatlı mı tatlı bir çocuk </a:t>
            </a:r>
            <a:r>
              <a:rPr lang="tr-TR" dirty="0" err="1" smtClean="0"/>
              <a:t>gördünüzmü</a:t>
            </a:r>
            <a:r>
              <a:rPr lang="tr-TR" dirty="0" smtClean="0"/>
              <a:t> buralarda?</a:t>
            </a:r>
          </a:p>
          <a:p>
            <a:r>
              <a:rPr lang="tr-TR" dirty="0" smtClean="0"/>
              <a:t>D) Sen sebze yemeklerini sevmiyor musun?</a:t>
            </a:r>
            <a:endParaRPr lang="tr-TR" dirty="0"/>
          </a:p>
        </p:txBody>
      </p:sp>
    </p:spTree>
    <p:extLst>
      <p:ext uri="{BB962C8B-B14F-4D97-AF65-F5344CB8AC3E}">
        <p14:creationId xmlns:p14="http://schemas.microsoft.com/office/powerpoint/2010/main" xmlns="" val="26085091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bir yazım</a:t>
            </a:r>
          </a:p>
          <a:p>
            <a:pPr marL="0" indent="0">
              <a:buNone/>
            </a:pPr>
            <a:r>
              <a:rPr lang="tr-TR" b="1" dirty="0" smtClean="0"/>
              <a:t>yanlışı vardır?</a:t>
            </a:r>
          </a:p>
          <a:p>
            <a:r>
              <a:rPr lang="tr-TR" dirty="0" smtClean="0"/>
              <a:t>A) Yağmur </a:t>
            </a:r>
            <a:r>
              <a:rPr lang="tr-TR" dirty="0" err="1" smtClean="0"/>
              <a:t>yağdımı</a:t>
            </a:r>
            <a:r>
              <a:rPr lang="tr-TR" dirty="0" smtClean="0"/>
              <a:t> uzun süre dışarı çıkamayız.</a:t>
            </a:r>
          </a:p>
          <a:p>
            <a:r>
              <a:rPr lang="tr-TR" dirty="0" smtClean="0"/>
              <a:t>B) İp üzerinde yürüyen bir cambazı izledin mi</a:t>
            </a:r>
          </a:p>
          <a:p>
            <a:r>
              <a:rPr lang="tr-TR" dirty="0" smtClean="0"/>
              <a:t>hiç?</a:t>
            </a:r>
          </a:p>
          <a:p>
            <a:r>
              <a:rPr lang="tr-TR" dirty="0" smtClean="0"/>
              <a:t>C) Başımıza gelenlere güler misin, ağlar mısın?</a:t>
            </a:r>
          </a:p>
          <a:p>
            <a:r>
              <a:rPr lang="tr-TR" dirty="0" smtClean="0"/>
              <a:t>D) Bizi kapıda güzel mi güzel bir araba karşıladı</a:t>
            </a:r>
            <a:endParaRPr lang="tr-TR" dirty="0"/>
          </a:p>
        </p:txBody>
      </p:sp>
    </p:spTree>
    <p:extLst>
      <p:ext uri="{BB962C8B-B14F-4D97-AF65-F5344CB8AC3E}">
        <p14:creationId xmlns:p14="http://schemas.microsoft.com/office/powerpoint/2010/main" xmlns="" val="12889752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a:t>
            </a:r>
            <a:r>
              <a:rPr lang="tr-TR" b="1" dirty="0" err="1" smtClean="0"/>
              <a:t>ki"nin</a:t>
            </a:r>
            <a:r>
              <a:rPr lang="tr-TR" b="1" dirty="0" smtClean="0"/>
              <a:t> yazımıyla ilgili bir yanlışlık yapılmıştır?</a:t>
            </a:r>
          </a:p>
          <a:p>
            <a:r>
              <a:rPr lang="tr-TR" dirty="0" smtClean="0"/>
              <a:t>A) Öyle bir </a:t>
            </a:r>
            <a:r>
              <a:rPr lang="tr-TR" dirty="0" err="1" smtClean="0"/>
              <a:t>günki</a:t>
            </a:r>
            <a:r>
              <a:rPr lang="tr-TR" dirty="0" smtClean="0"/>
              <a:t> sıcaktan yerimizde duramıyoruz.</a:t>
            </a:r>
          </a:p>
          <a:p>
            <a:r>
              <a:rPr lang="tr-TR" dirty="0" smtClean="0"/>
              <a:t>B) Hep birlikte yarınki oyun için bilet aldık.</a:t>
            </a:r>
          </a:p>
          <a:p>
            <a:r>
              <a:rPr lang="tr-TR" dirty="0" smtClean="0"/>
              <a:t>C) Ne yazık ki artık kimse karşısındakini dinlemiyor.</a:t>
            </a:r>
          </a:p>
          <a:p>
            <a:r>
              <a:rPr lang="tr-TR" dirty="0" smtClean="0"/>
              <a:t>D) En sonunda anladım ki maçı kazanamayacağız.</a:t>
            </a:r>
            <a:endParaRPr lang="tr-TR" dirty="0"/>
          </a:p>
        </p:txBody>
      </p:sp>
    </p:spTree>
    <p:extLst>
      <p:ext uri="{BB962C8B-B14F-4D97-AF65-F5344CB8AC3E}">
        <p14:creationId xmlns:p14="http://schemas.microsoft.com/office/powerpoint/2010/main" xmlns="" val="142566300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3999" cy="6858000"/>
          </a:xfrm>
        </p:spPr>
      </p:pic>
    </p:spTree>
    <p:extLst>
      <p:ext uri="{BB962C8B-B14F-4D97-AF65-F5344CB8AC3E}">
        <p14:creationId xmlns:p14="http://schemas.microsoft.com/office/powerpoint/2010/main" xmlns="" val="774265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94122"/>
          </a:xfrm>
        </p:spPr>
        <p:style>
          <a:lnRef idx="3">
            <a:schemeClr val="lt1"/>
          </a:lnRef>
          <a:fillRef idx="1">
            <a:schemeClr val="accent2"/>
          </a:fillRef>
          <a:effectRef idx="1">
            <a:schemeClr val="accent2"/>
          </a:effectRef>
          <a:fontRef idx="minor">
            <a:schemeClr val="lt1"/>
          </a:fontRef>
        </p:style>
        <p:txBody>
          <a:bodyPr>
            <a:normAutofit/>
          </a:bodyPr>
          <a:lstStyle/>
          <a:p>
            <a:r>
              <a:rPr lang="tr-TR" sz="2000" dirty="0" smtClean="0"/>
              <a:t>Bir takım  Yazımı: Bazı anlamına geliyorsa bitişik, değilse ayrı yazılır.</a:t>
            </a:r>
            <a:br>
              <a:rPr lang="tr-TR" sz="2000" dirty="0" smtClean="0"/>
            </a:br>
            <a:endParaRPr lang="tr-TR" sz="20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smtClean="0"/>
              <a:t>Aşağıdaki cümlelerin hangisinde bir yazım yanlışı</a:t>
            </a:r>
          </a:p>
          <a:p>
            <a:pPr marL="0" indent="0">
              <a:buNone/>
            </a:pPr>
            <a:r>
              <a:rPr lang="tr-TR" b="1" dirty="0" smtClean="0"/>
              <a:t>vardır?</a:t>
            </a:r>
          </a:p>
          <a:p>
            <a:r>
              <a:rPr lang="tr-TR" dirty="0" smtClean="0"/>
              <a:t>A) Bir ara bahçede kedi sesi duyar gibi oldum.</a:t>
            </a:r>
          </a:p>
          <a:p>
            <a:r>
              <a:rPr lang="tr-TR" dirty="0" smtClean="0"/>
              <a:t>B) Ağabeyimin arkadaşı birkaç gün sonra askere gidecek.</a:t>
            </a:r>
          </a:p>
          <a:p>
            <a:r>
              <a:rPr lang="tr-TR" dirty="0" smtClean="0"/>
              <a:t>C) Melike, babasından birtakım boya kalemi istemiş.</a:t>
            </a:r>
          </a:p>
          <a:p>
            <a:r>
              <a:rPr lang="tr-TR" dirty="0" smtClean="0"/>
              <a:t>D) Çocuklar bir an bile tereddüt etmeden cevap verdiler</a:t>
            </a:r>
            <a:endParaRPr lang="tr-TR" dirty="0"/>
          </a:p>
        </p:txBody>
      </p:sp>
    </p:spTree>
    <p:extLst>
      <p:ext uri="{BB962C8B-B14F-4D97-AF65-F5344CB8AC3E}">
        <p14:creationId xmlns:p14="http://schemas.microsoft.com/office/powerpoint/2010/main" xmlns="" val="28719849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yazım yanlışı</a:t>
            </a:r>
          </a:p>
          <a:p>
            <a:pPr marL="0" indent="0">
              <a:buNone/>
            </a:pPr>
            <a:r>
              <a:rPr lang="tr-TR" b="1" dirty="0" smtClean="0"/>
              <a:t>vardır?</a:t>
            </a:r>
          </a:p>
          <a:p>
            <a:r>
              <a:rPr lang="tr-TR" dirty="0" smtClean="0"/>
              <a:t>A) Mantık, insanı gerçeklere ulaştırmaz; bir takım</a:t>
            </a:r>
          </a:p>
          <a:p>
            <a:pPr marL="0" indent="0">
              <a:buNone/>
            </a:pPr>
            <a:r>
              <a:rPr lang="tr-TR" dirty="0" smtClean="0"/>
              <a:t>yanılgılardan korur.</a:t>
            </a:r>
          </a:p>
          <a:p>
            <a:r>
              <a:rPr lang="tr-TR" dirty="0" smtClean="0"/>
              <a:t>B) Kültür, her şeyi okuyup unuttuktan sonra aklınızda kalanlardır.</a:t>
            </a:r>
          </a:p>
          <a:p>
            <a:r>
              <a:rPr lang="tr-TR" dirty="0" smtClean="0"/>
              <a:t>C) Korkaklar, hiçbir zaman zafer abideleri dikememişlerdir.</a:t>
            </a:r>
          </a:p>
          <a:p>
            <a:r>
              <a:rPr lang="tr-TR" dirty="0" smtClean="0"/>
              <a:t>D) Tebessüm, sabır ve susmak birçok belayı önler.</a:t>
            </a:r>
            <a:endParaRPr lang="tr-TR" dirty="0"/>
          </a:p>
        </p:txBody>
      </p:sp>
    </p:spTree>
    <p:extLst>
      <p:ext uri="{BB962C8B-B14F-4D97-AF65-F5344CB8AC3E}">
        <p14:creationId xmlns:p14="http://schemas.microsoft.com/office/powerpoint/2010/main" xmlns="" val="19853451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normAutofit/>
          </a:bodyPr>
          <a:lstStyle/>
          <a:p>
            <a:r>
              <a:rPr lang="tr-TR" sz="2000" dirty="0" smtClean="0"/>
              <a:t>Bunu da anlatayım mı?</a:t>
            </a:r>
            <a:r>
              <a:rPr lang="tr-TR" sz="2000" dirty="0" smtClean="0">
                <a:sym typeface="Wingdings" panose="05000000000000000000" pitchFamily="2" charset="2"/>
              </a:rPr>
              <a:t></a:t>
            </a:r>
            <a:endParaRPr lang="tr-TR" sz="2000" dirty="0"/>
          </a:p>
        </p:txBody>
      </p:sp>
      <p:sp>
        <p:nvSpPr>
          <p:cNvPr id="3" name="İçerik Yer Tutucusu 2"/>
          <p:cNvSpPr>
            <a:spLocks noGrp="1"/>
          </p:cNvSpPr>
          <p:nvPr>
            <p:ph idx="1"/>
          </p:nvPr>
        </p:nvSpPr>
        <p:spPr>
          <a:xfrm>
            <a:off x="457200" y="1340768"/>
            <a:ext cx="8229600" cy="4785395"/>
          </a:xfrm>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 cümlelerin hangisinde "</a:t>
            </a:r>
            <a:r>
              <a:rPr lang="tr-TR" b="1" dirty="0" err="1" smtClean="0"/>
              <a:t>de"nin</a:t>
            </a:r>
            <a:r>
              <a:rPr lang="tr-TR" b="1" dirty="0" smtClean="0"/>
              <a:t> yazımıyla ilgili bir yanlışlık yapılmıştır?</a:t>
            </a:r>
          </a:p>
          <a:p>
            <a:r>
              <a:rPr lang="tr-TR" dirty="0" smtClean="0"/>
              <a:t>A) Kahramanı olmayan bir ulusun geleceği de olmaz.</a:t>
            </a:r>
          </a:p>
          <a:p>
            <a:r>
              <a:rPr lang="tr-TR" dirty="0" smtClean="0"/>
              <a:t>B) Konya'ya giderken takım </a:t>
            </a:r>
            <a:r>
              <a:rPr lang="tr-TR" dirty="0" err="1" smtClean="0"/>
              <a:t>elbisemide</a:t>
            </a:r>
            <a:r>
              <a:rPr lang="tr-TR" dirty="0" smtClean="0"/>
              <a:t> yanıma aldım.</a:t>
            </a:r>
          </a:p>
          <a:p>
            <a:r>
              <a:rPr lang="tr-TR" dirty="0" smtClean="0"/>
              <a:t>C) O gelmese de biz yarın pikniğe gideriz.</a:t>
            </a:r>
          </a:p>
          <a:p>
            <a:r>
              <a:rPr lang="tr-TR" dirty="0" smtClean="0"/>
              <a:t>D) Çantasını her zaman arabada bırakıyor.</a:t>
            </a:r>
            <a:endParaRPr lang="tr-TR" dirty="0"/>
          </a:p>
        </p:txBody>
      </p:sp>
    </p:spTree>
    <p:extLst>
      <p:ext uri="{BB962C8B-B14F-4D97-AF65-F5344CB8AC3E}">
        <p14:creationId xmlns:p14="http://schemas.microsoft.com/office/powerpoint/2010/main" xmlns="" val="15567667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124744"/>
            <a:ext cx="8229600" cy="5256584"/>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smtClean="0"/>
              <a:t>Aşağıdaki cümlelerin hangisinde fiilimsi </a:t>
            </a:r>
            <a:r>
              <a:rPr lang="tr-TR" b="1" u="sng" dirty="0" smtClean="0"/>
              <a:t>kullanılmamıştır?</a:t>
            </a:r>
          </a:p>
          <a:p>
            <a:r>
              <a:rPr lang="tr-TR" dirty="0" smtClean="0"/>
              <a:t>A) Yaptığı her çalışma okurlardan büyük ilgi</a:t>
            </a:r>
          </a:p>
          <a:p>
            <a:pPr marL="0" indent="0">
              <a:buNone/>
            </a:pPr>
            <a:r>
              <a:rPr lang="tr-TR" dirty="0" smtClean="0"/>
              <a:t>görüyor.</a:t>
            </a:r>
          </a:p>
          <a:p>
            <a:r>
              <a:rPr lang="tr-TR" dirty="0" smtClean="0"/>
              <a:t>B) Bu sabah uyanmak benim için hiç de zor</a:t>
            </a:r>
          </a:p>
          <a:p>
            <a:pPr marL="0" indent="0">
              <a:buNone/>
            </a:pPr>
            <a:r>
              <a:rPr lang="tr-TR" dirty="0" smtClean="0"/>
              <a:t>olmadı.</a:t>
            </a:r>
          </a:p>
          <a:p>
            <a:r>
              <a:rPr lang="tr-TR" dirty="0" smtClean="0"/>
              <a:t>C) İnsanlık eski çağlardan beri gökyüzünü merak</a:t>
            </a:r>
          </a:p>
          <a:p>
            <a:pPr marL="0" indent="0">
              <a:buNone/>
            </a:pPr>
            <a:r>
              <a:rPr lang="tr-TR" dirty="0" smtClean="0"/>
              <a:t>etmiştir.</a:t>
            </a:r>
          </a:p>
          <a:p>
            <a:r>
              <a:rPr lang="tr-TR" dirty="0" smtClean="0"/>
              <a:t>D) Görevli, yerlere kadar eğilerek misafirleri</a:t>
            </a:r>
          </a:p>
          <a:p>
            <a:pPr marL="0" indent="0">
              <a:buNone/>
            </a:pPr>
            <a:r>
              <a:rPr lang="tr-TR" dirty="0" smtClean="0"/>
              <a:t>karşılıyordu.</a:t>
            </a:r>
            <a:endParaRPr lang="tr-TR" dirty="0"/>
          </a:p>
        </p:txBody>
      </p:sp>
    </p:spTree>
    <p:extLst>
      <p:ext uri="{BB962C8B-B14F-4D97-AF65-F5344CB8AC3E}">
        <p14:creationId xmlns:p14="http://schemas.microsoft.com/office/powerpoint/2010/main" xmlns="" val="162342131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smtClean="0"/>
              <a:t>Aşağıdaki cümlelerin hangisinde “</a:t>
            </a:r>
            <a:r>
              <a:rPr lang="tr-TR" b="1" dirty="0" err="1" smtClean="0"/>
              <a:t>de”nin</a:t>
            </a:r>
            <a:endParaRPr lang="tr-TR" b="1" dirty="0" smtClean="0"/>
          </a:p>
          <a:p>
            <a:pPr marL="0" indent="0">
              <a:buNone/>
            </a:pPr>
            <a:r>
              <a:rPr lang="tr-TR" b="1" dirty="0" smtClean="0"/>
              <a:t>yazımı ile ilgili bir yanlışlık yapılmıştır?</a:t>
            </a:r>
          </a:p>
          <a:p>
            <a:r>
              <a:rPr lang="tr-TR" dirty="0" smtClean="0"/>
              <a:t>A) Sadece yorgun değil, biraz da dalgın görünüyorsun.</a:t>
            </a:r>
          </a:p>
          <a:p>
            <a:r>
              <a:rPr lang="tr-TR" dirty="0" smtClean="0"/>
              <a:t>B) Artık gönlümü </a:t>
            </a:r>
            <a:r>
              <a:rPr lang="tr-TR" dirty="0" err="1" smtClean="0"/>
              <a:t>alsada</a:t>
            </a:r>
            <a:r>
              <a:rPr lang="tr-TR" dirty="0" smtClean="0"/>
              <a:t> benim için değeri yok.</a:t>
            </a:r>
          </a:p>
          <a:p>
            <a:r>
              <a:rPr lang="tr-TR" dirty="0" smtClean="0"/>
              <a:t>C) Çocuklar kumda oynuyor, yetişkinler onları</a:t>
            </a:r>
          </a:p>
          <a:p>
            <a:r>
              <a:rPr lang="tr-TR" dirty="0" smtClean="0"/>
              <a:t>izliyordu.</a:t>
            </a:r>
          </a:p>
          <a:p>
            <a:r>
              <a:rPr lang="tr-TR" dirty="0" smtClean="0"/>
              <a:t>D) Alacağım kitabı seçerken fiyatına da dikkat</a:t>
            </a:r>
          </a:p>
          <a:p>
            <a:r>
              <a:rPr lang="tr-TR" dirty="0" smtClean="0"/>
              <a:t>ediyorum.</a:t>
            </a:r>
            <a:endParaRPr lang="tr-TR" dirty="0"/>
          </a:p>
        </p:txBody>
      </p:sp>
    </p:spTree>
    <p:extLst>
      <p:ext uri="{BB962C8B-B14F-4D97-AF65-F5344CB8AC3E}">
        <p14:creationId xmlns:p14="http://schemas.microsoft.com/office/powerpoint/2010/main" xmlns="" val="37073600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3999" cy="6858000"/>
          </a:xfrm>
        </p:spPr>
      </p:pic>
    </p:spTree>
    <p:extLst>
      <p:ext uri="{BB962C8B-B14F-4D97-AF65-F5344CB8AC3E}">
        <p14:creationId xmlns:p14="http://schemas.microsoft.com/office/powerpoint/2010/main" xmlns="" val="39417962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normAutofit/>
          </a:bodyPr>
          <a:lstStyle/>
          <a:p>
            <a:r>
              <a:rPr lang="tr-TR" sz="2000" dirty="0" smtClean="0"/>
              <a:t>«</a:t>
            </a:r>
            <a:r>
              <a:rPr lang="tr-TR" sz="2200" b="1" dirty="0" smtClean="0"/>
              <a:t>Hiçbir  </a:t>
            </a:r>
            <a:r>
              <a:rPr lang="tr-TR" sz="2200" b="1" dirty="0"/>
              <a:t>ş</a:t>
            </a:r>
            <a:r>
              <a:rPr lang="tr-TR" sz="2200" b="1" dirty="0" smtClean="0"/>
              <a:t>ey  bitişik yazılmaz, her  </a:t>
            </a:r>
            <a:r>
              <a:rPr lang="tr-TR" sz="2200" b="1" dirty="0"/>
              <a:t>ş</a:t>
            </a:r>
            <a:r>
              <a:rPr lang="tr-TR" sz="2200" b="1" dirty="0" smtClean="0"/>
              <a:t>ey ayrı yazılır.»</a:t>
            </a:r>
            <a:endParaRPr lang="tr-TR" sz="2200" b="1"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err="1" smtClean="0"/>
              <a:t>Herşey</a:t>
            </a:r>
            <a:r>
              <a:rPr lang="tr-TR" dirty="0" smtClean="0"/>
              <a:t>, Umut ve Ufuk adlı iki kardeşin Gaziantep’te bir</a:t>
            </a:r>
          </a:p>
          <a:p>
            <a:r>
              <a:rPr lang="tr-TR" dirty="0" smtClean="0"/>
              <a:t>araya gelmesiyle başladı.</a:t>
            </a:r>
          </a:p>
          <a:p>
            <a:r>
              <a:rPr lang="tr-TR" b="1" dirty="0" smtClean="0"/>
              <a:t>Bu cümledeki yazım yanlışının nedeni aşağıdakilerden</a:t>
            </a:r>
          </a:p>
          <a:p>
            <a:pPr marL="0" indent="0">
              <a:buNone/>
            </a:pPr>
            <a:r>
              <a:rPr lang="tr-TR" b="1" dirty="0" smtClean="0"/>
              <a:t>hangisidir?</a:t>
            </a:r>
          </a:p>
          <a:p>
            <a:r>
              <a:rPr lang="tr-TR" dirty="0" smtClean="0"/>
              <a:t>A) Ayrı yazılması gereken sözcüklerin bitişik yazılması</a:t>
            </a:r>
          </a:p>
          <a:p>
            <a:r>
              <a:rPr lang="tr-TR" dirty="0" smtClean="0"/>
              <a:t>B) Büyük harflerin yazımıyla ilgili yanlışlık yapılması</a:t>
            </a:r>
          </a:p>
          <a:p>
            <a:r>
              <a:rPr lang="tr-TR" dirty="0" smtClean="0"/>
              <a:t>C) Bağlaç olan de’nin bitişik yazılması</a:t>
            </a:r>
          </a:p>
          <a:p>
            <a:r>
              <a:rPr lang="tr-TR" dirty="0" smtClean="0"/>
              <a:t>D) Ses olaylarıyla ilgili kurallara uyulmaması</a:t>
            </a:r>
            <a:endParaRPr lang="tr-TR" dirty="0"/>
          </a:p>
        </p:txBody>
      </p:sp>
    </p:spTree>
    <p:extLst>
      <p:ext uri="{BB962C8B-B14F-4D97-AF65-F5344CB8AC3E}">
        <p14:creationId xmlns:p14="http://schemas.microsoft.com/office/powerpoint/2010/main" xmlns="" val="323457158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t>Aşağıdaki cümlelerin hangisinde yazım yanlışı</a:t>
            </a:r>
          </a:p>
          <a:p>
            <a:r>
              <a:rPr lang="tr-TR" b="1" dirty="0" smtClean="0"/>
              <a:t>yapılmıştır?</a:t>
            </a:r>
          </a:p>
          <a:p>
            <a:r>
              <a:rPr lang="tr-TR" dirty="0" smtClean="0"/>
              <a:t>A) Biraz daha gayret etse bütün hayallerine</a:t>
            </a:r>
          </a:p>
          <a:p>
            <a:pPr marL="0" indent="0">
              <a:buNone/>
            </a:pPr>
            <a:r>
              <a:rPr lang="tr-TR" dirty="0" smtClean="0"/>
              <a:t>ulaşırdı.</a:t>
            </a:r>
          </a:p>
          <a:p>
            <a:r>
              <a:rPr lang="tr-TR" dirty="0" smtClean="0"/>
              <a:t>B) Çocukların birçok sorusuna doğru yanıt</a:t>
            </a:r>
          </a:p>
          <a:p>
            <a:pPr marL="0" indent="0">
              <a:buNone/>
            </a:pPr>
            <a:r>
              <a:rPr lang="tr-TR" dirty="0" smtClean="0"/>
              <a:t>vermişti.</a:t>
            </a:r>
          </a:p>
          <a:p>
            <a:r>
              <a:rPr lang="tr-TR" dirty="0" smtClean="0"/>
              <a:t>C) Konuyla ilgili henüz hiçbir açıklama yapılmadı.</a:t>
            </a:r>
          </a:p>
          <a:p>
            <a:r>
              <a:rPr lang="tr-TR" dirty="0" smtClean="0"/>
              <a:t>D) </a:t>
            </a:r>
            <a:r>
              <a:rPr lang="tr-TR" dirty="0" err="1" smtClean="0"/>
              <a:t>Herşeyin</a:t>
            </a:r>
            <a:r>
              <a:rPr lang="tr-TR" dirty="0" smtClean="0"/>
              <a:t> cevabı elindeki küçük defterde</a:t>
            </a:r>
          </a:p>
          <a:p>
            <a:pPr marL="0" indent="0">
              <a:buNone/>
            </a:pPr>
            <a:r>
              <a:rPr lang="tr-TR" dirty="0" smtClean="0"/>
              <a:t>gizliydi.</a:t>
            </a:r>
            <a:endParaRPr lang="tr-TR" dirty="0"/>
          </a:p>
        </p:txBody>
      </p:sp>
    </p:spTree>
    <p:extLst>
      <p:ext uri="{BB962C8B-B14F-4D97-AF65-F5344CB8AC3E}">
        <p14:creationId xmlns:p14="http://schemas.microsoft.com/office/powerpoint/2010/main" xmlns="" val="365409490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a:bodyPr>
          <a:lstStyle/>
          <a:p>
            <a:r>
              <a:rPr lang="tr-TR" sz="2800" dirty="0" err="1" smtClean="0"/>
              <a:t>Pekçok</a:t>
            </a:r>
            <a:r>
              <a:rPr lang="tr-TR" sz="2800" dirty="0" smtClean="0"/>
              <a:t> değil pek çok</a:t>
            </a:r>
            <a:endParaRPr lang="tr-TR" sz="28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err="1" smtClean="0"/>
              <a:t>Pekçoğumuz</a:t>
            </a:r>
            <a:r>
              <a:rPr lang="tr-TR" dirty="0" smtClean="0"/>
              <a:t> kendimizi, kitaplarda anlatılan hikâyelerin kahramanları yerine koyarız.</a:t>
            </a:r>
          </a:p>
          <a:p>
            <a:r>
              <a:rPr lang="tr-TR" b="1" dirty="0" smtClean="0"/>
              <a:t>Bu cümledeki yazım yanlışının nedeni aşağıdakilerden</a:t>
            </a:r>
          </a:p>
          <a:p>
            <a:pPr marL="0" indent="0">
              <a:buNone/>
            </a:pPr>
            <a:r>
              <a:rPr lang="tr-TR" b="1" dirty="0" smtClean="0"/>
              <a:t>hangisidir?</a:t>
            </a:r>
          </a:p>
          <a:p>
            <a:r>
              <a:rPr lang="tr-TR" dirty="0" smtClean="0"/>
              <a:t>A) Ayrı yazılması gereken sözcüklerin bitişik</a:t>
            </a:r>
          </a:p>
          <a:p>
            <a:r>
              <a:rPr lang="tr-TR" dirty="0" smtClean="0"/>
              <a:t>yazılması</a:t>
            </a:r>
          </a:p>
          <a:p>
            <a:r>
              <a:rPr lang="tr-TR" dirty="0" smtClean="0"/>
              <a:t>B) Bağlaç olan de’nin bitişik yazılması</a:t>
            </a:r>
          </a:p>
          <a:p>
            <a:r>
              <a:rPr lang="tr-TR" dirty="0" smtClean="0"/>
              <a:t>C) Ses olaylarıyla ilgili kurallara uyulmaması</a:t>
            </a:r>
          </a:p>
          <a:p>
            <a:r>
              <a:rPr lang="tr-TR" dirty="0" smtClean="0"/>
              <a:t>D) Büyük harflerin yazımıyla ilgili yanlışlık yapılması</a:t>
            </a:r>
            <a:endParaRPr lang="tr-TR" dirty="0"/>
          </a:p>
        </p:txBody>
      </p:sp>
    </p:spTree>
    <p:extLst>
      <p:ext uri="{BB962C8B-B14F-4D97-AF65-F5344CB8AC3E}">
        <p14:creationId xmlns:p14="http://schemas.microsoft.com/office/powerpoint/2010/main" xmlns="" val="248936623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normAutofit fontScale="90000"/>
          </a:bodyPr>
          <a:lstStyle/>
          <a:p>
            <a:r>
              <a:rPr lang="tr-TR" dirty="0" smtClean="0"/>
              <a:t> </a:t>
            </a:r>
            <a:r>
              <a:rPr lang="tr-TR" sz="2200" dirty="0" smtClean="0"/>
              <a:t>İsme dahil olmayan </a:t>
            </a:r>
            <a:r>
              <a:rPr lang="tr-TR" sz="2200" dirty="0" err="1" smtClean="0"/>
              <a:t>il,ilçe,köy,şehir</a:t>
            </a:r>
            <a:r>
              <a:rPr lang="tr-TR" sz="2200" dirty="0" smtClean="0"/>
              <a:t> adları küçük harfle yazılır: </a:t>
            </a:r>
            <a:r>
              <a:rPr lang="tr-TR" sz="2200" dirty="0" err="1" smtClean="0"/>
              <a:t>Yeşilvadi</a:t>
            </a:r>
            <a:r>
              <a:rPr lang="tr-TR" sz="2200" dirty="0" smtClean="0"/>
              <a:t> köyü </a:t>
            </a:r>
            <a:endParaRPr lang="tr-TR" sz="2200" dirty="0"/>
          </a:p>
        </p:txBody>
      </p:sp>
      <p:sp>
        <p:nvSpPr>
          <p:cNvPr id="3" name="İçerik Yer Tutucusu 2"/>
          <p:cNvSpPr>
            <a:spLocks noGrp="1"/>
          </p:cNvSpPr>
          <p:nvPr>
            <p:ph idx="1"/>
          </p:nvPr>
        </p:nvSpPr>
        <p:spPr>
          <a:xfrm>
            <a:off x="457200" y="1196752"/>
            <a:ext cx="8229600" cy="5256584"/>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yazım yanlışı vardır?</a:t>
            </a:r>
          </a:p>
          <a:p>
            <a:r>
              <a:rPr lang="tr-TR" dirty="0" smtClean="0"/>
              <a:t>A) Yunus Emre Mahallesi’nde yol yapım çalışmaları</a:t>
            </a:r>
          </a:p>
          <a:p>
            <a:pPr marL="0" indent="0">
              <a:buNone/>
            </a:pPr>
            <a:r>
              <a:rPr lang="tr-TR" dirty="0" smtClean="0"/>
              <a:t>sürüyor.</a:t>
            </a:r>
          </a:p>
          <a:p>
            <a:r>
              <a:rPr lang="tr-TR" dirty="0" smtClean="0"/>
              <a:t>B) Türkiye’nin doğusunda gelecek hafta yoğun kar yağışı görülecek.</a:t>
            </a:r>
          </a:p>
          <a:p>
            <a:r>
              <a:rPr lang="tr-TR" dirty="0" smtClean="0"/>
              <a:t>C) Çukurca Köyü’nün yanı başındaki </a:t>
            </a:r>
            <a:r>
              <a:rPr lang="tr-TR" dirty="0" err="1" smtClean="0"/>
              <a:t>Devrez</a:t>
            </a:r>
            <a:r>
              <a:rPr lang="tr-TR" dirty="0" smtClean="0"/>
              <a:t> Çayı’nda</a:t>
            </a:r>
          </a:p>
          <a:p>
            <a:r>
              <a:rPr lang="tr-TR" dirty="0" smtClean="0"/>
              <a:t>balık tutulur.</a:t>
            </a:r>
          </a:p>
          <a:p>
            <a:r>
              <a:rPr lang="tr-TR" dirty="0" smtClean="0"/>
              <a:t>D) Kurtuluş Savaşı’nda milletimiz, eşine az rastlanır bir</a:t>
            </a:r>
          </a:p>
          <a:p>
            <a:pPr marL="0" indent="0">
              <a:buNone/>
            </a:pPr>
            <a:r>
              <a:rPr lang="tr-TR" dirty="0" smtClean="0"/>
              <a:t>mücadele vermiştir.</a:t>
            </a:r>
            <a:endParaRPr lang="tr-TR" dirty="0"/>
          </a:p>
        </p:txBody>
      </p:sp>
    </p:spTree>
    <p:extLst>
      <p:ext uri="{BB962C8B-B14F-4D97-AF65-F5344CB8AC3E}">
        <p14:creationId xmlns:p14="http://schemas.microsoft.com/office/powerpoint/2010/main" xmlns="" val="14115717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style>
          <a:lnRef idx="3">
            <a:schemeClr val="lt1"/>
          </a:lnRef>
          <a:fillRef idx="1">
            <a:schemeClr val="accent2"/>
          </a:fillRef>
          <a:effectRef idx="1">
            <a:schemeClr val="accent2"/>
          </a:effectRef>
          <a:fontRef idx="minor">
            <a:schemeClr val="lt1"/>
          </a:fontRef>
        </p:style>
        <p:txBody>
          <a:bodyPr>
            <a:normAutofit/>
          </a:bodyPr>
          <a:lstStyle/>
          <a:p>
            <a:r>
              <a:rPr lang="tr-TR" sz="2000" dirty="0" smtClean="0"/>
              <a:t>Bugün sözcüğü, İçinde bulunan günü anlatıyorsa bitişik, bir tarihi işaret ediyorsa ayrı yazılır.</a:t>
            </a:r>
            <a:endParaRPr lang="tr-TR" sz="2000" dirty="0"/>
          </a:p>
        </p:txBody>
      </p:sp>
      <p:sp>
        <p:nvSpPr>
          <p:cNvPr id="3" name="İçerik Yer Tutucusu 2"/>
          <p:cNvSpPr>
            <a:spLocks noGrp="1"/>
          </p:cNvSpPr>
          <p:nvPr>
            <p:ph idx="1"/>
          </p:nvPr>
        </p:nvSpPr>
        <p:spPr>
          <a:xfrm>
            <a:off x="251520" y="1268760"/>
            <a:ext cx="8568952" cy="5112568"/>
          </a:xfrm>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yazım yanlışı vardır?</a:t>
            </a:r>
          </a:p>
          <a:p>
            <a:r>
              <a:rPr lang="tr-TR" dirty="0" smtClean="0"/>
              <a:t>A) Salondaki insanlar birdenbire ayağa kalktı.</a:t>
            </a:r>
          </a:p>
          <a:p>
            <a:r>
              <a:rPr lang="tr-TR" dirty="0" smtClean="0"/>
              <a:t>B) Birçok aydın bu kitapları tavsiye etmiş.</a:t>
            </a:r>
          </a:p>
          <a:p>
            <a:r>
              <a:rPr lang="tr-TR" dirty="0" smtClean="0"/>
              <a:t>C) Bu gün ülkemizde bir bayram havası vardı.</a:t>
            </a:r>
          </a:p>
          <a:p>
            <a:r>
              <a:rPr lang="tr-TR" dirty="0" smtClean="0"/>
              <a:t>D) Sınavdan hiç kimse düşük not almamış.</a:t>
            </a:r>
            <a:endParaRPr lang="tr-TR" dirty="0"/>
          </a:p>
        </p:txBody>
      </p:sp>
    </p:spTree>
    <p:extLst>
      <p:ext uri="{BB962C8B-B14F-4D97-AF65-F5344CB8AC3E}">
        <p14:creationId xmlns:p14="http://schemas.microsoft.com/office/powerpoint/2010/main" xmlns="" val="15903147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036495" cy="6741367"/>
          </a:xfrm>
        </p:spPr>
      </p:pic>
    </p:spTree>
    <p:extLst>
      <p:ext uri="{BB962C8B-B14F-4D97-AF65-F5344CB8AC3E}">
        <p14:creationId xmlns:p14="http://schemas.microsoft.com/office/powerpoint/2010/main" xmlns="" val="58353224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style>
          <a:lnRef idx="3">
            <a:schemeClr val="lt1"/>
          </a:lnRef>
          <a:fillRef idx="1">
            <a:schemeClr val="accent2"/>
          </a:fillRef>
          <a:effectRef idx="1">
            <a:schemeClr val="accent2"/>
          </a:effectRef>
          <a:fontRef idx="minor">
            <a:schemeClr val="lt1"/>
          </a:fontRef>
        </p:style>
        <p:txBody>
          <a:bodyPr>
            <a:normAutofit/>
          </a:bodyPr>
          <a:lstStyle/>
          <a:p>
            <a:r>
              <a:rPr lang="tr-TR" sz="2400" dirty="0" smtClean="0"/>
              <a:t>Bu yanlışı görebilirsiniz sanırım</a:t>
            </a:r>
            <a:r>
              <a:rPr lang="tr-TR" sz="2400" dirty="0" smtClean="0">
                <a:sym typeface="Wingdings" panose="05000000000000000000" pitchFamily="2" charset="2"/>
              </a:rPr>
              <a:t></a:t>
            </a:r>
            <a:endParaRPr lang="tr-TR" sz="2400" dirty="0"/>
          </a:p>
        </p:txBody>
      </p:sp>
      <p:sp>
        <p:nvSpPr>
          <p:cNvPr id="3" name="İçerik Yer Tutucusu 2"/>
          <p:cNvSpPr>
            <a:spLocks noGrp="1"/>
          </p:cNvSpPr>
          <p:nvPr>
            <p:ph idx="1"/>
          </p:nvPr>
        </p:nvSpPr>
        <p:spPr>
          <a:xfrm>
            <a:off x="457200" y="1052736"/>
            <a:ext cx="8229600" cy="5328592"/>
          </a:xfrm>
        </p:spPr>
        <p:style>
          <a:lnRef idx="1">
            <a:schemeClr val="accent1"/>
          </a:lnRef>
          <a:fillRef idx="2">
            <a:schemeClr val="accent1"/>
          </a:fillRef>
          <a:effectRef idx="1">
            <a:schemeClr val="accent1"/>
          </a:effectRef>
          <a:fontRef idx="minor">
            <a:schemeClr val="dk1"/>
          </a:fontRef>
        </p:style>
        <p:txBody>
          <a:bodyPr>
            <a:normAutofit/>
          </a:bodyPr>
          <a:lstStyle/>
          <a:p>
            <a:r>
              <a:rPr lang="tr-TR" b="1" dirty="0" smtClean="0"/>
              <a:t>Aşağıdaki cümlelerin hangisinde yazım yanlışı </a:t>
            </a:r>
            <a:r>
              <a:rPr lang="tr-TR" b="1" u="sng" dirty="0" smtClean="0"/>
              <a:t>yoktur?</a:t>
            </a:r>
          </a:p>
          <a:p>
            <a:r>
              <a:rPr lang="tr-TR" sz="2800" dirty="0" smtClean="0"/>
              <a:t>A) 1995’den beri memleketinden ayrı olduğu için üzülüyordu.</a:t>
            </a:r>
          </a:p>
          <a:p>
            <a:r>
              <a:rPr lang="tr-TR" sz="2800" dirty="0" smtClean="0"/>
              <a:t>B) İstanbul’a giderseniz Kız Kulesi’ni mutlaka görün.</a:t>
            </a:r>
          </a:p>
          <a:p>
            <a:r>
              <a:rPr lang="tr-TR" sz="2800" dirty="0" smtClean="0"/>
              <a:t>C) Yıllardır ilk kez bir konuyu güzelce tartışa  bildiler.</a:t>
            </a:r>
          </a:p>
          <a:p>
            <a:r>
              <a:rPr lang="tr-TR" sz="2800" dirty="0" smtClean="0"/>
              <a:t>D) Bir insanı </a:t>
            </a:r>
            <a:r>
              <a:rPr lang="tr-TR" sz="2800" dirty="0" err="1" smtClean="0"/>
              <a:t>yanlızca</a:t>
            </a:r>
            <a:r>
              <a:rPr lang="tr-TR" sz="2800" dirty="0" smtClean="0"/>
              <a:t> dış görünüşüne bakarak tanıyamazsınız</a:t>
            </a:r>
            <a:endParaRPr lang="tr-TR" sz="2800" dirty="0"/>
          </a:p>
        </p:txBody>
      </p:sp>
    </p:spTree>
    <p:extLst>
      <p:ext uri="{BB962C8B-B14F-4D97-AF65-F5344CB8AC3E}">
        <p14:creationId xmlns:p14="http://schemas.microsoft.com/office/powerpoint/2010/main" xmlns="" val="81961863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sayıların yazımıyla ilgili bir yanlışlık yapılmıştır?</a:t>
            </a:r>
          </a:p>
          <a:p>
            <a:r>
              <a:rPr lang="tr-TR" dirty="0" smtClean="0"/>
              <a:t>A) Yüz elli kişilik konferans salonu tamamen doldu.</a:t>
            </a:r>
          </a:p>
          <a:p>
            <a:r>
              <a:rPr lang="tr-TR" dirty="0" smtClean="0"/>
              <a:t>B) Yarın sabah 08.00’de okulda olması gerekiyor.</a:t>
            </a:r>
          </a:p>
          <a:p>
            <a:r>
              <a:rPr lang="tr-TR" dirty="0" smtClean="0"/>
              <a:t>C) 50.000 paket kalem göndermişler satmak için.</a:t>
            </a:r>
          </a:p>
          <a:p>
            <a:r>
              <a:rPr lang="tr-TR" dirty="0" smtClean="0"/>
              <a:t>D) Yarışmada 6’ıncı olunca hayal kırıklığına uğradı.</a:t>
            </a:r>
            <a:endParaRPr lang="tr-TR" dirty="0"/>
          </a:p>
        </p:txBody>
      </p:sp>
    </p:spTree>
    <p:extLst>
      <p:ext uri="{BB962C8B-B14F-4D97-AF65-F5344CB8AC3E}">
        <p14:creationId xmlns:p14="http://schemas.microsoft.com/office/powerpoint/2010/main" xmlns="" val="23525694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smtClean="0"/>
              <a:t/>
            </a:r>
            <a:br>
              <a:rPr lang="tr-TR" dirty="0" smtClean="0"/>
            </a:br>
            <a:r>
              <a:rPr lang="tr-TR" dirty="0" smtClean="0"/>
              <a:t>İSİM FİİL      (</a:t>
            </a:r>
            <a:r>
              <a:rPr lang="tr-TR" dirty="0" err="1" smtClean="0"/>
              <a:t>ma</a:t>
            </a:r>
            <a:r>
              <a:rPr lang="tr-TR" dirty="0" smtClean="0"/>
              <a:t>-y-</a:t>
            </a:r>
            <a:r>
              <a:rPr lang="tr-TR" dirty="0" err="1" smtClean="0"/>
              <a:t>ış</a:t>
            </a:r>
            <a:r>
              <a:rPr lang="tr-TR" dirty="0" smtClean="0"/>
              <a:t>-</a:t>
            </a:r>
            <a:r>
              <a:rPr lang="tr-TR" dirty="0" err="1" smtClean="0"/>
              <a:t>mak</a:t>
            </a:r>
            <a:r>
              <a:rPr lang="tr-TR" dirty="0" smtClean="0"/>
              <a:t>)</a:t>
            </a:r>
            <a:br>
              <a:rPr lang="tr-TR" dirty="0" smtClean="0"/>
            </a:br>
            <a:endParaRPr lang="tr-TR" dirty="0"/>
          </a:p>
        </p:txBody>
      </p:sp>
      <p:sp>
        <p:nvSpPr>
          <p:cNvPr id="3" name="İçerik Yer Tutucusu 2"/>
          <p:cNvSpPr>
            <a:spLocks noGrp="1"/>
          </p:cNvSpPr>
          <p:nvPr>
            <p:ph idx="1"/>
          </p:nvPr>
        </p:nvSpPr>
        <p:spPr>
          <a:xfrm>
            <a:off x="251520" y="980728"/>
            <a:ext cx="8712968" cy="5472608"/>
          </a:xfrm>
        </p:spPr>
        <p:style>
          <a:lnRef idx="1">
            <a:schemeClr val="accent2"/>
          </a:lnRef>
          <a:fillRef idx="2">
            <a:schemeClr val="accent2"/>
          </a:fillRef>
          <a:effectRef idx="1">
            <a:schemeClr val="accent2"/>
          </a:effectRef>
          <a:fontRef idx="minor">
            <a:schemeClr val="dk1"/>
          </a:fontRef>
        </p:style>
        <p:txBody>
          <a:bodyPr>
            <a:normAutofit/>
          </a:bodyPr>
          <a:lstStyle/>
          <a:p>
            <a:endParaRPr lang="tr-TR" b="1" u="sng" dirty="0" smtClean="0">
              <a:solidFill>
                <a:srgbClr val="FF0000"/>
              </a:solidFill>
            </a:endParaRPr>
          </a:p>
          <a:p>
            <a:r>
              <a:rPr lang="tr-TR" b="1" u="sng" dirty="0" smtClean="0">
                <a:solidFill>
                  <a:srgbClr val="FF0000"/>
                </a:solidFill>
              </a:rPr>
              <a:t>UYARI </a:t>
            </a:r>
            <a:r>
              <a:rPr lang="tr-TR" b="1" u="sng" dirty="0">
                <a:solidFill>
                  <a:srgbClr val="FF0000"/>
                </a:solidFill>
              </a:rPr>
              <a:t>:</a:t>
            </a:r>
            <a:r>
              <a:rPr lang="tr-TR" dirty="0" smtClean="0"/>
              <a:t>	 İsim fiil eki olan “–me, -</a:t>
            </a:r>
            <a:r>
              <a:rPr lang="tr-TR" dirty="0" err="1" smtClean="0"/>
              <a:t>ma</a:t>
            </a:r>
            <a:r>
              <a:rPr lang="tr-TR" dirty="0" smtClean="0"/>
              <a:t>” ile olumsuzluk eki olan “–me, -</a:t>
            </a:r>
            <a:r>
              <a:rPr lang="tr-TR" dirty="0" err="1" smtClean="0"/>
              <a:t>ma</a:t>
            </a:r>
            <a:r>
              <a:rPr lang="tr-TR" dirty="0" smtClean="0"/>
              <a:t>” </a:t>
            </a:r>
            <a:r>
              <a:rPr lang="tr-TR" dirty="0" err="1" smtClean="0"/>
              <a:t>yı</a:t>
            </a:r>
            <a:r>
              <a:rPr lang="tr-TR" dirty="0" smtClean="0"/>
              <a:t> birbirine </a:t>
            </a:r>
            <a:r>
              <a:rPr lang="tr-TR" b="1" u="sng" dirty="0" smtClean="0"/>
              <a:t>KARIŞTIRMA!..</a:t>
            </a:r>
          </a:p>
          <a:p>
            <a:endParaRPr lang="tr-TR" dirty="0" smtClean="0"/>
          </a:p>
          <a:p>
            <a:r>
              <a:rPr lang="tr-TR" dirty="0" smtClean="0"/>
              <a:t>-</a:t>
            </a:r>
            <a:r>
              <a:rPr lang="tr-TR" b="1" u="sng" dirty="0" smtClean="0">
                <a:solidFill>
                  <a:srgbClr val="FF0000"/>
                </a:solidFill>
              </a:rPr>
              <a:t>Konuşma</a:t>
            </a:r>
            <a:r>
              <a:rPr lang="tr-TR" dirty="0" smtClean="0"/>
              <a:t> yapmayı çok severim. (isim fiil)</a:t>
            </a:r>
          </a:p>
          <a:p>
            <a:r>
              <a:rPr lang="tr-TR" dirty="0" smtClean="0"/>
              <a:t>Benimle </a:t>
            </a:r>
            <a:r>
              <a:rPr lang="tr-TR" b="1" u="sng" dirty="0" err="1" smtClean="0">
                <a:solidFill>
                  <a:srgbClr val="FF0000"/>
                </a:solidFill>
              </a:rPr>
              <a:t>konuşma</a:t>
            </a:r>
            <a:r>
              <a:rPr lang="tr-TR" dirty="0" err="1" smtClean="0"/>
              <a:t>,diye</a:t>
            </a:r>
            <a:r>
              <a:rPr lang="tr-TR" dirty="0" smtClean="0"/>
              <a:t> bağırdı.(</a:t>
            </a:r>
            <a:r>
              <a:rPr lang="tr-TR" dirty="0" err="1" smtClean="0"/>
              <a:t>olumsuz,fiil,emir</a:t>
            </a:r>
            <a:r>
              <a:rPr lang="tr-TR" dirty="0" smtClean="0"/>
              <a:t> kipi)</a:t>
            </a:r>
          </a:p>
          <a:p>
            <a:endParaRPr lang="tr-TR" dirty="0" smtClean="0"/>
          </a:p>
          <a:p>
            <a:endParaRPr lang="tr-TR" dirty="0"/>
          </a:p>
        </p:txBody>
      </p:sp>
    </p:spTree>
    <p:extLst>
      <p:ext uri="{BB962C8B-B14F-4D97-AF65-F5344CB8AC3E}">
        <p14:creationId xmlns:p14="http://schemas.microsoft.com/office/powerpoint/2010/main" xmlns="" val="214842588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style>
          <a:lnRef idx="3">
            <a:schemeClr val="lt1"/>
          </a:lnRef>
          <a:fillRef idx="1">
            <a:schemeClr val="accent2"/>
          </a:fillRef>
          <a:effectRef idx="1">
            <a:schemeClr val="accent2"/>
          </a:effectRef>
          <a:fontRef idx="minor">
            <a:schemeClr val="lt1"/>
          </a:fontRef>
        </p:style>
        <p:txBody>
          <a:bodyPr>
            <a:normAutofit/>
          </a:bodyPr>
          <a:lstStyle/>
          <a:p>
            <a:r>
              <a:rPr lang="tr-TR" sz="2000" dirty="0" smtClean="0"/>
              <a:t>Yer, millet ve kişi adlarıyla kurulan birleşik kelimelerde sadece özel adlar büyük harfle başlar: Antep fıstığı…</a:t>
            </a:r>
            <a:endParaRPr lang="tr-TR" sz="2000" dirty="0"/>
          </a:p>
        </p:txBody>
      </p:sp>
      <p:sp>
        <p:nvSpPr>
          <p:cNvPr id="3" name="İçerik Yer Tutucusu 2"/>
          <p:cNvSpPr>
            <a:spLocks noGrp="1"/>
          </p:cNvSpPr>
          <p:nvPr>
            <p:ph idx="1"/>
          </p:nvPr>
        </p:nvSpPr>
        <p:spPr>
          <a:xfrm>
            <a:off x="323528" y="1196752"/>
            <a:ext cx="8229600" cy="4525963"/>
          </a:xfrm>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büyük harflerin</a:t>
            </a:r>
          </a:p>
          <a:p>
            <a:pPr marL="0" indent="0">
              <a:buNone/>
            </a:pPr>
            <a:r>
              <a:rPr lang="tr-TR" b="1" dirty="0" smtClean="0"/>
              <a:t>yazımıyla ilgili bir yanlışlık yapılmıştır?</a:t>
            </a:r>
          </a:p>
          <a:p>
            <a:r>
              <a:rPr lang="tr-TR" dirty="0" smtClean="0"/>
              <a:t>A) 28 Eylül 2015’te Ankara’da göreve başladı.</a:t>
            </a:r>
          </a:p>
          <a:p>
            <a:r>
              <a:rPr lang="tr-TR" dirty="0" smtClean="0"/>
              <a:t>B) Çankaya Köşkü’nün yapımı 1932 yılında tamamlanmıştır.</a:t>
            </a:r>
          </a:p>
          <a:p>
            <a:r>
              <a:rPr lang="tr-TR" dirty="0" smtClean="0"/>
              <a:t>C) Nemrut Dağı’nda güneşin batışını izlediniz mi?</a:t>
            </a:r>
          </a:p>
          <a:p>
            <a:r>
              <a:rPr lang="tr-TR" dirty="0" smtClean="0"/>
              <a:t>D) Hepimiz Maraş Dondurması yemek için sıraya girdik</a:t>
            </a:r>
            <a:endParaRPr lang="tr-TR" dirty="0"/>
          </a:p>
        </p:txBody>
      </p:sp>
    </p:spTree>
    <p:extLst>
      <p:ext uri="{BB962C8B-B14F-4D97-AF65-F5344CB8AC3E}">
        <p14:creationId xmlns:p14="http://schemas.microsoft.com/office/powerpoint/2010/main" xmlns="" val="360927919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bir yazım</a:t>
            </a:r>
          </a:p>
          <a:p>
            <a:r>
              <a:rPr lang="tr-TR" b="1" dirty="0" smtClean="0"/>
              <a:t>yanlışı </a:t>
            </a:r>
            <a:r>
              <a:rPr lang="tr-TR" b="1" u="sng" dirty="0" smtClean="0"/>
              <a:t>yoktur?</a:t>
            </a:r>
          </a:p>
          <a:p>
            <a:r>
              <a:rPr lang="tr-TR" dirty="0" smtClean="0"/>
              <a:t>A) Sınıfını geçsin de istediğini yapmaya hazırım.</a:t>
            </a:r>
          </a:p>
          <a:p>
            <a:r>
              <a:rPr lang="tr-TR" dirty="0" smtClean="0"/>
              <a:t>B) Kızım Elif, 22 nisanda dünyaya geldi.</a:t>
            </a:r>
          </a:p>
          <a:p>
            <a:r>
              <a:rPr lang="tr-TR" dirty="0" smtClean="0"/>
              <a:t>C) Ankara kalesinden şehir manzarası çok</a:t>
            </a:r>
          </a:p>
          <a:p>
            <a:r>
              <a:rPr lang="tr-TR" dirty="0" smtClean="0"/>
              <a:t>güzeldir.</a:t>
            </a:r>
          </a:p>
          <a:p>
            <a:r>
              <a:rPr lang="tr-TR" dirty="0" smtClean="0"/>
              <a:t>D) Sınıftaki öğrencilere 5’şer soru çözdürdü.</a:t>
            </a:r>
            <a:endParaRPr lang="tr-TR" dirty="0"/>
          </a:p>
        </p:txBody>
      </p:sp>
    </p:spTree>
    <p:extLst>
      <p:ext uri="{BB962C8B-B14F-4D97-AF65-F5344CB8AC3E}">
        <p14:creationId xmlns:p14="http://schemas.microsoft.com/office/powerpoint/2010/main" xmlns="" val="20338727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normAutofit/>
          </a:bodyPr>
          <a:lstStyle/>
          <a:p>
            <a:r>
              <a:rPr lang="tr-TR" sz="2000" dirty="0" smtClean="0"/>
              <a:t>Kısaltmaların arasına nokta </a:t>
            </a:r>
            <a:r>
              <a:rPr lang="tr-TR" sz="2000" dirty="0" err="1" smtClean="0"/>
              <a:t>konulmaz.T.C</a:t>
            </a:r>
            <a:r>
              <a:rPr lang="tr-TR" sz="2000" dirty="0" smtClean="0"/>
              <a:t>,(</a:t>
            </a:r>
            <a:r>
              <a:rPr lang="tr-TR" sz="2000" dirty="0" err="1" smtClean="0"/>
              <a:t>s.a.v</a:t>
            </a:r>
            <a:r>
              <a:rPr lang="tr-TR" sz="2000" dirty="0" smtClean="0"/>
              <a:t>)açılımı okunanlar hariç</a:t>
            </a:r>
            <a:endParaRPr lang="tr-TR" sz="20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20000"/>
          </a:bodyPr>
          <a:lstStyle/>
          <a:p>
            <a:r>
              <a:rPr lang="tr-TR" b="1" dirty="0" smtClean="0"/>
              <a:t>Aşağıdaki cümlelerin hangisinde kısaltmaların</a:t>
            </a:r>
          </a:p>
          <a:p>
            <a:pPr marL="0" indent="0">
              <a:buNone/>
            </a:pPr>
            <a:r>
              <a:rPr lang="tr-TR" b="1" dirty="0" smtClean="0"/>
              <a:t>yazımı ile ilgili bir yanlışlık yapılmıştır?</a:t>
            </a:r>
          </a:p>
          <a:p>
            <a:r>
              <a:rPr lang="tr-TR" dirty="0" smtClean="0"/>
              <a:t>A) THY tarafından seferlerin iptal edildiği duyuruldu.</a:t>
            </a:r>
          </a:p>
          <a:p>
            <a:r>
              <a:rPr lang="tr-TR" dirty="0" smtClean="0"/>
              <a:t>B) T.C. Sağlık Bakanlığı sağlık alanında önemli</a:t>
            </a:r>
          </a:p>
          <a:p>
            <a:pPr marL="0" indent="0">
              <a:buNone/>
            </a:pPr>
            <a:r>
              <a:rPr lang="tr-TR" dirty="0" smtClean="0"/>
              <a:t>kararlar aldı.</a:t>
            </a:r>
          </a:p>
          <a:p>
            <a:r>
              <a:rPr lang="tr-TR" dirty="0" smtClean="0"/>
              <a:t>C) T.B.M.M. Araştırma Komisyonu çalışmasını</a:t>
            </a:r>
          </a:p>
          <a:p>
            <a:pPr marL="0" indent="0">
              <a:buNone/>
            </a:pPr>
            <a:r>
              <a:rPr lang="tr-TR" dirty="0" smtClean="0"/>
              <a:t>tamamladı.</a:t>
            </a:r>
          </a:p>
          <a:p>
            <a:r>
              <a:rPr lang="tr-TR" dirty="0" smtClean="0"/>
              <a:t>D) MEB ders kitaplarındaki örnek metinler özenle</a:t>
            </a:r>
          </a:p>
          <a:p>
            <a:pPr marL="0" indent="0">
              <a:buNone/>
            </a:pPr>
            <a:r>
              <a:rPr lang="tr-TR" dirty="0" smtClean="0"/>
              <a:t>seçilmiş.</a:t>
            </a:r>
            <a:endParaRPr lang="tr-TR" dirty="0"/>
          </a:p>
        </p:txBody>
      </p:sp>
    </p:spTree>
    <p:extLst>
      <p:ext uri="{BB962C8B-B14F-4D97-AF65-F5344CB8AC3E}">
        <p14:creationId xmlns:p14="http://schemas.microsoft.com/office/powerpoint/2010/main" xmlns="" val="339373260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kısaltmalara</a:t>
            </a:r>
          </a:p>
          <a:p>
            <a:pPr marL="0" indent="0">
              <a:buNone/>
            </a:pPr>
            <a:r>
              <a:rPr lang="tr-TR" b="1" dirty="0" smtClean="0"/>
              <a:t>getirilen ekler ile ilgili bir yazım yanlışı yapılmıştır?</a:t>
            </a:r>
          </a:p>
          <a:p>
            <a:r>
              <a:rPr lang="tr-TR" dirty="0" smtClean="0"/>
              <a:t>A) ASELSAN’da çok önemli çalışmalar yürütülüyor.</a:t>
            </a:r>
          </a:p>
          <a:p>
            <a:r>
              <a:rPr lang="tr-TR" dirty="0" smtClean="0"/>
              <a:t>B) </a:t>
            </a:r>
            <a:r>
              <a:rPr lang="tr-TR" dirty="0" err="1" smtClean="0"/>
              <a:t>TDK’ndan</a:t>
            </a:r>
            <a:r>
              <a:rPr lang="tr-TR" dirty="0" smtClean="0"/>
              <a:t> yapılan açıklamalar bizim için</a:t>
            </a:r>
          </a:p>
          <a:p>
            <a:pPr marL="0" indent="0">
              <a:buNone/>
            </a:pPr>
            <a:r>
              <a:rPr lang="tr-TR" dirty="0" smtClean="0"/>
              <a:t>yeterlidir.</a:t>
            </a:r>
          </a:p>
          <a:p>
            <a:r>
              <a:rPr lang="tr-TR" dirty="0" smtClean="0"/>
              <a:t>C) Türkiye, NATO’nun değerli üyelerinden biridir.</a:t>
            </a:r>
          </a:p>
          <a:p>
            <a:r>
              <a:rPr lang="tr-TR" dirty="0" smtClean="0"/>
              <a:t>D) AB’ye uyum sürecinde yeni kanunlar çıkarıldı</a:t>
            </a:r>
            <a:endParaRPr lang="tr-TR" dirty="0"/>
          </a:p>
        </p:txBody>
      </p:sp>
    </p:spTree>
    <p:extLst>
      <p:ext uri="{BB962C8B-B14F-4D97-AF65-F5344CB8AC3E}">
        <p14:creationId xmlns:p14="http://schemas.microsoft.com/office/powerpoint/2010/main" xmlns="" val="4719299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1. Birtakım sorunlar geç de olsa çözüldü.</a:t>
            </a:r>
          </a:p>
          <a:p>
            <a:r>
              <a:rPr lang="tr-TR" dirty="0" smtClean="0"/>
              <a:t>2. Şiiri okuyan öğrenci </a:t>
            </a:r>
            <a:r>
              <a:rPr lang="tr-TR" dirty="0" err="1" smtClean="0"/>
              <a:t>oniki</a:t>
            </a:r>
            <a:r>
              <a:rPr lang="tr-TR" dirty="0" smtClean="0"/>
              <a:t> yaşında bir kızdı.</a:t>
            </a:r>
          </a:p>
          <a:p>
            <a:r>
              <a:rPr lang="tr-TR" dirty="0" smtClean="0"/>
              <a:t>3. Hiçbir şey beni kararımdan döndüremez.</a:t>
            </a:r>
          </a:p>
          <a:p>
            <a:r>
              <a:rPr lang="tr-TR" dirty="0" smtClean="0"/>
              <a:t>4. Toplantıyı gelecek hafta Salı günü yaparız.</a:t>
            </a:r>
          </a:p>
          <a:p>
            <a:r>
              <a:rPr lang="tr-TR" b="1" dirty="0" smtClean="0"/>
              <a:t>Numaralandırılmış cümlelerin hangilerinde</a:t>
            </a:r>
          </a:p>
          <a:p>
            <a:pPr marL="0" indent="0">
              <a:buNone/>
            </a:pPr>
            <a:r>
              <a:rPr lang="tr-TR" b="1" dirty="0" smtClean="0"/>
              <a:t>yazım yanlışı </a:t>
            </a:r>
            <a:r>
              <a:rPr lang="tr-TR" b="1" u="sng" dirty="0" smtClean="0"/>
              <a:t>yoktur?</a:t>
            </a:r>
          </a:p>
          <a:p>
            <a:r>
              <a:rPr lang="tr-TR" dirty="0" smtClean="0"/>
              <a:t>A) 1. ve 2.                       B) 1. ve 3.</a:t>
            </a:r>
          </a:p>
          <a:p>
            <a:r>
              <a:rPr lang="tr-TR" dirty="0" smtClean="0"/>
              <a:t>C) 2. ve 4.                       D) 3. ve 4.</a:t>
            </a:r>
            <a:endParaRPr lang="tr-TR" dirty="0"/>
          </a:p>
        </p:txBody>
      </p:sp>
    </p:spTree>
    <p:extLst>
      <p:ext uri="{BB962C8B-B14F-4D97-AF65-F5344CB8AC3E}">
        <p14:creationId xmlns:p14="http://schemas.microsoft.com/office/powerpoint/2010/main" xmlns="" val="14430284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2013 MAZERET</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b="1" dirty="0"/>
              <a:t>Aşağıdaki cümlelerde altı çizili sözcüklerin</a:t>
            </a:r>
          </a:p>
          <a:p>
            <a:r>
              <a:rPr lang="tr-TR" b="1" dirty="0"/>
              <a:t>hangisinde büyük harflerin yazımıyla ilgili</a:t>
            </a:r>
          </a:p>
          <a:p>
            <a:r>
              <a:rPr lang="tr-TR" b="1" dirty="0"/>
              <a:t>bir yanlışlık yapılmıştır?</a:t>
            </a:r>
          </a:p>
          <a:p>
            <a:r>
              <a:rPr lang="tr-TR" dirty="0"/>
              <a:t>A) Zeynep hanım, yarın akşam önemli bir </a:t>
            </a:r>
            <a:r>
              <a:rPr lang="tr-TR" dirty="0" smtClean="0"/>
              <a:t>konferans verecek</a:t>
            </a:r>
            <a:r>
              <a:rPr lang="tr-TR" dirty="0"/>
              <a:t>.</a:t>
            </a:r>
          </a:p>
          <a:p>
            <a:r>
              <a:rPr lang="tr-TR" dirty="0"/>
              <a:t>B) TBMM her yıl 1 Ekim’de toplanır.</a:t>
            </a:r>
          </a:p>
          <a:p>
            <a:r>
              <a:rPr lang="tr-TR" dirty="0"/>
              <a:t>C) Fatma teyzemin yemekleri çok güzeldir.</a:t>
            </a:r>
          </a:p>
          <a:p>
            <a:r>
              <a:rPr lang="tr-TR" dirty="0"/>
              <a:t>D) Ankara Kalesi en çok ziyaret edilen yerlerdendir</a:t>
            </a:r>
          </a:p>
        </p:txBody>
      </p:sp>
    </p:spTree>
    <p:extLst>
      <p:ext uri="{BB962C8B-B14F-4D97-AF65-F5344CB8AC3E}">
        <p14:creationId xmlns:p14="http://schemas.microsoft.com/office/powerpoint/2010/main" xmlns="" val="18160099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lstStyle/>
          <a:p>
            <a:r>
              <a:rPr lang="tr-TR" dirty="0" smtClean="0"/>
              <a:t>2013 TEOG</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a:t>Aşağıdaki cümlelerde altı çizili sözcüklerin hangisinde büyük harflerin yazımıyla ilgili bir yanlışlık yapılmıştır</a:t>
            </a:r>
            <a:r>
              <a:rPr lang="tr-TR" b="1" dirty="0" smtClean="0"/>
              <a:t>?</a:t>
            </a:r>
            <a:endParaRPr lang="tr-TR" b="1" dirty="0"/>
          </a:p>
          <a:p>
            <a:r>
              <a:rPr lang="tr-TR" dirty="0"/>
              <a:t>A)Anadolu’nun Doğusuna yılın ilk karı düştü.</a:t>
            </a:r>
          </a:p>
          <a:p>
            <a:r>
              <a:rPr lang="tr-TR" dirty="0"/>
              <a:t>B)Lale Festivali 25 Haziran’da başlayacak.</a:t>
            </a:r>
          </a:p>
          <a:p>
            <a:r>
              <a:rPr lang="tr-TR" dirty="0"/>
              <a:t>C)Dün ilk defa Van kedisi gördüm.</a:t>
            </a:r>
          </a:p>
          <a:p>
            <a:r>
              <a:rPr lang="tr-TR" dirty="0"/>
              <a:t>D)Semih amca yarın sabah İzmir’e gidecek.</a:t>
            </a:r>
          </a:p>
          <a:p>
            <a:endParaRPr lang="tr-TR" dirty="0"/>
          </a:p>
        </p:txBody>
      </p:sp>
    </p:spTree>
    <p:extLst>
      <p:ext uri="{BB962C8B-B14F-4D97-AF65-F5344CB8AC3E}">
        <p14:creationId xmlns:p14="http://schemas.microsoft.com/office/powerpoint/2010/main" xmlns="" val="344045841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0"/>
            <a:ext cx="9144000" cy="6858000"/>
          </a:xfrm>
        </p:spPr>
      </p:pic>
      <p:sp>
        <p:nvSpPr>
          <p:cNvPr id="5" name="Dikdörtgen 4"/>
          <p:cNvSpPr/>
          <p:nvPr/>
        </p:nvSpPr>
        <p:spPr>
          <a:xfrm>
            <a:off x="0" y="6669360"/>
            <a:ext cx="45719" cy="72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0" y="5887710"/>
            <a:ext cx="9143999" cy="91440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tr-TR" sz="3200" b="1" dirty="0" smtClean="0"/>
              <a:t>Çok test çözünce öğrenciler</a:t>
            </a:r>
            <a:r>
              <a:rPr lang="tr-TR" sz="3200" b="1" dirty="0" smtClean="0">
                <a:sym typeface="Wingdings" panose="05000000000000000000" pitchFamily="2" charset="2"/>
              </a:rPr>
              <a:t></a:t>
            </a:r>
            <a:endParaRPr lang="tr-TR" sz="3200" b="1" dirty="0"/>
          </a:p>
        </p:txBody>
      </p:sp>
    </p:spTree>
    <p:extLst>
      <p:ext uri="{BB962C8B-B14F-4D97-AF65-F5344CB8AC3E}">
        <p14:creationId xmlns:p14="http://schemas.microsoft.com/office/powerpoint/2010/main" xmlns="" val="256315373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lstStyle/>
          <a:p>
            <a:r>
              <a:rPr lang="tr-TR" dirty="0" smtClean="0"/>
              <a:t>ANLAM BİLGİSİ</a:t>
            </a:r>
            <a:endParaRPr lang="tr-TR" dirty="0"/>
          </a:p>
        </p:txBody>
      </p:sp>
      <p:sp>
        <p:nvSpPr>
          <p:cNvPr id="3" name="İçerik Yer Tutucusu 2"/>
          <p:cNvSpPr>
            <a:spLocks noGrp="1"/>
          </p:cNvSpPr>
          <p:nvPr>
            <p:ph idx="1"/>
          </p:nvPr>
        </p:nvSpPr>
        <p:spPr>
          <a:xfrm>
            <a:off x="457200" y="1340768"/>
            <a:ext cx="8229600" cy="4785395"/>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tr-TR" dirty="0" smtClean="0"/>
              <a:t>Yargı gerekçesiyle verilmiştir.”  denirse aklınıza neden-sonuç cümleleri gelsin.</a:t>
            </a:r>
          </a:p>
          <a:p>
            <a:r>
              <a:rPr lang="tr-TR" dirty="0" smtClean="0"/>
              <a:t>Şart: koşul. Takdir alırsan sana telefon alırım. Cümlesi bir koşul cümlesidir.</a:t>
            </a:r>
          </a:p>
          <a:p>
            <a:r>
              <a:rPr lang="tr-TR" dirty="0" smtClean="0"/>
              <a:t>Kişisel düşünce veya yargı öznel cümleyi </a:t>
            </a:r>
            <a:r>
              <a:rPr lang="tr-TR" dirty="0" err="1" smtClean="0"/>
              <a:t>verir.Kanıtlanabilirlik</a:t>
            </a:r>
            <a:r>
              <a:rPr lang="tr-TR" dirty="0" smtClean="0"/>
              <a:t> açısından farklıdır türünden sorular öznel ve nesnel ile ilgilidir.</a:t>
            </a:r>
          </a:p>
          <a:p>
            <a:r>
              <a:rPr lang="tr-TR" dirty="0" smtClean="0"/>
              <a:t>Bir yazıda anlatılan şeylere yani yazının konusuna içerik deriz. Üslup ise yazarın yazış biçimi ve o yazının nasıl yazıldığıdır. </a:t>
            </a:r>
          </a:p>
          <a:p>
            <a:endParaRPr lang="tr-TR" dirty="0"/>
          </a:p>
        </p:txBody>
      </p:sp>
    </p:spTree>
    <p:extLst>
      <p:ext uri="{BB962C8B-B14F-4D97-AF65-F5344CB8AC3E}">
        <p14:creationId xmlns:p14="http://schemas.microsoft.com/office/powerpoint/2010/main" xmlns="" val="79143520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endParaRPr lang="tr-TR" dirty="0"/>
          </a:p>
        </p:txBody>
      </p:sp>
      <p:sp>
        <p:nvSpPr>
          <p:cNvPr id="3" name="İçerik Yer Tutucusu 2"/>
          <p:cNvSpPr>
            <a:spLocks noGrp="1"/>
          </p:cNvSpPr>
          <p:nvPr>
            <p:ph idx="1"/>
          </p:nvPr>
        </p:nvSpPr>
        <p:spPr>
          <a:xfrm>
            <a:off x="457200" y="1052736"/>
            <a:ext cx="8229600" cy="5616624"/>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smtClean="0"/>
              <a:t>(1) Ankara Ulus Meydanı’nda bulunan I. Türkiye Büyük</a:t>
            </a:r>
          </a:p>
          <a:p>
            <a:r>
              <a:rPr lang="tr-TR" dirty="0" smtClean="0"/>
              <a:t>Millet Meclisi binasının inşasına 1915 yılında başlanmıştır.(2) Binanın planı Mimar Salim Bey tarafından çizilmiş, inşası ise kolordunun askerî mimarı </a:t>
            </a:r>
            <a:r>
              <a:rPr lang="tr-TR" dirty="0" err="1" smtClean="0"/>
              <a:t>Hasip</a:t>
            </a:r>
            <a:r>
              <a:rPr lang="tr-TR" dirty="0"/>
              <a:t> </a:t>
            </a:r>
            <a:r>
              <a:rPr lang="tr-TR" dirty="0" smtClean="0"/>
              <a:t>Bey tarafından yapılmıştır. (3) Türk mimari stilinde olan binanın bugün en beğenilen özelliği, duvarlarında andezit denen Ankara taşının kullanılmasıdır. (4) Bu bina,23 Nisan 1920’den 15 Ekim 1924’e kadar I. Türkiye Büyük Millet Meclisi binası olarak kullanılmıştır.</a:t>
            </a:r>
          </a:p>
          <a:p>
            <a:r>
              <a:rPr lang="tr-TR" b="1" dirty="0" smtClean="0"/>
              <a:t>Bu parçada numaralanmış cümlelerden hangisi öznel</a:t>
            </a:r>
          </a:p>
          <a:p>
            <a:pPr marL="0" indent="0">
              <a:buNone/>
            </a:pPr>
            <a:r>
              <a:rPr lang="tr-TR" b="1" dirty="0" smtClean="0"/>
              <a:t>bir yargı içermektedir?</a:t>
            </a:r>
          </a:p>
          <a:p>
            <a:r>
              <a:rPr lang="tr-TR" dirty="0" smtClean="0"/>
              <a:t>A) 1.     B) 2.      C) 3.     D) 4.</a:t>
            </a:r>
            <a:endParaRPr lang="tr-TR" dirty="0"/>
          </a:p>
        </p:txBody>
      </p:sp>
    </p:spTree>
    <p:extLst>
      <p:ext uri="{BB962C8B-B14F-4D97-AF65-F5344CB8AC3E}">
        <p14:creationId xmlns:p14="http://schemas.microsoft.com/office/powerpoint/2010/main" xmlns="" val="26091745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isim-fiil kullanılmıştır?</a:t>
            </a:r>
          </a:p>
          <a:p>
            <a:r>
              <a:rPr lang="tr-TR" dirty="0" smtClean="0"/>
              <a:t>A) Ormanın içindeki köprüyü geçerek köye ulaştılar.</a:t>
            </a:r>
          </a:p>
          <a:p>
            <a:r>
              <a:rPr lang="tr-TR" dirty="0" smtClean="0"/>
              <a:t>B) Zirveye ulaşınca şehrin manzarasını izledim.</a:t>
            </a:r>
          </a:p>
          <a:p>
            <a:r>
              <a:rPr lang="tr-TR" dirty="0" smtClean="0"/>
              <a:t>C) Arabamızı park edecek bir yer bulamadık.</a:t>
            </a:r>
          </a:p>
          <a:p>
            <a:r>
              <a:rPr lang="tr-TR" dirty="0" smtClean="0"/>
              <a:t>D) Yağmur yağınca bahçedeki otları yolmayı erteledi.</a:t>
            </a:r>
            <a:endParaRPr lang="tr-TR" dirty="0"/>
          </a:p>
        </p:txBody>
      </p:sp>
    </p:spTree>
    <p:extLst>
      <p:ext uri="{BB962C8B-B14F-4D97-AF65-F5344CB8AC3E}">
        <p14:creationId xmlns:p14="http://schemas.microsoft.com/office/powerpoint/2010/main" xmlns="" val="19584320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smtClean="0"/>
              <a:t>(1) Kadirli’de bulunan “Ala Cami” II. yüzyılın başlarında</a:t>
            </a:r>
          </a:p>
          <a:p>
            <a:pPr marL="0" indent="0">
              <a:buNone/>
            </a:pPr>
            <a:r>
              <a:rPr lang="tr-TR" dirty="0" smtClean="0"/>
              <a:t>Romalılar tarafından bir manastır olarak inşa edilmiştir.</a:t>
            </a:r>
          </a:p>
          <a:p>
            <a:pPr marL="0" indent="0">
              <a:buNone/>
            </a:pPr>
            <a:r>
              <a:rPr lang="tr-TR" dirty="0" smtClean="0"/>
              <a:t>(2) IV. yüzyılın başlarında ise manastırın doğu cephesinin</a:t>
            </a:r>
          </a:p>
          <a:p>
            <a:pPr marL="0" indent="0">
              <a:buNone/>
            </a:pPr>
            <a:r>
              <a:rPr lang="tr-TR" dirty="0" smtClean="0"/>
              <a:t>ortasına bir kilise ilave edilmiştir. (3) Dulkadiroğlu</a:t>
            </a:r>
          </a:p>
          <a:p>
            <a:pPr marL="0" indent="0">
              <a:buNone/>
            </a:pPr>
            <a:r>
              <a:rPr lang="tr-TR" dirty="0" err="1" smtClean="0"/>
              <a:t>Alaüddevle</a:t>
            </a:r>
            <a:r>
              <a:rPr lang="tr-TR" dirty="0" smtClean="0"/>
              <a:t> Bozkurt Bey, bu kiliseyi babası adına camiye</a:t>
            </a:r>
          </a:p>
          <a:p>
            <a:pPr marL="0" indent="0">
              <a:buNone/>
            </a:pPr>
            <a:r>
              <a:rPr lang="tr-TR" dirty="0" smtClean="0"/>
              <a:t>çevirmiş ve adını “</a:t>
            </a:r>
            <a:r>
              <a:rPr lang="tr-TR" dirty="0" err="1" smtClean="0"/>
              <a:t>Alaüddevle</a:t>
            </a:r>
            <a:r>
              <a:rPr lang="tr-TR" dirty="0" smtClean="0"/>
              <a:t> Mescidi” koymuştur.</a:t>
            </a:r>
          </a:p>
          <a:p>
            <a:pPr marL="0" indent="0">
              <a:buNone/>
            </a:pPr>
            <a:r>
              <a:rPr lang="tr-TR" dirty="0" smtClean="0"/>
              <a:t>(4) Bugün “Ala Cami” adıyla anılan bu muhteşem cami,</a:t>
            </a:r>
          </a:p>
          <a:p>
            <a:pPr marL="0" indent="0">
              <a:buNone/>
            </a:pPr>
            <a:r>
              <a:rPr lang="tr-TR" dirty="0" smtClean="0"/>
              <a:t>yerli ve yabancı turistlerin ilgi odağıdır.</a:t>
            </a:r>
          </a:p>
          <a:p>
            <a:r>
              <a:rPr lang="tr-TR" b="1" dirty="0" smtClean="0"/>
              <a:t>Bu parçada numaralanmış cümlelerden hangisi kanıtlanabilirlik açısından diğerlerinden farklıdır?</a:t>
            </a:r>
          </a:p>
          <a:p>
            <a:r>
              <a:rPr lang="tr-TR" dirty="0" smtClean="0"/>
              <a:t>A) 1.     B) 2.     C) 3.    D) 4.</a:t>
            </a:r>
            <a:endParaRPr lang="tr-TR" dirty="0"/>
          </a:p>
        </p:txBody>
      </p:sp>
    </p:spTree>
    <p:extLst>
      <p:ext uri="{BB962C8B-B14F-4D97-AF65-F5344CB8AC3E}">
        <p14:creationId xmlns:p14="http://schemas.microsoft.com/office/powerpoint/2010/main" xmlns="" val="417812468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562074"/>
          </a:xfrm>
        </p:spPr>
        <p:txBody>
          <a:bodyPr>
            <a:normAutofit fontScale="90000"/>
          </a:bodyPr>
          <a:lstStyle/>
          <a:p>
            <a:endParaRPr lang="tr-TR" dirty="0"/>
          </a:p>
        </p:txBody>
      </p:sp>
      <p:sp>
        <p:nvSpPr>
          <p:cNvPr id="3" name="İçerik Yer Tutucusu 2"/>
          <p:cNvSpPr>
            <a:spLocks noGrp="1"/>
          </p:cNvSpPr>
          <p:nvPr>
            <p:ph idx="1"/>
          </p:nvPr>
        </p:nvSpPr>
        <p:spPr>
          <a:xfrm>
            <a:off x="457200" y="1196752"/>
            <a:ext cx="8229600" cy="4929411"/>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r>
              <a:rPr lang="tr-TR" dirty="0" smtClean="0"/>
              <a:t>1. Mehmet Akif, eserlerini “Safahat” adlı kitapta toplamıştır.</a:t>
            </a:r>
          </a:p>
          <a:p>
            <a:r>
              <a:rPr lang="tr-TR" dirty="0" smtClean="0"/>
              <a:t>2. Ahmet Muhip </a:t>
            </a:r>
            <a:r>
              <a:rPr lang="tr-TR" dirty="0" err="1" smtClean="0"/>
              <a:t>Dıranas’ın</a:t>
            </a:r>
            <a:r>
              <a:rPr lang="tr-TR" dirty="0" smtClean="0"/>
              <a:t> en duygusal şiiri “</a:t>
            </a:r>
            <a:r>
              <a:rPr lang="tr-TR" dirty="0" err="1" smtClean="0"/>
              <a:t>Olvido</a:t>
            </a:r>
            <a:r>
              <a:rPr lang="tr-TR" dirty="0" smtClean="0"/>
              <a:t>”</a:t>
            </a:r>
          </a:p>
          <a:p>
            <a:pPr marL="0" indent="0">
              <a:buNone/>
            </a:pPr>
            <a:r>
              <a:rPr lang="tr-TR" dirty="0" smtClean="0"/>
              <a:t>dur.</a:t>
            </a:r>
          </a:p>
          <a:p>
            <a:r>
              <a:rPr lang="tr-TR" dirty="0" smtClean="0"/>
              <a:t>3. İhsan Oktay </a:t>
            </a:r>
            <a:r>
              <a:rPr lang="tr-TR" dirty="0" err="1" smtClean="0"/>
              <a:t>Anar’ın</a:t>
            </a:r>
            <a:r>
              <a:rPr lang="tr-TR" dirty="0" smtClean="0"/>
              <a:t> ilk romanı “Puslu Kıtalar Atlası”</a:t>
            </a:r>
          </a:p>
          <a:p>
            <a:pPr marL="0" indent="0">
              <a:buNone/>
            </a:pPr>
            <a:r>
              <a:rPr lang="tr-TR" dirty="0" err="1" smtClean="0"/>
              <a:t>dır</a:t>
            </a:r>
            <a:r>
              <a:rPr lang="tr-TR" dirty="0" smtClean="0"/>
              <a:t>.</a:t>
            </a:r>
          </a:p>
          <a:p>
            <a:r>
              <a:rPr lang="tr-TR" dirty="0" smtClean="0"/>
              <a:t>4. Orhan Pamuk’un en sevilen romanı “Benim Adım</a:t>
            </a:r>
          </a:p>
          <a:p>
            <a:pPr marL="0" indent="0">
              <a:buNone/>
            </a:pPr>
            <a:r>
              <a:rPr lang="tr-TR" dirty="0" err="1" smtClean="0"/>
              <a:t>Kırmızı”dır</a:t>
            </a:r>
            <a:r>
              <a:rPr lang="tr-TR" dirty="0" smtClean="0"/>
              <a:t>.</a:t>
            </a:r>
          </a:p>
          <a:p>
            <a:r>
              <a:rPr lang="tr-TR" b="1" dirty="0" smtClean="0"/>
              <a:t>Numaralanmış cümlelerden hangilerinde öznel anlatım</a:t>
            </a:r>
          </a:p>
          <a:p>
            <a:pPr marL="0" indent="0">
              <a:buNone/>
            </a:pPr>
            <a:r>
              <a:rPr lang="tr-TR" b="1" dirty="0" smtClean="0"/>
              <a:t>söz konusudur?</a:t>
            </a:r>
          </a:p>
          <a:p>
            <a:r>
              <a:rPr lang="tr-TR" dirty="0" smtClean="0"/>
              <a:t>A) 1. ve 2.                  B) 1. ve 3.</a:t>
            </a:r>
          </a:p>
          <a:p>
            <a:r>
              <a:rPr lang="tr-TR" dirty="0" smtClean="0"/>
              <a:t>C) 2. ve 4.                  D) 3. ve 4.</a:t>
            </a:r>
            <a:endParaRPr lang="tr-TR" dirty="0"/>
          </a:p>
        </p:txBody>
      </p:sp>
    </p:spTree>
    <p:extLst>
      <p:ext uri="{BB962C8B-B14F-4D97-AF65-F5344CB8AC3E}">
        <p14:creationId xmlns:p14="http://schemas.microsoft.com/office/powerpoint/2010/main" xmlns="" val="311485180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endParaRPr lang="tr-TR" dirty="0"/>
          </a:p>
        </p:txBody>
      </p:sp>
      <p:sp>
        <p:nvSpPr>
          <p:cNvPr id="3" name="İçerik Yer Tutucusu 2"/>
          <p:cNvSpPr>
            <a:spLocks noGrp="1"/>
          </p:cNvSpPr>
          <p:nvPr>
            <p:ph idx="1"/>
          </p:nvPr>
        </p:nvSpPr>
        <p:spPr>
          <a:xfrm>
            <a:off x="457200" y="1268760"/>
            <a:ext cx="8229600" cy="4857403"/>
          </a:xfrm>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tr-TR" dirty="0" smtClean="0"/>
              <a:t>1) Karıncalar sıcak iklimlerde yaşayan bir böcek türüdür.</a:t>
            </a:r>
          </a:p>
          <a:p>
            <a:pPr marL="0" indent="0">
              <a:buNone/>
            </a:pPr>
            <a:r>
              <a:rPr lang="tr-TR" dirty="0" smtClean="0"/>
              <a:t>(2) Sert dış kabukları vardır. (3) Karıncaların ömrü</a:t>
            </a:r>
          </a:p>
          <a:p>
            <a:pPr marL="0" indent="0">
              <a:buNone/>
            </a:pPr>
            <a:r>
              <a:rPr lang="tr-TR" dirty="0" smtClean="0"/>
              <a:t> 45 gün ile 60 gün arasında değişir. (4) Karıncaların yuvaları ve yaşam şekilleri insanlarda her zaman merak</a:t>
            </a:r>
          </a:p>
          <a:p>
            <a:pPr marL="0" indent="0">
              <a:buNone/>
            </a:pPr>
            <a:r>
              <a:rPr lang="tr-TR" dirty="0" smtClean="0"/>
              <a:t>  uyandırmıştır.</a:t>
            </a:r>
          </a:p>
          <a:p>
            <a:r>
              <a:rPr lang="tr-TR" b="1" dirty="0" smtClean="0"/>
              <a:t>Bu parçada numaralanmış cümlelerden hangisi kişisel düşünce içermektedir?</a:t>
            </a:r>
          </a:p>
          <a:p>
            <a:r>
              <a:rPr lang="tr-TR" dirty="0" smtClean="0"/>
              <a:t>A) 1.         B) 2.       C) 3.       D) 4.</a:t>
            </a:r>
            <a:endParaRPr lang="tr-TR" dirty="0"/>
          </a:p>
        </p:txBody>
      </p:sp>
    </p:spTree>
    <p:extLst>
      <p:ext uri="{BB962C8B-B14F-4D97-AF65-F5344CB8AC3E}">
        <p14:creationId xmlns:p14="http://schemas.microsoft.com/office/powerpoint/2010/main" xmlns="" val="145247473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endParaRPr lang="tr-TR" dirty="0"/>
          </a:p>
        </p:txBody>
      </p:sp>
      <p:sp>
        <p:nvSpPr>
          <p:cNvPr id="3" name="İçerik Yer Tutucusu 2"/>
          <p:cNvSpPr>
            <a:spLocks noGrp="1"/>
          </p:cNvSpPr>
          <p:nvPr>
            <p:ph idx="1"/>
          </p:nvPr>
        </p:nvSpPr>
        <p:spPr>
          <a:xfrm>
            <a:off x="457200" y="1124744"/>
            <a:ext cx="8229600" cy="5001419"/>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cümlelerden hangisi kanıtlanabilirlik açısından diğerlerinden </a:t>
            </a:r>
            <a:r>
              <a:rPr lang="tr-TR" b="1" u="sng" dirty="0" smtClean="0"/>
              <a:t>farklıdır?</a:t>
            </a:r>
          </a:p>
          <a:p>
            <a:r>
              <a:rPr lang="tr-TR" dirty="0" smtClean="0"/>
              <a:t>A) Ormanlık alanlara yakın yerlerde yaşayan insanlar</a:t>
            </a:r>
          </a:p>
          <a:p>
            <a:pPr marL="0" indent="0">
              <a:buNone/>
            </a:pPr>
            <a:r>
              <a:rPr lang="tr-TR" dirty="0" smtClean="0"/>
              <a:t>daha huzurludur.</a:t>
            </a:r>
          </a:p>
          <a:p>
            <a:r>
              <a:rPr lang="tr-TR" dirty="0" smtClean="0"/>
              <a:t>B) Uzmanlara göre balık tüketimi çocuklarda beyin gelişimini hızlandırır.</a:t>
            </a:r>
          </a:p>
          <a:p>
            <a:r>
              <a:rPr lang="tr-TR" dirty="0" smtClean="0"/>
              <a:t>C) İstatistiklere göre spor yapmak kalp sağlığını olumlu</a:t>
            </a:r>
          </a:p>
          <a:p>
            <a:pPr marL="0" indent="0">
              <a:buNone/>
            </a:pPr>
            <a:r>
              <a:rPr lang="tr-TR" dirty="0" smtClean="0"/>
              <a:t>yönde etkiler.</a:t>
            </a:r>
          </a:p>
          <a:p>
            <a:r>
              <a:rPr lang="tr-TR" dirty="0" smtClean="0"/>
              <a:t>D) Toprak yapısı, bitkilerin büyüme hızını etkileyen faktörlerden biridir.</a:t>
            </a:r>
            <a:endParaRPr lang="tr-TR" dirty="0"/>
          </a:p>
        </p:txBody>
      </p:sp>
    </p:spTree>
    <p:extLst>
      <p:ext uri="{BB962C8B-B14F-4D97-AF65-F5344CB8AC3E}">
        <p14:creationId xmlns:p14="http://schemas.microsoft.com/office/powerpoint/2010/main" xmlns="" val="142591903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3">
            <a:schemeClr val="lt1"/>
          </a:lnRef>
          <a:fillRef idx="1">
            <a:schemeClr val="accent2"/>
          </a:fillRef>
          <a:effectRef idx="1">
            <a:schemeClr val="accent2"/>
          </a:effectRef>
          <a:fontRef idx="minor">
            <a:schemeClr val="lt1"/>
          </a:fontRef>
        </p:style>
        <p:txBody>
          <a:bodyPr>
            <a:normAutofit fontScale="90000"/>
          </a:bodyPr>
          <a:lstStyle/>
          <a:p>
            <a:r>
              <a:rPr lang="tr-TR" sz="2000" dirty="0" smtClean="0"/>
              <a:t>Söylenen ifadede yer almayan ancak cümlenin anlamından diğer yargıların gizlenmiş olarak belirtilmesine örtülü anlam denir.</a:t>
            </a:r>
            <a:br>
              <a:rPr lang="tr-TR" sz="2000" dirty="0" smtClean="0"/>
            </a:br>
            <a:r>
              <a:rPr lang="tr-TR" sz="2000" dirty="0" smtClean="0"/>
              <a:t>Bu tip cümlelerde kıyaslamalara , aşamalı durumlara yer verilebilir. Ağırlıklı olarak “de” bağlacı kullanılır.</a:t>
            </a:r>
            <a:endParaRPr lang="tr-TR" sz="2000"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örtülü anlam </a:t>
            </a:r>
            <a:r>
              <a:rPr lang="tr-TR" b="1" u="sng" dirty="0" smtClean="0"/>
              <a:t>yoktur?</a:t>
            </a:r>
          </a:p>
          <a:p>
            <a:r>
              <a:rPr lang="tr-TR" dirty="0" smtClean="0"/>
              <a:t>A) Aracın yalnızca ön sol kapısında boya varmış.</a:t>
            </a:r>
          </a:p>
          <a:p>
            <a:r>
              <a:rPr lang="tr-TR" dirty="0" smtClean="0"/>
              <a:t>B) Bahçeye dört sandalye bir de masa koymuş.</a:t>
            </a:r>
          </a:p>
          <a:p>
            <a:r>
              <a:rPr lang="tr-TR" dirty="0" smtClean="0"/>
              <a:t>C) Bundan böyle tükettiği gıdalara dikkat edecek.</a:t>
            </a:r>
          </a:p>
          <a:p>
            <a:r>
              <a:rPr lang="tr-TR" dirty="0" smtClean="0"/>
              <a:t>D) Belediyenin açtığı kurslara bayanlar da ilgi göstermeye başladı.</a:t>
            </a:r>
            <a:endParaRPr lang="tr-TR" dirty="0"/>
          </a:p>
        </p:txBody>
      </p:sp>
    </p:spTree>
    <p:extLst>
      <p:ext uri="{BB962C8B-B14F-4D97-AF65-F5344CB8AC3E}">
        <p14:creationId xmlns:p14="http://schemas.microsoft.com/office/powerpoint/2010/main" xmlns="" val="153789675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örtülü anlam vardır?</a:t>
            </a:r>
          </a:p>
          <a:p>
            <a:r>
              <a:rPr lang="tr-TR" dirty="0" smtClean="0"/>
              <a:t>A) Bu işi sadece kardeşiyle yapabilirdi.</a:t>
            </a:r>
          </a:p>
          <a:p>
            <a:r>
              <a:rPr lang="tr-TR" dirty="0" smtClean="0"/>
              <a:t>B) Masanın üzerine bıraktığı kalemini geri aldı.</a:t>
            </a:r>
          </a:p>
          <a:p>
            <a:r>
              <a:rPr lang="tr-TR" dirty="0" smtClean="0"/>
              <a:t>C) Sabah kalkar kalkmaz balıkların yemini verdi.</a:t>
            </a:r>
          </a:p>
          <a:p>
            <a:r>
              <a:rPr lang="tr-TR" dirty="0" smtClean="0"/>
              <a:t>D) Telefonunun ekranını peçete ile temizledi.</a:t>
            </a:r>
            <a:endParaRPr lang="tr-TR" dirty="0"/>
          </a:p>
        </p:txBody>
      </p:sp>
    </p:spTree>
    <p:extLst>
      <p:ext uri="{BB962C8B-B14F-4D97-AF65-F5344CB8AC3E}">
        <p14:creationId xmlns:p14="http://schemas.microsoft.com/office/powerpoint/2010/main" xmlns="" val="163906501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karşılaştırma söz</a:t>
            </a:r>
          </a:p>
          <a:p>
            <a:pPr marL="0" indent="0">
              <a:buNone/>
            </a:pPr>
            <a:r>
              <a:rPr lang="tr-TR" b="1" dirty="0" smtClean="0"/>
              <a:t>konusudur?</a:t>
            </a:r>
          </a:p>
          <a:p>
            <a:r>
              <a:rPr lang="tr-TR" dirty="0" smtClean="0"/>
              <a:t>A) Etrafını süzdükten sonra konuşmaya başladı.</a:t>
            </a:r>
          </a:p>
          <a:p>
            <a:r>
              <a:rPr lang="tr-TR" dirty="0" smtClean="0"/>
              <a:t>B) Ankara, İstanbul’dan düzenli ve sakin bir şehirdir.</a:t>
            </a:r>
          </a:p>
          <a:p>
            <a:r>
              <a:rPr lang="tr-TR" dirty="0" smtClean="0"/>
              <a:t>C) Seçim sonuçları günün ilerleyen saatlerinde açıklanacak.</a:t>
            </a:r>
          </a:p>
          <a:p>
            <a:r>
              <a:rPr lang="tr-TR" dirty="0" smtClean="0"/>
              <a:t>D) Kırmızı kalemiyle evrakın üzerine belli belirsiz bir</a:t>
            </a:r>
          </a:p>
          <a:p>
            <a:pPr marL="0" indent="0">
              <a:buNone/>
            </a:pPr>
            <a:r>
              <a:rPr lang="tr-TR" dirty="0" smtClean="0"/>
              <a:t>işaret koydu.</a:t>
            </a:r>
            <a:endParaRPr lang="tr-TR" dirty="0"/>
          </a:p>
        </p:txBody>
      </p:sp>
    </p:spTree>
    <p:extLst>
      <p:ext uri="{BB962C8B-B14F-4D97-AF65-F5344CB8AC3E}">
        <p14:creationId xmlns:p14="http://schemas.microsoft.com/office/powerpoint/2010/main" xmlns="" val="316508797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Aşağıdaki cümlelerin hangisinde karşılaştırma söz konusudur?</a:t>
            </a:r>
          </a:p>
          <a:p>
            <a:r>
              <a:rPr lang="tr-TR" dirty="0" smtClean="0"/>
              <a:t>A) Bağlamayı gitardan iyi çalıyor.</a:t>
            </a:r>
          </a:p>
          <a:p>
            <a:r>
              <a:rPr lang="tr-TR" dirty="0" smtClean="0"/>
              <a:t>B) Arkadaşlarına hep saygı gösteriyor.</a:t>
            </a:r>
          </a:p>
          <a:p>
            <a:r>
              <a:rPr lang="tr-TR" dirty="0" smtClean="0"/>
              <a:t>C) Farklı işlerde çalışmayı seviyor.</a:t>
            </a:r>
          </a:p>
          <a:p>
            <a:r>
              <a:rPr lang="tr-TR" dirty="0" smtClean="0"/>
              <a:t>D) Büyüyünce öğretmen olmak istiyor.</a:t>
            </a:r>
            <a:endParaRPr lang="tr-TR" dirty="0"/>
          </a:p>
        </p:txBody>
      </p:sp>
    </p:spTree>
    <p:extLst>
      <p:ext uri="{BB962C8B-B14F-4D97-AF65-F5344CB8AC3E}">
        <p14:creationId xmlns:p14="http://schemas.microsoft.com/office/powerpoint/2010/main" xmlns="" val="146552833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0" y="116632"/>
            <a:ext cx="9036496" cy="6741368"/>
          </a:xfrm>
        </p:spPr>
      </p:pic>
    </p:spTree>
    <p:extLst>
      <p:ext uri="{BB962C8B-B14F-4D97-AF65-F5344CB8AC3E}">
        <p14:creationId xmlns:p14="http://schemas.microsoft.com/office/powerpoint/2010/main" xmlns="" val="1879712323"/>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922114"/>
          </a:xfrm>
        </p:spPr>
        <p:style>
          <a:lnRef idx="3">
            <a:schemeClr val="lt1"/>
          </a:lnRef>
          <a:fillRef idx="1">
            <a:schemeClr val="accent2"/>
          </a:fillRef>
          <a:effectRef idx="1">
            <a:schemeClr val="accent2"/>
          </a:effectRef>
          <a:fontRef idx="minor">
            <a:schemeClr val="lt1"/>
          </a:fontRef>
        </p:style>
        <p:txBody>
          <a:bodyPr/>
          <a:lstStyle/>
          <a:p>
            <a:r>
              <a:rPr lang="tr-TR" dirty="0" smtClean="0"/>
              <a:t>SEBEP-SONUÇ/AMAÇ-SONUÇ</a:t>
            </a:r>
            <a:endParaRPr lang="tr-TR" dirty="0"/>
          </a:p>
        </p:txBody>
      </p:sp>
      <p:sp>
        <p:nvSpPr>
          <p:cNvPr id="3" name="İçerik Yer Tutucusu 2"/>
          <p:cNvSpPr>
            <a:spLocks noGrp="1"/>
          </p:cNvSpPr>
          <p:nvPr>
            <p:ph idx="1"/>
          </p:nvPr>
        </p:nvSpPr>
        <p:spPr>
          <a:xfrm>
            <a:off x="179512" y="1268760"/>
            <a:ext cx="8712968" cy="5256584"/>
          </a:xfrm>
        </p:spPr>
        <p:style>
          <a:lnRef idx="1">
            <a:schemeClr val="accent2"/>
          </a:lnRef>
          <a:fillRef idx="2">
            <a:schemeClr val="accent2"/>
          </a:fillRef>
          <a:effectRef idx="1">
            <a:schemeClr val="accent2"/>
          </a:effectRef>
          <a:fontRef idx="minor">
            <a:schemeClr val="dk1"/>
          </a:fontRef>
        </p:style>
        <p:txBody>
          <a:bodyPr>
            <a:normAutofit/>
          </a:bodyPr>
          <a:lstStyle/>
          <a:p>
            <a:r>
              <a:rPr lang="tr-TR" sz="3600" dirty="0" smtClean="0"/>
              <a:t>Sebep-sonuç cümlelerinde verilen yargılardan ikisi de gerçekleşmiştir. Birinin gerçekleşmesi diğerinin gerçekleşmesine yol açmıştır. Amaç sonuç cümlelerinde ise verilen yargılardan birisi gerçekleşmişken diğeri gerçekleşmemiştir. Gerçekleşmemiş olana ulaşabilmek amacıyla diğeri yapılmıştır.</a:t>
            </a:r>
          </a:p>
        </p:txBody>
      </p:sp>
    </p:spTree>
    <p:extLst>
      <p:ext uri="{BB962C8B-B14F-4D97-AF65-F5344CB8AC3E}">
        <p14:creationId xmlns:p14="http://schemas.microsoft.com/office/powerpoint/2010/main" xmlns="" val="41520859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457200" y="1600200"/>
            <a:ext cx="8229600" cy="4781128"/>
          </a:xfrm>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tr-TR" dirty="0" smtClean="0"/>
              <a:t> «Yürüyüşü aynı babasınınki gibiydi.»</a:t>
            </a:r>
          </a:p>
          <a:p>
            <a:r>
              <a:rPr lang="tr-TR" b="1" dirty="0" smtClean="0"/>
              <a:t>Bu cümledeki fiilimsinin türce özdeşi aşağıdakilerin hangisinde vardır?</a:t>
            </a:r>
          </a:p>
          <a:p>
            <a:r>
              <a:rPr lang="tr-TR" dirty="0" smtClean="0"/>
              <a:t>A) Burası, masallarda anlatılan Kafdağı’na benziyordu.</a:t>
            </a:r>
          </a:p>
          <a:p>
            <a:r>
              <a:rPr lang="tr-TR" dirty="0" smtClean="0"/>
              <a:t>B) İçeri girer girmez etrafındakileri süzdü.</a:t>
            </a:r>
          </a:p>
          <a:p>
            <a:r>
              <a:rPr lang="tr-TR" dirty="0" smtClean="0"/>
              <a:t>C) Romanlarını yazarken kimseyle görüşmezdi.</a:t>
            </a:r>
          </a:p>
          <a:p>
            <a:r>
              <a:rPr lang="tr-TR" dirty="0" smtClean="0"/>
              <a:t>D) Evin tamamını temizlemeyi kafasına koydu</a:t>
            </a:r>
            <a:endParaRPr lang="tr-TR" dirty="0"/>
          </a:p>
        </p:txBody>
      </p:sp>
    </p:spTree>
    <p:extLst>
      <p:ext uri="{BB962C8B-B14F-4D97-AF65-F5344CB8AC3E}">
        <p14:creationId xmlns:p14="http://schemas.microsoft.com/office/powerpoint/2010/main" xmlns="" val="194791761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lstStyle/>
          <a:p>
            <a:endParaRPr lang="tr-TR" dirty="0"/>
          </a:p>
        </p:txBody>
      </p:sp>
      <p:sp>
        <p:nvSpPr>
          <p:cNvPr id="3" name="İçerik Yer Tutucusu 2"/>
          <p:cNvSpPr>
            <a:spLocks noGrp="1"/>
          </p:cNvSpPr>
          <p:nvPr>
            <p:ph idx="1"/>
          </p:nvPr>
        </p:nvSpPr>
        <p:spPr>
          <a:xfrm>
            <a:off x="457200" y="1052736"/>
            <a:ext cx="8229600" cy="5400600"/>
          </a:xfrm>
        </p:spPr>
        <p:style>
          <a:lnRef idx="1">
            <a:schemeClr val="accent2"/>
          </a:lnRef>
          <a:fillRef idx="2">
            <a:schemeClr val="accent2"/>
          </a:fillRef>
          <a:effectRef idx="1">
            <a:schemeClr val="accent2"/>
          </a:effectRef>
          <a:fontRef idx="minor">
            <a:schemeClr val="dk1"/>
          </a:fontRef>
        </p:style>
        <p:txBody>
          <a:bodyPr>
            <a:normAutofit/>
          </a:bodyPr>
          <a:lstStyle/>
          <a:p>
            <a:r>
              <a:rPr lang="tr-TR" dirty="0" smtClean="0"/>
              <a:t>Neden sonuç cümlesi ile amaç sonuç cümlesi arasındaki farkları bir kaç ipucu ile rahatlıkla anlayabiliriz.</a:t>
            </a:r>
          </a:p>
          <a:p>
            <a:r>
              <a:rPr lang="tr-TR" dirty="0" smtClean="0"/>
              <a:t>”İçin” sözcüğü yerine ”amacıyla” sözcüğünü getirerek.(Test çözmek amacıyla…)</a:t>
            </a:r>
          </a:p>
          <a:p>
            <a:r>
              <a:rPr lang="tr-TR" dirty="0" smtClean="0"/>
              <a:t>Amaç cümlesinde her zaman bir hedef vardır. (Test çözmek yukarıdaki örnekte hedeftir.)</a:t>
            </a:r>
          </a:p>
          <a:p>
            <a:r>
              <a:rPr lang="tr-TR" dirty="0" smtClean="0"/>
              <a:t>Amaç cümlesinde eylemin kesinleşeceğine dair bir kanıt yoktur. (Yani test çözecek mi çözmeyecek mi belli değildir.)</a:t>
            </a:r>
          </a:p>
          <a:p>
            <a:endParaRPr lang="tr-TR" dirty="0"/>
          </a:p>
        </p:txBody>
      </p:sp>
    </p:spTree>
    <p:extLst>
      <p:ext uri="{BB962C8B-B14F-4D97-AF65-F5344CB8AC3E}">
        <p14:creationId xmlns:p14="http://schemas.microsoft.com/office/powerpoint/2010/main" xmlns="" val="206159527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sebep-sonuç ilişkisi vardır?</a:t>
            </a:r>
          </a:p>
          <a:p>
            <a:r>
              <a:rPr lang="tr-TR" dirty="0" smtClean="0"/>
              <a:t>A) Çamaşırları mandallayarak çamaşır ipine astı.</a:t>
            </a:r>
          </a:p>
          <a:p>
            <a:r>
              <a:rPr lang="tr-TR" dirty="0" smtClean="0"/>
              <a:t>B) Bozulan bilgisayarımın yerine yenisini alacağım.</a:t>
            </a:r>
          </a:p>
          <a:p>
            <a:r>
              <a:rPr lang="tr-TR" dirty="0" smtClean="0"/>
              <a:t>C) Yurt dışına ilk defa gideceği için biraz tedirgindi.</a:t>
            </a:r>
          </a:p>
          <a:p>
            <a:r>
              <a:rPr lang="tr-TR" dirty="0" smtClean="0"/>
              <a:t>D) Asansörü kullanmak yerine merdivenden inmeyi tercih etti.</a:t>
            </a:r>
            <a:endParaRPr lang="tr-TR" dirty="0"/>
          </a:p>
        </p:txBody>
      </p:sp>
    </p:spTree>
    <p:extLst>
      <p:ext uri="{BB962C8B-B14F-4D97-AF65-F5344CB8AC3E}">
        <p14:creationId xmlns:p14="http://schemas.microsoft.com/office/powerpoint/2010/main" xmlns="" val="381498763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dirty="0" smtClean="0"/>
              <a:t>1. Yorgunluktan koltukta uyuyakalmıştı çocuk.</a:t>
            </a:r>
          </a:p>
          <a:p>
            <a:r>
              <a:rPr lang="tr-TR" dirty="0" smtClean="0"/>
              <a:t>2. Telefonunu suya düşürdüğünden servise göndermek</a:t>
            </a:r>
          </a:p>
          <a:p>
            <a:r>
              <a:rPr lang="tr-TR" dirty="0" smtClean="0"/>
              <a:t>zorunda kaldı.</a:t>
            </a:r>
          </a:p>
          <a:p>
            <a:r>
              <a:rPr lang="tr-TR" dirty="0" smtClean="0"/>
              <a:t>3. Bisikletini alıp gölün etrafında gezmeye çıktı.</a:t>
            </a:r>
          </a:p>
          <a:p>
            <a:r>
              <a:rPr lang="tr-TR" dirty="0" smtClean="0"/>
              <a:t>4. Siyah takım elbisesine kırmızı kravat yakışmıştı.</a:t>
            </a:r>
          </a:p>
          <a:p>
            <a:r>
              <a:rPr lang="tr-TR" b="1" dirty="0" smtClean="0"/>
              <a:t>Numaralanmış cümlelerin hangilerinde sebep-sonuç</a:t>
            </a:r>
          </a:p>
          <a:p>
            <a:pPr marL="0" indent="0">
              <a:buNone/>
            </a:pPr>
            <a:r>
              <a:rPr lang="tr-TR" b="1" dirty="0" smtClean="0"/>
              <a:t>ilişkisi vardır?</a:t>
            </a:r>
          </a:p>
          <a:p>
            <a:r>
              <a:rPr lang="tr-TR" dirty="0" smtClean="0"/>
              <a:t>A) 1. ve 2.               B) 1. ve 3.</a:t>
            </a:r>
          </a:p>
          <a:p>
            <a:r>
              <a:rPr lang="tr-TR" dirty="0" smtClean="0"/>
              <a:t>C) 2. ve 3.               D) 2. ve 4.</a:t>
            </a:r>
            <a:endParaRPr lang="tr-TR" dirty="0"/>
          </a:p>
        </p:txBody>
      </p:sp>
    </p:spTree>
    <p:extLst>
      <p:ext uri="{BB962C8B-B14F-4D97-AF65-F5344CB8AC3E}">
        <p14:creationId xmlns:p14="http://schemas.microsoft.com/office/powerpoint/2010/main" xmlns="" val="330639778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dirty="0" smtClean="0"/>
              <a:t>1. Bebekler dertlerini anlatamadıkları için ağlarlar.</a:t>
            </a:r>
          </a:p>
          <a:p>
            <a:r>
              <a:rPr lang="tr-TR" dirty="0" smtClean="0"/>
              <a:t>2. Yabancı dil bilmiyor, bu yüzden şirketin yurt dışı toplantılarına katılamıyor. 3. Hatıralara önem verdiğinden sürekli fotoğraf çektiriyormuş. 4. Söyledikleriyle yaptıkları uyuşmayan insanlardan uzak dururum.</a:t>
            </a:r>
          </a:p>
          <a:p>
            <a:r>
              <a:rPr lang="tr-TR" b="1" dirty="0" smtClean="0"/>
              <a:t>Numaralanmış cümlelerin hangisinde sebep-sonuç ilişkisi </a:t>
            </a:r>
            <a:r>
              <a:rPr lang="tr-TR" b="1" u="sng" dirty="0" smtClean="0"/>
              <a:t>yoktur?</a:t>
            </a:r>
          </a:p>
          <a:p>
            <a:r>
              <a:rPr lang="tr-TR" dirty="0" smtClean="0"/>
              <a:t>A) 1.     B) 2.        C) 3.      D) 4.</a:t>
            </a:r>
            <a:endParaRPr lang="tr-TR" dirty="0"/>
          </a:p>
        </p:txBody>
      </p:sp>
    </p:spTree>
    <p:extLst>
      <p:ext uri="{BB962C8B-B14F-4D97-AF65-F5344CB8AC3E}">
        <p14:creationId xmlns:p14="http://schemas.microsoft.com/office/powerpoint/2010/main" xmlns="" val="39257297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amaç-sonuç ilişkisi</a:t>
            </a:r>
          </a:p>
          <a:p>
            <a:pPr marL="0" indent="0">
              <a:buNone/>
            </a:pPr>
            <a:r>
              <a:rPr lang="tr-TR" b="1" dirty="0" smtClean="0"/>
              <a:t>vardır?</a:t>
            </a:r>
          </a:p>
          <a:p>
            <a:r>
              <a:rPr lang="tr-TR" dirty="0" smtClean="0"/>
              <a:t>A) Yabancı dil öğrenmek için belediyenin açtığı kursa</a:t>
            </a:r>
          </a:p>
          <a:p>
            <a:r>
              <a:rPr lang="tr-TR" dirty="0" smtClean="0"/>
              <a:t>gidiyoruz.</a:t>
            </a:r>
          </a:p>
          <a:p>
            <a:r>
              <a:rPr lang="tr-TR" dirty="0" smtClean="0"/>
              <a:t>B) Arayanın kim olduğunu bilmediği için telefonu açmadı.</a:t>
            </a:r>
          </a:p>
          <a:p>
            <a:r>
              <a:rPr lang="tr-TR" dirty="0" smtClean="0"/>
              <a:t>C) Hava kararmadan önce yola çıkmak istediler.</a:t>
            </a:r>
          </a:p>
          <a:p>
            <a:r>
              <a:rPr lang="tr-TR" dirty="0" smtClean="0"/>
              <a:t>D) Daha bir hafta olmadan koskoca defteri doldurmuştu.</a:t>
            </a:r>
            <a:endParaRPr lang="tr-TR" dirty="0"/>
          </a:p>
        </p:txBody>
      </p:sp>
    </p:spTree>
    <p:extLst>
      <p:ext uri="{BB962C8B-B14F-4D97-AF65-F5344CB8AC3E}">
        <p14:creationId xmlns:p14="http://schemas.microsoft.com/office/powerpoint/2010/main" xmlns="" val="130966489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dirty="0" smtClean="0"/>
              <a:t>Spor yapmak - - - -</a:t>
            </a:r>
          </a:p>
          <a:p>
            <a:r>
              <a:rPr lang="tr-TR" b="1" dirty="0" smtClean="0"/>
              <a:t>Bu cümle aşağıdakilerden hangisiyle tamamlanırsa cümlede amaç-sonuç anlamı ortaya çıkar?</a:t>
            </a:r>
          </a:p>
          <a:p>
            <a:r>
              <a:rPr lang="tr-TR" dirty="0" smtClean="0"/>
              <a:t>A) sağlıklı kalmanın ön koşullarından biridir.</a:t>
            </a:r>
          </a:p>
          <a:p>
            <a:r>
              <a:rPr lang="tr-TR" dirty="0" smtClean="0"/>
              <a:t>B) maksadıyla sabahları erkenden kalkar.</a:t>
            </a:r>
          </a:p>
          <a:p>
            <a:r>
              <a:rPr lang="tr-TR" dirty="0" smtClean="0"/>
              <a:t>C) insanı stresin olumsuz etkilerinden korur.</a:t>
            </a:r>
          </a:p>
          <a:p>
            <a:r>
              <a:rPr lang="tr-TR" dirty="0" smtClean="0"/>
              <a:t>D) gerekli olduğu kadar eğlencelidir de.</a:t>
            </a:r>
            <a:endParaRPr lang="tr-TR" dirty="0"/>
          </a:p>
        </p:txBody>
      </p:sp>
    </p:spTree>
    <p:extLst>
      <p:ext uri="{BB962C8B-B14F-4D97-AF65-F5344CB8AC3E}">
        <p14:creationId xmlns:p14="http://schemas.microsoft.com/office/powerpoint/2010/main" xmlns="" val="346400993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r>
              <a:rPr lang="tr-TR" b="1" dirty="0" smtClean="0"/>
              <a:t>Aşağıdaki cümlelerin hangisinde diğerlerinden</a:t>
            </a:r>
          </a:p>
          <a:p>
            <a:pPr marL="0" indent="0">
              <a:buNone/>
            </a:pPr>
            <a:r>
              <a:rPr lang="tr-TR" b="1" dirty="0" smtClean="0"/>
              <a:t>farklı bir anlam ilişkisi vardır?</a:t>
            </a:r>
          </a:p>
          <a:p>
            <a:r>
              <a:rPr lang="tr-TR" dirty="0" smtClean="0"/>
              <a:t>A) Kötü alışkanlıklarını terk ettiği için çok mutlu oldum.</a:t>
            </a:r>
          </a:p>
          <a:p>
            <a:r>
              <a:rPr lang="tr-TR" dirty="0" smtClean="0"/>
              <a:t>B) Güneşin doğuşunu izlemeye Nemrut Dağı’na çıktılar.</a:t>
            </a:r>
          </a:p>
          <a:p>
            <a:r>
              <a:rPr lang="tr-TR" dirty="0" smtClean="0"/>
              <a:t>C) Hava kirliliğinden dolayı birçok insanda solunum</a:t>
            </a:r>
          </a:p>
          <a:p>
            <a:r>
              <a:rPr lang="tr-TR" dirty="0" smtClean="0"/>
              <a:t>rahatsızlığı ortaya çıktı.</a:t>
            </a:r>
          </a:p>
          <a:p>
            <a:r>
              <a:rPr lang="tr-TR" dirty="0" smtClean="0"/>
              <a:t>D) Çiçeklere yeterince su vermediğinden çiçekler soldu.</a:t>
            </a:r>
            <a:endParaRPr lang="tr-TR" dirty="0"/>
          </a:p>
        </p:txBody>
      </p:sp>
    </p:spTree>
    <p:extLst>
      <p:ext uri="{BB962C8B-B14F-4D97-AF65-F5344CB8AC3E}">
        <p14:creationId xmlns:p14="http://schemas.microsoft.com/office/powerpoint/2010/main" xmlns="" val="229632321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490066"/>
          </a:xfrm>
        </p:spPr>
        <p:txBody>
          <a:bodyPr>
            <a:normAutofit fontScale="90000"/>
          </a:bodyPr>
          <a:lstStyle/>
          <a:p>
            <a:endParaRPr lang="tr-TR" dirty="0"/>
          </a:p>
        </p:txBody>
      </p:sp>
      <p:sp>
        <p:nvSpPr>
          <p:cNvPr id="3" name="İçerik Yer Tutucusu 2"/>
          <p:cNvSpPr>
            <a:spLocks noGrp="1"/>
          </p:cNvSpPr>
          <p:nvPr>
            <p:ph idx="1"/>
          </p:nvPr>
        </p:nvSpPr>
        <p:spPr>
          <a:xfrm>
            <a:off x="251520" y="1052736"/>
            <a:ext cx="8712968" cy="5073427"/>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smtClean="0"/>
              <a:t>1. İşe gidip gelmek için kendisine bir bisiklet aldı.</a:t>
            </a:r>
          </a:p>
          <a:p>
            <a:pPr marL="0" indent="0">
              <a:buNone/>
            </a:pPr>
            <a:r>
              <a:rPr lang="tr-TR" dirty="0" smtClean="0"/>
              <a:t>(Sebep-sonuç)</a:t>
            </a:r>
          </a:p>
          <a:p>
            <a:r>
              <a:rPr lang="tr-TR" dirty="0" smtClean="0"/>
              <a:t>2. Motorlu taşıtlar havayı kirlettiğinden onları mümkün</a:t>
            </a:r>
          </a:p>
          <a:p>
            <a:pPr marL="0" indent="0">
              <a:buNone/>
            </a:pPr>
            <a:r>
              <a:rPr lang="tr-TR" dirty="0" smtClean="0"/>
              <a:t>olduğu kadar az kullanmalıyız. (Sebep-sonuç)</a:t>
            </a:r>
          </a:p>
          <a:p>
            <a:r>
              <a:rPr lang="tr-TR" dirty="0" smtClean="0"/>
              <a:t>3. Karın yağmasıyla köy yolları kapanmaya başladı.</a:t>
            </a:r>
          </a:p>
          <a:p>
            <a:pPr marL="0" indent="0">
              <a:buNone/>
            </a:pPr>
            <a:r>
              <a:rPr lang="tr-TR" dirty="0" smtClean="0"/>
              <a:t>(Amaç-sonuç)</a:t>
            </a:r>
          </a:p>
          <a:p>
            <a:r>
              <a:rPr lang="tr-TR" dirty="0" smtClean="0"/>
              <a:t>4. Evin dış cephesini boyamak için beş kutu boya getirdim.</a:t>
            </a:r>
          </a:p>
          <a:p>
            <a:pPr marL="0" indent="0">
              <a:buNone/>
            </a:pPr>
            <a:r>
              <a:rPr lang="tr-TR" dirty="0" smtClean="0"/>
              <a:t>(Amaç-sonuç)</a:t>
            </a:r>
          </a:p>
          <a:p>
            <a:r>
              <a:rPr lang="tr-TR" b="1" dirty="0" smtClean="0"/>
              <a:t>Numaralanmış cümlelerin hangilerinde, ayraç içinde</a:t>
            </a:r>
          </a:p>
          <a:p>
            <a:pPr marL="0" indent="0">
              <a:buNone/>
            </a:pPr>
            <a:r>
              <a:rPr lang="tr-TR" b="1" dirty="0" smtClean="0"/>
              <a:t>verilen anlam ilişkisi vardır?</a:t>
            </a:r>
          </a:p>
          <a:p>
            <a:r>
              <a:rPr lang="tr-TR" dirty="0" smtClean="0"/>
              <a:t>A) 1. ve 2.                 B) 1. ve 3.</a:t>
            </a:r>
          </a:p>
          <a:p>
            <a:r>
              <a:rPr lang="tr-TR" dirty="0" smtClean="0"/>
              <a:t>C) 2. ve 3.                 D) 2. ve 4.</a:t>
            </a:r>
            <a:endParaRPr lang="tr-TR" dirty="0"/>
          </a:p>
        </p:txBody>
      </p:sp>
    </p:spTree>
    <p:extLst>
      <p:ext uri="{BB962C8B-B14F-4D97-AF65-F5344CB8AC3E}">
        <p14:creationId xmlns:p14="http://schemas.microsoft.com/office/powerpoint/2010/main" xmlns="" val="413498708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b="1" dirty="0" smtClean="0"/>
              <a:t>Aşağıdaki cümlelerin hangisinde amaç-sonuç ilişkisi vardır?</a:t>
            </a:r>
          </a:p>
          <a:p>
            <a:r>
              <a:rPr lang="tr-TR" dirty="0" smtClean="0"/>
              <a:t>A) Çok çalışmaktan kafası allak bullak olmuştu.</a:t>
            </a:r>
          </a:p>
          <a:p>
            <a:r>
              <a:rPr lang="tr-TR" dirty="0" smtClean="0"/>
              <a:t>B) Saçlarını uzatınca rahat edemediğini söylüyordu.</a:t>
            </a:r>
          </a:p>
          <a:p>
            <a:r>
              <a:rPr lang="tr-TR" dirty="0" smtClean="0"/>
              <a:t>C) Eve birkaç iskemle almak için marangoza gitti.</a:t>
            </a:r>
          </a:p>
          <a:p>
            <a:r>
              <a:rPr lang="tr-TR" dirty="0" smtClean="0"/>
              <a:t>D) Yatmadan önce korku filmi izlediği için uyuyamadı.</a:t>
            </a:r>
            <a:endParaRPr lang="tr-TR" dirty="0"/>
          </a:p>
        </p:txBody>
      </p:sp>
    </p:spTree>
    <p:extLst>
      <p:ext uri="{BB962C8B-B14F-4D97-AF65-F5344CB8AC3E}">
        <p14:creationId xmlns:p14="http://schemas.microsoft.com/office/powerpoint/2010/main" xmlns="" val="53954326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a:bodyPr>
          <a:lstStyle/>
          <a:p>
            <a:r>
              <a:rPr lang="tr-TR" b="1" dirty="0" smtClean="0"/>
              <a:t>Aşağıdaki cümlelerin hangisinde amaç - sonuç</a:t>
            </a:r>
          </a:p>
          <a:p>
            <a:r>
              <a:rPr lang="tr-TR" b="1" dirty="0" smtClean="0"/>
              <a:t>ilişkisi </a:t>
            </a:r>
            <a:r>
              <a:rPr lang="tr-TR" b="1" u="sng" dirty="0" smtClean="0"/>
              <a:t>yoktur?</a:t>
            </a:r>
          </a:p>
          <a:p>
            <a:r>
              <a:rPr lang="tr-TR" dirty="0" smtClean="0"/>
              <a:t>A) Evden çıkıp karşı bayırda görünen minik</a:t>
            </a:r>
          </a:p>
          <a:p>
            <a:pPr marL="0" indent="0">
              <a:buNone/>
            </a:pPr>
            <a:r>
              <a:rPr lang="tr-TR" dirty="0" smtClean="0"/>
              <a:t>tavşanları sevmeye gitti.</a:t>
            </a:r>
          </a:p>
          <a:p>
            <a:r>
              <a:rPr lang="tr-TR" dirty="0" smtClean="0"/>
              <a:t>B) Konuşma dilimiz, yüzyılı aşkın bir süredir</a:t>
            </a:r>
          </a:p>
          <a:p>
            <a:pPr marL="0" indent="0">
              <a:buNone/>
            </a:pPr>
            <a:r>
              <a:rPr lang="tr-TR" dirty="0" smtClean="0"/>
              <a:t>değişim içerisindedir.</a:t>
            </a:r>
          </a:p>
          <a:p>
            <a:r>
              <a:rPr lang="tr-TR" dirty="0" smtClean="0"/>
              <a:t>C) Yemek için yaşamamalı, yaşamak için yenmeli.</a:t>
            </a:r>
          </a:p>
          <a:p>
            <a:r>
              <a:rPr lang="tr-TR" dirty="0" smtClean="0"/>
              <a:t>D) İstediği bölüme girebilmek için çok çalışıyordu</a:t>
            </a:r>
            <a:endParaRPr lang="tr-TR" dirty="0"/>
          </a:p>
        </p:txBody>
      </p:sp>
    </p:spTree>
    <p:extLst>
      <p:ext uri="{BB962C8B-B14F-4D97-AF65-F5344CB8AC3E}">
        <p14:creationId xmlns:p14="http://schemas.microsoft.com/office/powerpoint/2010/main" xmlns="" val="21246008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666</TotalTime>
  <Words>10145</Words>
  <PresentationFormat>Ekran Gösterisi (4:3)</PresentationFormat>
  <Paragraphs>1250</Paragraphs>
  <Slides>206</Slides>
  <Notes>0</Notes>
  <HiddenSlides>0</HiddenSlides>
  <MMClips>0</MMClips>
  <ScaleCrop>false</ScaleCrop>
  <HeadingPairs>
    <vt:vector size="4" baseType="variant">
      <vt:variant>
        <vt:lpstr>Tema</vt:lpstr>
      </vt:variant>
      <vt:variant>
        <vt:i4>1</vt:i4>
      </vt:variant>
      <vt:variant>
        <vt:lpstr>Slayt Başlıkları</vt:lpstr>
      </vt:variant>
      <vt:variant>
        <vt:i4>206</vt:i4>
      </vt:variant>
    </vt:vector>
  </HeadingPairs>
  <TitlesOfParts>
    <vt:vector size="207" baseType="lpstr">
      <vt:lpstr>Ofis Teması</vt:lpstr>
      <vt:lpstr>1. TEOG SON TEKRAR</vt:lpstr>
      <vt:lpstr>Düşünsenize ya kazanamazsanız elalem ne der</vt:lpstr>
      <vt:lpstr>FİİLİMSİ</vt:lpstr>
      <vt:lpstr>Slayt 4</vt:lpstr>
      <vt:lpstr>Slayt 5</vt:lpstr>
      <vt:lpstr>Slayt 6</vt:lpstr>
      <vt:lpstr> İSİM FİİL      (ma-y-ış-mak) </vt:lpstr>
      <vt:lpstr>Slayt 8</vt:lpstr>
      <vt:lpstr>Slayt 9</vt:lpstr>
      <vt:lpstr>Slayt 10</vt:lpstr>
      <vt:lpstr>olumsuzu hala göremeyen(öğrenemeyen) ölsün artık!!!</vt:lpstr>
      <vt:lpstr>2013 MAZERET</vt:lpstr>
      <vt:lpstr>2014 TEOG</vt:lpstr>
      <vt:lpstr>SIFAT FİİL(an-ası mez-ar dik-ecek-miş)</vt:lpstr>
      <vt:lpstr>Slayt 15</vt:lpstr>
      <vt:lpstr>Slayt 16</vt:lpstr>
      <vt:lpstr>2014 TEOG</vt:lpstr>
      <vt:lpstr>UYARI</vt:lpstr>
      <vt:lpstr>Slayt 19</vt:lpstr>
      <vt:lpstr>Slayt 20</vt:lpstr>
      <vt:lpstr>Yüklemlere dikkat et!!!!!</vt:lpstr>
      <vt:lpstr>Slayt 22</vt:lpstr>
      <vt:lpstr>Slayt 23</vt:lpstr>
      <vt:lpstr>Slayt 24</vt:lpstr>
      <vt:lpstr>2013 TEOG MAZERET</vt:lpstr>
      <vt:lpstr>Slayt 26</vt:lpstr>
      <vt:lpstr>UYARI</vt:lpstr>
      <vt:lpstr>Slayt 28</vt:lpstr>
      <vt:lpstr>Slayt 29</vt:lpstr>
      <vt:lpstr>Slayt 30</vt:lpstr>
      <vt:lpstr>Slayt 31</vt:lpstr>
      <vt:lpstr>Slayt 32</vt:lpstr>
      <vt:lpstr>ZARF FİİL</vt:lpstr>
      <vt:lpstr>Slayt 34</vt:lpstr>
      <vt:lpstr>Slayt 35</vt:lpstr>
      <vt:lpstr>Slayt 36</vt:lpstr>
      <vt:lpstr>Slayt 37</vt:lpstr>
      <vt:lpstr>2013 MAZERET</vt:lpstr>
      <vt:lpstr>2014 TEOG</vt:lpstr>
      <vt:lpstr>2014 MAZERET</vt:lpstr>
      <vt:lpstr>Slayt 41</vt:lpstr>
      <vt:lpstr>Slayt 42</vt:lpstr>
      <vt:lpstr>YAZIM KURALLARI</vt:lpstr>
      <vt:lpstr>BÜYÜK HARFLERİN YAZIMI</vt:lpstr>
      <vt:lpstr>Slayt 45</vt:lpstr>
      <vt:lpstr>Slayt 46</vt:lpstr>
      <vt:lpstr>KISALTMALARIN YAZIMI</vt:lpstr>
      <vt:lpstr>Slayt 48</vt:lpstr>
      <vt:lpstr>Slayt 49</vt:lpstr>
      <vt:lpstr>«ki» NİN YAZIMI</vt:lpstr>
      <vt:lpstr>Slayt 51</vt:lpstr>
      <vt:lpstr>Coğrafi terimler büyük yazılır.</vt:lpstr>
      <vt:lpstr>«mi» edatı her zaman ayrı yazılır.</vt:lpstr>
      <vt:lpstr>Slayt 54</vt:lpstr>
      <vt:lpstr>Slayt 55</vt:lpstr>
      <vt:lpstr>Slayt 56</vt:lpstr>
      <vt:lpstr>Bir takım  Yazımı: Bazı anlamına geliyorsa bitişik, değilse ayrı yazılır. </vt:lpstr>
      <vt:lpstr>Slayt 58</vt:lpstr>
      <vt:lpstr>Bunu da anlatayım mı?</vt:lpstr>
      <vt:lpstr>Slayt 60</vt:lpstr>
      <vt:lpstr>Slayt 61</vt:lpstr>
      <vt:lpstr>«Hiçbir  şey  bitişik yazılmaz, her  şey ayrı yazılır.»</vt:lpstr>
      <vt:lpstr>Slayt 63</vt:lpstr>
      <vt:lpstr>Pekçok değil pek çok</vt:lpstr>
      <vt:lpstr> İsme dahil olmayan il,ilçe,köy,şehir adları küçük harfle yazılır: Yeşilvadi köyü </vt:lpstr>
      <vt:lpstr>Bugün sözcüğü, İçinde bulunan günü anlatıyorsa bitişik, bir tarihi işaret ediyorsa ayrı yazılır.</vt:lpstr>
      <vt:lpstr>Slayt 67</vt:lpstr>
      <vt:lpstr>Bu yanlışı görebilirsiniz sanırım</vt:lpstr>
      <vt:lpstr>Slayt 69</vt:lpstr>
      <vt:lpstr>Yer, millet ve kişi adlarıyla kurulan birleşik kelimelerde sadece özel adlar büyük harfle başlar: Antep fıstığı…</vt:lpstr>
      <vt:lpstr>Slayt 71</vt:lpstr>
      <vt:lpstr>Kısaltmaların arasına nokta konulmaz.T.C,(s.a.v)açılımı okunanlar hariç</vt:lpstr>
      <vt:lpstr>Slayt 73</vt:lpstr>
      <vt:lpstr>Slayt 74</vt:lpstr>
      <vt:lpstr>2013 MAZERET</vt:lpstr>
      <vt:lpstr>2013 TEOG</vt:lpstr>
      <vt:lpstr>Slayt 77</vt:lpstr>
      <vt:lpstr>ANLAM BİLGİSİ</vt:lpstr>
      <vt:lpstr>Slayt 79</vt:lpstr>
      <vt:lpstr>Slayt 80</vt:lpstr>
      <vt:lpstr>Slayt 81</vt:lpstr>
      <vt:lpstr>Slayt 82</vt:lpstr>
      <vt:lpstr>Slayt 83</vt:lpstr>
      <vt:lpstr>Söylenen ifadede yer almayan ancak cümlenin anlamından diğer yargıların gizlenmiş olarak belirtilmesine örtülü anlam denir. Bu tip cümlelerde kıyaslamalara , aşamalı durumlara yer verilebilir. Ağırlıklı olarak “de” bağlacı kullanılır.</vt:lpstr>
      <vt:lpstr>Slayt 85</vt:lpstr>
      <vt:lpstr>Slayt 86</vt:lpstr>
      <vt:lpstr>Slayt 87</vt:lpstr>
      <vt:lpstr>Slayt 88</vt:lpstr>
      <vt:lpstr>SEBEP-SONUÇ/AMAÇ-SONUÇ</vt:lpstr>
      <vt:lpstr>Slayt 90</vt:lpstr>
      <vt:lpstr>Slayt 91</vt:lpstr>
      <vt:lpstr>Slayt 92</vt:lpstr>
      <vt:lpstr>Slayt 93</vt:lpstr>
      <vt:lpstr>Slayt 94</vt:lpstr>
      <vt:lpstr>Slayt 95</vt:lpstr>
      <vt:lpstr>Slayt 96</vt:lpstr>
      <vt:lpstr>Slayt 97</vt:lpstr>
      <vt:lpstr>Slayt 98</vt:lpstr>
      <vt:lpstr>Slayt 99</vt:lpstr>
      <vt:lpstr>Slayt 100</vt:lpstr>
      <vt:lpstr>Slayt 101</vt:lpstr>
      <vt:lpstr>Slayt 102</vt:lpstr>
      <vt:lpstr>VARSAYIM CÜMLELERİ</vt:lpstr>
      <vt:lpstr>OLASILIK CÜMLELERİ</vt:lpstr>
      <vt:lpstr>Slayt 105</vt:lpstr>
      <vt:lpstr>Slayt 106</vt:lpstr>
      <vt:lpstr>HAYIFLANMA</vt:lpstr>
      <vt:lpstr>Slayt 108</vt:lpstr>
      <vt:lpstr>Slayt 109</vt:lpstr>
      <vt:lpstr>Slayt 110</vt:lpstr>
      <vt:lpstr>GERÇEKLEŞMEMİŞ BEKLENTİ</vt:lpstr>
      <vt:lpstr>ÖN YARGI </vt:lpstr>
      <vt:lpstr>KESİN ÇIKARILABİLECEK YARGI</vt:lpstr>
      <vt:lpstr>ANLATIM TEKNİKLERİ</vt:lpstr>
      <vt:lpstr>DÜŞÜNCEYİ GELİŞTİRME YOLLARI</vt:lpstr>
      <vt:lpstr>Slayt 116</vt:lpstr>
      <vt:lpstr>Slayt 117</vt:lpstr>
      <vt:lpstr>Slayt 118</vt:lpstr>
      <vt:lpstr>Slayt 119</vt:lpstr>
      <vt:lpstr>2013 TEOG MAZERET</vt:lpstr>
      <vt:lpstr>2014 TEOG</vt:lpstr>
      <vt:lpstr>2014 TEOG</vt:lpstr>
      <vt:lpstr>2014 TEOG</vt:lpstr>
      <vt:lpstr>Slayt 124</vt:lpstr>
      <vt:lpstr>SÖZ SANATLARI</vt:lpstr>
      <vt:lpstr>Slayt 126</vt:lpstr>
      <vt:lpstr>Slayt 127</vt:lpstr>
      <vt:lpstr>Slayt 128</vt:lpstr>
      <vt:lpstr>Slayt 129</vt:lpstr>
      <vt:lpstr>Slayt 130</vt:lpstr>
      <vt:lpstr>Slayt 131</vt:lpstr>
      <vt:lpstr>Slayt 132</vt:lpstr>
      <vt:lpstr>Slayt 133</vt:lpstr>
      <vt:lpstr>Slayt 134</vt:lpstr>
      <vt:lpstr>Slayt 135</vt:lpstr>
      <vt:lpstr>Slayt 136</vt:lpstr>
      <vt:lpstr>METİN TÜRLERİ</vt:lpstr>
      <vt:lpstr>Slayt 138</vt:lpstr>
      <vt:lpstr>Slayt 139</vt:lpstr>
      <vt:lpstr>Slayt 140</vt:lpstr>
      <vt:lpstr>Slayt 141</vt:lpstr>
      <vt:lpstr>Slayt 142</vt:lpstr>
      <vt:lpstr>Slayt 143</vt:lpstr>
      <vt:lpstr>Slayt 144</vt:lpstr>
      <vt:lpstr>Slayt 145</vt:lpstr>
      <vt:lpstr>Bir sanat eseri, sanatçı veya düşünce üzerinde olumlu veya olumsuz görüşlerin ortaya konduğu, bunların değerleri hakkındaki yargıların örnekler ve gerekçelerle ortaya konduğu yazı türüdür.</vt:lpstr>
      <vt:lpstr>Slayt 147</vt:lpstr>
      <vt:lpstr>2013 TEOG MAZERET</vt:lpstr>
      <vt:lpstr>2015 TEOG</vt:lpstr>
      <vt:lpstr>2014 TEOG</vt:lpstr>
      <vt:lpstr>2014 TEOG</vt:lpstr>
      <vt:lpstr>Slayt 152</vt:lpstr>
      <vt:lpstr>ANLATIM KİŞİSİ</vt:lpstr>
      <vt:lpstr>Slayt 154</vt:lpstr>
      <vt:lpstr>Slayt 155</vt:lpstr>
      <vt:lpstr>Slayt 156</vt:lpstr>
      <vt:lpstr>Slayt 157</vt:lpstr>
      <vt:lpstr>Slayt 158</vt:lpstr>
      <vt:lpstr>2013 TEOG</vt:lpstr>
      <vt:lpstr>2013 TEOG MAZERET</vt:lpstr>
      <vt:lpstr>2013 TEOG</vt:lpstr>
      <vt:lpstr>TEOG 2014</vt:lpstr>
      <vt:lpstr>2014 TEOG</vt:lpstr>
      <vt:lpstr>2014 TEOG</vt:lpstr>
      <vt:lpstr>Slayt 165</vt:lpstr>
      <vt:lpstr>NOKTALAMA İŞARETLERİ</vt:lpstr>
      <vt:lpstr>Slayt 167</vt:lpstr>
      <vt:lpstr>VİRGÜL</vt:lpstr>
      <vt:lpstr>Slayt 169</vt:lpstr>
      <vt:lpstr>Slayt 170</vt:lpstr>
      <vt:lpstr>Slayt 171</vt:lpstr>
      <vt:lpstr>Slayt 172</vt:lpstr>
      <vt:lpstr>Slayt 173</vt:lpstr>
      <vt:lpstr>Slayt 174</vt:lpstr>
      <vt:lpstr>Slayt 175</vt:lpstr>
      <vt:lpstr>2013 MAZERET</vt:lpstr>
      <vt:lpstr>2014 TEOG</vt:lpstr>
      <vt:lpstr>NOKTALI VİRGÜL</vt:lpstr>
      <vt:lpstr>Slayt 179</vt:lpstr>
      <vt:lpstr>Slayt 180</vt:lpstr>
      <vt:lpstr>Slayt 181</vt:lpstr>
      <vt:lpstr>Slayt 182</vt:lpstr>
      <vt:lpstr>Slayt 183</vt:lpstr>
      <vt:lpstr>KISA ÇİZGİ</vt:lpstr>
      <vt:lpstr>Slayt 185</vt:lpstr>
      <vt:lpstr>Slayt 186</vt:lpstr>
      <vt:lpstr>2014 TEOG</vt:lpstr>
      <vt:lpstr>2014 TEOG</vt:lpstr>
      <vt:lpstr>ÜNLEM</vt:lpstr>
      <vt:lpstr>İKİ NOKTA</vt:lpstr>
      <vt:lpstr>Slayt 191</vt:lpstr>
      <vt:lpstr>Slayt 192</vt:lpstr>
      <vt:lpstr>Özel isimlere gelen iyelik ekleri, hal ekleri ve bildirme ekleri kesme işareti ile ayrılır. Yapım ekleri ayrılmaz.yapım ekinden sonra gelen çekim ekleri de ayrılmaz.</vt:lpstr>
      <vt:lpstr>Slayt 194</vt:lpstr>
      <vt:lpstr>Slayt 195</vt:lpstr>
      <vt:lpstr>Slayt 196</vt:lpstr>
      <vt:lpstr>Slayt 197</vt:lpstr>
      <vt:lpstr>Slayt 198</vt:lpstr>
      <vt:lpstr>Slayt 199</vt:lpstr>
      <vt:lpstr>Slayt 200</vt:lpstr>
      <vt:lpstr>Slayt 201</vt:lpstr>
      <vt:lpstr>Slayt 202</vt:lpstr>
      <vt:lpstr>Slayt 203</vt:lpstr>
      <vt:lpstr>Yüklemi fiil olan cümlelerde vurgu yüklemden önceki ögededir.</vt:lpstr>
      <vt:lpstr>Cümleyi söylerken söz arasına sıkıştırılan, bazen bir öğenin açıklayıcısı, bazen cümle dışı unsur olan söz veya söz öbeklerine arasöz denir.</vt:lpstr>
      <vt:lpstr>Slayt 206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2015-11-18T19:37:11Z</dcterms:created>
  <dcterms:modified xsi:type="dcterms:W3CDTF">2016-11-16T13:22:54Z</dcterms:modified>
  <cp:category>www.sorubak.com</cp:category>
</cp:coreProperties>
</file>