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6"/>
  </p:notesMasterIdLst>
  <p:sldIdLst>
    <p:sldId id="256" r:id="rId2"/>
    <p:sldId id="257" r:id="rId3"/>
    <p:sldId id="258" r:id="rId4"/>
    <p:sldId id="259" r:id="rId5"/>
    <p:sldId id="285" r:id="rId6"/>
    <p:sldId id="275" r:id="rId7"/>
    <p:sldId id="276" r:id="rId8"/>
    <p:sldId id="277" r:id="rId9"/>
    <p:sldId id="278" r:id="rId10"/>
    <p:sldId id="287" r:id="rId11"/>
    <p:sldId id="357" r:id="rId12"/>
    <p:sldId id="288" r:id="rId13"/>
    <p:sldId id="362" r:id="rId14"/>
    <p:sldId id="279" r:id="rId15"/>
    <p:sldId id="280" r:id="rId16"/>
    <p:sldId id="281" r:id="rId17"/>
    <p:sldId id="283" r:id="rId18"/>
    <p:sldId id="284" r:id="rId19"/>
    <p:sldId id="260" r:id="rId20"/>
    <p:sldId id="261" r:id="rId21"/>
    <p:sldId id="262" r:id="rId22"/>
    <p:sldId id="263" r:id="rId23"/>
    <p:sldId id="264" r:id="rId24"/>
    <p:sldId id="269" r:id="rId25"/>
    <p:sldId id="286" r:id="rId26"/>
    <p:sldId id="265" r:id="rId27"/>
    <p:sldId id="266" r:id="rId28"/>
    <p:sldId id="267" r:id="rId29"/>
    <p:sldId id="268" r:id="rId30"/>
    <p:sldId id="270" r:id="rId31"/>
    <p:sldId id="271" r:id="rId32"/>
    <p:sldId id="369" r:id="rId33"/>
    <p:sldId id="272" r:id="rId34"/>
    <p:sldId id="273" r:id="rId35"/>
    <p:sldId id="363" r:id="rId36"/>
    <p:sldId id="364" r:id="rId37"/>
    <p:sldId id="365" r:id="rId38"/>
    <p:sldId id="366" r:id="rId39"/>
    <p:sldId id="367" r:id="rId40"/>
    <p:sldId id="368" r:id="rId41"/>
    <p:sldId id="274" r:id="rId42"/>
    <p:sldId id="289" r:id="rId43"/>
    <p:sldId id="290" r:id="rId44"/>
    <p:sldId id="291" r:id="rId45"/>
    <p:sldId id="292" r:id="rId46"/>
    <p:sldId id="293" r:id="rId47"/>
    <p:sldId id="295" r:id="rId48"/>
    <p:sldId id="294" r:id="rId49"/>
    <p:sldId id="296" r:id="rId50"/>
    <p:sldId id="297" r:id="rId51"/>
    <p:sldId id="298" r:id="rId52"/>
    <p:sldId id="361" r:id="rId53"/>
    <p:sldId id="299" r:id="rId54"/>
    <p:sldId id="300" r:id="rId55"/>
    <p:sldId id="301" r:id="rId56"/>
    <p:sldId id="302" r:id="rId57"/>
    <p:sldId id="306" r:id="rId58"/>
    <p:sldId id="303" r:id="rId59"/>
    <p:sldId id="304" r:id="rId60"/>
    <p:sldId id="370" r:id="rId61"/>
    <p:sldId id="351" r:id="rId62"/>
    <p:sldId id="307" r:id="rId63"/>
    <p:sldId id="305" r:id="rId64"/>
    <p:sldId id="308" r:id="rId65"/>
    <p:sldId id="309" r:id="rId66"/>
    <p:sldId id="310" r:id="rId67"/>
    <p:sldId id="311" r:id="rId68"/>
    <p:sldId id="312" r:id="rId69"/>
    <p:sldId id="313" r:id="rId70"/>
    <p:sldId id="348" r:id="rId71"/>
    <p:sldId id="347" r:id="rId72"/>
    <p:sldId id="414" r:id="rId73"/>
    <p:sldId id="415" r:id="rId74"/>
    <p:sldId id="416" r:id="rId75"/>
    <p:sldId id="417" r:id="rId76"/>
    <p:sldId id="418" r:id="rId77"/>
    <p:sldId id="314" r:id="rId78"/>
    <p:sldId id="315" r:id="rId79"/>
    <p:sldId id="316" r:id="rId80"/>
    <p:sldId id="317" r:id="rId81"/>
    <p:sldId id="346" r:id="rId82"/>
    <p:sldId id="349" r:id="rId83"/>
    <p:sldId id="350" r:id="rId84"/>
    <p:sldId id="352" r:id="rId85"/>
    <p:sldId id="318" r:id="rId86"/>
    <p:sldId id="319" r:id="rId87"/>
    <p:sldId id="320" r:id="rId88"/>
    <p:sldId id="321" r:id="rId89"/>
    <p:sldId id="322" r:id="rId90"/>
    <p:sldId id="323" r:id="rId91"/>
    <p:sldId id="324" r:id="rId92"/>
    <p:sldId id="325" r:id="rId93"/>
    <p:sldId id="373" r:id="rId94"/>
    <p:sldId id="372" r:id="rId95"/>
    <p:sldId id="354" r:id="rId96"/>
    <p:sldId id="326" r:id="rId97"/>
    <p:sldId id="327" r:id="rId98"/>
    <p:sldId id="329" r:id="rId99"/>
    <p:sldId id="328" r:id="rId100"/>
    <p:sldId id="330" r:id="rId101"/>
    <p:sldId id="371" r:id="rId102"/>
    <p:sldId id="332" r:id="rId103"/>
    <p:sldId id="333" r:id="rId104"/>
    <p:sldId id="344" r:id="rId105"/>
    <p:sldId id="334" r:id="rId106"/>
    <p:sldId id="353" r:id="rId107"/>
    <p:sldId id="335" r:id="rId108"/>
    <p:sldId id="336" r:id="rId109"/>
    <p:sldId id="345" r:id="rId110"/>
    <p:sldId id="337" r:id="rId111"/>
    <p:sldId id="338" r:id="rId112"/>
    <p:sldId id="339" r:id="rId113"/>
    <p:sldId id="340" r:id="rId114"/>
    <p:sldId id="341" r:id="rId115"/>
    <p:sldId id="342" r:id="rId116"/>
    <p:sldId id="358" r:id="rId117"/>
    <p:sldId id="359" r:id="rId118"/>
    <p:sldId id="360" r:id="rId119"/>
    <p:sldId id="343" r:id="rId120"/>
    <p:sldId id="355" r:id="rId121"/>
    <p:sldId id="356"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20" r:id="rId163"/>
    <p:sldId id="421" r:id="rId164"/>
    <p:sldId id="422" r:id="rId16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3C7F0E-1EBC-4014-8A03-528DEDE89C91}" type="datetimeFigureOut">
              <a:rPr lang="tr-TR" smtClean="0"/>
              <a:t>22.04.2016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612D73-9A12-4A11-BB9D-7AC0815C7564}"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7D612D73-9A12-4A11-BB9D-7AC0815C7564}" type="slidenum">
              <a:rPr lang="tr-TR" smtClean="0"/>
              <a:t>164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4161447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563145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756591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2994477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2352368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1760054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3369475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576882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112573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3135359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F7D62E-A6B4-45E6-9A18-3364AFA48DB9}" type="datetimeFigureOut">
              <a:rPr lang="tr-TR" smtClean="0"/>
              <a:pPr/>
              <a:t>22.04.2016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2098170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7D62E-A6B4-45E6-9A18-3364AFA48DB9}" type="datetimeFigureOut">
              <a:rPr lang="tr-TR" smtClean="0"/>
              <a:pPr/>
              <a:t>22.04.2016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1375108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style>
          <a:lnRef idx="3">
            <a:schemeClr val="lt1"/>
          </a:lnRef>
          <a:fillRef idx="1">
            <a:schemeClr val="accent2"/>
          </a:fillRef>
          <a:effectRef idx="1">
            <a:schemeClr val="accent2"/>
          </a:effectRef>
          <a:fontRef idx="minor">
            <a:schemeClr val="lt1"/>
          </a:fontRef>
        </p:style>
        <p:txBody>
          <a:bodyPr/>
          <a:lstStyle/>
          <a:p>
            <a:r>
              <a:rPr lang="tr-TR" dirty="0"/>
              <a:t>	</a:t>
            </a:r>
            <a:r>
              <a:rPr lang="tr-TR" sz="7200" b="1" dirty="0" smtClean="0"/>
              <a:t>TEOG 2 </a:t>
            </a:r>
            <a:endParaRPr lang="tr-TR" sz="7200" b="1" dirty="0"/>
          </a:p>
        </p:txBody>
      </p:sp>
      <p:sp>
        <p:nvSpPr>
          <p:cNvPr id="3" name="Alt Başlık 2"/>
          <p:cNvSpPr>
            <a:spLocks noGrp="1"/>
          </p:cNvSpPr>
          <p:nvPr>
            <p:ph type="subTitle" idx="1"/>
          </p:nvPr>
        </p:nvSpPr>
        <p:spPr/>
        <p:style>
          <a:lnRef idx="3">
            <a:schemeClr val="lt1"/>
          </a:lnRef>
          <a:fillRef idx="1">
            <a:schemeClr val="accent6"/>
          </a:fillRef>
          <a:effectRef idx="1">
            <a:schemeClr val="accent6"/>
          </a:effectRef>
          <a:fontRef idx="minor">
            <a:schemeClr val="lt1"/>
          </a:fontRef>
        </p:style>
        <p:txBody>
          <a:bodyPr>
            <a:normAutofit fontScale="55000" lnSpcReduction="20000"/>
          </a:bodyPr>
          <a:lstStyle/>
          <a:p>
            <a:r>
              <a:rPr lang="tr-TR" sz="7200" b="1" dirty="0" smtClean="0">
                <a:effectLst>
                  <a:outerShdw blurRad="38100" dist="38100" dir="2700000" algn="tl">
                    <a:srgbClr val="000000">
                      <a:alpha val="43137"/>
                    </a:srgbClr>
                  </a:outerShdw>
                </a:effectLst>
              </a:rPr>
              <a:t>SON TEKRAR</a:t>
            </a:r>
          </a:p>
          <a:p>
            <a:r>
              <a:rPr lang="tr-TR" sz="7200" b="1" dirty="0" smtClean="0">
                <a:effectLst>
                  <a:outerShdw blurRad="38100" dist="38100" dir="2700000" algn="tl">
                    <a:srgbClr val="000000">
                      <a:alpha val="43137"/>
                    </a:srgbClr>
                  </a:outerShdw>
                </a:effectLst>
              </a:rPr>
              <a:t>(Kazanım testleri ve çıkmış sorular)</a:t>
            </a:r>
            <a:endParaRPr lang="tr-TR" sz="7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98926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Işıkları bir </a:t>
            </a:r>
            <a:r>
              <a:rPr lang="tr-TR" u="sng" dirty="0" smtClean="0"/>
              <a:t>yakıp </a:t>
            </a:r>
            <a:r>
              <a:rPr lang="tr-TR" dirty="0" smtClean="0"/>
              <a:t>bir </a:t>
            </a:r>
            <a:r>
              <a:rPr lang="tr-TR" u="sng" dirty="0" smtClean="0"/>
              <a:t>söndürme</a:t>
            </a:r>
            <a:r>
              <a:rPr lang="tr-TR" dirty="0" smtClean="0"/>
              <a:t> kaptan,</a:t>
            </a:r>
          </a:p>
          <a:p>
            <a:r>
              <a:rPr lang="tr-TR" dirty="0" smtClean="0"/>
              <a:t>Beni korkutamazsın.</a:t>
            </a:r>
          </a:p>
          <a:p>
            <a:r>
              <a:rPr lang="tr-TR" b="1" dirty="0" smtClean="0"/>
              <a:t>Altı çizili sözcükler arasındaki anlam ilişkisinin</a:t>
            </a:r>
          </a:p>
          <a:p>
            <a:r>
              <a:rPr lang="tr-TR" b="1" dirty="0" smtClean="0"/>
              <a:t>benzeri aşağıdakilerin hangisinde vardır?</a:t>
            </a:r>
          </a:p>
          <a:p>
            <a:r>
              <a:rPr lang="tr-TR" dirty="0" smtClean="0"/>
              <a:t>A) Kimseden gizlimiz, saklımız yoktur.</a:t>
            </a:r>
          </a:p>
          <a:p>
            <a:r>
              <a:rPr lang="tr-TR" dirty="0" smtClean="0"/>
              <a:t>B) Çocukluğumuz sokaklarda düşe kalka geçti.</a:t>
            </a:r>
          </a:p>
          <a:p>
            <a:r>
              <a:rPr lang="tr-TR" dirty="0" smtClean="0"/>
              <a:t>C) Gün ağarır ağarmaz yola koyuldu.</a:t>
            </a:r>
          </a:p>
          <a:p>
            <a:r>
              <a:rPr lang="tr-TR" dirty="0" smtClean="0"/>
              <a:t>D) Şimdi oralarda olsam, diye iç geçirdi</a:t>
            </a:r>
            <a:endParaRPr lang="tr-TR" dirty="0"/>
          </a:p>
        </p:txBody>
      </p:sp>
    </p:spTree>
    <p:extLst>
      <p:ext uri="{BB962C8B-B14F-4D97-AF65-F5344CB8AC3E}">
        <p14:creationId xmlns:p14="http://schemas.microsoft.com/office/powerpoint/2010/main" xmlns="" val="11198278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cümlelerden hangisinin yüklemi edilgen</a:t>
            </a:r>
          </a:p>
          <a:p>
            <a:r>
              <a:rPr lang="tr-TR" b="1" dirty="0"/>
              <a:t>bir fiildir?</a:t>
            </a:r>
          </a:p>
          <a:p>
            <a:r>
              <a:rPr lang="tr-TR" dirty="0"/>
              <a:t>A) Tanpınar, eserlerinde insanı her yönüyle anlatmıştır.</a:t>
            </a:r>
          </a:p>
          <a:p>
            <a:r>
              <a:rPr lang="tr-TR" dirty="0"/>
              <a:t>B) Okul gösterisinde sahneye çıkacağı için süslendi.</a:t>
            </a:r>
          </a:p>
          <a:p>
            <a:r>
              <a:rPr lang="tr-TR" dirty="0"/>
              <a:t>C) Aracın tekeri patlayınca saatlerce yardım bekledik.</a:t>
            </a:r>
          </a:p>
          <a:p>
            <a:r>
              <a:rPr lang="tr-TR" dirty="0"/>
              <a:t>D) Belediye başkanlığı seçimleri geçen hafta yapıldı.</a:t>
            </a:r>
          </a:p>
        </p:txBody>
      </p:sp>
    </p:spTree>
    <p:extLst>
      <p:ext uri="{BB962C8B-B14F-4D97-AF65-F5344CB8AC3E}">
        <p14:creationId xmlns:p14="http://schemas.microsoft.com/office/powerpoint/2010/main" xmlns="" val="274271939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cümlelerin hangisinde yüklem edilgen</a:t>
            </a:r>
          </a:p>
          <a:p>
            <a:r>
              <a:rPr lang="tr-TR" b="1" dirty="0"/>
              <a:t>bir fiildir?</a:t>
            </a:r>
          </a:p>
          <a:p>
            <a:r>
              <a:rPr lang="tr-TR" dirty="0"/>
              <a:t>A) Geleceği, bilgiyi amaç edinen liderler yönetecektir.</a:t>
            </a:r>
          </a:p>
          <a:p>
            <a:r>
              <a:rPr lang="tr-TR" dirty="0"/>
              <a:t>B) Yeni ortamlara giren, yeni yaşantıları olan insanlar</a:t>
            </a:r>
          </a:p>
          <a:p>
            <a:r>
              <a:rPr lang="tr-TR" dirty="0"/>
              <a:t>hata yapabilir.</a:t>
            </a:r>
          </a:p>
          <a:p>
            <a:r>
              <a:rPr lang="tr-TR" dirty="0"/>
              <a:t>C) Bilim adamları, Marmara Denizi’nde büyük bir batık</a:t>
            </a:r>
          </a:p>
          <a:p>
            <a:r>
              <a:rPr lang="tr-TR" dirty="0"/>
              <a:t>kent buldu.</a:t>
            </a:r>
          </a:p>
          <a:p>
            <a:r>
              <a:rPr lang="tr-TR" dirty="0"/>
              <a:t>D) Deniz seferlerine gidilirken kuvvetli insanlardan kırk</a:t>
            </a:r>
          </a:p>
          <a:p>
            <a:r>
              <a:rPr lang="tr-TR" dirty="0"/>
              <a:t>kişi seçilirdi.</a:t>
            </a:r>
          </a:p>
        </p:txBody>
      </p:sp>
    </p:spTree>
    <p:extLst>
      <p:ext uri="{BB962C8B-B14F-4D97-AF65-F5344CB8AC3E}">
        <p14:creationId xmlns:p14="http://schemas.microsoft.com/office/powerpoint/2010/main" xmlns="" val="95168791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cümlelerin hangisinde eylemin kim </a:t>
            </a:r>
            <a:r>
              <a:rPr lang="tr-TR" b="1" dirty="0" smtClean="0"/>
              <a:t>tarafından yapıldığı </a:t>
            </a:r>
            <a:r>
              <a:rPr lang="tr-TR" b="1" dirty="0"/>
              <a:t>bellidir?</a:t>
            </a:r>
          </a:p>
          <a:p>
            <a:r>
              <a:rPr lang="tr-TR" dirty="0"/>
              <a:t>A) Mühendislerin görevlendirilmesi dün yapıldı.</a:t>
            </a:r>
          </a:p>
          <a:p>
            <a:r>
              <a:rPr lang="tr-TR" dirty="0"/>
              <a:t>B) Çatıdaki kiremitleri dikkatlice aşağıya taşıdılar.</a:t>
            </a:r>
          </a:p>
          <a:p>
            <a:r>
              <a:rPr lang="tr-TR" dirty="0"/>
              <a:t>C) 1950 yılının sonbaharında bir dağ köyüne atanmıştı.</a:t>
            </a:r>
          </a:p>
          <a:p>
            <a:r>
              <a:rPr lang="tr-TR" dirty="0"/>
              <a:t>D) Yola sarkan dalların hepsi hafta sonunda </a:t>
            </a:r>
            <a:r>
              <a:rPr lang="tr-TR" dirty="0" smtClean="0"/>
              <a:t>budandı.</a:t>
            </a:r>
            <a:endParaRPr lang="tr-TR" dirty="0"/>
          </a:p>
        </p:txBody>
      </p:sp>
    </p:spTree>
    <p:extLst>
      <p:ext uri="{BB962C8B-B14F-4D97-AF65-F5344CB8AC3E}">
        <p14:creationId xmlns:p14="http://schemas.microsoft.com/office/powerpoint/2010/main" xmlns="" val="88001457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‟-(ı)l” ve ‟-(ı)n” ekleri bazı fiillere gelerek onları edilgen</a:t>
            </a:r>
          </a:p>
          <a:p>
            <a:r>
              <a:rPr lang="tr-TR" dirty="0"/>
              <a:t>çatılı fiil yapar.</a:t>
            </a:r>
          </a:p>
          <a:p>
            <a:r>
              <a:rPr lang="tr-TR" b="1" dirty="0"/>
              <a:t>Aşağıdaki cümlelerin hangisinde bunu örnekleyen</a:t>
            </a:r>
          </a:p>
          <a:p>
            <a:r>
              <a:rPr lang="tr-TR" b="1" dirty="0"/>
              <a:t>bir kullanım vardır?</a:t>
            </a:r>
          </a:p>
          <a:p>
            <a:r>
              <a:rPr lang="tr-TR" dirty="0"/>
              <a:t>A) En sevdiği kalemliğinin kaybolmasına çok üzüldü.</a:t>
            </a:r>
          </a:p>
          <a:p>
            <a:r>
              <a:rPr lang="tr-TR" dirty="0"/>
              <a:t>B) Muhtar, mahallelinin bu sözlerine çok alındı.</a:t>
            </a:r>
          </a:p>
          <a:p>
            <a:r>
              <a:rPr lang="tr-TR" dirty="0"/>
              <a:t>C) Çalışanlara sözünü dinletemeyince sert bir tavır</a:t>
            </a:r>
          </a:p>
          <a:p>
            <a:r>
              <a:rPr lang="tr-TR" dirty="0"/>
              <a:t>takındı.</a:t>
            </a:r>
          </a:p>
          <a:p>
            <a:r>
              <a:rPr lang="tr-TR" dirty="0"/>
              <a:t>D) Gösterilerin yapıldığı alan, hafta boyunca </a:t>
            </a:r>
            <a:r>
              <a:rPr lang="tr-TR" dirty="0" smtClean="0"/>
              <a:t>kameralarla  izlendi</a:t>
            </a:r>
            <a:r>
              <a:rPr lang="tr-TR" dirty="0"/>
              <a:t>.</a:t>
            </a:r>
          </a:p>
        </p:txBody>
      </p:sp>
    </p:spTree>
    <p:extLst>
      <p:ext uri="{BB962C8B-B14F-4D97-AF65-F5344CB8AC3E}">
        <p14:creationId xmlns:p14="http://schemas.microsoft.com/office/powerpoint/2010/main" xmlns="" val="288121461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tr-TR" b="1" dirty="0" smtClean="0"/>
              <a:t>Aşağıdaki </a:t>
            </a:r>
            <a:r>
              <a:rPr lang="tr-TR" b="1" dirty="0"/>
              <a:t>cümlelerin hangisi yapıca </a:t>
            </a:r>
            <a:r>
              <a:rPr lang="tr-TR" b="1" dirty="0" smtClean="0"/>
              <a:t>diğerlerinden </a:t>
            </a:r>
            <a:r>
              <a:rPr lang="tr-TR" b="1" dirty="0"/>
              <a:t>farklıdır</a:t>
            </a:r>
            <a:r>
              <a:rPr lang="tr-TR" b="1" dirty="0" smtClean="0"/>
              <a:t>?</a:t>
            </a:r>
            <a:endParaRPr lang="tr-TR" dirty="0"/>
          </a:p>
          <a:p>
            <a:r>
              <a:rPr lang="tr-TR" dirty="0"/>
              <a:t>A)	Arkamda oturduğu için onu </a:t>
            </a:r>
            <a:r>
              <a:rPr lang="tr-TR" dirty="0" smtClean="0"/>
              <a:t> göremiyordum</a:t>
            </a:r>
            <a:r>
              <a:rPr lang="tr-TR" dirty="0"/>
              <a:t>.</a:t>
            </a:r>
          </a:p>
          <a:p>
            <a:r>
              <a:rPr lang="tr-TR" dirty="0"/>
              <a:t>B)	Gözlerimin içine bakarak bir şey sordu.</a:t>
            </a:r>
          </a:p>
          <a:p>
            <a:r>
              <a:rPr lang="tr-TR" dirty="0"/>
              <a:t>C)	Çocuk odasından ayak sesleri geliyordu.</a:t>
            </a:r>
          </a:p>
          <a:p>
            <a:r>
              <a:rPr lang="tr-TR" dirty="0"/>
              <a:t>D)	En yakın dala tutunup duvarın üstüne tırmandı.</a:t>
            </a:r>
          </a:p>
          <a:p>
            <a:endParaRPr lang="tr-TR" dirty="0"/>
          </a:p>
          <a:p>
            <a:endParaRPr lang="tr-TR" dirty="0"/>
          </a:p>
        </p:txBody>
      </p:sp>
    </p:spTree>
    <p:extLst>
      <p:ext uri="{BB962C8B-B14F-4D97-AF65-F5344CB8AC3E}">
        <p14:creationId xmlns:p14="http://schemas.microsoft.com/office/powerpoint/2010/main" xmlns="" val="8126148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a:bodyPr>
          <a:lstStyle/>
          <a:p>
            <a:r>
              <a:rPr lang="tr-TR" sz="3200" b="1" dirty="0" smtClean="0"/>
              <a:t>Geçişli fiili bulmak için yükleme onu  getir! Oluyorsa geçişli olmuyorsa  </a:t>
            </a:r>
            <a:r>
              <a:rPr lang="tr-TR" sz="3200" b="1" dirty="0" err="1" smtClean="0"/>
              <a:t>geçişsizdir</a:t>
            </a:r>
            <a:r>
              <a:rPr lang="tr-TR" sz="3200" b="1" dirty="0" smtClean="0"/>
              <a:t>.</a:t>
            </a:r>
            <a:endParaRPr lang="tr-TR" sz="3200" b="1"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cümlelerin hangisinde yüklem geçişli </a:t>
            </a:r>
            <a:r>
              <a:rPr lang="tr-TR" b="1" dirty="0" smtClean="0"/>
              <a:t>bir fiildir</a:t>
            </a:r>
            <a:r>
              <a:rPr lang="tr-TR" b="1" dirty="0"/>
              <a:t>?</a:t>
            </a:r>
          </a:p>
          <a:p>
            <a:r>
              <a:rPr lang="tr-TR" dirty="0"/>
              <a:t>A) Lokantanın önünde bir çocuk ağlıyordu.</a:t>
            </a:r>
          </a:p>
          <a:p>
            <a:r>
              <a:rPr lang="tr-TR" dirty="0"/>
              <a:t>B) Postacının verdiği paketi hemen açtı.</a:t>
            </a:r>
          </a:p>
          <a:p>
            <a:r>
              <a:rPr lang="tr-TR" dirty="0"/>
              <a:t>C) Kediyi kurtarmak için ağaca tırmandı.</a:t>
            </a:r>
          </a:p>
          <a:p>
            <a:r>
              <a:rPr lang="tr-TR" dirty="0"/>
              <a:t>D) Küçük çocuklar zile basıp kaçıyordu.</a:t>
            </a:r>
          </a:p>
        </p:txBody>
      </p:sp>
    </p:spTree>
    <p:extLst>
      <p:ext uri="{BB962C8B-B14F-4D97-AF65-F5344CB8AC3E}">
        <p14:creationId xmlns:p14="http://schemas.microsoft.com/office/powerpoint/2010/main" xmlns="" val="33890599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556792"/>
            <a:ext cx="8136904" cy="46805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7107209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Birleşik fiillere dikkat 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Zihnini, bir türlü anlamlandıramadığı düşünceler </a:t>
            </a:r>
            <a:r>
              <a:rPr lang="tr-TR" dirty="0" smtClean="0"/>
              <a:t>meşgul ediyordu</a:t>
            </a:r>
            <a:r>
              <a:rPr lang="tr-TR" dirty="0"/>
              <a:t>.</a:t>
            </a:r>
          </a:p>
          <a:p>
            <a:r>
              <a:rPr lang="tr-TR" b="1" dirty="0"/>
              <a:t>Aşağıdaki cümlelerden hangisi nesne-yüklem ilişkisi</a:t>
            </a:r>
          </a:p>
          <a:p>
            <a:r>
              <a:rPr lang="tr-TR" b="1" dirty="0"/>
              <a:t>bakımından bu cümle ile özdeş değildir?</a:t>
            </a:r>
          </a:p>
          <a:p>
            <a:r>
              <a:rPr lang="tr-TR" dirty="0"/>
              <a:t>A) Karşıdaki yaşlı adam deminden beri bize bakıyor.</a:t>
            </a:r>
          </a:p>
          <a:p>
            <a:r>
              <a:rPr lang="tr-TR" dirty="0"/>
              <a:t>B) Kitaptaki bir cümle onu çocukluk yıllarına götürdü.</a:t>
            </a:r>
          </a:p>
          <a:p>
            <a:r>
              <a:rPr lang="tr-TR" dirty="0"/>
              <a:t>C) Sessiz bir ortamda çalışmayı seviyordu.</a:t>
            </a:r>
          </a:p>
          <a:p>
            <a:r>
              <a:rPr lang="tr-TR" dirty="0"/>
              <a:t>D) Yere düşen montunu tekrar askıya astı.</a:t>
            </a:r>
          </a:p>
        </p:txBody>
      </p:sp>
    </p:spTree>
    <p:extLst>
      <p:ext uri="{BB962C8B-B14F-4D97-AF65-F5344CB8AC3E}">
        <p14:creationId xmlns:p14="http://schemas.microsoft.com/office/powerpoint/2010/main" xmlns="" val="156687326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Bazen fiil geçişli olduğu halde cümlede nesne olmayabilir.</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Bazı cümlelerde yüklem geçişli fiil olduğu hâlde </a:t>
            </a:r>
            <a:r>
              <a:rPr lang="tr-TR" dirty="0" smtClean="0"/>
              <a:t>cümlede nesne </a:t>
            </a:r>
            <a:r>
              <a:rPr lang="tr-TR" dirty="0"/>
              <a:t>bulunmayabilir.</a:t>
            </a:r>
          </a:p>
          <a:p>
            <a:r>
              <a:rPr lang="tr-TR" b="1" dirty="0"/>
              <a:t>Aşağıdakilerin hangisinde bu duruma örnek bir</a:t>
            </a:r>
          </a:p>
          <a:p>
            <a:r>
              <a:rPr lang="tr-TR" b="1" dirty="0"/>
              <a:t>kullanım vardır?</a:t>
            </a:r>
          </a:p>
          <a:p>
            <a:r>
              <a:rPr lang="tr-TR" dirty="0"/>
              <a:t>A) Beden dili sayesinde insanlar rahatlıkla anlaşabilir.</a:t>
            </a:r>
          </a:p>
          <a:p>
            <a:r>
              <a:rPr lang="tr-TR" dirty="0"/>
              <a:t>B) Bahçede oynayan kardeşini elinden tutup eve götürdü.</a:t>
            </a:r>
          </a:p>
          <a:p>
            <a:r>
              <a:rPr lang="tr-TR" dirty="0"/>
              <a:t>C) Pazardan aldığı kirazları buzdolabına koydu.</a:t>
            </a:r>
          </a:p>
          <a:p>
            <a:r>
              <a:rPr lang="tr-TR" dirty="0"/>
              <a:t>D) Olaydan sonra bir köşeye oturup bekledi</a:t>
            </a:r>
          </a:p>
        </p:txBody>
      </p:sp>
    </p:spTree>
    <p:extLst>
      <p:ext uri="{BB962C8B-B14F-4D97-AF65-F5344CB8AC3E}">
        <p14:creationId xmlns:p14="http://schemas.microsoft.com/office/powerpoint/2010/main" xmlns="" val="371232757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“Ben </a:t>
            </a:r>
            <a:r>
              <a:rPr lang="tr-TR" dirty="0"/>
              <a:t>her sabah…” Bu söz grubu </a:t>
            </a:r>
            <a:r>
              <a:rPr lang="tr-TR" dirty="0" smtClean="0"/>
              <a:t>aşağıdakilerin </a:t>
            </a:r>
            <a:r>
              <a:rPr lang="tr-TR" dirty="0"/>
              <a:t>hangisiyle tamamlanırsa cümlenin yüklemi geçişli olur?</a:t>
            </a:r>
          </a:p>
          <a:p>
            <a:r>
              <a:rPr lang="tr-TR" dirty="0"/>
              <a:t>A)	okula giderim</a:t>
            </a:r>
          </a:p>
          <a:p>
            <a:r>
              <a:rPr lang="tr-TR" dirty="0"/>
              <a:t>B)	parkta koşarım</a:t>
            </a:r>
          </a:p>
          <a:p>
            <a:r>
              <a:rPr lang="tr-TR" dirty="0"/>
              <a:t>C)	erken kalkarım</a:t>
            </a:r>
          </a:p>
          <a:p>
            <a:r>
              <a:rPr lang="tr-TR" dirty="0"/>
              <a:t>D)	süt içerim</a:t>
            </a:r>
          </a:p>
          <a:p>
            <a:endParaRPr lang="tr-TR" dirty="0"/>
          </a:p>
        </p:txBody>
      </p:sp>
    </p:spTree>
    <p:extLst>
      <p:ext uri="{BB962C8B-B14F-4D97-AF65-F5344CB8AC3E}">
        <p14:creationId xmlns:p14="http://schemas.microsoft.com/office/powerpoint/2010/main" xmlns="" val="36264654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a:t>
            </a:r>
            <a:r>
              <a:rPr lang="tr-TR" b="1" dirty="0" smtClean="0"/>
              <a:t>Açık </a:t>
            </a:r>
            <a:r>
              <a:rPr lang="tr-TR" b="1" dirty="0"/>
              <a:t>pencerenin önünde denize karşı saatlerce dertleştik.” cümlesindeki “açık” sözcüğünün karşıt anlamlısı aşağıdakilerin hangisinde kullanılmıştır?</a:t>
            </a:r>
          </a:p>
          <a:p>
            <a:r>
              <a:rPr lang="tr-TR" dirty="0"/>
              <a:t>A) Bahçe kapısının kapalı olduğunu görünce telaşlandı.</a:t>
            </a:r>
          </a:p>
          <a:p>
            <a:r>
              <a:rPr lang="tr-TR" dirty="0"/>
              <a:t>B) Soğuk ve kapalı havalarda gezmekten pek hoşlanmazdı.</a:t>
            </a:r>
          </a:p>
          <a:p>
            <a:r>
              <a:rPr lang="tr-TR" dirty="0"/>
              <a:t>C) Kapalı ruhlu, ağırbaşlı, heyecansız bir insandı.</a:t>
            </a:r>
          </a:p>
          <a:p>
            <a:r>
              <a:rPr lang="tr-TR" dirty="0"/>
              <a:t>D) Meclis bazı konuları görüşmek için kapalı oturum yapabilir</a:t>
            </a:r>
            <a:r>
              <a:rPr lang="tr-TR" dirty="0" smtClean="0"/>
              <a:t>.</a:t>
            </a:r>
            <a:endParaRPr lang="tr-TR" dirty="0"/>
          </a:p>
        </p:txBody>
      </p:sp>
    </p:spTree>
    <p:extLst>
      <p:ext uri="{BB962C8B-B14F-4D97-AF65-F5344CB8AC3E}">
        <p14:creationId xmlns:p14="http://schemas.microsoft.com/office/powerpoint/2010/main" xmlns="" val="29001030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SÖZ SANATLARI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Kişileştirme: İnsan dışındaki varlıklara insan özelliği yüklemek.</a:t>
            </a:r>
          </a:p>
          <a:p>
            <a:r>
              <a:rPr lang="tr-TR" dirty="0" smtClean="0"/>
              <a:t>Eğer bu varlıklar konuşturuluyorlarsa «konuşturma»</a:t>
            </a:r>
            <a:endParaRPr lang="tr-TR" dirty="0"/>
          </a:p>
        </p:txBody>
      </p:sp>
    </p:spTree>
    <p:extLst>
      <p:ext uri="{BB962C8B-B14F-4D97-AF65-F5344CB8AC3E}">
        <p14:creationId xmlns:p14="http://schemas.microsoft.com/office/powerpoint/2010/main" xmlns="" val="155919840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Karga, ağzında peynirle gelmiş, bir dala konmuş. Bunu</a:t>
            </a:r>
          </a:p>
          <a:p>
            <a:r>
              <a:rPr lang="tr-TR" dirty="0"/>
              <a:t>gören tilki seslenmiş kargaya:</a:t>
            </a:r>
          </a:p>
          <a:p>
            <a:r>
              <a:rPr lang="tr-TR" dirty="0"/>
              <a:t>― Karga kardeş, senin sesin ne de güzeldir!</a:t>
            </a:r>
          </a:p>
          <a:p>
            <a:r>
              <a:rPr lang="tr-TR" dirty="0"/>
              <a:t>Karga:</a:t>
            </a:r>
          </a:p>
          <a:p>
            <a:r>
              <a:rPr lang="tr-TR" dirty="0"/>
              <a:t>― O zaman bir ‘‘Gak!’’ diyeyim sana.</a:t>
            </a:r>
          </a:p>
          <a:p>
            <a:r>
              <a:rPr lang="tr-TR" dirty="0"/>
              <a:t>Karga ‘‘Gak!’’ derken peyniri düşürmüş, tilki de peyniri</a:t>
            </a:r>
          </a:p>
          <a:p>
            <a:r>
              <a:rPr lang="tr-TR" dirty="0"/>
              <a:t>alıp kaçmış.</a:t>
            </a:r>
          </a:p>
          <a:p>
            <a:r>
              <a:rPr lang="tr-TR" b="1" dirty="0"/>
              <a:t>Bu parçada ağır basan söz sanatı aşağıdakilerden</a:t>
            </a:r>
          </a:p>
          <a:p>
            <a:r>
              <a:rPr lang="tr-TR" b="1" dirty="0"/>
              <a:t>hangisidir?</a:t>
            </a:r>
          </a:p>
          <a:p>
            <a:r>
              <a:rPr lang="tr-TR" dirty="0"/>
              <a:t>A) Kişileştirme </a:t>
            </a:r>
            <a:r>
              <a:rPr lang="tr-TR" dirty="0" smtClean="0"/>
              <a:t>             B</a:t>
            </a:r>
            <a:r>
              <a:rPr lang="tr-TR" dirty="0"/>
              <a:t>) Konuşturma</a:t>
            </a:r>
          </a:p>
          <a:p>
            <a:r>
              <a:rPr lang="tr-TR" dirty="0"/>
              <a:t>C) Abartma </a:t>
            </a:r>
            <a:r>
              <a:rPr lang="tr-TR" dirty="0" smtClean="0"/>
              <a:t>                   D</a:t>
            </a:r>
            <a:r>
              <a:rPr lang="tr-TR" dirty="0"/>
              <a:t>) Benzetme</a:t>
            </a:r>
          </a:p>
        </p:txBody>
      </p:sp>
    </p:spTree>
    <p:extLst>
      <p:ext uri="{BB962C8B-B14F-4D97-AF65-F5344CB8AC3E}">
        <p14:creationId xmlns:p14="http://schemas.microsoft.com/office/powerpoint/2010/main" xmlns="" val="247961620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Gökte top sesleri var, belli, derinden derine;</a:t>
            </a:r>
          </a:p>
          <a:p>
            <a:r>
              <a:rPr lang="tr-TR" dirty="0"/>
              <a:t>Belki yüzlerce şehir sesleniyor birbirine.</a:t>
            </a:r>
          </a:p>
          <a:p>
            <a:r>
              <a:rPr lang="tr-TR" b="1" dirty="0"/>
              <a:t>Bu dizelerde ağır basan söz sanatı </a:t>
            </a:r>
            <a:r>
              <a:rPr lang="tr-TR" b="1" dirty="0" smtClean="0"/>
              <a:t>aşağıdakilerden        hangisidir</a:t>
            </a:r>
            <a:r>
              <a:rPr lang="tr-TR" b="1" dirty="0"/>
              <a:t>?</a:t>
            </a:r>
          </a:p>
          <a:p>
            <a:r>
              <a:rPr lang="tr-TR" dirty="0"/>
              <a:t>A) Kişileştirme </a:t>
            </a:r>
            <a:r>
              <a:rPr lang="tr-TR" dirty="0" smtClean="0"/>
              <a:t>         B</a:t>
            </a:r>
            <a:r>
              <a:rPr lang="tr-TR" dirty="0"/>
              <a:t>) Konuşturma</a:t>
            </a:r>
          </a:p>
          <a:p>
            <a:r>
              <a:rPr lang="tr-TR" dirty="0"/>
              <a:t>C) Benzetme </a:t>
            </a:r>
            <a:r>
              <a:rPr lang="tr-TR" dirty="0" smtClean="0"/>
              <a:t>            D</a:t>
            </a:r>
            <a:r>
              <a:rPr lang="tr-TR" dirty="0"/>
              <a:t>) Abartma</a:t>
            </a:r>
          </a:p>
        </p:txBody>
      </p:sp>
    </p:spTree>
    <p:extLst>
      <p:ext uri="{BB962C8B-B14F-4D97-AF65-F5344CB8AC3E}">
        <p14:creationId xmlns:p14="http://schemas.microsoft.com/office/powerpoint/2010/main" xmlns="" val="389032339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Başka sanat bilmeyiz karşımızda dururken,</a:t>
            </a:r>
          </a:p>
          <a:p>
            <a:r>
              <a:rPr lang="tr-TR" dirty="0"/>
              <a:t>Söylenmemiş bir destan gibi Anadolu'muz.</a:t>
            </a:r>
          </a:p>
          <a:p>
            <a:r>
              <a:rPr lang="tr-TR" dirty="0"/>
              <a:t>Arkadaş! Biz bu yolda türküler tuttururken,</a:t>
            </a:r>
          </a:p>
          <a:p>
            <a:r>
              <a:rPr lang="tr-TR" dirty="0"/>
              <a:t>Sana uğurlar olsun... Ayrılıyor yolumuz...</a:t>
            </a:r>
          </a:p>
          <a:p>
            <a:r>
              <a:rPr lang="tr-TR" b="1" dirty="0"/>
              <a:t>Bu parçada aşağıdaki söz sanatlarından hangisi</a:t>
            </a:r>
          </a:p>
          <a:p>
            <a:r>
              <a:rPr lang="tr-TR" b="1" dirty="0"/>
              <a:t>vardır?</a:t>
            </a:r>
          </a:p>
          <a:p>
            <a:r>
              <a:rPr lang="tr-TR" dirty="0"/>
              <a:t>A) Abartma </a:t>
            </a:r>
            <a:r>
              <a:rPr lang="tr-TR" dirty="0" smtClean="0"/>
              <a:t>                   B</a:t>
            </a:r>
            <a:r>
              <a:rPr lang="tr-TR" dirty="0"/>
              <a:t>) Benzetme</a:t>
            </a:r>
          </a:p>
          <a:p>
            <a:r>
              <a:rPr lang="tr-TR" dirty="0"/>
              <a:t>C) Kişileştirme </a:t>
            </a:r>
            <a:r>
              <a:rPr lang="tr-TR" dirty="0" smtClean="0"/>
              <a:t>               D</a:t>
            </a:r>
            <a:r>
              <a:rPr lang="tr-TR" dirty="0"/>
              <a:t>) Konuşturma</a:t>
            </a:r>
          </a:p>
        </p:txBody>
      </p:sp>
    </p:spTree>
    <p:extLst>
      <p:ext uri="{BB962C8B-B14F-4D97-AF65-F5344CB8AC3E}">
        <p14:creationId xmlns:p14="http://schemas.microsoft.com/office/powerpoint/2010/main" xmlns="" val="361146874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a:t>Gökteki yıldızlar kadar sayısız</a:t>
            </a:r>
          </a:p>
          <a:p>
            <a:r>
              <a:rPr lang="tr-TR" dirty="0"/>
              <a:t>Ah, yurdumun kimsesiz ve yoksul çocukları</a:t>
            </a:r>
          </a:p>
          <a:p>
            <a:r>
              <a:rPr lang="tr-TR" dirty="0"/>
              <a:t>Anladım farkınız yok koparılmış başaktan!</a:t>
            </a:r>
          </a:p>
          <a:p>
            <a:r>
              <a:rPr lang="tr-TR" b="1" dirty="0"/>
              <a:t>Bu dizelerde “yoksul çocuklar” aşağıdakilerin </a:t>
            </a:r>
            <a:r>
              <a:rPr lang="tr-TR" b="1" dirty="0" smtClean="0"/>
              <a:t>hangisinde verilenlere </a:t>
            </a:r>
            <a:r>
              <a:rPr lang="tr-TR" b="1" dirty="0"/>
              <a:t>benzetilmiştir?</a:t>
            </a:r>
          </a:p>
          <a:p>
            <a:r>
              <a:rPr lang="tr-TR" dirty="0"/>
              <a:t>A) Gök - Yıldız </a:t>
            </a:r>
            <a:r>
              <a:rPr lang="tr-TR" dirty="0" smtClean="0"/>
              <a:t>           B</a:t>
            </a:r>
            <a:r>
              <a:rPr lang="tr-TR" dirty="0"/>
              <a:t>) Yıldız - Başak</a:t>
            </a:r>
          </a:p>
          <a:p>
            <a:r>
              <a:rPr lang="tr-TR" dirty="0"/>
              <a:t>C) Yurt - Başak </a:t>
            </a:r>
            <a:r>
              <a:rPr lang="tr-TR" dirty="0" smtClean="0"/>
              <a:t>          D</a:t>
            </a:r>
            <a:r>
              <a:rPr lang="tr-TR" dirty="0"/>
              <a:t>) Yurt - Gök</a:t>
            </a:r>
          </a:p>
        </p:txBody>
      </p:sp>
    </p:spTree>
    <p:extLst>
      <p:ext uri="{BB962C8B-B14F-4D97-AF65-F5344CB8AC3E}">
        <p14:creationId xmlns:p14="http://schemas.microsoft.com/office/powerpoint/2010/main" xmlns="" val="121759284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Aladağlar </a:t>
            </a:r>
            <a:r>
              <a:rPr lang="tr-TR" dirty="0"/>
              <a:t>bir sonbahar fırtınasında yaptığı şalı boynuna dolamış. Hasat yapılmış elma ve vişne bahçeleri kışı bekliyor.</a:t>
            </a:r>
          </a:p>
          <a:p>
            <a:r>
              <a:rPr lang="tr-TR" b="1" dirty="0"/>
              <a:t>Bu metinde aşağıdaki söz sanatlarından hangisi vardır?</a:t>
            </a:r>
          </a:p>
          <a:p>
            <a:r>
              <a:rPr lang="tr-TR" dirty="0"/>
              <a:t>A)	Konuşturma</a:t>
            </a:r>
          </a:p>
          <a:p>
            <a:r>
              <a:rPr lang="tr-TR" dirty="0"/>
              <a:t>B)	Abartma</a:t>
            </a:r>
          </a:p>
          <a:p>
            <a:r>
              <a:rPr lang="tr-TR" dirty="0"/>
              <a:t>C)	Benzetme</a:t>
            </a:r>
          </a:p>
          <a:p>
            <a:r>
              <a:rPr lang="tr-TR" dirty="0"/>
              <a:t>D)	Kişileştirme</a:t>
            </a:r>
          </a:p>
          <a:p>
            <a:endParaRPr lang="tr-TR" dirty="0"/>
          </a:p>
        </p:txBody>
      </p:sp>
    </p:spTree>
    <p:extLst>
      <p:ext uri="{BB962C8B-B14F-4D97-AF65-F5344CB8AC3E}">
        <p14:creationId xmlns:p14="http://schemas.microsoft.com/office/powerpoint/2010/main" xmlns="" val="346075461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İshak Paşa Sarayı'nda tarih</a:t>
            </a:r>
          </a:p>
          <a:p>
            <a:r>
              <a:rPr lang="tr-TR" dirty="0"/>
              <a:t>Bitkin bir hayal içinde dinlenmeye koyulur.</a:t>
            </a:r>
          </a:p>
          <a:p>
            <a:r>
              <a:rPr lang="tr-TR" b="1" dirty="0"/>
              <a:t>Bu dizelerdeki söz sanatı aşağıdakilerden hangisidir?</a:t>
            </a:r>
          </a:p>
          <a:p>
            <a:r>
              <a:rPr lang="tr-TR" dirty="0"/>
              <a:t>A) Benzetme </a:t>
            </a:r>
            <a:r>
              <a:rPr lang="tr-TR" dirty="0" smtClean="0"/>
              <a:t>       C</a:t>
            </a:r>
            <a:r>
              <a:rPr lang="tr-TR" dirty="0"/>
              <a:t>) Kişileştirme</a:t>
            </a:r>
          </a:p>
          <a:p>
            <a:r>
              <a:rPr lang="tr-TR" dirty="0"/>
              <a:t>B) Konuşturma </a:t>
            </a:r>
            <a:r>
              <a:rPr lang="tr-TR" dirty="0" smtClean="0"/>
              <a:t>    D</a:t>
            </a:r>
            <a:r>
              <a:rPr lang="tr-TR" dirty="0"/>
              <a:t>) </a:t>
            </a:r>
            <a:r>
              <a:rPr lang="tr-TR" dirty="0" smtClean="0"/>
              <a:t>Abartma</a:t>
            </a:r>
            <a:endParaRPr lang="tr-TR" dirty="0"/>
          </a:p>
        </p:txBody>
      </p:sp>
    </p:spTree>
    <p:extLst>
      <p:ext uri="{BB962C8B-B14F-4D97-AF65-F5344CB8AC3E}">
        <p14:creationId xmlns:p14="http://schemas.microsoft.com/office/powerpoint/2010/main" xmlns="" val="66899451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Kitabın çift kanatlı bir kapıdan farkı yoktur, kapıyı açıp </a:t>
            </a:r>
            <a:r>
              <a:rPr lang="tr-TR" dirty="0" smtClean="0"/>
              <a:t>içeri girdiğinizde </a:t>
            </a:r>
            <a:r>
              <a:rPr lang="tr-TR" dirty="0"/>
              <a:t>bambaşka duygular yaşarsınız.</a:t>
            </a:r>
          </a:p>
          <a:p>
            <a:r>
              <a:rPr lang="tr-TR" dirty="0" smtClean="0"/>
              <a:t> </a:t>
            </a:r>
            <a:r>
              <a:rPr lang="tr-TR" b="1" dirty="0"/>
              <a:t>Bu cümlede aşağıdaki söz sanatlarından </a:t>
            </a:r>
            <a:r>
              <a:rPr lang="tr-TR" b="1" dirty="0" smtClean="0"/>
              <a:t>hangisi  kullanılmıştır</a:t>
            </a:r>
            <a:r>
              <a:rPr lang="tr-TR" b="1" dirty="0"/>
              <a:t>?</a:t>
            </a:r>
          </a:p>
          <a:p>
            <a:r>
              <a:rPr lang="tr-TR" dirty="0"/>
              <a:t>A) Kişileştirme </a:t>
            </a:r>
            <a:r>
              <a:rPr lang="tr-TR" dirty="0" smtClean="0"/>
              <a:t>      B</a:t>
            </a:r>
            <a:r>
              <a:rPr lang="tr-TR" dirty="0"/>
              <a:t>) Abartma</a:t>
            </a:r>
          </a:p>
          <a:p>
            <a:r>
              <a:rPr lang="tr-TR" dirty="0"/>
              <a:t>C) Benzetme </a:t>
            </a:r>
            <a:r>
              <a:rPr lang="tr-TR" dirty="0" smtClean="0"/>
              <a:t>         D</a:t>
            </a:r>
            <a:r>
              <a:rPr lang="tr-TR" dirty="0"/>
              <a:t>) Konuşturma</a:t>
            </a:r>
          </a:p>
        </p:txBody>
      </p:sp>
    </p:spTree>
    <p:extLst>
      <p:ext uri="{BB962C8B-B14F-4D97-AF65-F5344CB8AC3E}">
        <p14:creationId xmlns:p14="http://schemas.microsoft.com/office/powerpoint/2010/main" xmlns="" val="160798160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dizelerin hangisinde yay ayraç içinde verilen söz sanatı </a:t>
            </a:r>
            <a:r>
              <a:rPr lang="tr-TR" b="1" u="sng" dirty="0"/>
              <a:t>yoktur?</a:t>
            </a:r>
          </a:p>
          <a:p>
            <a:r>
              <a:rPr lang="tr-TR" dirty="0"/>
              <a:t>A) Elim değse akan sular tutuşur İki gözüm pınar oldu gel gayrı. (Abartma)</a:t>
            </a:r>
          </a:p>
          <a:p>
            <a:r>
              <a:rPr lang="tr-TR" dirty="0"/>
              <a:t>B) Yalnız bir taze kadın yaşlılığı arıyor Yaşlılığım, yaşlılığım, diye yalvarıyor. (Konuşturma)</a:t>
            </a:r>
          </a:p>
          <a:p>
            <a:r>
              <a:rPr lang="tr-TR" dirty="0"/>
              <a:t>C) Gözlerin kararan yollarda üzgün Ve bir zambak kadar beyazdı yüzün. (Benzetme)</a:t>
            </a:r>
          </a:p>
          <a:p>
            <a:r>
              <a:rPr lang="tr-TR" dirty="0"/>
              <a:t>D) Hatırlarım küçük kirli bir bulut Durmuş, olup bitenleri seyrediyordu. (Kişileştirme)</a:t>
            </a:r>
          </a:p>
        </p:txBody>
      </p:sp>
    </p:spTree>
    <p:extLst>
      <p:ext uri="{BB962C8B-B14F-4D97-AF65-F5344CB8AC3E}">
        <p14:creationId xmlns:p14="http://schemas.microsoft.com/office/powerpoint/2010/main" xmlns="" val="55971282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772816"/>
            <a:ext cx="7704856" cy="4464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045104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196752"/>
            <a:ext cx="8229600" cy="5328592"/>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Bu evler çok sağlam, hepsinin depreme dayanıklılık</a:t>
            </a:r>
          </a:p>
          <a:p>
            <a:r>
              <a:rPr lang="tr-TR" dirty="0" smtClean="0"/>
              <a:t>belgesi var.</a:t>
            </a:r>
          </a:p>
          <a:p>
            <a:r>
              <a:rPr lang="tr-TR" b="1" dirty="0" smtClean="0"/>
              <a:t>“Zayıf” sözcüğü, aşağıdaki cümlelerin hangisinde</a:t>
            </a:r>
          </a:p>
          <a:p>
            <a:r>
              <a:rPr lang="tr-TR" b="1" dirty="0" smtClean="0"/>
              <a:t>bu cümledeki “sağlam” sözcüğünün karşıtı</a:t>
            </a:r>
          </a:p>
          <a:p>
            <a:r>
              <a:rPr lang="tr-TR" b="1" dirty="0" smtClean="0"/>
              <a:t>olarak kullanılmıştır?</a:t>
            </a:r>
          </a:p>
          <a:p>
            <a:r>
              <a:rPr lang="tr-TR" dirty="0" smtClean="0"/>
              <a:t>A) Vişne toplarken zayıf bir dala basan babam</a:t>
            </a:r>
          </a:p>
          <a:p>
            <a:r>
              <a:rPr lang="tr-TR" dirty="0" smtClean="0"/>
              <a:t>ağaçtan düştü.</a:t>
            </a:r>
          </a:p>
          <a:p>
            <a:r>
              <a:rPr lang="tr-TR" dirty="0" smtClean="0"/>
              <a:t>B) Radyoda uzak bir istasyonun zayıf sesini</a:t>
            </a:r>
          </a:p>
          <a:p>
            <a:r>
              <a:rPr lang="tr-TR" dirty="0" smtClean="0"/>
              <a:t>duydu.</a:t>
            </a:r>
          </a:p>
          <a:p>
            <a:r>
              <a:rPr lang="tr-TR" dirty="0" smtClean="0"/>
              <a:t>C) Bu, zayıf bir ihtimal ama yine de tedbirli</a:t>
            </a:r>
          </a:p>
          <a:p>
            <a:r>
              <a:rPr lang="tr-TR" dirty="0" smtClean="0"/>
              <a:t>olmalıyız.</a:t>
            </a:r>
          </a:p>
          <a:p>
            <a:r>
              <a:rPr lang="tr-TR" dirty="0" smtClean="0"/>
              <a:t>D) Uzun boylu, zayıf; elli yaşlarında bir kadındı.</a:t>
            </a:r>
            <a:endParaRPr lang="tr-TR" dirty="0"/>
          </a:p>
        </p:txBody>
      </p:sp>
    </p:spTree>
    <p:extLst>
      <p:ext uri="{BB962C8B-B14F-4D97-AF65-F5344CB8AC3E}">
        <p14:creationId xmlns:p14="http://schemas.microsoft.com/office/powerpoint/2010/main" xmlns="" val="3952086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MAZERET</a:t>
            </a:r>
            <a:endParaRPr lang="tr-TR" dirty="0"/>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484784"/>
            <a:ext cx="7848872" cy="47525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0579354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700808"/>
            <a:ext cx="7992888" cy="4608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2452814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DÜŞÜNCE YAZILARI</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u="sng" dirty="0" smtClean="0"/>
              <a:t>   DENEME</a:t>
            </a:r>
          </a:p>
          <a:p>
            <a:r>
              <a:rPr lang="tr-TR" dirty="0" smtClean="0"/>
              <a:t>Bir </a:t>
            </a:r>
            <a:r>
              <a:rPr lang="tr-TR" dirty="0"/>
              <a:t>yazarın herhangi bir konu üzerinde, özel görüş ve düşüncelerini iddiasız, kesin kurallara </a:t>
            </a:r>
            <a:r>
              <a:rPr lang="tr-TR" dirty="0" smtClean="0"/>
              <a:t>varmaksızın </a:t>
            </a:r>
            <a:r>
              <a:rPr lang="tr-TR" dirty="0"/>
              <a:t>anlattığı yazılara deneme denir.</a:t>
            </a:r>
          </a:p>
          <a:p>
            <a:r>
              <a:rPr lang="tr-TR" dirty="0"/>
              <a:t>» Denemede konu sınırlaması yoktur. Yazar, </a:t>
            </a:r>
            <a:r>
              <a:rPr lang="tr-TR" dirty="0" smtClean="0"/>
              <a:t>istediği </a:t>
            </a:r>
            <a:r>
              <a:rPr lang="tr-TR" dirty="0"/>
              <a:t>konuyu ele alıp işleyebilir.</a:t>
            </a:r>
          </a:p>
          <a:p>
            <a:r>
              <a:rPr lang="tr-TR" dirty="0"/>
              <a:t>» Yazarın anlattıklarını kanıtlama kaygısı yoktur.</a:t>
            </a:r>
          </a:p>
          <a:p>
            <a:r>
              <a:rPr lang="tr-TR" dirty="0"/>
              <a:t>» Yazar kendisiyle konuşuyor gibi bir anlatım kullanır. Daha doğrusu kendi içiyle yaptığı konuşmaları yazıya geçirir.</a:t>
            </a:r>
          </a:p>
          <a:p>
            <a:r>
              <a:rPr lang="tr-TR" dirty="0"/>
              <a:t>» Anlatılanlar kesin bir sonuca bağlanmaz.</a:t>
            </a:r>
          </a:p>
          <a:p>
            <a:r>
              <a:rPr lang="tr-TR" dirty="0"/>
              <a:t>» Denemede alabildiğine kişisellik ve kendine özgülük vardır</a:t>
            </a:r>
          </a:p>
        </p:txBody>
      </p:sp>
    </p:spTree>
    <p:extLst>
      <p:ext uri="{BB962C8B-B14F-4D97-AF65-F5344CB8AC3E}">
        <p14:creationId xmlns:p14="http://schemas.microsoft.com/office/powerpoint/2010/main" xmlns="" val="78091423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MAKALE</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lstStyle/>
          <a:p>
            <a:r>
              <a:rPr lang="tr-TR" dirty="0"/>
              <a:t>Herhangi bir konuda bilgi vermek veya bir gerçeği savunmak için yazılan yazılara makale denir.</a:t>
            </a:r>
          </a:p>
          <a:p>
            <a:r>
              <a:rPr lang="tr-TR" dirty="0"/>
              <a:t>» Makalenin temel öğesi fikirdir.</a:t>
            </a:r>
          </a:p>
          <a:p>
            <a:r>
              <a:rPr lang="tr-TR" dirty="0"/>
              <a:t>» İnceleme ve araştırmaya dayanır.</a:t>
            </a:r>
          </a:p>
          <a:p>
            <a:r>
              <a:rPr lang="tr-TR" dirty="0"/>
              <a:t>» Bir tezi savunmak, desteklemek amacı taşır.</a:t>
            </a:r>
          </a:p>
          <a:p>
            <a:r>
              <a:rPr lang="tr-TR" dirty="0"/>
              <a:t>» Makalelerde bilimsel verilerden yararlanılır.</a:t>
            </a:r>
          </a:p>
          <a:p>
            <a:r>
              <a:rPr lang="tr-TR" dirty="0"/>
              <a:t>» Gazete ve dergi yazısıdır.</a:t>
            </a:r>
          </a:p>
        </p:txBody>
      </p:sp>
    </p:spTree>
    <p:extLst>
      <p:ext uri="{BB962C8B-B14F-4D97-AF65-F5344CB8AC3E}">
        <p14:creationId xmlns:p14="http://schemas.microsoft.com/office/powerpoint/2010/main" xmlns="" val="412977608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ELEŞTİRİ</a:t>
            </a: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endParaRPr lang="tr-TR" dirty="0"/>
          </a:p>
          <a:p>
            <a:r>
              <a:rPr lang="tr-TR" dirty="0"/>
              <a:t>Bir sanat eserinin olumlu ya da olumsuz yanlarını somut verilere dayanarak yargılayıp eserin gerçek değerini </a:t>
            </a:r>
            <a:r>
              <a:rPr lang="tr-TR" dirty="0" err="1"/>
              <a:t>orta¬ya</a:t>
            </a:r>
            <a:r>
              <a:rPr lang="tr-TR" dirty="0"/>
              <a:t> koymak amacıyla yazılan yazı türüne eleştiri denir.</a:t>
            </a:r>
          </a:p>
          <a:p>
            <a:r>
              <a:rPr lang="tr-TR" dirty="0"/>
              <a:t>» Eleştiri yazıları, bir eseri tanıtmayı amaçlar.</a:t>
            </a:r>
          </a:p>
          <a:p>
            <a:r>
              <a:rPr lang="tr-TR" dirty="0"/>
              <a:t>» Eleştiri yapan kişiye eleştirmen denir.</a:t>
            </a:r>
          </a:p>
          <a:p>
            <a:r>
              <a:rPr lang="tr-TR" dirty="0"/>
              <a:t>» Değerlendirme yazılarıdır.</a:t>
            </a:r>
          </a:p>
          <a:p>
            <a:r>
              <a:rPr lang="tr-TR" dirty="0"/>
              <a:t>» Eleştiri denince, akla eserin olumsuz yanlarının belirlenip okuyucuya aktarılması gelir. Bu yanlış bir düşüncedir. Gerçek bir eleştiride eleştirilen eserin hem olumlu hem de olumsuz yanları bir arada verilir.</a:t>
            </a:r>
          </a:p>
          <a:p>
            <a:r>
              <a:rPr lang="tr-TR" dirty="0"/>
              <a:t>» Eleştirinin amacı, okuyucuya ve yazara kılavuzluk yapmaktır.</a:t>
            </a:r>
          </a:p>
        </p:txBody>
      </p:sp>
    </p:spTree>
    <p:extLst>
      <p:ext uri="{BB962C8B-B14F-4D97-AF65-F5344CB8AC3E}">
        <p14:creationId xmlns:p14="http://schemas.microsoft.com/office/powerpoint/2010/main" xmlns="" val="12529570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SOHBET</a:t>
            </a: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Yazarın, gündelik olaylarla ilgili düşüncelerini, okuyucu ile karşı karşıya oturup konuşuyormuş gibi içten bir hava içinde yazdığı yazılara sohbet denir.</a:t>
            </a:r>
          </a:p>
          <a:p>
            <a:r>
              <a:rPr lang="tr-TR" dirty="0"/>
              <a:t>» Karşılıklı konuşma havası içinde yazılır.</a:t>
            </a:r>
          </a:p>
          <a:p>
            <a:r>
              <a:rPr lang="tr-TR" dirty="0"/>
              <a:t>» Belirli konusu yoktur. Yerine ve zamanına göre sıkıcı olmayan her şey sohbet konusu olabilir.</a:t>
            </a:r>
          </a:p>
          <a:p>
            <a:r>
              <a:rPr lang="tr-TR" dirty="0"/>
              <a:t>» Gazete ve dergi yazılarıdır.</a:t>
            </a:r>
          </a:p>
          <a:p>
            <a:r>
              <a:rPr lang="tr-TR" dirty="0"/>
              <a:t>» Yazarın kendi kişisel düşüncesi ağırlıktadır.</a:t>
            </a:r>
          </a:p>
          <a:p>
            <a:r>
              <a:rPr lang="tr-TR" dirty="0"/>
              <a:t>» En önemli özelliği, samimi bir üslupla kaleme alınmasıdır.</a:t>
            </a:r>
          </a:p>
          <a:p>
            <a:r>
              <a:rPr lang="tr-TR" dirty="0"/>
              <a:t>» Yazarın öğretme ve kanıtlama amacı yoktur.</a:t>
            </a:r>
          </a:p>
        </p:txBody>
      </p:sp>
    </p:spTree>
    <p:extLst>
      <p:ext uri="{BB962C8B-B14F-4D97-AF65-F5344CB8AC3E}">
        <p14:creationId xmlns:p14="http://schemas.microsoft.com/office/powerpoint/2010/main" xmlns="" val="12958936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ANI(HATIRA)</a:t>
            </a:r>
            <a:endParaRPr lang="tr-TR"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Yaşanmış </a:t>
            </a:r>
            <a:r>
              <a:rPr lang="tr-TR" dirty="0"/>
              <a:t>olayların, üzerinden zaman geçtikten sonra yazıldığı yazı türüne anı (hatıra) denir.</a:t>
            </a:r>
          </a:p>
          <a:p>
            <a:r>
              <a:rPr lang="tr-TR" dirty="0"/>
              <a:t>» Bir kişinin yaşadığı veya tanık olduğu olaylar anlatılır.</a:t>
            </a:r>
          </a:p>
          <a:p>
            <a:r>
              <a:rPr lang="tr-TR" dirty="0"/>
              <a:t>» Yazar, olayları kendi bakış açısından anlatır</a:t>
            </a:r>
          </a:p>
          <a:p>
            <a:r>
              <a:rPr lang="tr-TR" dirty="0"/>
              <a:t>» Geçmişe ışık tutar.</a:t>
            </a:r>
          </a:p>
          <a:p>
            <a:r>
              <a:rPr lang="tr-TR" dirty="0"/>
              <a:t>» Tarihsel olayların öğrenilmesine katkıda bulunur.</a:t>
            </a:r>
          </a:p>
        </p:txBody>
      </p:sp>
    </p:spTree>
    <p:extLst>
      <p:ext uri="{BB962C8B-B14F-4D97-AF65-F5344CB8AC3E}">
        <p14:creationId xmlns:p14="http://schemas.microsoft.com/office/powerpoint/2010/main" xmlns="" val="207447893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GEZİ YAZISI</a:t>
            </a:r>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dirty="0"/>
              <a:t>Gezilip görülen yerlerin ve o yerlerle ilgili izlenimlerin anlatıldığı yazılara gezi yazısı denir.</a:t>
            </a:r>
          </a:p>
          <a:p>
            <a:r>
              <a:rPr lang="tr-TR" dirty="0"/>
              <a:t>» Gezilip görülen yerler edebî bir üslupla anlatılır.</a:t>
            </a:r>
          </a:p>
          <a:p>
            <a:r>
              <a:rPr lang="tr-TR" dirty="0"/>
              <a:t>» Yazarın duygu ve düşüncelerini içerebilir.</a:t>
            </a:r>
          </a:p>
          <a:p>
            <a:r>
              <a:rPr lang="tr-TR" dirty="0"/>
              <a:t>» Gözlem gücüne dayanır.</a:t>
            </a:r>
          </a:p>
          <a:p>
            <a:r>
              <a:rPr lang="tr-TR" dirty="0"/>
              <a:t>» Anlatılanlar gerçektir, hayal ürünü değildir.</a:t>
            </a:r>
          </a:p>
        </p:txBody>
      </p:sp>
    </p:spTree>
    <p:extLst>
      <p:ext uri="{BB962C8B-B14F-4D97-AF65-F5344CB8AC3E}">
        <p14:creationId xmlns:p14="http://schemas.microsoft.com/office/powerpoint/2010/main" xmlns="" val="54501988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67544" y="836712"/>
            <a:ext cx="8229600" cy="5865515"/>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u="sng" dirty="0"/>
              <a:t>Biyografi (Yaşam Öyküsü</a:t>
            </a:r>
            <a:r>
              <a:rPr lang="tr-TR" dirty="0" smtClean="0"/>
              <a:t>)</a:t>
            </a:r>
            <a:endParaRPr lang="tr-TR" dirty="0"/>
          </a:p>
          <a:p>
            <a:r>
              <a:rPr lang="tr-TR" dirty="0"/>
              <a:t>Tanınmış, eserler yazmış, ün bırakmış kişileri tanıtmak amacıyla yazılan yazılara biyografi denir.</a:t>
            </a:r>
          </a:p>
          <a:p>
            <a:r>
              <a:rPr lang="tr-TR" dirty="0"/>
              <a:t>» Önemli şahısların hayatı başkası tarafından anlatılır.</a:t>
            </a:r>
          </a:p>
          <a:p>
            <a:r>
              <a:rPr lang="tr-TR" dirty="0"/>
              <a:t>» Anlatılan kişinin hayatı tarih sırasına göre ele alınır</a:t>
            </a:r>
            <a:r>
              <a:rPr lang="tr-TR" dirty="0" smtClean="0"/>
              <a:t>.</a:t>
            </a:r>
          </a:p>
          <a:p>
            <a:endParaRPr lang="tr-TR" b="1" u="sng" dirty="0" smtClean="0"/>
          </a:p>
          <a:p>
            <a:r>
              <a:rPr lang="tr-TR" b="1" u="sng" dirty="0" smtClean="0"/>
              <a:t>Otobiyografi </a:t>
            </a:r>
            <a:r>
              <a:rPr lang="tr-TR" b="1" u="sng" dirty="0"/>
              <a:t>(Öz Yaşam Öyküsü</a:t>
            </a:r>
            <a:r>
              <a:rPr lang="tr-TR" b="1" u="sng" dirty="0" smtClean="0"/>
              <a:t>)</a:t>
            </a:r>
            <a:endParaRPr lang="tr-TR" dirty="0"/>
          </a:p>
          <a:p>
            <a:r>
              <a:rPr lang="tr-TR" dirty="0"/>
              <a:t>Bir insanın, kendi hayatını kendisinin yazdığı eserlere otobiyografi denir. Biyografilerde kişinin hayatı, çalışmaları başkası tarafından yazılırken otobiyografilerde kişi kendisini anlatır, yazar.</a:t>
            </a:r>
          </a:p>
          <a:p>
            <a:r>
              <a:rPr lang="tr-TR" dirty="0"/>
              <a:t>» Kaynak olarak kişi kendisini ve aile büyüklerinden aldığı bilgiyi kullanır.</a:t>
            </a:r>
          </a:p>
        </p:txBody>
      </p:sp>
    </p:spTree>
    <p:extLst>
      <p:ext uri="{BB962C8B-B14F-4D97-AF65-F5344CB8AC3E}">
        <p14:creationId xmlns:p14="http://schemas.microsoft.com/office/powerpoint/2010/main" xmlns="" val="2719738652"/>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361459"/>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a:t>Yirmi yıl önceydi. Yedi gün dağlarda yürüdükten</a:t>
            </a:r>
          </a:p>
          <a:p>
            <a:r>
              <a:rPr lang="tr-TR" dirty="0"/>
              <a:t>sonra karşılaştığım boğazdan gördüğüm manzara</a:t>
            </a:r>
          </a:p>
          <a:p>
            <a:r>
              <a:rPr lang="tr-TR" dirty="0"/>
              <a:t>başımı döndürmüştü. O sarp, çorak, sarımsı</a:t>
            </a:r>
          </a:p>
          <a:p>
            <a:r>
              <a:rPr lang="tr-TR" dirty="0"/>
              <a:t>ve kızılımsı günlerin ardından beliren yemyeşil</a:t>
            </a:r>
          </a:p>
          <a:p>
            <a:r>
              <a:rPr lang="tr-TR" dirty="0"/>
              <a:t>ağaçlar beni ağlatmıştı. O anki hislerimi hâlâ</a:t>
            </a:r>
          </a:p>
          <a:p>
            <a:r>
              <a:rPr lang="tr-TR" dirty="0"/>
              <a:t>unutamam.</a:t>
            </a:r>
          </a:p>
          <a:p>
            <a:r>
              <a:rPr lang="tr-TR" b="1" dirty="0"/>
              <a:t>Bu parça hangi tür metinden alınmıştır?</a:t>
            </a:r>
          </a:p>
          <a:p>
            <a:r>
              <a:rPr lang="tr-TR" dirty="0"/>
              <a:t>A) Anı </a:t>
            </a:r>
            <a:r>
              <a:rPr lang="tr-TR" dirty="0" smtClean="0"/>
              <a:t>                      B</a:t>
            </a:r>
            <a:r>
              <a:rPr lang="tr-TR" dirty="0"/>
              <a:t>) Biyografi</a:t>
            </a:r>
          </a:p>
          <a:p>
            <a:r>
              <a:rPr lang="tr-TR" dirty="0"/>
              <a:t>C) Makale </a:t>
            </a:r>
            <a:r>
              <a:rPr lang="tr-TR" dirty="0" smtClean="0"/>
              <a:t>               D</a:t>
            </a:r>
            <a:r>
              <a:rPr lang="tr-TR" dirty="0"/>
              <a:t>) Söyleşi</a:t>
            </a:r>
          </a:p>
        </p:txBody>
      </p:sp>
    </p:spTree>
    <p:extLst>
      <p:ext uri="{BB962C8B-B14F-4D97-AF65-F5344CB8AC3E}">
        <p14:creationId xmlns:p14="http://schemas.microsoft.com/office/powerpoint/2010/main" xmlns="" val="6885246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435280" cy="5217443"/>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Padişahın </a:t>
            </a:r>
            <a:r>
              <a:rPr lang="tr-TR" b="1" u="sng" dirty="0"/>
              <a:t>emirlerini</a:t>
            </a:r>
            <a:r>
              <a:rPr lang="tr-TR" dirty="0"/>
              <a:t> yerine getirmek için canla </a:t>
            </a:r>
            <a:r>
              <a:rPr lang="tr-TR" dirty="0" smtClean="0"/>
              <a:t>başla çalışıyorlar</a:t>
            </a:r>
            <a:r>
              <a:rPr lang="tr-TR" dirty="0"/>
              <a:t>.</a:t>
            </a:r>
          </a:p>
          <a:p>
            <a:r>
              <a:rPr lang="tr-TR" dirty="0"/>
              <a:t>• </a:t>
            </a:r>
            <a:r>
              <a:rPr lang="tr-TR" b="1" u="sng" dirty="0"/>
              <a:t>Etrafta</a:t>
            </a:r>
            <a:r>
              <a:rPr lang="tr-TR" dirty="0"/>
              <a:t> kimsenin olmaması o adamların işini kolaylaştırmış.</a:t>
            </a:r>
          </a:p>
          <a:p>
            <a:r>
              <a:rPr lang="tr-TR" dirty="0"/>
              <a:t>• Dünya atom </a:t>
            </a:r>
            <a:r>
              <a:rPr lang="tr-TR" b="1" u="sng" dirty="0"/>
              <a:t>çağında</a:t>
            </a:r>
            <a:r>
              <a:rPr lang="tr-TR" dirty="0"/>
              <a:t>, biz hâlâ medeniyet </a:t>
            </a:r>
            <a:r>
              <a:rPr lang="tr-TR" dirty="0" smtClean="0"/>
              <a:t>kavgası içindeyiz</a:t>
            </a:r>
            <a:r>
              <a:rPr lang="tr-TR" dirty="0"/>
              <a:t>.</a:t>
            </a:r>
          </a:p>
          <a:p>
            <a:r>
              <a:rPr lang="tr-TR" dirty="0"/>
              <a:t>• Onun gözlerinde, umutsuzlukla</a:t>
            </a:r>
            <a:r>
              <a:rPr lang="tr-TR" b="1" u="sng" dirty="0"/>
              <a:t> öfke </a:t>
            </a:r>
            <a:r>
              <a:rPr lang="tr-TR" dirty="0"/>
              <a:t>karışımı </a:t>
            </a:r>
            <a:r>
              <a:rPr lang="tr-TR" dirty="0" smtClean="0"/>
              <a:t>bir ifade </a:t>
            </a:r>
            <a:r>
              <a:rPr lang="tr-TR" dirty="0"/>
              <a:t>var.</a:t>
            </a:r>
          </a:p>
          <a:p>
            <a:r>
              <a:rPr lang="tr-TR" b="1" dirty="0"/>
              <a:t>Aşağıdakilerden hangisinde, bu cümlelerdeki altı</a:t>
            </a:r>
          </a:p>
          <a:p>
            <a:r>
              <a:rPr lang="tr-TR" b="1" dirty="0"/>
              <a:t>çizili sözcüklerden herhangi birinin eş anlamlısı</a:t>
            </a:r>
          </a:p>
          <a:p>
            <a:r>
              <a:rPr lang="tr-TR" b="1" dirty="0"/>
              <a:t>kullanılmamıştır</a:t>
            </a:r>
            <a:r>
              <a:rPr lang="tr-TR" b="1" dirty="0" smtClean="0"/>
              <a:t>?</a:t>
            </a:r>
          </a:p>
          <a:p>
            <a:endParaRPr lang="tr-TR" b="1" dirty="0"/>
          </a:p>
          <a:p>
            <a:r>
              <a:rPr lang="tr-TR" dirty="0"/>
              <a:t>A) Polisler, bir delil bulabilmek için çevreyi incelediler.</a:t>
            </a:r>
          </a:p>
          <a:p>
            <a:r>
              <a:rPr lang="tr-TR" dirty="0"/>
              <a:t>B) Bana sorarsanız devrimiz nasihat devri </a:t>
            </a:r>
            <a:r>
              <a:rPr lang="tr-TR" dirty="0" smtClean="0"/>
              <a:t>olmaktan çıktı</a:t>
            </a:r>
            <a:r>
              <a:rPr lang="tr-TR" dirty="0"/>
              <a:t>.</a:t>
            </a:r>
          </a:p>
          <a:p>
            <a:r>
              <a:rPr lang="tr-TR" dirty="0"/>
              <a:t>C) Görevim, bu çocukları hemen güvenli bir yere götürmekti.</a:t>
            </a:r>
          </a:p>
          <a:p>
            <a:r>
              <a:rPr lang="tr-TR" dirty="0"/>
              <a:t>D) Karşısında yetimleri görünce doktorun hiddeti geçiverdi.</a:t>
            </a:r>
          </a:p>
        </p:txBody>
      </p:sp>
    </p:spTree>
    <p:extLst>
      <p:ext uri="{BB962C8B-B14F-4D97-AF65-F5344CB8AC3E}">
        <p14:creationId xmlns:p14="http://schemas.microsoft.com/office/powerpoint/2010/main" xmlns="" val="321741800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“Sergüzeşt” adlı roman, ilk kez 1887’de yayımlandı.</a:t>
            </a:r>
          </a:p>
          <a:p>
            <a:r>
              <a:rPr lang="tr-TR" dirty="0"/>
              <a:t>Bu romanda dönemin toplumsal sorunlarına</a:t>
            </a:r>
          </a:p>
          <a:p>
            <a:r>
              <a:rPr lang="tr-TR" dirty="0"/>
              <a:t>gerçekçi bir yaklaşımla değinilmiştir. Ayrıca</a:t>
            </a:r>
          </a:p>
          <a:p>
            <a:r>
              <a:rPr lang="tr-TR" dirty="0"/>
              <a:t>yapıt, konuşmaların sadeliği, günlük dile uygunluğu</a:t>
            </a:r>
          </a:p>
          <a:p>
            <a:r>
              <a:rPr lang="tr-TR" dirty="0"/>
              <a:t>ile de dikkat çekmektedir.</a:t>
            </a:r>
          </a:p>
          <a:p>
            <a:r>
              <a:rPr lang="tr-TR" b="1" dirty="0"/>
              <a:t>Bu parça aşağıdaki metin türlerinin hangisinden</a:t>
            </a:r>
          </a:p>
          <a:p>
            <a:r>
              <a:rPr lang="tr-TR" b="1" dirty="0"/>
              <a:t>alınmıştır?</a:t>
            </a:r>
          </a:p>
          <a:p>
            <a:r>
              <a:rPr lang="tr-TR" dirty="0"/>
              <a:t>A) Hikâye </a:t>
            </a:r>
            <a:r>
              <a:rPr lang="tr-TR" dirty="0" smtClean="0"/>
              <a:t>                   B</a:t>
            </a:r>
            <a:r>
              <a:rPr lang="tr-TR" dirty="0"/>
              <a:t>) Eleştiri</a:t>
            </a:r>
          </a:p>
          <a:p>
            <a:r>
              <a:rPr lang="tr-TR" dirty="0"/>
              <a:t>C) Deneme </a:t>
            </a:r>
            <a:r>
              <a:rPr lang="tr-TR" dirty="0" smtClean="0"/>
              <a:t>                 D</a:t>
            </a:r>
            <a:r>
              <a:rPr lang="tr-TR" dirty="0"/>
              <a:t>) Makale</a:t>
            </a:r>
          </a:p>
        </p:txBody>
      </p:sp>
    </p:spTree>
    <p:extLst>
      <p:ext uri="{BB962C8B-B14F-4D97-AF65-F5344CB8AC3E}">
        <p14:creationId xmlns:p14="http://schemas.microsoft.com/office/powerpoint/2010/main" xmlns="" val="21006069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Hüseyin Rahmi Gürpınar, sayısı yetmişi bulan</a:t>
            </a:r>
          </a:p>
          <a:p>
            <a:r>
              <a:rPr lang="tr-TR" dirty="0"/>
              <a:t>yapıtları arasında en çok romanlarıyla tanındı.</a:t>
            </a:r>
          </a:p>
          <a:p>
            <a:r>
              <a:rPr lang="tr-TR" dirty="0"/>
              <a:t>Bu tür yapıtlarında özellikle kenar mahalle</a:t>
            </a:r>
          </a:p>
          <a:p>
            <a:r>
              <a:rPr lang="tr-TR" dirty="0"/>
              <a:t>insanlarını, sosyal sorunları, batıl inançları iyi bir</a:t>
            </a:r>
          </a:p>
          <a:p>
            <a:r>
              <a:rPr lang="tr-TR" dirty="0"/>
              <a:t>gözlemle ortaya koymuştur. Bu gözlemciliğiyle</a:t>
            </a:r>
          </a:p>
          <a:p>
            <a:r>
              <a:rPr lang="tr-TR" dirty="0"/>
              <a:t>İstanbul hayatından çok canlı sahneler yansıtmış,</a:t>
            </a:r>
          </a:p>
          <a:p>
            <a:r>
              <a:rPr lang="tr-TR" dirty="0"/>
              <a:t>çok kuvvetli tipler çizmiştir.</a:t>
            </a:r>
          </a:p>
          <a:p>
            <a:r>
              <a:rPr lang="tr-TR" b="1" dirty="0"/>
              <a:t>Bu parça aşağıdaki metin türlerinin hangisinden</a:t>
            </a:r>
          </a:p>
          <a:p>
            <a:r>
              <a:rPr lang="tr-TR" b="1" dirty="0"/>
              <a:t>alınmıştır?</a:t>
            </a:r>
          </a:p>
          <a:p>
            <a:r>
              <a:rPr lang="tr-TR" dirty="0"/>
              <a:t>A) Makale </a:t>
            </a:r>
            <a:r>
              <a:rPr lang="tr-TR" dirty="0" smtClean="0"/>
              <a:t>                     B</a:t>
            </a:r>
            <a:r>
              <a:rPr lang="tr-TR" dirty="0"/>
              <a:t>) Anı</a:t>
            </a:r>
          </a:p>
          <a:p>
            <a:r>
              <a:rPr lang="tr-TR" dirty="0"/>
              <a:t>C) Biyografi </a:t>
            </a:r>
            <a:r>
              <a:rPr lang="tr-TR" dirty="0" smtClean="0"/>
              <a:t>                   D</a:t>
            </a:r>
            <a:r>
              <a:rPr lang="tr-TR" dirty="0"/>
              <a:t>) Mektup</a:t>
            </a:r>
          </a:p>
        </p:txBody>
      </p:sp>
    </p:spTree>
    <p:extLst>
      <p:ext uri="{BB962C8B-B14F-4D97-AF65-F5344CB8AC3E}">
        <p14:creationId xmlns:p14="http://schemas.microsoft.com/office/powerpoint/2010/main" xmlns="" val="309727650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Son Buzul Çağı, deniz seviyesinin günümüze</a:t>
            </a:r>
          </a:p>
          <a:p>
            <a:r>
              <a:rPr lang="tr-TR" dirty="0"/>
              <a:t>göre 100 metreden fazla alçaldığı bir dönemdir.</a:t>
            </a:r>
          </a:p>
          <a:p>
            <a:r>
              <a:rPr lang="tr-TR" dirty="0"/>
              <a:t>Şu an ana karadan 6 kilometre kadar açıkta</a:t>
            </a:r>
          </a:p>
          <a:p>
            <a:r>
              <a:rPr lang="tr-TR" dirty="0"/>
              <a:t>bulunan Bozcaada, Buzul Çağı’nda Biga Yarımadası</a:t>
            </a:r>
          </a:p>
          <a:p>
            <a:r>
              <a:rPr lang="tr-TR" dirty="0"/>
              <a:t>ile bağlantılıydı. Böylece </a:t>
            </a:r>
            <a:r>
              <a:rPr lang="tr-TR" dirty="0" err="1"/>
              <a:t>Geyikli’den</a:t>
            </a:r>
            <a:r>
              <a:rPr lang="tr-TR" dirty="0"/>
              <a:t> adaya</a:t>
            </a:r>
          </a:p>
          <a:p>
            <a:r>
              <a:rPr lang="tr-TR" dirty="0"/>
              <a:t>yürüyerek ulaşım sağlanmaktaydı.</a:t>
            </a:r>
          </a:p>
          <a:p>
            <a:r>
              <a:rPr lang="tr-TR" b="1" dirty="0"/>
              <a:t>Bu parça, aşağıdaki metin türlerinin hangisinden</a:t>
            </a:r>
          </a:p>
          <a:p>
            <a:r>
              <a:rPr lang="tr-TR" b="1" dirty="0"/>
              <a:t>alınmıştır?</a:t>
            </a:r>
          </a:p>
          <a:p>
            <a:r>
              <a:rPr lang="tr-TR" dirty="0"/>
              <a:t>A) Destan </a:t>
            </a:r>
            <a:r>
              <a:rPr lang="tr-TR" dirty="0" smtClean="0"/>
              <a:t>                B</a:t>
            </a:r>
            <a:r>
              <a:rPr lang="tr-TR" dirty="0"/>
              <a:t>) Makale</a:t>
            </a:r>
          </a:p>
          <a:p>
            <a:r>
              <a:rPr lang="tr-TR" dirty="0"/>
              <a:t>C) Anı </a:t>
            </a:r>
            <a:r>
              <a:rPr lang="tr-TR" dirty="0" smtClean="0"/>
              <a:t>                       D</a:t>
            </a:r>
            <a:r>
              <a:rPr lang="tr-TR" dirty="0"/>
              <a:t>) Deneme</a:t>
            </a:r>
          </a:p>
        </p:txBody>
      </p:sp>
    </p:spTree>
    <p:extLst>
      <p:ext uri="{BB962C8B-B14F-4D97-AF65-F5344CB8AC3E}">
        <p14:creationId xmlns:p14="http://schemas.microsoft.com/office/powerpoint/2010/main" xmlns="" val="307620119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Yazarlarımızın çoğunun yeni dile karşı koymaya</a:t>
            </a:r>
          </a:p>
          <a:p>
            <a:r>
              <a:rPr lang="tr-TR" dirty="0"/>
              <a:t>kalkmaları bana göre dil için de o yazar için de</a:t>
            </a:r>
          </a:p>
          <a:p>
            <a:r>
              <a:rPr lang="tr-TR" dirty="0"/>
              <a:t>büyük kayıptır. Dil için kayıptır çünkü yeni dil,</a:t>
            </a:r>
          </a:p>
          <a:p>
            <a:r>
              <a:rPr lang="tr-TR" dirty="0"/>
              <a:t>yazarların payı olmadan kuruluyor. Bu yüzden</a:t>
            </a:r>
          </a:p>
          <a:p>
            <a:r>
              <a:rPr lang="tr-TR" dirty="0"/>
              <a:t>birtakım zevksizliklerin önüne geçilemiyor. Yazarlarımız</a:t>
            </a:r>
          </a:p>
          <a:p>
            <a:r>
              <a:rPr lang="tr-TR" dirty="0"/>
              <a:t>için kayıptır çünkü onlar yarın küçük</a:t>
            </a:r>
          </a:p>
          <a:p>
            <a:r>
              <a:rPr lang="tr-TR" dirty="0"/>
              <a:t>düşecekler.</a:t>
            </a:r>
          </a:p>
          <a:p>
            <a:r>
              <a:rPr lang="tr-TR" dirty="0"/>
              <a:t>Bu parça, aşağıdaki metin türlerinin hangisinden</a:t>
            </a:r>
          </a:p>
          <a:p>
            <a:r>
              <a:rPr lang="tr-TR" dirty="0"/>
              <a:t>alınmıştır?</a:t>
            </a:r>
          </a:p>
          <a:p>
            <a:r>
              <a:rPr lang="tr-TR" dirty="0"/>
              <a:t>A) Deneme </a:t>
            </a:r>
            <a:r>
              <a:rPr lang="tr-TR" dirty="0" smtClean="0"/>
              <a:t>                    B</a:t>
            </a:r>
            <a:r>
              <a:rPr lang="tr-TR" dirty="0"/>
              <a:t>) Biyografi</a:t>
            </a:r>
          </a:p>
          <a:p>
            <a:r>
              <a:rPr lang="tr-TR" dirty="0"/>
              <a:t>C) Makale </a:t>
            </a:r>
            <a:r>
              <a:rPr lang="tr-TR" dirty="0" smtClean="0"/>
              <a:t>                      D</a:t>
            </a:r>
            <a:r>
              <a:rPr lang="tr-TR" dirty="0"/>
              <a:t>) Anı</a:t>
            </a:r>
          </a:p>
        </p:txBody>
      </p:sp>
    </p:spTree>
    <p:extLst>
      <p:ext uri="{BB962C8B-B14F-4D97-AF65-F5344CB8AC3E}">
        <p14:creationId xmlns:p14="http://schemas.microsoft.com/office/powerpoint/2010/main" xmlns="" val="379893211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OLAY YAZILARI</a:t>
            </a:r>
            <a:endParaRPr lang="tr-TR"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smtClean="0"/>
              <a:t>MASAL</a:t>
            </a:r>
          </a:p>
          <a:p>
            <a:r>
              <a:rPr lang="tr-TR" dirty="0" smtClean="0"/>
              <a:t>Olağanüstü olaylarla süslü, olağanüstü kişilerin başından geçen, zaman ve yer kavramları belirli olmayan hayalî olayların anlatıldığı yazılara masal denir.</a:t>
            </a:r>
          </a:p>
          <a:p>
            <a:r>
              <a:rPr lang="tr-TR" dirty="0" smtClean="0"/>
              <a:t>» Masalda eğiticilik ve öğreticilik esastır.</a:t>
            </a:r>
          </a:p>
          <a:p>
            <a:r>
              <a:rPr lang="tr-TR" b="1" u="sng" dirty="0" smtClean="0"/>
              <a:t>FABL</a:t>
            </a:r>
          </a:p>
          <a:p>
            <a:r>
              <a:rPr lang="tr-TR" dirty="0" smtClean="0"/>
              <a:t>İnsan dışındaki canlı ve cansız varlıklara insan özelliği verilerek başlarından geçen olayların insanlara ibret dersi verecek şekilde anlatıldığı kısa yazılara fabl denir.</a:t>
            </a:r>
          </a:p>
          <a:p>
            <a:r>
              <a:rPr lang="tr-TR" dirty="0" smtClean="0"/>
              <a:t>» Sonunda ders verme amacı güden </a:t>
            </a:r>
            <a:r>
              <a:rPr lang="tr-TR" dirty="0"/>
              <a:t>yazılardır. </a:t>
            </a:r>
            <a:endParaRPr lang="tr-TR" dirty="0" smtClean="0"/>
          </a:p>
          <a:p>
            <a:r>
              <a:rPr lang="tr-TR" b="1" u="sng" dirty="0" smtClean="0"/>
              <a:t>HİKAYE</a:t>
            </a:r>
            <a:endParaRPr lang="tr-TR" dirty="0"/>
          </a:p>
          <a:p>
            <a:r>
              <a:rPr lang="tr-TR" dirty="0"/>
              <a:t>Olmuş veya olabilecek olayları belli bir plan çerçevesi içinde yer ve zamana bağlı olarak anlatan yazı türüne hikâye (öykü) denir.</a:t>
            </a:r>
            <a:endParaRPr lang="tr-TR" dirty="0" smtClean="0"/>
          </a:p>
          <a:p>
            <a:endParaRPr lang="tr-TR" dirty="0"/>
          </a:p>
        </p:txBody>
      </p:sp>
    </p:spTree>
    <p:extLst>
      <p:ext uri="{BB962C8B-B14F-4D97-AF65-F5344CB8AC3E}">
        <p14:creationId xmlns:p14="http://schemas.microsoft.com/office/powerpoint/2010/main" xmlns="" val="84044159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832648"/>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smtClean="0"/>
              <a:t>Destan</a:t>
            </a:r>
            <a:endParaRPr lang="tr-TR" b="1" u="sng" dirty="0"/>
          </a:p>
          <a:p>
            <a:r>
              <a:rPr lang="tr-TR" dirty="0"/>
              <a:t>Bir ulusun kahramanlıklarını, savaşlarını, büyük toplumsal olaylarını anlatan ve genellikle şiir (nazım) biçiminde oluşturulan eserlere destan denir.</a:t>
            </a:r>
          </a:p>
          <a:p>
            <a:r>
              <a:rPr lang="tr-TR" dirty="0"/>
              <a:t>» Yazı türleri içinde en uzun olanıdır.</a:t>
            </a:r>
          </a:p>
          <a:p>
            <a:r>
              <a:rPr lang="tr-TR" dirty="0"/>
              <a:t>» Efsaneden sonra bilinen en eski türdür</a:t>
            </a:r>
            <a:r>
              <a:rPr lang="tr-TR" dirty="0" smtClean="0"/>
              <a:t>.</a:t>
            </a:r>
          </a:p>
          <a:p>
            <a:r>
              <a:rPr lang="tr-TR" b="1" u="sng" dirty="0"/>
              <a:t>Efsane (Söylence</a:t>
            </a:r>
            <a:r>
              <a:rPr lang="tr-TR" b="1" u="sng" dirty="0" smtClean="0"/>
              <a:t>)</a:t>
            </a:r>
            <a:endParaRPr lang="tr-TR" dirty="0"/>
          </a:p>
          <a:p>
            <a:r>
              <a:rPr lang="tr-TR" dirty="0"/>
              <a:t>Halkın duygu, düşünce ve hayal dünyasında doğarak ağızdan ağıza dolaşan, gelenek ve göreneklerin oluşumunu etkileyen hikayelere efsane denir.</a:t>
            </a:r>
          </a:p>
          <a:p>
            <a:r>
              <a:rPr lang="tr-TR" dirty="0"/>
              <a:t>» Hayal gücünün ürünü ve bilinen en eski türdür.</a:t>
            </a:r>
          </a:p>
          <a:p>
            <a:r>
              <a:rPr lang="tr-TR" dirty="0"/>
              <a:t>» Eski dönemlerde tabiat olaylarının nedenlerini bilmeyen insanlar, bu olayları açıklama gereği hissetmişlerdir. Yağmurun yağması, gök gürültüsü, şimşek çakması gibi birçok olayı kendilerine göre yorumlamışlar, efsaneler vasıtasıyla bunlara açıklık getirmişlerdir.</a:t>
            </a:r>
          </a:p>
        </p:txBody>
      </p:sp>
    </p:spTree>
    <p:extLst>
      <p:ext uri="{BB962C8B-B14F-4D97-AF65-F5344CB8AC3E}">
        <p14:creationId xmlns:p14="http://schemas.microsoft.com/office/powerpoint/2010/main" xmlns="" val="50690234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u="sng" dirty="0"/>
              <a:t>Efsane ile Destan Arasındaki Farklar</a:t>
            </a:r>
            <a:r>
              <a:rPr lang="tr-TR" b="1" u="sng" dirty="0" smtClean="0"/>
              <a:t>:</a:t>
            </a:r>
            <a:endParaRPr lang="tr-TR" dirty="0"/>
          </a:p>
          <a:p>
            <a:r>
              <a:rPr lang="tr-TR" dirty="0"/>
              <a:t>» Destanlardaki olayları tarih sayfalarında bulmamız mümkündür. Ama bunu efsane için her zaman söyleyemeyiz.</a:t>
            </a:r>
          </a:p>
          <a:p>
            <a:r>
              <a:rPr lang="tr-TR" dirty="0"/>
              <a:t>» Destanlar genellikle şiir (manzum) biçiminde yazılırken, efsaneler düz yazı (nesir) biçimindedir.</a:t>
            </a:r>
          </a:p>
          <a:p>
            <a:r>
              <a:rPr lang="tr-TR" dirty="0"/>
              <a:t>» Destanlar milletlerin yaşamış olduğu önemli olayları konu alır. Bu bakımdan bu önemli olayları bir tarihi gerçeklik olarak görebiliyoruz. Ancak bunu bütün efsaneler için söylememiz mümkün değildir.</a:t>
            </a:r>
          </a:p>
          <a:p>
            <a:endParaRPr lang="tr-TR" dirty="0"/>
          </a:p>
          <a:p>
            <a:r>
              <a:rPr lang="tr-TR" b="1" u="sng" dirty="0"/>
              <a:t>Efsane ile Masal Arasındaki Farklar:</a:t>
            </a:r>
          </a:p>
          <a:p>
            <a:pPr marL="0" indent="0">
              <a:buNone/>
            </a:pPr>
            <a:r>
              <a:rPr lang="tr-TR" dirty="0" smtClean="0"/>
              <a:t>» </a:t>
            </a:r>
            <a:r>
              <a:rPr lang="tr-TR" dirty="0"/>
              <a:t>Masallar tamamen olağanüstü, olağandışı olayları anlatırken efsaneler toplumsal </a:t>
            </a:r>
            <a:r>
              <a:rPr lang="tr-TR" dirty="0" err="1"/>
              <a:t>olaylarlar</a:t>
            </a:r>
            <a:r>
              <a:rPr lang="tr-TR" dirty="0"/>
              <a:t> ilgili insanların doğaüstü olaylara karşı verdiği savaşı anlatır.</a:t>
            </a:r>
          </a:p>
          <a:p>
            <a:r>
              <a:rPr lang="tr-TR" dirty="0"/>
              <a:t>» Masallar her zaman mutlu sonla biterken efsaneler her zaman mutlu sonla bitmez.</a:t>
            </a:r>
          </a:p>
          <a:p>
            <a:r>
              <a:rPr lang="tr-TR" dirty="0"/>
              <a:t>» Masalın amacı eğiticilik, efsanenin amacı ise bazı olaylara açıklık getirmektir.</a:t>
            </a:r>
          </a:p>
        </p:txBody>
      </p:sp>
    </p:spTree>
    <p:extLst>
      <p:ext uri="{BB962C8B-B14F-4D97-AF65-F5344CB8AC3E}">
        <p14:creationId xmlns:p14="http://schemas.microsoft.com/office/powerpoint/2010/main" xmlns="" val="267725224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1970 yılında Ermenek’in bir dağ köyüne öğretmen olarak</a:t>
            </a:r>
          </a:p>
          <a:p>
            <a:r>
              <a:rPr lang="tr-TR" dirty="0"/>
              <a:t>atanmıştım. Öğretmenliğe başladığım ilk günü hiç</a:t>
            </a:r>
          </a:p>
          <a:p>
            <a:r>
              <a:rPr lang="tr-TR" dirty="0"/>
              <a:t>unutamam. Otomobille gidebileceğimiz bir yol olmadığı</a:t>
            </a:r>
          </a:p>
          <a:p>
            <a:r>
              <a:rPr lang="tr-TR" dirty="0"/>
              <a:t>için patika yoldan katırlarla beş saatte köye varmıştık.</a:t>
            </a:r>
          </a:p>
          <a:p>
            <a:r>
              <a:rPr lang="tr-TR" dirty="0"/>
              <a:t>Köylüler, köylerine öğretmen atandığını öğrenince</a:t>
            </a:r>
          </a:p>
          <a:p>
            <a:r>
              <a:rPr lang="tr-TR" dirty="0"/>
              <a:t>çok sevinmişler. Beni görünce çok mutlu oldular. Beş</a:t>
            </a:r>
          </a:p>
          <a:p>
            <a:r>
              <a:rPr lang="tr-TR" dirty="0"/>
              <a:t>yıl boyunca o köyde çalıştım. Acısıyla, tatlısıyla güzel</a:t>
            </a:r>
          </a:p>
          <a:p>
            <a:r>
              <a:rPr lang="tr-TR" dirty="0"/>
              <a:t>günler geçirdim.</a:t>
            </a:r>
          </a:p>
          <a:p>
            <a:r>
              <a:rPr lang="tr-TR" b="1" dirty="0"/>
              <a:t>Bu metnin türü aşağıdakilerden hangisidir?</a:t>
            </a:r>
          </a:p>
          <a:p>
            <a:r>
              <a:rPr lang="tr-TR" dirty="0"/>
              <a:t>A) Gezi yazısı</a:t>
            </a:r>
          </a:p>
          <a:p>
            <a:r>
              <a:rPr lang="tr-TR" dirty="0"/>
              <a:t>B) Günlük</a:t>
            </a:r>
          </a:p>
          <a:p>
            <a:r>
              <a:rPr lang="tr-TR" dirty="0"/>
              <a:t>C) Anı</a:t>
            </a:r>
          </a:p>
          <a:p>
            <a:r>
              <a:rPr lang="tr-TR" dirty="0"/>
              <a:t>D) Deneme</a:t>
            </a:r>
          </a:p>
        </p:txBody>
      </p:sp>
    </p:spTree>
    <p:extLst>
      <p:ext uri="{BB962C8B-B14F-4D97-AF65-F5344CB8AC3E}">
        <p14:creationId xmlns:p14="http://schemas.microsoft.com/office/powerpoint/2010/main" xmlns="" val="303117269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b="1" dirty="0"/>
              <a:t>Aşağıdakilerden hangisi bir düşünce yazısıdır?</a:t>
            </a:r>
          </a:p>
          <a:p>
            <a:r>
              <a:rPr lang="tr-TR" dirty="0"/>
              <a:t>A) Karanlık ve dar yollarda, ellerinde fenerle </a:t>
            </a:r>
            <a:r>
              <a:rPr lang="tr-TR" dirty="0" smtClean="0"/>
              <a:t>komşudan dönen </a:t>
            </a:r>
            <a:r>
              <a:rPr lang="tr-TR" dirty="0"/>
              <a:t>kadınlara rastladı. Yavaş yavaş </a:t>
            </a:r>
            <a:r>
              <a:rPr lang="tr-TR" dirty="0" smtClean="0"/>
              <a:t>kasabanın  dışına </a:t>
            </a:r>
            <a:r>
              <a:rPr lang="tr-TR" dirty="0"/>
              <a:t>uzanarak </a:t>
            </a:r>
            <a:r>
              <a:rPr lang="tr-TR" dirty="0" err="1"/>
              <a:t>Büyükçay’ın</a:t>
            </a:r>
            <a:r>
              <a:rPr lang="tr-TR" dirty="0"/>
              <a:t> kenarına geldi. Burada</a:t>
            </a:r>
          </a:p>
          <a:p>
            <a:r>
              <a:rPr lang="tr-TR" dirty="0"/>
              <a:t>uzun bir tahta köprü vardı. </a:t>
            </a:r>
            <a:r>
              <a:rPr lang="tr-TR" dirty="0" err="1"/>
              <a:t>Havran’a</a:t>
            </a:r>
            <a:r>
              <a:rPr lang="tr-TR" dirty="0"/>
              <a:t> ve </a:t>
            </a:r>
            <a:r>
              <a:rPr lang="tr-TR" dirty="0" smtClean="0"/>
              <a:t>Kemer’e  gidecek </a:t>
            </a:r>
            <a:r>
              <a:rPr lang="tr-TR" dirty="0"/>
              <a:t>arabalar bu köprünün üstünden geçiyordu.</a:t>
            </a:r>
          </a:p>
          <a:p>
            <a:r>
              <a:rPr lang="tr-TR" dirty="0"/>
              <a:t>B) Öfke ve kin, doğruluğun sınırları dışındadır. Bu </a:t>
            </a:r>
            <a:r>
              <a:rPr lang="tr-TR" dirty="0" smtClean="0"/>
              <a:t>duygular mantığını </a:t>
            </a:r>
            <a:r>
              <a:rPr lang="tr-TR" dirty="0"/>
              <a:t>kullanmayan insanların işine </a:t>
            </a:r>
            <a:r>
              <a:rPr lang="tr-TR" dirty="0" smtClean="0"/>
              <a:t>yarar   sadece</a:t>
            </a:r>
            <a:r>
              <a:rPr lang="tr-TR" dirty="0"/>
              <a:t>. Doğru ve temiz işler, hep ölçülü ve ağırbaşlıdır.</a:t>
            </a:r>
          </a:p>
          <a:p>
            <a:r>
              <a:rPr lang="tr-TR" dirty="0"/>
              <a:t>Ölçü olmayan yerde kavga, gürültü ve </a:t>
            </a:r>
            <a:r>
              <a:rPr lang="tr-TR" dirty="0" smtClean="0"/>
              <a:t>haksızlık     vardır</a:t>
            </a:r>
            <a:r>
              <a:rPr lang="tr-TR" dirty="0"/>
              <a:t>.</a:t>
            </a:r>
          </a:p>
          <a:p>
            <a:r>
              <a:rPr lang="tr-TR" dirty="0"/>
              <a:t>C) Burası beni hasta edecekti. Birden ürperdim </a:t>
            </a:r>
            <a:r>
              <a:rPr lang="tr-TR" dirty="0" smtClean="0"/>
              <a:t>ve  ellerimi </a:t>
            </a:r>
            <a:r>
              <a:rPr lang="tr-TR" dirty="0"/>
              <a:t>yüzüme götürdüm. Terden sırılsıklam </a:t>
            </a:r>
            <a:r>
              <a:rPr lang="tr-TR" dirty="0" smtClean="0"/>
              <a:t>olmuştum.  Şu </a:t>
            </a:r>
            <a:r>
              <a:rPr lang="tr-TR" dirty="0"/>
              <a:t>mahzende, şu kış gecesinde, şu </a:t>
            </a:r>
            <a:r>
              <a:rPr lang="tr-TR" dirty="0" smtClean="0"/>
              <a:t>hava akımlarının </a:t>
            </a:r>
            <a:r>
              <a:rPr lang="tr-TR" dirty="0"/>
              <a:t>ortasında terliyordum. Terden </a:t>
            </a:r>
            <a:r>
              <a:rPr lang="tr-TR" dirty="0" smtClean="0"/>
              <a:t>ıslanmış   saçlarıma </a:t>
            </a:r>
            <a:r>
              <a:rPr lang="tr-TR" dirty="0"/>
              <a:t>dokundum yavaşça.</a:t>
            </a:r>
          </a:p>
          <a:p>
            <a:r>
              <a:rPr lang="tr-TR" dirty="0"/>
              <a:t>D) Gece olunca ağaçların bilgesi o tatlı sesiyle </a:t>
            </a:r>
            <a:r>
              <a:rPr lang="tr-TR" dirty="0" smtClean="0"/>
              <a:t>ormana masallar </a:t>
            </a:r>
            <a:r>
              <a:rPr lang="tr-TR" dirty="0"/>
              <a:t>anlatırmış. Ağaçlardan biri kurumaya </a:t>
            </a:r>
            <a:r>
              <a:rPr lang="tr-TR" dirty="0" smtClean="0"/>
              <a:t>yüz tutsa </a:t>
            </a:r>
            <a:r>
              <a:rPr lang="tr-TR" dirty="0"/>
              <a:t>bütün ağaçlar ona yardım etmek için </a:t>
            </a:r>
            <a:r>
              <a:rPr lang="tr-TR" dirty="0" smtClean="0"/>
              <a:t>elinden geleni </a:t>
            </a:r>
            <a:r>
              <a:rPr lang="tr-TR" dirty="0"/>
              <a:t>yaparmış. Gökyüzünden yağan yağmuru </a:t>
            </a:r>
            <a:r>
              <a:rPr lang="tr-TR" dirty="0" smtClean="0"/>
              <a:t>bile  adaletle </a:t>
            </a:r>
            <a:r>
              <a:rPr lang="tr-TR" dirty="0"/>
              <a:t>bölüşüp içerlermiş.</a:t>
            </a:r>
          </a:p>
        </p:txBody>
      </p:sp>
    </p:spTree>
    <p:extLst>
      <p:ext uri="{BB962C8B-B14F-4D97-AF65-F5344CB8AC3E}">
        <p14:creationId xmlns:p14="http://schemas.microsoft.com/office/powerpoint/2010/main" xmlns="" val="271066953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Küresel iklim değişikliği ile birlikte son 30 yılda </a:t>
            </a:r>
            <a:r>
              <a:rPr lang="tr-TR" dirty="0" smtClean="0"/>
              <a:t>kar yağış </a:t>
            </a:r>
            <a:r>
              <a:rPr lang="tr-TR" dirty="0"/>
              <a:t>oranı yüzde 10 azaldı. Bu durum yapay kar </a:t>
            </a:r>
            <a:r>
              <a:rPr lang="tr-TR" dirty="0" smtClean="0"/>
              <a:t>kullanımını artırdı</a:t>
            </a:r>
            <a:r>
              <a:rPr lang="tr-TR" dirty="0"/>
              <a:t>. Özellikle kayak pistlerinin </a:t>
            </a:r>
            <a:r>
              <a:rPr lang="tr-TR" dirty="0" smtClean="0"/>
              <a:t>yapımında yapay </a:t>
            </a:r>
            <a:r>
              <a:rPr lang="tr-TR" dirty="0"/>
              <a:t>kar kullanılmaya başlandı. Ancak yapay kar </a:t>
            </a:r>
            <a:r>
              <a:rPr lang="tr-TR" dirty="0" smtClean="0"/>
              <a:t>doğaya önemli </a:t>
            </a:r>
            <a:r>
              <a:rPr lang="tr-TR" dirty="0"/>
              <a:t>ölçüde zarar veriyor. Örneğin bu karın </a:t>
            </a:r>
            <a:r>
              <a:rPr lang="tr-TR" dirty="0" smtClean="0"/>
              <a:t>yapımında kullanılan </a:t>
            </a:r>
            <a:r>
              <a:rPr lang="tr-TR" dirty="0"/>
              <a:t>su pompaları yüksek düzeyde </a:t>
            </a:r>
            <a:r>
              <a:rPr lang="tr-TR" dirty="0" smtClean="0"/>
              <a:t>hava kirliliğine </a:t>
            </a:r>
            <a:r>
              <a:rPr lang="tr-TR" dirty="0"/>
              <a:t>neden oluyor. Ayrıca insan yapımı kar, </a:t>
            </a:r>
            <a:r>
              <a:rPr lang="tr-TR" dirty="0" smtClean="0"/>
              <a:t>doğal kardan </a:t>
            </a:r>
            <a:r>
              <a:rPr lang="tr-TR" dirty="0"/>
              <a:t>50 kat sert, 4 kat ağır olduğu için </a:t>
            </a:r>
            <a:r>
              <a:rPr lang="tr-TR" dirty="0" smtClean="0"/>
              <a:t>kayakçıların yaralanmasına </a:t>
            </a:r>
            <a:r>
              <a:rPr lang="tr-TR" dirty="0"/>
              <a:t>ve toprak erozyonuna neden </a:t>
            </a:r>
            <a:r>
              <a:rPr lang="tr-TR" dirty="0" smtClean="0"/>
              <a:t>oluyor.  Yapay </a:t>
            </a:r>
            <a:r>
              <a:rPr lang="tr-TR" dirty="0"/>
              <a:t>karın geç erimesi büyük odunsu bitkiler, </a:t>
            </a:r>
            <a:r>
              <a:rPr lang="tr-TR" dirty="0" smtClean="0"/>
              <a:t>geç açan </a:t>
            </a:r>
            <a:r>
              <a:rPr lang="tr-TR" dirty="0"/>
              <a:t>çiçekler ve kuşlar için de ölümcül etki </a:t>
            </a:r>
            <a:r>
              <a:rPr lang="tr-TR" dirty="0" smtClean="0"/>
              <a:t>yapıyor. Özetle </a:t>
            </a:r>
            <a:r>
              <a:rPr lang="tr-TR" dirty="0"/>
              <a:t>yapay kar yapımının yol açtığı </a:t>
            </a:r>
            <a:r>
              <a:rPr lang="tr-TR" dirty="0" smtClean="0"/>
              <a:t>sosyal-çevresel maliyet </a:t>
            </a:r>
            <a:r>
              <a:rPr lang="tr-TR" dirty="0"/>
              <a:t>çok büyük.</a:t>
            </a:r>
          </a:p>
          <a:p>
            <a:r>
              <a:rPr lang="tr-TR" b="1" dirty="0"/>
              <a:t>Bu parça aşağıdaki metin türlerinin </a:t>
            </a:r>
            <a:r>
              <a:rPr lang="tr-TR" b="1" dirty="0" smtClean="0"/>
              <a:t>hangisinden alınmıştır</a:t>
            </a:r>
            <a:r>
              <a:rPr lang="tr-TR" b="1" dirty="0"/>
              <a:t>?</a:t>
            </a:r>
          </a:p>
          <a:p>
            <a:r>
              <a:rPr lang="tr-TR" dirty="0"/>
              <a:t>A) Makale</a:t>
            </a:r>
          </a:p>
          <a:p>
            <a:r>
              <a:rPr lang="tr-TR" dirty="0"/>
              <a:t>B) Haber yazısı</a:t>
            </a:r>
          </a:p>
          <a:p>
            <a:r>
              <a:rPr lang="tr-TR" dirty="0"/>
              <a:t>C) Deneme</a:t>
            </a:r>
          </a:p>
          <a:p>
            <a:r>
              <a:rPr lang="tr-TR" dirty="0"/>
              <a:t>D) Sohbet</a:t>
            </a:r>
          </a:p>
        </p:txBody>
      </p:sp>
    </p:spTree>
    <p:extLst>
      <p:ext uri="{BB962C8B-B14F-4D97-AF65-F5344CB8AC3E}">
        <p14:creationId xmlns:p14="http://schemas.microsoft.com/office/powerpoint/2010/main" xmlns="" val="2695656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EŞ SESLİ SÖZCÜKLER</a:t>
            </a:r>
            <a:endParaRPr lang="tr-TR" dirty="0"/>
          </a:p>
        </p:txBody>
      </p:sp>
      <p:sp>
        <p:nvSpPr>
          <p:cNvPr id="3" name="İçerik Yer Tutucusu 2"/>
          <p:cNvSpPr>
            <a:spLocks noGrp="1"/>
          </p:cNvSpPr>
          <p:nvPr>
            <p:ph idx="1"/>
          </p:nvPr>
        </p:nvSpPr>
        <p:spPr>
          <a:xfrm>
            <a:off x="457200" y="1600200"/>
            <a:ext cx="8229600" cy="506916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i="0" dirty="0" smtClean="0">
                <a:solidFill>
                  <a:srgbClr val="DD0055"/>
                </a:solidFill>
                <a:effectLst/>
                <a:latin typeface="Segoe UI"/>
              </a:rPr>
              <a:t>⇒ </a:t>
            </a:r>
            <a:r>
              <a:rPr lang="tr-TR" b="1" i="0" u="sng" dirty="0" smtClean="0">
                <a:solidFill>
                  <a:srgbClr val="222222"/>
                </a:solidFill>
                <a:effectLst/>
                <a:latin typeface="Segoe UI"/>
              </a:rPr>
              <a:t>Bir sözcüğün temel anlamıyla yan anlamı arasında sesteşlik özelliği aranmaz. Çünkü bu tür sözcükler arasında anlam bağlantısı kopmamıştır.</a:t>
            </a:r>
            <a:br>
              <a:rPr lang="tr-TR" b="1" i="0" u="sng" dirty="0" smtClean="0">
                <a:solidFill>
                  <a:srgbClr val="222222"/>
                </a:solidFill>
                <a:effectLst/>
                <a:latin typeface="Segoe UI"/>
              </a:rPr>
            </a:br>
            <a:endParaRPr lang="tr-TR" b="1" i="0" u="sng" dirty="0" smtClean="0">
              <a:solidFill>
                <a:srgbClr val="222222"/>
              </a:solidFill>
              <a:effectLst/>
              <a:latin typeface="Segoe UI"/>
            </a:endParaRPr>
          </a:p>
          <a:p>
            <a:r>
              <a:rPr lang="tr-TR" b="1" i="0" dirty="0" smtClean="0">
                <a:solidFill>
                  <a:srgbClr val="DD0055"/>
                </a:solidFill>
                <a:effectLst/>
                <a:latin typeface="Segoe UI"/>
              </a:rPr>
              <a:t>Örnek</a:t>
            </a:r>
          </a:p>
          <a:p>
            <a:r>
              <a:rPr lang="tr-TR" b="0" i="0" dirty="0" smtClean="0">
                <a:solidFill>
                  <a:srgbClr val="000000"/>
                </a:solidFill>
                <a:effectLst/>
                <a:latin typeface="Segoe UI"/>
              </a:rPr>
              <a:t>» Karabatak suya </a:t>
            </a:r>
            <a:r>
              <a:rPr lang="tr-TR" b="1" i="0" dirty="0" smtClean="0">
                <a:solidFill>
                  <a:srgbClr val="000000"/>
                </a:solidFill>
                <a:effectLst/>
                <a:latin typeface="Segoe UI"/>
              </a:rPr>
              <a:t>daldı</a:t>
            </a:r>
            <a:r>
              <a:rPr lang="tr-TR" b="0" i="0" dirty="0" smtClean="0">
                <a:solidFill>
                  <a:srgbClr val="000000"/>
                </a:solidFill>
                <a:effectLst/>
                <a:latin typeface="Segoe UI"/>
              </a:rPr>
              <a:t>.</a:t>
            </a:r>
            <a:br>
              <a:rPr lang="tr-TR" b="0" i="0" dirty="0" smtClean="0">
                <a:solidFill>
                  <a:srgbClr val="000000"/>
                </a:solidFill>
                <a:effectLst/>
                <a:latin typeface="Segoe UI"/>
              </a:rPr>
            </a:br>
            <a:r>
              <a:rPr lang="tr-TR" b="0" i="0" dirty="0" smtClean="0">
                <a:solidFill>
                  <a:srgbClr val="000000"/>
                </a:solidFill>
                <a:effectLst/>
                <a:latin typeface="Segoe UI"/>
              </a:rPr>
              <a:t>» Uzmanlığını hangi </a:t>
            </a:r>
            <a:r>
              <a:rPr lang="tr-TR" b="1" i="0" dirty="0" smtClean="0">
                <a:solidFill>
                  <a:srgbClr val="000000"/>
                </a:solidFill>
                <a:effectLst/>
                <a:latin typeface="Segoe UI"/>
              </a:rPr>
              <a:t>dalda </a:t>
            </a:r>
            <a:r>
              <a:rPr lang="tr-TR" b="0" i="0" dirty="0" smtClean="0">
                <a:solidFill>
                  <a:srgbClr val="000000"/>
                </a:solidFill>
                <a:effectLst/>
                <a:latin typeface="Segoe UI"/>
              </a:rPr>
              <a:t>tamamladı? </a:t>
            </a:r>
          </a:p>
          <a:p>
            <a:r>
              <a:rPr lang="tr-TR" b="0" i="0" dirty="0" smtClean="0">
                <a:solidFill>
                  <a:srgbClr val="000000"/>
                </a:solidFill>
                <a:effectLst/>
                <a:latin typeface="Segoe UI"/>
              </a:rPr>
              <a:t>Bu cümlelerde dal sözcükleri birbirinin sesteşi değildir; çünkü birinci cümlede dal sözcüğü gerçek anlamıyla, ikinci cümlede dal sözcüğü ağacın bir organı olan dal sözcüğünün yan anlamıyla kullanılmıştır.</a:t>
            </a:r>
          </a:p>
          <a:p>
            <a:endParaRPr lang="tr-TR" dirty="0"/>
          </a:p>
        </p:txBody>
      </p:sp>
    </p:spTree>
    <p:extLst>
      <p:ext uri="{BB962C8B-B14F-4D97-AF65-F5344CB8AC3E}">
        <p14:creationId xmlns:p14="http://schemas.microsoft.com/office/powerpoint/2010/main" xmlns="" val="209686948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Koskoca okyanusu aşıp cennet gibi bir ada </a:t>
            </a:r>
            <a:r>
              <a:rPr lang="tr-TR" dirty="0" smtClean="0"/>
              <a:t>olan Martinik’e </a:t>
            </a:r>
            <a:r>
              <a:rPr lang="tr-TR" dirty="0"/>
              <a:t>ayak bastıktan sonra keşif turlarına </a:t>
            </a:r>
            <a:r>
              <a:rPr lang="tr-TR" dirty="0" smtClean="0"/>
              <a:t>çıkmamız birkaç </a:t>
            </a:r>
            <a:r>
              <a:rPr lang="tr-TR" dirty="0"/>
              <a:t>gün gecikti. Neyse ki kendimizi </a:t>
            </a:r>
            <a:r>
              <a:rPr lang="tr-TR" dirty="0" smtClean="0"/>
              <a:t>yollara  vurabildik</a:t>
            </a:r>
            <a:r>
              <a:rPr lang="tr-TR" dirty="0"/>
              <a:t>. Yeşil... Buradaki adaları tasvir etmek </a:t>
            </a:r>
            <a:r>
              <a:rPr lang="tr-TR" dirty="0" smtClean="0"/>
              <a:t>için söylenebilecek </a:t>
            </a:r>
            <a:r>
              <a:rPr lang="tr-TR" dirty="0"/>
              <a:t>tek sözcük. Martinik’in de yer aldığı </a:t>
            </a:r>
            <a:r>
              <a:rPr lang="tr-TR" dirty="0" smtClean="0"/>
              <a:t>ada grubu </a:t>
            </a:r>
            <a:r>
              <a:rPr lang="tr-TR" dirty="0"/>
              <a:t>Küçük Antiller, dağlık bir yapıya sahip ve </a:t>
            </a:r>
            <a:r>
              <a:rPr lang="tr-TR" dirty="0" smtClean="0"/>
              <a:t>çok yoğun </a:t>
            </a:r>
            <a:r>
              <a:rPr lang="tr-TR" dirty="0"/>
              <a:t>bir yeşil örtüyle kaplı. </a:t>
            </a:r>
            <a:r>
              <a:rPr lang="tr-TR" dirty="0" err="1"/>
              <a:t>Kristof</a:t>
            </a:r>
            <a:r>
              <a:rPr lang="tr-TR" dirty="0"/>
              <a:t> </a:t>
            </a:r>
            <a:r>
              <a:rPr lang="tr-TR" dirty="0" err="1"/>
              <a:t>Kolomb’un</a:t>
            </a:r>
            <a:r>
              <a:rPr lang="tr-TR" dirty="0"/>
              <a:t> </a:t>
            </a:r>
            <a:r>
              <a:rPr lang="tr-TR" dirty="0" smtClean="0"/>
              <a:t>Asya zannederek </a:t>
            </a:r>
            <a:r>
              <a:rPr lang="tr-TR" dirty="0"/>
              <a:t>ayak bastığı </a:t>
            </a:r>
            <a:r>
              <a:rPr lang="tr-TR" dirty="0" err="1"/>
              <a:t>Karayip</a:t>
            </a:r>
            <a:r>
              <a:rPr lang="tr-TR" dirty="0"/>
              <a:t> (Antil) </a:t>
            </a:r>
            <a:r>
              <a:rPr lang="tr-TR" dirty="0" smtClean="0"/>
              <a:t>Denizi’ndeki adalar</a:t>
            </a:r>
            <a:r>
              <a:rPr lang="tr-TR" dirty="0"/>
              <a:t>, cennet yakıştırmasını belki de dünyada en </a:t>
            </a:r>
            <a:r>
              <a:rPr lang="tr-TR" dirty="0" smtClean="0"/>
              <a:t>çok hak eden yerler.</a:t>
            </a:r>
          </a:p>
          <a:p>
            <a:endParaRPr lang="tr-TR" dirty="0"/>
          </a:p>
          <a:p>
            <a:r>
              <a:rPr lang="tr-TR" b="1" dirty="0"/>
              <a:t>Bu metnin türü aşağıdakilerden hangisidir?</a:t>
            </a:r>
          </a:p>
          <a:p>
            <a:r>
              <a:rPr lang="tr-TR" dirty="0"/>
              <a:t>A) Haber yazısı</a:t>
            </a:r>
          </a:p>
          <a:p>
            <a:r>
              <a:rPr lang="tr-TR" dirty="0"/>
              <a:t>B) Gezi yazısı</a:t>
            </a:r>
          </a:p>
          <a:p>
            <a:r>
              <a:rPr lang="tr-TR" dirty="0"/>
              <a:t>C) Makale</a:t>
            </a:r>
          </a:p>
          <a:p>
            <a:r>
              <a:rPr lang="tr-TR" dirty="0"/>
              <a:t>D) Deneme</a:t>
            </a:r>
          </a:p>
        </p:txBody>
      </p:sp>
    </p:spTree>
    <p:extLst>
      <p:ext uri="{BB962C8B-B14F-4D97-AF65-F5344CB8AC3E}">
        <p14:creationId xmlns:p14="http://schemas.microsoft.com/office/powerpoint/2010/main" xmlns="" val="416388487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Asıl adı Kemal Sadık Gökçeli olan Yaşar Kemal, </a:t>
            </a:r>
            <a:r>
              <a:rPr lang="tr-TR" dirty="0" smtClean="0"/>
              <a:t>1923 yılında </a:t>
            </a:r>
            <a:r>
              <a:rPr lang="tr-TR" dirty="0"/>
              <a:t>Osmaniye’nin </a:t>
            </a:r>
            <a:r>
              <a:rPr lang="tr-TR" dirty="0" err="1"/>
              <a:t>Hemite</a:t>
            </a:r>
            <a:r>
              <a:rPr lang="tr-TR" dirty="0"/>
              <a:t> köyünde dünyaya </a:t>
            </a:r>
            <a:r>
              <a:rPr lang="tr-TR" dirty="0" smtClean="0"/>
              <a:t>gelmiştir. Nigâr </a:t>
            </a:r>
            <a:r>
              <a:rPr lang="tr-TR" dirty="0"/>
              <a:t>Hanım ile Çiftçi Sadık Efendi’nin </a:t>
            </a:r>
            <a:r>
              <a:rPr lang="tr-TR" dirty="0" smtClean="0"/>
              <a:t>oğludur. Aslen </a:t>
            </a:r>
            <a:r>
              <a:rPr lang="tr-TR" dirty="0"/>
              <a:t>Van-Erciş yolu üzerindeki </a:t>
            </a:r>
            <a:r>
              <a:rPr lang="tr-TR" dirty="0" err="1"/>
              <a:t>Ernis</a:t>
            </a:r>
            <a:r>
              <a:rPr lang="tr-TR" dirty="0"/>
              <a:t> köyünden </a:t>
            </a:r>
            <a:r>
              <a:rPr lang="tr-TR" dirty="0" smtClean="0"/>
              <a:t>olan ailesi, Birinci Dünya Savaşı’ndaki işgal yüzünden uzun bir </a:t>
            </a:r>
            <a:r>
              <a:rPr lang="tr-TR" dirty="0"/>
              <a:t>göç süreci sonunda Osmaniye’nin </a:t>
            </a:r>
            <a:r>
              <a:rPr lang="tr-TR" dirty="0" err="1"/>
              <a:t>Hemite</a:t>
            </a:r>
            <a:r>
              <a:rPr lang="tr-TR" dirty="0"/>
              <a:t> </a:t>
            </a:r>
            <a:r>
              <a:rPr lang="tr-TR" dirty="0" smtClean="0"/>
              <a:t>köyüne yerleşmiştir</a:t>
            </a:r>
            <a:r>
              <a:rPr lang="tr-TR" dirty="0"/>
              <a:t>. Yaşar Kemal, küçük yaşlarda halk </a:t>
            </a:r>
            <a:r>
              <a:rPr lang="tr-TR" dirty="0" smtClean="0"/>
              <a:t>edebiyatına ilgi </a:t>
            </a:r>
            <a:r>
              <a:rPr lang="tr-TR" dirty="0"/>
              <a:t>duydu; saz çalmaya, türkü söylemeye </a:t>
            </a:r>
            <a:r>
              <a:rPr lang="tr-TR" dirty="0" smtClean="0"/>
              <a:t>ve destanlar </a:t>
            </a:r>
            <a:r>
              <a:rPr lang="tr-TR" dirty="0"/>
              <a:t>anlatmaya başladı.</a:t>
            </a:r>
          </a:p>
          <a:p>
            <a:r>
              <a:rPr lang="tr-TR" b="1" dirty="0"/>
              <a:t>Bu metnin türü aşağıdakilerden hangisidir?</a:t>
            </a:r>
          </a:p>
          <a:p>
            <a:r>
              <a:rPr lang="tr-TR" dirty="0"/>
              <a:t>A) Biyografi</a:t>
            </a:r>
          </a:p>
          <a:p>
            <a:r>
              <a:rPr lang="tr-TR" dirty="0"/>
              <a:t>B) Otobiyografi</a:t>
            </a:r>
          </a:p>
          <a:p>
            <a:r>
              <a:rPr lang="tr-TR" dirty="0"/>
              <a:t>C) Anı</a:t>
            </a:r>
          </a:p>
          <a:p>
            <a:r>
              <a:rPr lang="tr-TR" dirty="0"/>
              <a:t>D) Deneme</a:t>
            </a:r>
          </a:p>
        </p:txBody>
      </p:sp>
    </p:spTree>
    <p:extLst>
      <p:ext uri="{BB962C8B-B14F-4D97-AF65-F5344CB8AC3E}">
        <p14:creationId xmlns:p14="http://schemas.microsoft.com/office/powerpoint/2010/main" xmlns="" val="345856114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Benciller, hiç hoşlanmadığım insanlardır. Çekilir </a:t>
            </a:r>
            <a:r>
              <a:rPr lang="tr-TR" dirty="0" smtClean="0"/>
              <a:t>hâlleri yoktur </a:t>
            </a:r>
            <a:r>
              <a:rPr lang="tr-TR" dirty="0"/>
              <a:t>onların. Yanlarında bulunmak, </a:t>
            </a:r>
            <a:r>
              <a:rPr lang="tr-TR" dirty="0" smtClean="0"/>
              <a:t>konuşmalarını dinlemek </a:t>
            </a:r>
            <a:r>
              <a:rPr lang="tr-TR" dirty="0"/>
              <a:t>büyük bir azaptır; sabır ister. İnat edip </a:t>
            </a:r>
            <a:r>
              <a:rPr lang="tr-TR" dirty="0" smtClean="0"/>
              <a:t>katlanmaya çalışsanız </a:t>
            </a:r>
            <a:r>
              <a:rPr lang="tr-TR" dirty="0"/>
              <a:t>bile bir yerde tahammülünüz </a:t>
            </a:r>
            <a:r>
              <a:rPr lang="tr-TR" dirty="0" err="1" smtClean="0"/>
              <a:t>kalmaz.Ne</a:t>
            </a:r>
            <a:r>
              <a:rPr lang="tr-TR" dirty="0" smtClean="0"/>
              <a:t> </a:t>
            </a:r>
            <a:r>
              <a:rPr lang="tr-TR" dirty="0"/>
              <a:t>çare, kaçıp kurtulmak da mümkün olmaz </a:t>
            </a:r>
            <a:r>
              <a:rPr lang="tr-TR" dirty="0" err="1" smtClean="0"/>
              <a:t>böylelerinden!O</a:t>
            </a:r>
            <a:r>
              <a:rPr lang="tr-TR" dirty="0" smtClean="0"/>
              <a:t> </a:t>
            </a:r>
            <a:r>
              <a:rPr lang="tr-TR" dirty="0"/>
              <a:t>kadar çoktur ki onlar, birinden kurtulsanız diğeri</a:t>
            </a:r>
          </a:p>
          <a:p>
            <a:r>
              <a:rPr lang="tr-TR" dirty="0"/>
              <a:t>burnunuzun dibinde bitiverir.</a:t>
            </a:r>
          </a:p>
          <a:p>
            <a:r>
              <a:rPr lang="tr-TR" b="1" dirty="0"/>
              <a:t>Bu metin aşağıdaki yazı türlerinin hangisinden alınmış</a:t>
            </a:r>
          </a:p>
          <a:p>
            <a:r>
              <a:rPr lang="tr-TR" b="1" dirty="0"/>
              <a:t>olabilir?</a:t>
            </a:r>
          </a:p>
          <a:p>
            <a:r>
              <a:rPr lang="tr-TR" dirty="0"/>
              <a:t>A) Makale</a:t>
            </a:r>
          </a:p>
          <a:p>
            <a:r>
              <a:rPr lang="tr-TR" dirty="0"/>
              <a:t>B) Anı</a:t>
            </a:r>
          </a:p>
          <a:p>
            <a:r>
              <a:rPr lang="tr-TR" dirty="0"/>
              <a:t>C) Otobiyografi</a:t>
            </a:r>
          </a:p>
          <a:p>
            <a:r>
              <a:rPr lang="tr-TR" dirty="0"/>
              <a:t>D) Deneme</a:t>
            </a:r>
          </a:p>
        </p:txBody>
      </p:sp>
    </p:spTree>
    <p:extLst>
      <p:ext uri="{BB962C8B-B14F-4D97-AF65-F5344CB8AC3E}">
        <p14:creationId xmlns:p14="http://schemas.microsoft.com/office/powerpoint/2010/main" xmlns="" val="719728828"/>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Bilmem bilir misiniz, kültürün güzel bir tarifi </a:t>
            </a:r>
            <a:r>
              <a:rPr lang="tr-TR" dirty="0" smtClean="0"/>
              <a:t>vardır. Kültür</a:t>
            </a:r>
            <a:r>
              <a:rPr lang="tr-TR" dirty="0"/>
              <a:t>, insanın okuduklarını unuttuktan sonra </a:t>
            </a:r>
            <a:r>
              <a:rPr lang="tr-TR" dirty="0" smtClean="0"/>
              <a:t>aklında kalan </a:t>
            </a:r>
            <a:r>
              <a:rPr lang="tr-TR" dirty="0"/>
              <a:t>şeydir, derler. Hani okullarda bize birtakım </a:t>
            </a:r>
            <a:r>
              <a:rPr lang="tr-TR" dirty="0" smtClean="0"/>
              <a:t>işimize yaramayacak </a:t>
            </a:r>
            <a:r>
              <a:rPr lang="tr-TR" dirty="0"/>
              <a:t>bilgiler öğrettiklerini düşünür </a:t>
            </a:r>
            <a:r>
              <a:rPr lang="tr-TR" dirty="0" smtClean="0"/>
              <a:t>ve bunun </a:t>
            </a:r>
            <a:r>
              <a:rPr lang="tr-TR" dirty="0"/>
              <a:t>için kızarız ya... Gerçekten okul sıralarında </a:t>
            </a:r>
            <a:r>
              <a:rPr lang="tr-TR" dirty="0" smtClean="0"/>
              <a:t>okuduğumuz, öğrenmeye </a:t>
            </a:r>
            <a:r>
              <a:rPr lang="tr-TR" dirty="0"/>
              <a:t>mecbur olduğumuz, ‟</a:t>
            </a:r>
            <a:r>
              <a:rPr lang="tr-TR" dirty="0" smtClean="0"/>
              <a:t>Bunlara ne </a:t>
            </a:r>
            <a:r>
              <a:rPr lang="tr-TR" dirty="0"/>
              <a:t>lüzum var?” dediğimiz dersler -kültürün bu </a:t>
            </a:r>
            <a:r>
              <a:rPr lang="tr-TR" dirty="0" smtClean="0"/>
              <a:t>tarifine göre- </a:t>
            </a:r>
            <a:r>
              <a:rPr lang="tr-TR" dirty="0"/>
              <a:t>öğrendikten sonra unutmamız gereken </a:t>
            </a:r>
            <a:r>
              <a:rPr lang="tr-TR" dirty="0" smtClean="0"/>
              <a:t>şeylerdir. Bütün </a:t>
            </a:r>
            <a:r>
              <a:rPr lang="tr-TR" dirty="0"/>
              <a:t>o bilgileri hazmedip tamamen </a:t>
            </a:r>
            <a:r>
              <a:rPr lang="tr-TR" dirty="0" smtClean="0"/>
              <a:t>unuttuğumuz sandığımız </a:t>
            </a:r>
            <a:r>
              <a:rPr lang="tr-TR" dirty="0"/>
              <a:t>zaman bizde kalan şey kültürümüzü </a:t>
            </a:r>
            <a:r>
              <a:rPr lang="tr-TR" dirty="0" smtClean="0"/>
              <a:t>oluşturur. Bu </a:t>
            </a:r>
            <a:r>
              <a:rPr lang="tr-TR" dirty="0"/>
              <a:t>yüzden öğrendiğimiz hiçbir şey gereksiz </a:t>
            </a:r>
            <a:r>
              <a:rPr lang="tr-TR" dirty="0" err="1" smtClean="0"/>
              <a:t>değil.Sakın</a:t>
            </a:r>
            <a:r>
              <a:rPr lang="tr-TR" dirty="0" smtClean="0"/>
              <a:t> </a:t>
            </a:r>
            <a:r>
              <a:rPr lang="tr-TR" dirty="0"/>
              <a:t>bilgi sahibi olmaktan, öğrenmekten kaçmayın!</a:t>
            </a:r>
          </a:p>
          <a:p>
            <a:r>
              <a:rPr lang="tr-TR" b="1" dirty="0"/>
              <a:t>Bu metnin türü aşağıdakilerden hangisidir?</a:t>
            </a:r>
          </a:p>
          <a:p>
            <a:r>
              <a:rPr lang="tr-TR" dirty="0"/>
              <a:t>A) Söyleşi</a:t>
            </a:r>
          </a:p>
          <a:p>
            <a:r>
              <a:rPr lang="tr-TR" dirty="0"/>
              <a:t>B) Makale</a:t>
            </a:r>
          </a:p>
          <a:p>
            <a:r>
              <a:rPr lang="tr-TR" dirty="0"/>
              <a:t>C) Anı</a:t>
            </a:r>
          </a:p>
          <a:p>
            <a:r>
              <a:rPr lang="tr-TR" dirty="0"/>
              <a:t>D) Biyografi</a:t>
            </a:r>
          </a:p>
        </p:txBody>
      </p:sp>
    </p:spTree>
    <p:extLst>
      <p:ext uri="{BB962C8B-B14F-4D97-AF65-F5344CB8AC3E}">
        <p14:creationId xmlns:p14="http://schemas.microsoft.com/office/powerpoint/2010/main" xmlns="" val="179604814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NOKTALAMA İŞARETLERİ</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u="sng" dirty="0" smtClean="0"/>
              <a:t>NOKTA:</a:t>
            </a:r>
          </a:p>
          <a:p>
            <a:r>
              <a:rPr lang="tr-TR" dirty="0"/>
              <a:t>Bazı kısaltmaların sonuna konur: </a:t>
            </a:r>
            <a:r>
              <a:rPr lang="tr-TR" dirty="0" smtClean="0"/>
              <a:t>Prof</a:t>
            </a:r>
            <a:r>
              <a:rPr lang="tr-TR" dirty="0"/>
              <a:t>. (profesör), Cad. (cadde), Sok. (sokak), s. (sayfa), sf. (sıfat), vb. </a:t>
            </a:r>
            <a:r>
              <a:rPr lang="tr-TR" dirty="0" smtClean="0"/>
              <a:t>Alm</a:t>
            </a:r>
            <a:r>
              <a:rPr lang="tr-TR" dirty="0"/>
              <a:t>. (Almanca), Ar. </a:t>
            </a:r>
            <a:endParaRPr lang="tr-TR" dirty="0" smtClean="0"/>
          </a:p>
          <a:p>
            <a:r>
              <a:rPr lang="tr-TR" dirty="0"/>
              <a:t> </a:t>
            </a:r>
            <a:r>
              <a:rPr lang="tr-TR" dirty="0" smtClean="0"/>
              <a:t>Tarihlerin </a:t>
            </a:r>
            <a:r>
              <a:rPr lang="tr-TR" dirty="0"/>
              <a:t>yazılışında gün, ay ve yılı gösteren sayıları birbirinden ayırmak için konur: 29.5.1453, 29.X.1923 </a:t>
            </a:r>
            <a:r>
              <a:rPr lang="tr-TR" dirty="0" err="1" smtClean="0"/>
              <a:t>vb</a:t>
            </a:r>
            <a:endParaRPr lang="tr-TR" dirty="0"/>
          </a:p>
          <a:p>
            <a:r>
              <a:rPr lang="tr-TR" dirty="0" smtClean="0"/>
              <a:t> Saat </a:t>
            </a:r>
            <a:r>
              <a:rPr lang="tr-TR" dirty="0"/>
              <a:t>ve dakika gösteren sayıları birbirinden ayırmak için konur: Tren 09.15’te kalktı. Toplantı 13.00’te başladı</a:t>
            </a:r>
            <a:r>
              <a:rPr lang="tr-TR" b="1" u="sng" dirty="0"/>
              <a:t>.</a:t>
            </a:r>
          </a:p>
        </p:txBody>
      </p:sp>
    </p:spTree>
    <p:extLst>
      <p:ext uri="{BB962C8B-B14F-4D97-AF65-F5344CB8AC3E}">
        <p14:creationId xmlns:p14="http://schemas.microsoft.com/office/powerpoint/2010/main" xmlns="" val="896661920"/>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b="1" u="sng" dirty="0" smtClean="0"/>
              <a:t>VİRGÜL</a:t>
            </a:r>
            <a:endParaRPr lang="tr-TR" b="1" u="sng"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lstStyle/>
          <a:p>
            <a:r>
              <a:rPr lang="tr-TR" dirty="0"/>
              <a:t>1. Birbiri ardınca sıralanan eş görevli kelime ve kelime gruplarının arasına </a:t>
            </a:r>
            <a:r>
              <a:rPr lang="tr-TR" dirty="0" err="1"/>
              <a:t>konur:Sessiz</a:t>
            </a:r>
            <a:r>
              <a:rPr lang="tr-TR" dirty="0"/>
              <a:t> dereler, solgun ağaçlar, sarı güller</a:t>
            </a:r>
            <a:endParaRPr lang="tr-TR" dirty="0" smtClean="0"/>
          </a:p>
          <a:p>
            <a:r>
              <a:rPr lang="tr-TR" dirty="0"/>
              <a:t>2. Sıralı cümleleri birbirinden ayırmak için </a:t>
            </a:r>
            <a:r>
              <a:rPr lang="tr-TR" dirty="0" err="1"/>
              <a:t>konur:Umduk</a:t>
            </a:r>
            <a:r>
              <a:rPr lang="tr-TR" dirty="0"/>
              <a:t>, bekledik, düşündük. </a:t>
            </a:r>
            <a:endParaRPr lang="tr-TR" dirty="0" smtClean="0"/>
          </a:p>
          <a:p>
            <a:r>
              <a:rPr lang="tr-TR" dirty="0"/>
              <a:t>3. Uzun cümlelerde yüklemden uzak düşmüş olan özneyi belirtmek için konur</a:t>
            </a:r>
            <a:r>
              <a:rPr lang="tr-TR" dirty="0" smtClean="0"/>
              <a:t>:</a:t>
            </a:r>
          </a:p>
          <a:p>
            <a:r>
              <a:rPr lang="sv-SE" b="1" u="sng" dirty="0"/>
              <a:t>UYARI: Şart ekinden sonra virgül konmaz:</a:t>
            </a:r>
            <a:endParaRPr lang="tr-TR" b="1" u="sng" dirty="0"/>
          </a:p>
        </p:txBody>
      </p:sp>
    </p:spTree>
    <p:extLst>
      <p:ext uri="{BB962C8B-B14F-4D97-AF65-F5344CB8AC3E}">
        <p14:creationId xmlns:p14="http://schemas.microsoft.com/office/powerpoint/2010/main" xmlns="" val="80185627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29600" cy="936104"/>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b="1" dirty="0" smtClean="0"/>
              <a:t/>
            </a:r>
            <a:br>
              <a:rPr lang="tr-TR" b="1" dirty="0" smtClean="0"/>
            </a:br>
            <a:r>
              <a:rPr lang="tr-TR" b="1" dirty="0" smtClean="0"/>
              <a:t>Noktalı </a:t>
            </a:r>
            <a:r>
              <a:rPr lang="tr-TR" b="1" dirty="0"/>
              <a:t>Virgül ( ; )</a:t>
            </a:r>
            <a:r>
              <a:rPr lang="tr-TR" dirty="0"/>
              <a:t/>
            </a:r>
            <a:br>
              <a:rPr lang="tr-TR" dirty="0"/>
            </a:br>
            <a:endParaRPr lang="tr-TR" dirty="0"/>
          </a:p>
        </p:txBody>
      </p:sp>
      <p:sp>
        <p:nvSpPr>
          <p:cNvPr id="3" name="İçerik Yer Tutucusu 2"/>
          <p:cNvSpPr>
            <a:spLocks noGrp="1"/>
          </p:cNvSpPr>
          <p:nvPr>
            <p:ph idx="1"/>
          </p:nvPr>
        </p:nvSpPr>
        <p:spPr>
          <a:xfrm>
            <a:off x="323528" y="1196752"/>
            <a:ext cx="8229600"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endParaRPr lang="tr-TR" dirty="0"/>
          </a:p>
          <a:p>
            <a:r>
              <a:rPr lang="tr-TR" b="1" dirty="0"/>
              <a:t>1. Cümle içinde virgüllerle ayrılmış tür veya takımları birbirinden ayırmak için konur: </a:t>
            </a:r>
            <a:r>
              <a:rPr lang="tr-TR" dirty="0"/>
              <a:t>Erkek çocuklara Doğan, Tuğrul, Aslan, Orhan; kız çocuklara ise İnci, Çiçek, Gönül, Yonca adları verilir.</a:t>
            </a:r>
          </a:p>
          <a:p>
            <a:pPr marL="0" indent="0">
              <a:buNone/>
            </a:pPr>
            <a:endParaRPr lang="tr-TR" dirty="0"/>
          </a:p>
          <a:p>
            <a:r>
              <a:rPr lang="tr-TR" b="1" dirty="0"/>
              <a:t>2. Ögeleri arasında virgül bulunan sıralı cümleleri birbirinden ayır­mak için konur</a:t>
            </a:r>
            <a:r>
              <a:rPr lang="tr-TR" dirty="0"/>
              <a:t>: Sevinçten, heyecandan içim içime sığmıyor; bağırmak, kahkahalar atmak, ağlamak istiyorum</a:t>
            </a:r>
            <a:r>
              <a:rPr lang="tr-TR" dirty="0" smtClean="0"/>
              <a:t>.</a:t>
            </a:r>
            <a:endParaRPr lang="tr-TR" dirty="0"/>
          </a:p>
          <a:p>
            <a:r>
              <a:rPr lang="tr-TR" dirty="0"/>
              <a:t>At ölür, meydan kalır; yiğit ölür, şan kalır. (Atasözü)</a:t>
            </a:r>
          </a:p>
          <a:p>
            <a:endParaRPr lang="tr-TR" dirty="0"/>
          </a:p>
          <a:p>
            <a:r>
              <a:rPr lang="tr-TR" b="1" dirty="0"/>
              <a:t>3. İkiden fazla eş değer ögeler arasında virgül bulunan cümlelerde özneden sonra noktalı virgül konabilir</a:t>
            </a:r>
            <a:r>
              <a:rPr lang="tr-TR" b="1" dirty="0" smtClean="0"/>
              <a:t>:</a:t>
            </a:r>
            <a:endParaRPr lang="tr-TR" b="1" dirty="0"/>
          </a:p>
          <a:p>
            <a:r>
              <a:rPr lang="tr-TR" dirty="0"/>
              <a:t>Yeni usul şiirimiz; zevksiz, köksüz, acemice görünüyordu.</a:t>
            </a:r>
          </a:p>
        </p:txBody>
      </p:sp>
    </p:spTree>
    <p:extLst>
      <p:ext uri="{BB962C8B-B14F-4D97-AF65-F5344CB8AC3E}">
        <p14:creationId xmlns:p14="http://schemas.microsoft.com/office/powerpoint/2010/main" xmlns="" val="195992848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
            </a:r>
            <a:br>
              <a:rPr lang="tr-TR" dirty="0" smtClean="0"/>
            </a:br>
            <a:r>
              <a:rPr lang="tr-TR" dirty="0" smtClean="0"/>
              <a:t>İki </a:t>
            </a:r>
            <a:r>
              <a:rPr lang="tr-TR" dirty="0"/>
              <a:t>Nokta (: )</a:t>
            </a:r>
            <a:br>
              <a:rPr lang="tr-TR" dirty="0"/>
            </a:b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endParaRPr lang="tr-TR" dirty="0"/>
          </a:p>
          <a:p>
            <a:r>
              <a:rPr lang="tr-TR" dirty="0"/>
              <a:t>      1.Kendisiyle ilgili örnek verilecek cümlenin sonuna konur:</a:t>
            </a:r>
          </a:p>
          <a:p>
            <a:endParaRPr lang="tr-TR" dirty="0"/>
          </a:p>
          <a:p>
            <a:r>
              <a:rPr lang="tr-TR" dirty="0"/>
              <a:t>Millî Edebiyat akımının temsilcilerinden bir kısmını sıralayalım: Ömer Seyfettin, Halide Edip Adıvar, Ziya Gökalp, Mehmet Emin Yurdakul, Ali Canip Yöntem.</a:t>
            </a:r>
          </a:p>
          <a:p>
            <a:endParaRPr lang="tr-TR" dirty="0"/>
          </a:p>
          <a:p>
            <a:r>
              <a:rPr lang="tr-TR" dirty="0"/>
              <a:t>2. Kendisiyle ilgili açıklama verilecek cümlenin sonuna konur:</a:t>
            </a:r>
          </a:p>
          <a:p>
            <a:pPr marL="0" indent="0">
              <a:buNone/>
            </a:pPr>
            <a:endParaRPr lang="tr-TR" dirty="0"/>
          </a:p>
          <a:p>
            <a:r>
              <a:rPr lang="tr-TR" dirty="0" smtClean="0"/>
              <a:t>3. </a:t>
            </a:r>
            <a:r>
              <a:rPr lang="tr-TR" dirty="0"/>
              <a:t>Karşılıklı konuşmalarda, konuşan kişiyi belirten sözlerden sonra konur</a:t>
            </a:r>
            <a:r>
              <a:rPr lang="tr-TR" dirty="0" smtClean="0"/>
              <a:t>:</a:t>
            </a:r>
            <a:endParaRPr lang="tr-TR" dirty="0"/>
          </a:p>
          <a:p>
            <a:r>
              <a:rPr lang="tr-TR" dirty="0"/>
              <a:t>Bilge Kağan:         Türklerim, işitin</a:t>
            </a:r>
            <a:r>
              <a:rPr lang="tr-TR" dirty="0" smtClean="0"/>
              <a:t>!</a:t>
            </a:r>
          </a:p>
          <a:p>
            <a:r>
              <a:rPr lang="tr-TR" dirty="0" smtClean="0"/>
              <a:t>4. </a:t>
            </a:r>
            <a:r>
              <a:rPr lang="tr-TR" dirty="0"/>
              <a:t>Edebî eserlerde konuşma bölümünden önceki ifadenin sonuna konur</a:t>
            </a:r>
            <a:r>
              <a:rPr lang="tr-TR" dirty="0" smtClean="0"/>
              <a:t>:</a:t>
            </a:r>
            <a:endParaRPr lang="tr-TR" dirty="0"/>
          </a:p>
          <a:p>
            <a:r>
              <a:rPr lang="tr-TR" dirty="0"/>
              <a:t>Ziraatçı sayar:</a:t>
            </a:r>
          </a:p>
        </p:txBody>
      </p:sp>
    </p:spTree>
    <p:extLst>
      <p:ext uri="{BB962C8B-B14F-4D97-AF65-F5344CB8AC3E}">
        <p14:creationId xmlns:p14="http://schemas.microsoft.com/office/powerpoint/2010/main" xmlns="" val="171596601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UYARILAR!</a:t>
            </a:r>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tr-TR" dirty="0" smtClean="0"/>
              <a:t>       Arasöz </a:t>
            </a:r>
            <a:r>
              <a:rPr lang="tr-TR" dirty="0"/>
              <a:t>yapmak için virgül de kullanabiliriz kısa çizgi de. </a:t>
            </a:r>
            <a:endParaRPr lang="tr-TR" dirty="0" smtClean="0"/>
          </a:p>
          <a:p>
            <a:pPr marL="0" indent="0">
              <a:buNone/>
            </a:pPr>
            <a:r>
              <a:rPr lang="tr-TR" dirty="0"/>
              <a:t>	İkilemelerin arasına herhangi bir noktalama işareti koyulmaz. </a:t>
            </a:r>
          </a:p>
          <a:p>
            <a:pPr marL="0" indent="0">
              <a:buNone/>
            </a:pPr>
            <a:r>
              <a:rPr lang="tr-TR" dirty="0"/>
              <a:t>	Noktalı virgülden sonra küçük harfle başlanır. </a:t>
            </a:r>
          </a:p>
          <a:p>
            <a:pPr marL="0" indent="0">
              <a:buNone/>
            </a:pPr>
            <a:r>
              <a:rPr lang="tr-TR" dirty="0" smtClean="0"/>
              <a:t>     mı </a:t>
            </a:r>
            <a:r>
              <a:rPr lang="tr-TR" dirty="0"/>
              <a:t>/ mi ekini alan yan cümle temel cümlenin zarf tümleci olduğunda cümlenin sonuna soru işareti konmaz: </a:t>
            </a:r>
            <a:endParaRPr lang="tr-TR" dirty="0" smtClean="0"/>
          </a:p>
          <a:p>
            <a:pPr marL="0" indent="0">
              <a:buNone/>
            </a:pPr>
            <a:r>
              <a:rPr lang="tr-TR" dirty="0" smtClean="0"/>
              <a:t>Akşam </a:t>
            </a:r>
            <a:r>
              <a:rPr lang="tr-TR" dirty="0"/>
              <a:t>oldu mu sürüler döner. Hava karardı mı eve gideriz</a:t>
            </a:r>
            <a:r>
              <a:rPr lang="tr-TR" dirty="0" smtClean="0"/>
              <a:t>.</a:t>
            </a:r>
          </a:p>
          <a:p>
            <a:pPr marL="0" indent="0">
              <a:buNone/>
            </a:pPr>
            <a:r>
              <a:rPr lang="tr-TR" dirty="0" smtClean="0"/>
              <a:t>       Alay</a:t>
            </a:r>
            <a:r>
              <a:rPr lang="tr-TR" dirty="0"/>
              <a:t>, kinaye veya küçümseme anlamı kazandırılmak istenen sözden hemen sonra yay ayraç içinde ünlem işareti kullanılır</a:t>
            </a:r>
            <a:r>
              <a:rPr lang="tr-TR" dirty="0" smtClean="0"/>
              <a:t>:</a:t>
            </a:r>
            <a:endParaRPr lang="tr-TR" dirty="0"/>
          </a:p>
          <a:p>
            <a:pPr marL="0" indent="0">
              <a:buNone/>
            </a:pPr>
            <a:r>
              <a:rPr lang="tr-TR" dirty="0"/>
              <a:t>İsteseymiş bir günde bitirirmiş (!) ama ne yazık ki vakti yokmuş </a:t>
            </a:r>
            <a:r>
              <a:rPr lang="tr-TR" dirty="0" smtClean="0"/>
              <a:t>(!).</a:t>
            </a:r>
          </a:p>
          <a:p>
            <a:pPr marL="0" indent="0">
              <a:buNone/>
            </a:pPr>
            <a:r>
              <a:rPr lang="tr-TR" dirty="0" smtClean="0"/>
              <a:t>     Tırnak </a:t>
            </a:r>
            <a:r>
              <a:rPr lang="tr-TR" dirty="0"/>
              <a:t>içindeki alıntının sonunda bulunan işaret (nokta, soru işareti, ünlem işareti vb.) tırnak içinde kalır:</a:t>
            </a:r>
          </a:p>
        </p:txBody>
      </p:sp>
    </p:spTree>
    <p:extLst>
      <p:ext uri="{BB962C8B-B14F-4D97-AF65-F5344CB8AC3E}">
        <p14:creationId xmlns:p14="http://schemas.microsoft.com/office/powerpoint/2010/main" xmlns="" val="231724925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Ateşsiz bir humma her tarafımı yakıyor, </a:t>
            </a:r>
            <a:r>
              <a:rPr lang="tr-TR" dirty="0" smtClean="0"/>
              <a:t>soğuk  soğuk </a:t>
            </a:r>
            <a:r>
              <a:rPr lang="tr-TR" dirty="0"/>
              <a:t>terliyordum.</a:t>
            </a:r>
          </a:p>
          <a:p>
            <a:r>
              <a:rPr lang="tr-TR" b="1" dirty="0"/>
              <a:t>Aşağıdaki cümlelerin hangisinde virgül </a:t>
            </a:r>
            <a:r>
              <a:rPr lang="tr-TR" b="1" dirty="0" smtClean="0"/>
              <a:t>bu cümledeki </a:t>
            </a:r>
            <a:r>
              <a:rPr lang="tr-TR" b="1" dirty="0"/>
              <a:t>göreviyle kullanılmıştır?</a:t>
            </a:r>
          </a:p>
          <a:p>
            <a:r>
              <a:rPr lang="tr-TR" dirty="0"/>
              <a:t>A) Evet, o gece gözüme uyku girmedi.</a:t>
            </a:r>
          </a:p>
          <a:p>
            <a:r>
              <a:rPr lang="tr-TR" dirty="0"/>
              <a:t>B) Tartışmadan bir netice çıkmadı, </a:t>
            </a:r>
            <a:r>
              <a:rPr lang="tr-TR" dirty="0" smtClean="0"/>
              <a:t>tartışmada bir </a:t>
            </a:r>
            <a:r>
              <a:rPr lang="tr-TR" dirty="0"/>
              <a:t>sonuca varamadık.</a:t>
            </a:r>
          </a:p>
          <a:p>
            <a:r>
              <a:rPr lang="tr-TR" dirty="0"/>
              <a:t>C) Hayat, işi gücü olmayanlar için rüyadan </a:t>
            </a:r>
            <a:r>
              <a:rPr lang="tr-TR" dirty="0" smtClean="0"/>
              <a:t>başka bir </a:t>
            </a:r>
            <a:r>
              <a:rPr lang="tr-TR" dirty="0"/>
              <a:t>şey değil.</a:t>
            </a:r>
          </a:p>
          <a:p>
            <a:r>
              <a:rPr lang="tr-TR" dirty="0"/>
              <a:t>D) Kapıda bekleyen güzel, zayıf bir </a:t>
            </a:r>
            <a:r>
              <a:rPr lang="tr-TR" dirty="0" smtClean="0"/>
              <a:t>hanımefendi vardı.</a:t>
            </a:r>
            <a:endParaRPr lang="tr-TR" dirty="0"/>
          </a:p>
        </p:txBody>
      </p:sp>
    </p:spTree>
    <p:extLst>
      <p:ext uri="{BB962C8B-B14F-4D97-AF65-F5344CB8AC3E}">
        <p14:creationId xmlns:p14="http://schemas.microsoft.com/office/powerpoint/2010/main" xmlns="" val="1067733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lstStyle/>
          <a:p>
            <a:r>
              <a:rPr lang="tr-TR" b="1" dirty="0" smtClean="0"/>
              <a:t>⇒ </a:t>
            </a:r>
            <a:r>
              <a:rPr lang="tr-TR" b="1" u="sng" dirty="0" smtClean="0"/>
              <a:t>Bir sözcüğün temel anlamıyla mecaz anlamı arasında sesteşlik özelliği aranmaz.</a:t>
            </a:r>
          </a:p>
          <a:p>
            <a:r>
              <a:rPr lang="tr-TR" dirty="0" smtClean="0"/>
              <a:t>Örnek</a:t>
            </a:r>
          </a:p>
          <a:p>
            <a:r>
              <a:rPr lang="tr-TR" dirty="0" smtClean="0"/>
              <a:t>» Kuru otlar, bir kibrit değse tutuşuverecekti. (Temel anlam)</a:t>
            </a:r>
          </a:p>
          <a:p>
            <a:r>
              <a:rPr lang="tr-TR" dirty="0" smtClean="0"/>
              <a:t>» Bu yazarın kuru bir anlatımı var. ( Mecaz anlam)</a:t>
            </a:r>
            <a:endParaRPr lang="tr-TR" dirty="0"/>
          </a:p>
        </p:txBody>
      </p:sp>
    </p:spTree>
    <p:extLst>
      <p:ext uri="{BB962C8B-B14F-4D97-AF65-F5344CB8AC3E}">
        <p14:creationId xmlns:p14="http://schemas.microsoft.com/office/powerpoint/2010/main" xmlns="" val="90841918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Aşağıda virgülün işlevleriyle ilgili </a:t>
            </a:r>
            <a:r>
              <a:rPr lang="tr-TR" dirty="0" smtClean="0"/>
              <a:t>örnekler  sıralanmıştır</a:t>
            </a:r>
            <a:r>
              <a:rPr lang="tr-TR" dirty="0"/>
              <a:t>:</a:t>
            </a:r>
          </a:p>
          <a:p>
            <a:r>
              <a:rPr lang="tr-TR" dirty="0"/>
              <a:t>1. Adana’ya yarın gideceğim, dedi.</a:t>
            </a:r>
          </a:p>
          <a:p>
            <a:r>
              <a:rPr lang="tr-TR" dirty="0"/>
              <a:t>2. Umduk, bekledik, düşündük.</a:t>
            </a:r>
          </a:p>
          <a:p>
            <a:r>
              <a:rPr lang="tr-TR" dirty="0"/>
              <a:t>3. Fatih Rıfkı ATAY, Tuna Kıyıları, Remzi</a:t>
            </a:r>
          </a:p>
          <a:p>
            <a:r>
              <a:rPr lang="tr-TR" dirty="0"/>
              <a:t>Kitabevi, İstanbul, 1938.</a:t>
            </a:r>
          </a:p>
          <a:p>
            <a:r>
              <a:rPr lang="tr-TR" b="1" dirty="0"/>
              <a:t>Numaralandırılmış cümlelerde </a:t>
            </a:r>
            <a:r>
              <a:rPr lang="tr-TR" b="1" dirty="0" smtClean="0"/>
              <a:t>virgülün aşağıdaki </a:t>
            </a:r>
            <a:r>
              <a:rPr lang="tr-TR" b="1" dirty="0"/>
              <a:t>işlevlerinden hangisinin </a:t>
            </a:r>
            <a:r>
              <a:rPr lang="tr-TR" b="1" dirty="0" smtClean="0"/>
              <a:t>örneği </a:t>
            </a:r>
            <a:r>
              <a:rPr lang="tr-TR" b="1" u="sng" dirty="0" smtClean="0"/>
              <a:t>yoktur</a:t>
            </a:r>
            <a:r>
              <a:rPr lang="tr-TR" b="1" u="sng" dirty="0"/>
              <a:t>?</a:t>
            </a:r>
          </a:p>
          <a:p>
            <a:r>
              <a:rPr lang="tr-TR" dirty="0"/>
              <a:t>A) Eser künyelerinde yazar, eser adı, </a:t>
            </a:r>
            <a:r>
              <a:rPr lang="tr-TR" dirty="0" smtClean="0"/>
              <a:t>basımevi vb</a:t>
            </a:r>
            <a:r>
              <a:rPr lang="tr-TR" dirty="0"/>
              <a:t>. maddelerden sonra konur.</a:t>
            </a:r>
          </a:p>
          <a:p>
            <a:r>
              <a:rPr lang="tr-TR" dirty="0"/>
              <a:t>B) Sıralı cümleleri birbirinden ayırmak </a:t>
            </a:r>
            <a:r>
              <a:rPr lang="tr-TR" dirty="0" smtClean="0"/>
              <a:t>için konur</a:t>
            </a:r>
            <a:r>
              <a:rPr lang="tr-TR" dirty="0"/>
              <a:t>.</a:t>
            </a:r>
          </a:p>
          <a:p>
            <a:r>
              <a:rPr lang="tr-TR" dirty="0"/>
              <a:t>C) Anlama güç kazandırmak için </a:t>
            </a:r>
            <a:r>
              <a:rPr lang="tr-TR" dirty="0" smtClean="0"/>
              <a:t>tekrarlanan kelimeler </a:t>
            </a:r>
            <a:r>
              <a:rPr lang="tr-TR" dirty="0"/>
              <a:t>arasına konur</a:t>
            </a:r>
            <a:r>
              <a:rPr lang="tr-TR" dirty="0" smtClean="0"/>
              <a:t>.</a:t>
            </a:r>
          </a:p>
          <a:p>
            <a:r>
              <a:rPr lang="tr-TR" dirty="0"/>
              <a:t>D) Tırnak içinde olmayan alıntı </a:t>
            </a:r>
            <a:r>
              <a:rPr lang="tr-TR" dirty="0" smtClean="0"/>
              <a:t>cümlelerden sonra </a:t>
            </a:r>
            <a:r>
              <a:rPr lang="tr-TR" dirty="0"/>
              <a:t>konur.</a:t>
            </a:r>
          </a:p>
        </p:txBody>
      </p:sp>
    </p:spTree>
    <p:extLst>
      <p:ext uri="{BB962C8B-B14F-4D97-AF65-F5344CB8AC3E}">
        <p14:creationId xmlns:p14="http://schemas.microsoft.com/office/powerpoint/2010/main" xmlns="" val="165609577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289451"/>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Rize ( )</a:t>
            </a:r>
            <a:r>
              <a:rPr lang="tr-TR" dirty="0" err="1"/>
              <a:t>yi</a:t>
            </a:r>
            <a:r>
              <a:rPr lang="tr-TR" dirty="0"/>
              <a:t> keşfetmeye gelen gezginin yapacağı iş</a:t>
            </a:r>
          </a:p>
          <a:p>
            <a:r>
              <a:rPr lang="tr-TR" dirty="0"/>
              <a:t>bellidir ( ) Erkenden kalkılır ve yürümeye </a:t>
            </a:r>
            <a:r>
              <a:rPr lang="tr-TR" dirty="0" smtClean="0"/>
              <a:t>başlanır ( </a:t>
            </a:r>
            <a:r>
              <a:rPr lang="tr-TR" dirty="0"/>
              <a:t>) İri kayalar ( ) görkemli yamaçlar bir </a:t>
            </a:r>
            <a:r>
              <a:rPr lang="tr-TR" dirty="0" smtClean="0"/>
              <a:t>çocuk heyecanıyla </a:t>
            </a:r>
            <a:r>
              <a:rPr lang="tr-TR" dirty="0"/>
              <a:t>dolaşılır.</a:t>
            </a:r>
          </a:p>
          <a:p>
            <a:r>
              <a:rPr lang="tr-TR" b="1" dirty="0"/>
              <a:t>Bu parçada ayraç ( ) ile gösterilen yerlere</a:t>
            </a:r>
          </a:p>
          <a:p>
            <a:r>
              <a:rPr lang="tr-TR" b="1" dirty="0"/>
              <a:t>aşağıdakilerin hangisinde verilen noktalama</a:t>
            </a:r>
          </a:p>
          <a:p>
            <a:r>
              <a:rPr lang="tr-TR" b="1" dirty="0"/>
              <a:t>işaretleri sırasıyla getirilmelidir?</a:t>
            </a:r>
          </a:p>
          <a:p>
            <a:r>
              <a:rPr lang="tr-TR" dirty="0"/>
              <a:t>A) ( ‘ ) ( : ) ( . ) ( , ) B) ( ‘ ) ( : ) ( ! ) ( , )</a:t>
            </a:r>
          </a:p>
          <a:p>
            <a:r>
              <a:rPr lang="tr-TR" dirty="0"/>
              <a:t>C) ( - ) ( ; ) ( . ) ( ! ) D) ( ‘ ) ( ; ) ( , ) ( , )</a:t>
            </a:r>
          </a:p>
        </p:txBody>
      </p:sp>
    </p:spTree>
    <p:extLst>
      <p:ext uri="{BB962C8B-B14F-4D97-AF65-F5344CB8AC3E}">
        <p14:creationId xmlns:p14="http://schemas.microsoft.com/office/powerpoint/2010/main" xmlns="" val="401231405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a:p>
        </p:txBody>
      </p:sp>
      <p:sp>
        <p:nvSpPr>
          <p:cNvPr id="3" name="İçerik Yer Tutucusu 2"/>
          <p:cNvSpPr>
            <a:spLocks noGrp="1"/>
          </p:cNvSpPr>
          <p:nvPr>
            <p:ph idx="1"/>
          </p:nvPr>
        </p:nvSpPr>
        <p:spPr>
          <a:xfrm>
            <a:off x="457200" y="1124744"/>
            <a:ext cx="8229600" cy="5001419"/>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a:t>Sabri Bey kim ( ) diye sordum. Hacer Hanım</a:t>
            </a:r>
          </a:p>
          <a:p>
            <a:r>
              <a:rPr lang="tr-TR" dirty="0"/>
              <a:t>bana ( )</a:t>
            </a:r>
          </a:p>
          <a:p>
            <a:r>
              <a:rPr lang="tr-TR" dirty="0"/>
              <a:t>— Bilmem ki ( ) Ben de yeni tanıştım ( ) dedi ve</a:t>
            </a:r>
          </a:p>
          <a:p>
            <a:r>
              <a:rPr lang="tr-TR" dirty="0"/>
              <a:t>boş boş bakan kalfasına kızgın gözlerini çevirdi.</a:t>
            </a:r>
          </a:p>
          <a:p>
            <a:r>
              <a:rPr lang="tr-TR" b="1" dirty="0"/>
              <a:t>Bu parçada ayraç ( ) ile gösterilen yerlere</a:t>
            </a:r>
          </a:p>
          <a:p>
            <a:r>
              <a:rPr lang="tr-TR" b="1" dirty="0"/>
              <a:t>aşağıdakilerin hangisinde verilen noktalama</a:t>
            </a:r>
          </a:p>
          <a:p>
            <a:r>
              <a:rPr lang="tr-TR" b="1" dirty="0"/>
              <a:t>işaretleri sırasıyla getirilmelidir?</a:t>
            </a:r>
          </a:p>
          <a:p>
            <a:r>
              <a:rPr lang="tr-TR" dirty="0"/>
              <a:t>A) ( ? ) ( : ) ( ; ) ( . ) B) ( , ) ( , ) ( ... ) ( . )</a:t>
            </a:r>
          </a:p>
          <a:p>
            <a:r>
              <a:rPr lang="tr-TR" dirty="0"/>
              <a:t>C) ( , ) ( : ) ( ... ) ( , ) D) ( ? ) ( ; ) ( ... ) ( , )</a:t>
            </a:r>
          </a:p>
        </p:txBody>
      </p:sp>
    </p:spTree>
    <p:extLst>
      <p:ext uri="{BB962C8B-B14F-4D97-AF65-F5344CB8AC3E}">
        <p14:creationId xmlns:p14="http://schemas.microsoft.com/office/powerpoint/2010/main" xmlns="" val="339637555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Türkçe dersinin proje ödevini bir saatte(?) bitirmiş.</a:t>
            </a:r>
          </a:p>
          <a:p>
            <a:r>
              <a:rPr lang="tr-TR" b="1" dirty="0"/>
              <a:t>Bu cümlede soru işaretinin (?) kullanımıyla</a:t>
            </a:r>
          </a:p>
          <a:p>
            <a:r>
              <a:rPr lang="tr-TR" b="1" dirty="0"/>
              <a:t>ilgili olarak aşağıdakilerden hangisi söylenebilir?</a:t>
            </a:r>
          </a:p>
          <a:p>
            <a:r>
              <a:rPr lang="tr-TR" dirty="0"/>
              <a:t>A) Soru bildiren cümle ve sözlerin </a:t>
            </a:r>
            <a:r>
              <a:rPr lang="tr-TR" dirty="0" smtClean="0"/>
              <a:t>sonunda kullanılmıştır</a:t>
            </a:r>
            <a:r>
              <a:rPr lang="tr-TR" dirty="0"/>
              <a:t>.</a:t>
            </a:r>
          </a:p>
          <a:p>
            <a:r>
              <a:rPr lang="tr-TR" dirty="0"/>
              <a:t>B) Seslenme, hitap ve uyarı sözlerinden sonra</a:t>
            </a:r>
          </a:p>
          <a:p>
            <a:r>
              <a:rPr lang="tr-TR" dirty="0"/>
              <a:t>kullanılmıştır.</a:t>
            </a:r>
          </a:p>
          <a:p>
            <a:r>
              <a:rPr lang="tr-TR" dirty="0"/>
              <a:t>C) Bilinmeyen yer, tarih vb. durumlar için kullanılır.</a:t>
            </a:r>
          </a:p>
          <a:p>
            <a:r>
              <a:rPr lang="tr-TR" dirty="0"/>
              <a:t>D) Şüpheyle karşılanan durumlar için kullanılmıştır</a:t>
            </a:r>
          </a:p>
        </p:txBody>
      </p:sp>
    </p:spTree>
    <p:extLst>
      <p:ext uri="{BB962C8B-B14F-4D97-AF65-F5344CB8AC3E}">
        <p14:creationId xmlns:p14="http://schemas.microsoft.com/office/powerpoint/2010/main" xmlns="" val="2291875999"/>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algn="ctr"/>
            <a:r>
              <a:rPr lang="tr-TR" dirty="0" err="1"/>
              <a:t>Karac’oğlan</a:t>
            </a:r>
            <a:r>
              <a:rPr lang="tr-TR" dirty="0"/>
              <a:t> der mert gibi</a:t>
            </a:r>
          </a:p>
          <a:p>
            <a:pPr algn="ctr"/>
            <a:r>
              <a:rPr lang="tr-TR" dirty="0"/>
              <a:t>Yüreğim yanar od gibi</a:t>
            </a:r>
          </a:p>
          <a:p>
            <a:pPr algn="ctr"/>
            <a:r>
              <a:rPr lang="tr-TR" dirty="0"/>
              <a:t>Bir ok yemiş bozkurt gibi</a:t>
            </a:r>
          </a:p>
          <a:p>
            <a:pPr algn="ctr"/>
            <a:r>
              <a:rPr lang="tr-TR" dirty="0"/>
              <a:t>Sen </a:t>
            </a:r>
            <a:r>
              <a:rPr lang="tr-TR" dirty="0" err="1"/>
              <a:t>d’olasın</a:t>
            </a:r>
            <a:r>
              <a:rPr lang="tr-TR" dirty="0"/>
              <a:t> benim gibi</a:t>
            </a:r>
          </a:p>
          <a:p>
            <a:r>
              <a:rPr lang="tr-TR" b="1" dirty="0"/>
              <a:t>Bu dörtlükte kesme işaretinin </a:t>
            </a:r>
            <a:r>
              <a:rPr lang="tr-TR" b="1" dirty="0" smtClean="0"/>
              <a:t>kullanımıyla ilgili </a:t>
            </a:r>
            <a:r>
              <a:rPr lang="tr-TR" b="1" dirty="0"/>
              <a:t>olarak aşağıdaki hangisi söylenir?</a:t>
            </a:r>
          </a:p>
          <a:p>
            <a:r>
              <a:rPr lang="tr-TR" dirty="0"/>
              <a:t>A) Kişi adlarından sonra gelen saygı </a:t>
            </a:r>
            <a:r>
              <a:rPr lang="tr-TR" dirty="0" smtClean="0"/>
              <a:t>sözlerine gelen </a:t>
            </a:r>
            <a:r>
              <a:rPr lang="tr-TR" dirty="0"/>
              <a:t>ekleri ayırmak için konulmuştur.</a:t>
            </a:r>
          </a:p>
          <a:p>
            <a:r>
              <a:rPr lang="tr-TR" dirty="0"/>
              <a:t>B) Özel adlara getirilen iyelik, durum ve </a:t>
            </a:r>
            <a:r>
              <a:rPr lang="tr-TR" dirty="0" smtClean="0"/>
              <a:t>bildirme eklerinden </a:t>
            </a:r>
            <a:r>
              <a:rPr lang="tr-TR" dirty="0"/>
              <a:t>sonra konulmuştur.</a:t>
            </a:r>
          </a:p>
          <a:p>
            <a:r>
              <a:rPr lang="tr-TR" dirty="0"/>
              <a:t>C) Kısaltmalara getirilen ekleri ayırmak </a:t>
            </a:r>
            <a:r>
              <a:rPr lang="tr-TR" dirty="0" smtClean="0"/>
              <a:t>için konulmuştur</a:t>
            </a:r>
            <a:r>
              <a:rPr lang="tr-TR" dirty="0"/>
              <a:t>.</a:t>
            </a:r>
          </a:p>
          <a:p>
            <a:r>
              <a:rPr lang="tr-TR" dirty="0"/>
              <a:t>D) Şiirde seslerin ölçü dolayısıyla </a:t>
            </a:r>
            <a:r>
              <a:rPr lang="tr-TR" dirty="0" smtClean="0"/>
              <a:t>düştüğünü göstermek </a:t>
            </a:r>
            <a:r>
              <a:rPr lang="tr-TR" dirty="0"/>
              <a:t>için konulmuştur.</a:t>
            </a:r>
          </a:p>
        </p:txBody>
      </p:sp>
    </p:spTree>
    <p:extLst>
      <p:ext uri="{BB962C8B-B14F-4D97-AF65-F5344CB8AC3E}">
        <p14:creationId xmlns:p14="http://schemas.microsoft.com/office/powerpoint/2010/main" xmlns="" val="132408754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1. Tören 17.30’da kent meydanında yapılacak.</a:t>
            </a:r>
          </a:p>
          <a:p>
            <a:r>
              <a:rPr lang="tr-TR" dirty="0"/>
              <a:t>2. Otobüs 1656. Sokak’tan geçip son </a:t>
            </a:r>
            <a:r>
              <a:rPr lang="tr-TR" dirty="0" smtClean="0"/>
              <a:t>durağa ulaşır</a:t>
            </a:r>
            <a:r>
              <a:rPr lang="tr-TR" dirty="0"/>
              <a:t>.</a:t>
            </a:r>
          </a:p>
          <a:p>
            <a:r>
              <a:rPr lang="tr-TR" dirty="0"/>
              <a:t>3. Bizim için 22.04.2011 tarihi bir dönüm noktasıydı.</a:t>
            </a:r>
          </a:p>
          <a:p>
            <a:r>
              <a:rPr lang="tr-TR" b="1" dirty="0"/>
              <a:t>Bu cümleler noktanın aşağıdaki </a:t>
            </a:r>
            <a:r>
              <a:rPr lang="tr-TR" b="1" dirty="0" smtClean="0"/>
              <a:t>görevlerinden hangisini </a:t>
            </a:r>
            <a:r>
              <a:rPr lang="tr-TR" b="1" dirty="0"/>
              <a:t>örneklendirmez?</a:t>
            </a:r>
          </a:p>
          <a:p>
            <a:r>
              <a:rPr lang="tr-TR" dirty="0"/>
              <a:t>A) Tarihlerin yazılışında gün, ay ve yılı gösteren</a:t>
            </a:r>
          </a:p>
          <a:p>
            <a:r>
              <a:rPr lang="tr-TR" dirty="0"/>
              <a:t>sayıları ayırmak için konur.</a:t>
            </a:r>
          </a:p>
          <a:p>
            <a:r>
              <a:rPr lang="tr-TR" dirty="0"/>
              <a:t>B) Saat ve dakika gösteren sayıları birbirinden</a:t>
            </a:r>
          </a:p>
          <a:p>
            <a:r>
              <a:rPr lang="tr-TR" dirty="0"/>
              <a:t>ayırmak için kullanılır.</a:t>
            </a:r>
          </a:p>
          <a:p>
            <a:r>
              <a:rPr lang="tr-TR" dirty="0"/>
              <a:t>C) Bir yazının maddelerini gösteren rakam ve</a:t>
            </a:r>
          </a:p>
          <a:p>
            <a:r>
              <a:rPr lang="tr-TR" dirty="0"/>
              <a:t>harflerden sonra kullanılır.</a:t>
            </a:r>
          </a:p>
          <a:p>
            <a:r>
              <a:rPr lang="tr-TR" dirty="0"/>
              <a:t>D) Sayılardan sonra sıra bildirmek için kullanılır</a:t>
            </a:r>
          </a:p>
        </p:txBody>
      </p:sp>
    </p:spTree>
    <p:extLst>
      <p:ext uri="{BB962C8B-B14F-4D97-AF65-F5344CB8AC3E}">
        <p14:creationId xmlns:p14="http://schemas.microsoft.com/office/powerpoint/2010/main" xmlns="" val="86444801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1600200"/>
            <a:ext cx="8229600" cy="4925144"/>
          </a:xfrm>
        </p:spPr>
        <p:style>
          <a:lnRef idx="1">
            <a:schemeClr val="accent2"/>
          </a:lnRef>
          <a:fillRef idx="2">
            <a:schemeClr val="accent2"/>
          </a:fillRef>
          <a:effectRef idx="1">
            <a:schemeClr val="accent2"/>
          </a:effectRef>
          <a:fontRef idx="minor">
            <a:schemeClr val="dk1"/>
          </a:fontRef>
        </p:style>
        <p:txBody>
          <a:bodyPr/>
          <a:lstStyle/>
          <a:p>
            <a:r>
              <a:rPr lang="tr-TR" dirty="0"/>
              <a:t>Sevinçten (1) heyecandan içim içime sığmıyor</a:t>
            </a:r>
          </a:p>
          <a:p>
            <a:r>
              <a:rPr lang="tr-TR" dirty="0"/>
              <a:t>(2) bağırmak (3) kahkahalar atmak (4) ağlamak</a:t>
            </a:r>
          </a:p>
          <a:p>
            <a:r>
              <a:rPr lang="tr-TR" dirty="0"/>
              <a:t>istiyorum.</a:t>
            </a:r>
          </a:p>
          <a:p>
            <a:r>
              <a:rPr lang="tr-TR" b="1" dirty="0"/>
              <a:t>Yukarıdaki cümlede numaralanmış yerlerden</a:t>
            </a:r>
          </a:p>
          <a:p>
            <a:r>
              <a:rPr lang="tr-TR" b="1" dirty="0"/>
              <a:t>hangisine diğerlerinden farklı bir noktalama</a:t>
            </a:r>
          </a:p>
          <a:p>
            <a:r>
              <a:rPr lang="tr-TR" b="1" dirty="0"/>
              <a:t>işareti getirilmelidir?</a:t>
            </a:r>
          </a:p>
          <a:p>
            <a:r>
              <a:rPr lang="tr-TR" dirty="0"/>
              <a:t>A) 1. B) 2. C) 3. D) 4.</a:t>
            </a:r>
          </a:p>
        </p:txBody>
      </p:sp>
    </p:spTree>
    <p:extLst>
      <p:ext uri="{BB962C8B-B14F-4D97-AF65-F5344CB8AC3E}">
        <p14:creationId xmlns:p14="http://schemas.microsoft.com/office/powerpoint/2010/main" xmlns="" val="244938946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	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a:t>	Güçlü olanlar( ) zayıflara karşı haksızlık yapmamalıdır(  ) Onların haklarını gözetme-</a:t>
            </a:r>
            <a:r>
              <a:rPr lang="tr-TR" dirty="0" err="1"/>
              <a:t>lidir</a:t>
            </a:r>
            <a:r>
              <a:rPr lang="tr-TR" dirty="0"/>
              <a:t>(  ) Yoksa son pişmanlık(  )</a:t>
            </a:r>
          </a:p>
          <a:p>
            <a:r>
              <a:rPr lang="tr-TR" dirty="0"/>
              <a:t>Bu metinde yay ayraçla belirtilen yerlere sırasıyla hangi noktalama işaretleri </a:t>
            </a:r>
            <a:r>
              <a:rPr lang="tr-TR" dirty="0" err="1"/>
              <a:t>geti-rilmelidir</a:t>
            </a:r>
            <a:r>
              <a:rPr lang="tr-TR" dirty="0"/>
              <a:t>?</a:t>
            </a:r>
          </a:p>
          <a:p>
            <a:r>
              <a:rPr lang="tr-TR" dirty="0"/>
              <a:t>A)	(,)(:)(.)(!)</a:t>
            </a:r>
          </a:p>
          <a:p>
            <a:r>
              <a:rPr lang="tr-TR" dirty="0"/>
              <a:t>B)	(;)(!)(:)(.)</a:t>
            </a:r>
          </a:p>
          <a:p>
            <a:r>
              <a:rPr lang="tr-TR" dirty="0"/>
              <a:t>C)	(,)(.)(.)(...)</a:t>
            </a:r>
          </a:p>
          <a:p>
            <a:r>
              <a:rPr lang="tr-TR" dirty="0"/>
              <a:t>D)	(;)(.)(!)(...)</a:t>
            </a:r>
          </a:p>
          <a:p>
            <a:endParaRPr lang="tr-TR" dirty="0"/>
          </a:p>
        </p:txBody>
      </p:sp>
    </p:spTree>
    <p:extLst>
      <p:ext uri="{BB962C8B-B14F-4D97-AF65-F5344CB8AC3E}">
        <p14:creationId xmlns:p14="http://schemas.microsoft.com/office/powerpoint/2010/main" xmlns="" val="2586222348"/>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94122"/>
          </a:xfrm>
        </p:spPr>
        <p:style>
          <a:lnRef idx="3">
            <a:schemeClr val="lt1"/>
          </a:lnRef>
          <a:fillRef idx="1">
            <a:schemeClr val="accent2"/>
          </a:fillRef>
          <a:effectRef idx="1">
            <a:schemeClr val="accent2"/>
          </a:effectRef>
          <a:fontRef idx="minor">
            <a:schemeClr val="lt1"/>
          </a:fontRef>
        </p:style>
        <p:txBody>
          <a:bodyPr/>
          <a:lstStyle/>
          <a:p>
            <a:r>
              <a:rPr lang="tr-TR" dirty="0" smtClean="0"/>
              <a:t>TEOG MAZERET 2015</a:t>
            </a:r>
            <a:endParaRPr lang="tr-TR"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484784"/>
            <a:ext cx="8208912"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3117674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2014</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628800"/>
            <a:ext cx="8064895" cy="46805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350345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i="1" dirty="0" smtClean="0"/>
              <a:t>Bana kara diyen dilber</a:t>
            </a:r>
          </a:p>
          <a:p>
            <a:pPr algn="ctr"/>
            <a:r>
              <a:rPr lang="tr-TR" i="1" dirty="0" smtClean="0"/>
              <a:t>Gözlerin kara değil mi</a:t>
            </a:r>
          </a:p>
          <a:p>
            <a:r>
              <a:rPr lang="tr-TR" b="1" dirty="0" smtClean="0"/>
              <a:t>Bu dizelerdeki ‘‘kara’’ sözcüğünün eş seslisi aşağıdakilerden hangisinde </a:t>
            </a:r>
            <a:r>
              <a:rPr lang="tr-TR" b="1" u="sng" dirty="0" smtClean="0"/>
              <a:t>kullanılmamıştır?</a:t>
            </a:r>
          </a:p>
          <a:p>
            <a:r>
              <a:rPr lang="tr-TR" dirty="0" smtClean="0"/>
              <a:t>A) Kara görününce hep birlikte çığlık attılar.</a:t>
            </a:r>
          </a:p>
          <a:p>
            <a:r>
              <a:rPr lang="tr-TR" dirty="0" smtClean="0"/>
              <a:t>B) Kurbağa karada da suda da soluk alabilir.</a:t>
            </a:r>
          </a:p>
          <a:p>
            <a:r>
              <a:rPr lang="tr-TR" dirty="0" smtClean="0"/>
              <a:t>C) Kara kaşlarını çatıp bir köşeye oturdu.</a:t>
            </a:r>
          </a:p>
          <a:p>
            <a:r>
              <a:rPr lang="tr-TR" dirty="0" smtClean="0"/>
              <a:t>D) Yolcuları sağ salim karaya çıkardılar.</a:t>
            </a:r>
            <a:endParaRPr lang="tr-TR" dirty="0"/>
          </a:p>
        </p:txBody>
      </p:sp>
    </p:spTree>
    <p:extLst>
      <p:ext uri="{BB962C8B-B14F-4D97-AF65-F5344CB8AC3E}">
        <p14:creationId xmlns:p14="http://schemas.microsoft.com/office/powerpoint/2010/main" xmlns="" val="13066797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UYARILAR:</a:t>
            </a:r>
            <a:endParaRPr lang="tr-TR" dirty="0"/>
          </a:p>
        </p:txBody>
      </p:sp>
      <p:sp>
        <p:nvSpPr>
          <p:cNvPr id="3" name="İçerik Yer Tutucusu 2"/>
          <p:cNvSpPr>
            <a:spLocks noGrp="1"/>
          </p:cNvSpPr>
          <p:nvPr>
            <p:ph idx="1"/>
          </p:nvPr>
        </p:nvSpPr>
        <p:spPr>
          <a:xfrm>
            <a:off x="457200" y="1196752"/>
            <a:ext cx="8229600" cy="5400600"/>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u="sng" dirty="0" smtClean="0"/>
              <a:t>ANLATICI TÜRLERİ: </a:t>
            </a:r>
            <a:r>
              <a:rPr lang="tr-TR" dirty="0" smtClean="0"/>
              <a:t>Eğer paragrafta 1.tekil veya 1.çoğul şahıs kullanıldıysa 1.kişi,3.kişi varsa 3.kişili anlatım vardır.</a:t>
            </a:r>
          </a:p>
          <a:p>
            <a:r>
              <a:rPr lang="tr-TR" b="1" u="sng" dirty="0" smtClean="0"/>
              <a:t>Öznel </a:t>
            </a:r>
            <a:r>
              <a:rPr lang="tr-TR" b="1" u="sng" dirty="0"/>
              <a:t>yargılar </a:t>
            </a:r>
            <a:r>
              <a:rPr lang="tr-TR" dirty="0"/>
              <a:t>kişiden kişiye değişir. Kanıtlanamaz. Güzel, çirkin, harika, tatlı, sevimli, hoş, etkileyici gibi kelimeler öznellik bildirir. Yani kişiden kişiye </a:t>
            </a:r>
            <a:r>
              <a:rPr lang="tr-TR" dirty="0" smtClean="0"/>
              <a:t>değişir</a:t>
            </a:r>
          </a:p>
          <a:p>
            <a:r>
              <a:rPr lang="tr-TR" b="1" u="sng" dirty="0" smtClean="0"/>
              <a:t>. </a:t>
            </a:r>
            <a:r>
              <a:rPr lang="tr-TR" b="1" u="sng" dirty="0"/>
              <a:t>Nesnel yargılarsa</a:t>
            </a:r>
            <a:r>
              <a:rPr lang="tr-TR" dirty="0"/>
              <a:t> kesindir. Kanıtlanabilir. Herkese göre aynıdır. Bir kitabın konusu veya tarihi bilgiler nesnellik bildirir. Kişiden kişiye değişmez.</a:t>
            </a:r>
          </a:p>
        </p:txBody>
      </p:sp>
    </p:spTree>
    <p:extLst>
      <p:ext uri="{BB962C8B-B14F-4D97-AF65-F5344CB8AC3E}">
        <p14:creationId xmlns:p14="http://schemas.microsoft.com/office/powerpoint/2010/main" xmlns="" val="256373109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	</a:t>
            </a:r>
            <a:r>
              <a:rPr lang="tr-TR" b="1" u="sng" dirty="0"/>
              <a:t>Şart:</a:t>
            </a:r>
            <a:r>
              <a:rPr lang="tr-TR" dirty="0"/>
              <a:t> koşul. Takdir alırsan sana telefon alırım. Cümlesi bir koşul cümlesidir.</a:t>
            </a:r>
          </a:p>
          <a:p>
            <a:r>
              <a:rPr lang="tr-TR" dirty="0"/>
              <a:t>	</a:t>
            </a:r>
            <a:r>
              <a:rPr lang="tr-TR" b="1" u="sng" dirty="0"/>
              <a:t>Yansıma sözcükler </a:t>
            </a:r>
            <a:r>
              <a:rPr lang="tr-TR" dirty="0"/>
              <a:t>çok basittir. Doğadaki seslerden türeyen kelimeler yansıma sözcüklerdir. Vızıltı, çıtırtı, gürültü, cızırtı, vak </a:t>
            </a:r>
            <a:r>
              <a:rPr lang="tr-TR" dirty="0" err="1"/>
              <a:t>vak</a:t>
            </a:r>
            <a:r>
              <a:rPr lang="tr-TR" dirty="0"/>
              <a:t>, mırıltı, uğultu vb.</a:t>
            </a:r>
          </a:p>
          <a:p>
            <a:r>
              <a:rPr lang="tr-TR" dirty="0"/>
              <a:t>	</a:t>
            </a:r>
            <a:r>
              <a:rPr lang="tr-TR" b="1" u="sng" dirty="0"/>
              <a:t>İkilemeler</a:t>
            </a:r>
            <a:r>
              <a:rPr lang="tr-TR" dirty="0"/>
              <a:t>in arasına herhangi bir noktalama işareti gelmez. Yakın, zıt, eş veya anlamsız kelimeler yan yana gelerek ikileme oluşturabilir. Yalan yanlış, aşağı yukarı, uzun uzun, abur cubur vb.</a:t>
            </a:r>
          </a:p>
          <a:p>
            <a:endParaRPr lang="tr-TR" dirty="0"/>
          </a:p>
        </p:txBody>
      </p:sp>
    </p:spTree>
    <p:extLst>
      <p:ext uri="{BB962C8B-B14F-4D97-AF65-F5344CB8AC3E}">
        <p14:creationId xmlns:p14="http://schemas.microsoft.com/office/powerpoint/2010/main" xmlns="" val="351412945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CÜMLENİN ANLATIM ÖZELLİKLERİ</a:t>
            </a:r>
            <a:endParaRPr lang="tr-TR" dirty="0"/>
          </a:p>
        </p:txBody>
      </p:sp>
      <p:sp>
        <p:nvSpPr>
          <p:cNvPr id="3" name="İçerik Yer Tutucusu 2"/>
          <p:cNvSpPr>
            <a:spLocks noGrp="1"/>
          </p:cNvSpPr>
          <p:nvPr>
            <p:ph idx="1"/>
          </p:nvPr>
        </p:nvSpPr>
        <p:spPr>
          <a:xfrm>
            <a:off x="457200" y="1124744"/>
            <a:ext cx="8229600" cy="5400600"/>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tr-TR" b="1" u="sng" dirty="0"/>
              <a:t>1) Açıklık: </a:t>
            </a:r>
            <a:r>
              <a:rPr lang="tr-TR" dirty="0"/>
              <a:t>Türkçe sorularında sıkça karşımıza çıkan </a:t>
            </a:r>
            <a:r>
              <a:rPr lang="tr-TR" dirty="0" smtClean="0"/>
              <a:t>açıklık kavramı</a:t>
            </a:r>
            <a:r>
              <a:rPr lang="tr-TR" dirty="0"/>
              <a:t>, tek anlama gelmek ve net anlamlı olmaktır. </a:t>
            </a:r>
            <a:r>
              <a:rPr lang="tr-TR" dirty="0" smtClean="0"/>
              <a:t>Bir cümlenin </a:t>
            </a:r>
            <a:r>
              <a:rPr lang="tr-TR" dirty="0"/>
              <a:t>kişi, noktalama ve anlam yönünden </a:t>
            </a:r>
            <a:r>
              <a:rPr lang="tr-TR" dirty="0" smtClean="0"/>
              <a:t>anlaşılır olmasıdır.</a:t>
            </a:r>
          </a:p>
          <a:p>
            <a:pPr marL="0" indent="0">
              <a:buNone/>
            </a:pPr>
            <a:r>
              <a:rPr lang="tr-TR" b="1" u="sng" dirty="0"/>
              <a:t>2) Duruluk: </a:t>
            </a:r>
            <a:r>
              <a:rPr lang="tr-TR" dirty="0"/>
              <a:t>Türkçe cümlede anlatım özellikleri içinde </a:t>
            </a:r>
            <a:r>
              <a:rPr lang="tr-TR" dirty="0" smtClean="0"/>
              <a:t>yer alan </a:t>
            </a:r>
            <a:r>
              <a:rPr lang="tr-TR" dirty="0"/>
              <a:t>duruluk, bir cümlede gereksiz söz kullanmamayı </a:t>
            </a:r>
            <a:r>
              <a:rPr lang="tr-TR" dirty="0" smtClean="0"/>
              <a:t>ve gerektiği </a:t>
            </a:r>
            <a:r>
              <a:rPr lang="tr-TR" dirty="0"/>
              <a:t>kadar sözcük kullanmayı belirtmektedir</a:t>
            </a:r>
            <a:r>
              <a:rPr lang="tr-TR" dirty="0" smtClean="0"/>
              <a:t>.</a:t>
            </a:r>
          </a:p>
          <a:p>
            <a:r>
              <a:rPr lang="tr-TR" b="1" u="sng" dirty="0"/>
              <a:t>3) Yalınlık: </a:t>
            </a:r>
            <a:r>
              <a:rPr lang="tr-TR" dirty="0"/>
              <a:t>Süssüz, sanatsız, şatafatsız, gösterişsiz,</a:t>
            </a:r>
          </a:p>
          <a:p>
            <a:pPr marL="0" indent="0">
              <a:buNone/>
            </a:pPr>
            <a:r>
              <a:rPr lang="tr-TR" dirty="0"/>
              <a:t>dolambaçlı yollara başvurmadan direkt anlatımı ifade </a:t>
            </a:r>
            <a:r>
              <a:rPr lang="tr-TR" dirty="0" smtClean="0"/>
              <a:t>eden cümlelerdir</a:t>
            </a:r>
            <a:r>
              <a:rPr lang="tr-TR" dirty="0"/>
              <a:t>. Bu cümlelerde abartma, benzetme, </a:t>
            </a:r>
            <a:r>
              <a:rPr lang="tr-TR" dirty="0" err="1" smtClean="0"/>
              <a:t>mecazlık</a:t>
            </a:r>
            <a:r>
              <a:rPr lang="tr-TR" dirty="0" smtClean="0"/>
              <a:t>, kişileştirme </a:t>
            </a:r>
            <a:r>
              <a:rPr lang="tr-TR" dirty="0"/>
              <a:t>gibi söz sanatlarına yer verilmez.</a:t>
            </a:r>
          </a:p>
        </p:txBody>
      </p:sp>
    </p:spTree>
    <p:extLst>
      <p:ext uri="{BB962C8B-B14F-4D97-AF65-F5344CB8AC3E}">
        <p14:creationId xmlns:p14="http://schemas.microsoft.com/office/powerpoint/2010/main" xmlns="" val="270121303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760640"/>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marL="0" indent="0">
              <a:buNone/>
            </a:pPr>
            <a:r>
              <a:rPr lang="tr-TR" b="1" u="sng" dirty="0" smtClean="0"/>
              <a:t>Özgünlük</a:t>
            </a:r>
            <a:r>
              <a:rPr lang="tr-TR" b="1" u="sng" dirty="0"/>
              <a:t>: </a:t>
            </a:r>
            <a:r>
              <a:rPr lang="tr-TR" dirty="0"/>
              <a:t>Yazarın dil ve anlatım bakımından farklı </a:t>
            </a:r>
            <a:r>
              <a:rPr lang="tr-TR" dirty="0" err="1" smtClean="0"/>
              <a:t>olması,yeni</a:t>
            </a:r>
            <a:r>
              <a:rPr lang="tr-TR" dirty="0"/>
              <a:t>, kendine özgü, orijinal ve yenilikçi olması gibi </a:t>
            </a:r>
            <a:r>
              <a:rPr lang="tr-TR" dirty="0" smtClean="0"/>
              <a:t>anlamları ifade </a:t>
            </a:r>
            <a:r>
              <a:rPr lang="tr-TR" dirty="0"/>
              <a:t>eder.</a:t>
            </a:r>
          </a:p>
          <a:p>
            <a:pPr marL="0" indent="0">
              <a:buNone/>
            </a:pPr>
            <a:r>
              <a:rPr lang="tr-TR" b="1" u="sng" dirty="0" smtClean="0"/>
              <a:t>Yoğunluk </a:t>
            </a:r>
            <a:r>
              <a:rPr lang="tr-TR" b="1" u="sng" dirty="0"/>
              <a:t>(</a:t>
            </a:r>
            <a:r>
              <a:rPr lang="tr-TR" b="1" u="sng" dirty="0" smtClean="0"/>
              <a:t>Derinlik):</a:t>
            </a:r>
            <a:r>
              <a:rPr lang="tr-TR" dirty="0"/>
              <a:t>A</a:t>
            </a:r>
            <a:r>
              <a:rPr lang="tr-TR" dirty="0" smtClean="0"/>
              <a:t>z </a:t>
            </a:r>
            <a:r>
              <a:rPr lang="tr-TR" dirty="0"/>
              <a:t>sözle çok </a:t>
            </a:r>
            <a:r>
              <a:rPr lang="tr-TR" dirty="0" smtClean="0"/>
              <a:t>şey anlatmak </a:t>
            </a:r>
            <a:r>
              <a:rPr lang="tr-TR" dirty="0"/>
              <a:t>ve her okunuşta yeni anlamlar bulunabilen </a:t>
            </a:r>
            <a:r>
              <a:rPr lang="tr-TR" dirty="0" smtClean="0"/>
              <a:t>anlatım şeklidir</a:t>
            </a:r>
            <a:r>
              <a:rPr lang="tr-TR" dirty="0"/>
              <a:t>. Kısaca duygu ve düşünce </a:t>
            </a:r>
            <a:r>
              <a:rPr lang="tr-TR" dirty="0" smtClean="0"/>
              <a:t>zenginliğidir.</a:t>
            </a:r>
          </a:p>
          <a:p>
            <a:pPr marL="0" indent="0">
              <a:buNone/>
            </a:pPr>
            <a:r>
              <a:rPr lang="tr-TR" b="1" u="sng" dirty="0" smtClean="0"/>
              <a:t>Doğallık</a:t>
            </a:r>
            <a:r>
              <a:rPr lang="tr-TR" b="1" u="sng" dirty="0"/>
              <a:t>: </a:t>
            </a:r>
            <a:r>
              <a:rPr lang="tr-TR" dirty="0"/>
              <a:t>Bir düşüncenin içten, samimi ve olduğu </a:t>
            </a:r>
            <a:r>
              <a:rPr lang="tr-TR" dirty="0" smtClean="0"/>
              <a:t>gibi aktarılmasıdır</a:t>
            </a:r>
            <a:r>
              <a:rPr lang="tr-TR" dirty="0"/>
              <a:t>.</a:t>
            </a:r>
          </a:p>
          <a:p>
            <a:pPr marL="0" indent="0">
              <a:buNone/>
            </a:pPr>
            <a:r>
              <a:rPr lang="tr-TR" b="1" u="sng" dirty="0" smtClean="0"/>
              <a:t>Evrensellik</a:t>
            </a:r>
            <a:r>
              <a:rPr lang="tr-TR" b="1" u="sng" dirty="0"/>
              <a:t>: </a:t>
            </a:r>
            <a:r>
              <a:rPr lang="tr-TR" dirty="0"/>
              <a:t>Düşünceleriyle tüm insanlığa </a:t>
            </a:r>
            <a:r>
              <a:rPr lang="tr-TR" dirty="0" smtClean="0"/>
              <a:t>seslenmeyi başarabilmektir</a:t>
            </a:r>
            <a:r>
              <a:rPr lang="tr-TR" dirty="0"/>
              <a:t>.</a:t>
            </a:r>
          </a:p>
          <a:p>
            <a:pPr marL="0" indent="0">
              <a:buNone/>
            </a:pPr>
            <a:r>
              <a:rPr lang="tr-TR" b="1" u="sng" dirty="0" smtClean="0"/>
              <a:t>Kalıcılık</a:t>
            </a:r>
            <a:r>
              <a:rPr lang="tr-TR" b="1" u="sng" dirty="0"/>
              <a:t>: </a:t>
            </a:r>
            <a:r>
              <a:rPr lang="tr-TR" dirty="0"/>
              <a:t>Bir yazarın yalnızca yaşadığı devirde </a:t>
            </a:r>
            <a:r>
              <a:rPr lang="tr-TR" dirty="0" smtClean="0"/>
              <a:t>değil gelecekte </a:t>
            </a:r>
            <a:r>
              <a:rPr lang="tr-TR" dirty="0"/>
              <a:t>de anılması ya da adından söz </a:t>
            </a:r>
            <a:r>
              <a:rPr lang="tr-TR" dirty="0" smtClean="0"/>
              <a:t>ettirmesidir.</a:t>
            </a:r>
          </a:p>
          <a:p>
            <a:pPr marL="0" indent="0">
              <a:buNone/>
            </a:pPr>
            <a:r>
              <a:rPr lang="tr-TR" b="1" u="sng" dirty="0"/>
              <a:t>Tutarlılık: </a:t>
            </a:r>
            <a:r>
              <a:rPr lang="tr-TR" dirty="0"/>
              <a:t>Bir yazarın düşünce ve davranışlarının,</a:t>
            </a:r>
          </a:p>
          <a:p>
            <a:pPr marL="0" indent="0">
              <a:buNone/>
            </a:pPr>
            <a:r>
              <a:rPr lang="tr-TR" dirty="0"/>
              <a:t>yazdıklarıyla uyuşmasıdır.</a:t>
            </a:r>
          </a:p>
          <a:p>
            <a:pPr marL="0" indent="0">
              <a:buNone/>
            </a:pPr>
            <a:r>
              <a:rPr lang="tr-TR" dirty="0" smtClean="0"/>
              <a:t> </a:t>
            </a:r>
            <a:r>
              <a:rPr lang="tr-TR" b="1" u="sng" dirty="0" err="1"/>
              <a:t>Özlülük</a:t>
            </a:r>
            <a:r>
              <a:rPr lang="tr-TR" b="1" u="sng" dirty="0"/>
              <a:t>: </a:t>
            </a:r>
            <a:r>
              <a:rPr lang="tr-TR" dirty="0"/>
              <a:t>Kısa cümlelerle anlam bakımından çok şey</a:t>
            </a:r>
          </a:p>
          <a:p>
            <a:pPr marL="0" indent="0">
              <a:buNone/>
            </a:pPr>
            <a:r>
              <a:rPr lang="tr-TR" dirty="0"/>
              <a:t>anlatmaya dayalı kuraldır</a:t>
            </a:r>
          </a:p>
        </p:txBody>
      </p:sp>
    </p:spTree>
    <p:extLst>
      <p:ext uri="{BB962C8B-B14F-4D97-AF65-F5344CB8AC3E}">
        <p14:creationId xmlns:p14="http://schemas.microsoft.com/office/powerpoint/2010/main" xmlns="" val="339304269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xmlns="" val="674089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2014 MAZERET</a:t>
            </a:r>
            <a:endParaRPr lang="tr-TR"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628800"/>
            <a:ext cx="8352928" cy="4896544"/>
          </a:xfrm>
          <a:prstGeom prst="rect">
            <a:avLst/>
          </a:prstGeom>
          <a:ln/>
        </p:spPr>
        <p:style>
          <a:lnRef idx="1">
            <a:schemeClr val="accent1"/>
          </a:lnRef>
          <a:fillRef idx="3">
            <a:schemeClr val="accent1"/>
          </a:fillRef>
          <a:effectRef idx="2">
            <a:schemeClr val="accent1"/>
          </a:effectRef>
          <a:fontRef idx="minor">
            <a:schemeClr val="lt1"/>
          </a:fontRef>
        </p:style>
      </p:pic>
    </p:spTree>
    <p:extLst>
      <p:ext uri="{BB962C8B-B14F-4D97-AF65-F5344CB8AC3E}">
        <p14:creationId xmlns:p14="http://schemas.microsoft.com/office/powerpoint/2010/main" xmlns="" val="2312299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628800"/>
            <a:ext cx="7776864"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22112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KALIPLAŞMIŞ İFADELER</a:t>
            </a:r>
            <a:endParaRPr lang="tr-TR" dirty="0"/>
          </a:p>
        </p:txBody>
      </p:sp>
      <p:sp>
        <p:nvSpPr>
          <p:cNvPr id="3" name="İçerik Yer Tutucusu 2"/>
          <p:cNvSpPr>
            <a:spLocks noGrp="1"/>
          </p:cNvSpPr>
          <p:nvPr>
            <p:ph idx="1"/>
          </p:nvPr>
        </p:nvSpPr>
        <p:spPr>
          <a:xfrm>
            <a:off x="457200" y="1484784"/>
            <a:ext cx="8229600" cy="504056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Kimi cümleler, sözcükler aracılığıyla iletilen anlamın dışında ikinci bir anlam daha içerir. Halk arasında çok kullanılan, tam olarak deyim özelliği taşımayan sözlerdir. Belli durumlarda ve olaylarda kullanılır.</a:t>
            </a:r>
          </a:p>
          <a:p>
            <a:r>
              <a:rPr lang="tr-TR" dirty="0" smtClean="0"/>
              <a:t>Söylenmeye başlandığı anda devamı tahmin edilen cümlelerdir.</a:t>
            </a:r>
          </a:p>
          <a:p>
            <a:r>
              <a:rPr lang="tr-TR" dirty="0" smtClean="0"/>
              <a:t>Kalıplaşmış cümleler, değişmeyen ve genelde mecaz anlam taşıyan kelime gruplarıyla kurulan cümlelerdir.</a:t>
            </a:r>
          </a:p>
          <a:p>
            <a:r>
              <a:rPr lang="tr-TR" dirty="0" smtClean="0"/>
              <a:t>Anlatımı güçlendirmek maksadıyla kullanılırlar.</a:t>
            </a:r>
          </a:p>
          <a:p>
            <a:r>
              <a:rPr lang="tr-TR" dirty="0" smtClean="0"/>
              <a:t>Deyimler, atasözleri ve bazı özlü sözler, kalıplaşmış sözlerdir.</a:t>
            </a:r>
          </a:p>
          <a:p>
            <a:r>
              <a:rPr lang="tr-TR" dirty="0" smtClean="0"/>
              <a:t>Bu cümleler farklı biçimlerde, eş anlamlı sözcüklerle değiştirilerek kullanılamazlar.</a:t>
            </a:r>
            <a:endParaRPr lang="tr-TR" dirty="0"/>
          </a:p>
        </p:txBody>
      </p:sp>
    </p:spTree>
    <p:extLst>
      <p:ext uri="{BB962C8B-B14F-4D97-AF65-F5344CB8AC3E}">
        <p14:creationId xmlns:p14="http://schemas.microsoft.com/office/powerpoint/2010/main" xmlns="" val="864584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1">
            <a:schemeClr val="accent1"/>
          </a:lnRef>
          <a:fillRef idx="2">
            <a:schemeClr val="accent1"/>
          </a:fillRef>
          <a:effectRef idx="1">
            <a:schemeClr val="accent1"/>
          </a:effectRef>
          <a:fontRef idx="minor">
            <a:schemeClr val="dk1"/>
          </a:fontRef>
        </p:style>
        <p:txBody>
          <a:bodyPr/>
          <a:lstStyle/>
          <a:p>
            <a:r>
              <a:rPr lang="tr-TR" dirty="0" smtClean="0"/>
              <a:t>SÖZCÜKTE ANLAM</a:t>
            </a:r>
            <a:endParaRPr lang="tr-TR" dirty="0"/>
          </a:p>
        </p:txBody>
      </p:sp>
      <p:sp>
        <p:nvSpPr>
          <p:cNvPr id="3" name="İçerik Yer Tutucusu 2"/>
          <p:cNvSpPr>
            <a:spLocks noGrp="1"/>
          </p:cNvSpPr>
          <p:nvPr>
            <p:ph idx="1"/>
          </p:nvPr>
        </p:nvSpPr>
        <p:spPr>
          <a:xfrm>
            <a:off x="457200" y="1268760"/>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u="sng" dirty="0" smtClean="0">
                <a:solidFill>
                  <a:srgbClr val="FF0000"/>
                </a:solidFill>
              </a:rPr>
              <a:t>TERİM  ANLAM </a:t>
            </a:r>
            <a:r>
              <a:rPr lang="tr-TR" dirty="0" smtClean="0"/>
              <a:t>: Bir sözcüğün bilim, sanat, spor ya da meslek alanına özgü kavramları karşılığında kazandığı anlama terim anlam adı verilir.</a:t>
            </a:r>
          </a:p>
          <a:p>
            <a:r>
              <a:rPr lang="tr-TR" dirty="0" smtClean="0"/>
              <a:t>Bir sözcüğün terim olup olmadığı kullanıldığı cümleye göre değişir.</a:t>
            </a:r>
          </a:p>
          <a:p>
            <a:endParaRPr lang="tr-TR" dirty="0" smtClean="0"/>
          </a:p>
          <a:p>
            <a:r>
              <a:rPr lang="tr-TR" dirty="0" smtClean="0"/>
              <a:t>Örnek</a:t>
            </a:r>
          </a:p>
          <a:p>
            <a:r>
              <a:rPr lang="tr-TR" dirty="0" smtClean="0"/>
              <a:t>» Doğru haber veren gazeteler de var. (Gerçek anlam)</a:t>
            </a:r>
          </a:p>
          <a:p>
            <a:r>
              <a:rPr lang="tr-TR" dirty="0" smtClean="0"/>
              <a:t>» İki noktadan tek doğru geçer. (Terim anlam)</a:t>
            </a:r>
          </a:p>
          <a:p>
            <a:r>
              <a:rPr lang="tr-TR" dirty="0" smtClean="0"/>
              <a:t>» Olaya bir de şu açıdan bakalım. (Mecaz anlam)</a:t>
            </a:r>
          </a:p>
          <a:p>
            <a:r>
              <a:rPr lang="tr-TR" dirty="0" smtClean="0"/>
              <a:t>» İkizkenar üçgenin taban açıları eşittir. (Terim anlam)</a:t>
            </a:r>
            <a:endParaRPr lang="tr-TR" dirty="0"/>
          </a:p>
        </p:txBody>
      </p:sp>
    </p:spTree>
    <p:extLst>
      <p:ext uri="{BB962C8B-B14F-4D97-AF65-F5344CB8AC3E}">
        <p14:creationId xmlns:p14="http://schemas.microsoft.com/office/powerpoint/2010/main" xmlns="" val="24668894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836712"/>
            <a:ext cx="8229600" cy="5289451"/>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 Çok yaşa</a:t>
            </a:r>
          </a:p>
          <a:p>
            <a:r>
              <a:rPr lang="tr-TR" dirty="0" smtClean="0"/>
              <a:t>– Sen de gör</a:t>
            </a:r>
          </a:p>
          <a:p>
            <a:r>
              <a:rPr lang="tr-TR" dirty="0" smtClean="0"/>
              <a:t>» Kolay gelsin. (Çalışan birini gördüğümüzde)</a:t>
            </a:r>
          </a:p>
          <a:p>
            <a:r>
              <a:rPr lang="tr-TR" dirty="0" smtClean="0"/>
              <a:t>» Eline sağlık. (Yediğimiz yemeği yapan kişiye)</a:t>
            </a:r>
          </a:p>
          <a:p>
            <a:r>
              <a:rPr lang="tr-TR" dirty="0" smtClean="0"/>
              <a:t>» Sıhhatler olsun. (Tıraş olan veya banyo yapan birine)</a:t>
            </a:r>
          </a:p>
          <a:p>
            <a:r>
              <a:rPr lang="tr-TR" dirty="0" smtClean="0"/>
              <a:t>» Başın sağ olsun. (Yakını vefat eden birine)</a:t>
            </a:r>
          </a:p>
          <a:p>
            <a:r>
              <a:rPr lang="tr-TR" dirty="0" smtClean="0"/>
              <a:t>» Geçmiş olsun, Allah şifa versin (Hasta olan birine)</a:t>
            </a:r>
          </a:p>
          <a:p>
            <a:r>
              <a:rPr lang="tr-TR" dirty="0" smtClean="0"/>
              <a:t>» Afiyet olsun. (Yemek yiyen birine)</a:t>
            </a:r>
          </a:p>
          <a:p>
            <a:r>
              <a:rPr lang="tr-TR" dirty="0" smtClean="0"/>
              <a:t>» O tabak bitecek! (Yemeğini bitirmeyen çocuğa)</a:t>
            </a:r>
          </a:p>
          <a:p>
            <a:r>
              <a:rPr lang="tr-TR" dirty="0" smtClean="0"/>
              <a:t>» Nereye bıraktıysan oradadır! (Bir eşyasını kaybeden birine)</a:t>
            </a:r>
            <a:endParaRPr lang="tr-TR" dirty="0"/>
          </a:p>
        </p:txBody>
      </p:sp>
    </p:spTree>
    <p:extLst>
      <p:ext uri="{BB962C8B-B14F-4D97-AF65-F5344CB8AC3E}">
        <p14:creationId xmlns:p14="http://schemas.microsoft.com/office/powerpoint/2010/main" xmlns="" val="927756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kalıplaşmış bir</a:t>
            </a:r>
          </a:p>
          <a:p>
            <a:r>
              <a:rPr lang="tr-TR" b="1" dirty="0" smtClean="0"/>
              <a:t>ifade vardır?</a:t>
            </a:r>
          </a:p>
          <a:p>
            <a:r>
              <a:rPr lang="tr-TR" dirty="0" smtClean="0"/>
              <a:t>A) Ne günlere kaldık, insanlar akrabalarını bile ziyaret</a:t>
            </a:r>
          </a:p>
          <a:p>
            <a:r>
              <a:rPr lang="tr-TR" dirty="0" smtClean="0"/>
              <a:t>edemiyor.</a:t>
            </a:r>
          </a:p>
          <a:p>
            <a:r>
              <a:rPr lang="tr-TR" dirty="0" smtClean="0"/>
              <a:t>B) Yağmurdan sonra kısa bir gezinti yapmak güzel</a:t>
            </a:r>
          </a:p>
          <a:p>
            <a:r>
              <a:rPr lang="tr-TR" dirty="0" smtClean="0"/>
              <a:t>oluyor.</a:t>
            </a:r>
          </a:p>
          <a:p>
            <a:r>
              <a:rPr lang="tr-TR" dirty="0" smtClean="0"/>
              <a:t>C) Bozulan telefonunun yerine yeni bir telefon almayı</a:t>
            </a:r>
          </a:p>
          <a:p>
            <a:r>
              <a:rPr lang="tr-TR" dirty="0" smtClean="0"/>
              <a:t>düşündü.</a:t>
            </a:r>
          </a:p>
          <a:p>
            <a:r>
              <a:rPr lang="tr-TR" dirty="0" smtClean="0"/>
              <a:t>D) Uzay araştırmalarıyla ilgili dergiler alıp okumayı severmiş</a:t>
            </a:r>
            <a:endParaRPr lang="tr-TR" dirty="0"/>
          </a:p>
        </p:txBody>
      </p:sp>
    </p:spTree>
    <p:extLst>
      <p:ext uri="{BB962C8B-B14F-4D97-AF65-F5344CB8AC3E}">
        <p14:creationId xmlns:p14="http://schemas.microsoft.com/office/powerpoint/2010/main" xmlns="" val="3991323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VARSAYIM CÜMLELERİ</a:t>
            </a:r>
            <a:endParaRPr lang="tr-TR" dirty="0"/>
          </a:p>
        </p:txBody>
      </p:sp>
      <p:sp>
        <p:nvSpPr>
          <p:cNvPr id="3" name="İçerik Yer Tutucusu 2"/>
          <p:cNvSpPr>
            <a:spLocks noGrp="1"/>
          </p:cNvSpPr>
          <p:nvPr>
            <p:ph idx="1"/>
          </p:nvPr>
        </p:nvSpPr>
        <p:spPr>
          <a:xfrm>
            <a:off x="457200" y="1124744"/>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Gerçekte olmayıp geçici bir süre için var kabul edilen, gerçekmiş gibi düşünülen du­rumları anlatır. Diyelim ki, tut ki, düşünelim, varsayalım, farz et ki, kabul edelim gi­bi sözcükler cümlelere bu anlamı kazandırmakta kullanılır.</a:t>
            </a:r>
          </a:p>
          <a:p>
            <a:r>
              <a:rPr lang="tr-TR" dirty="0" smtClean="0"/>
              <a:t>Örnekler:</a:t>
            </a:r>
          </a:p>
          <a:p>
            <a:r>
              <a:rPr lang="tr-TR" dirty="0" smtClean="0"/>
              <a:t>Bir an için onun da seni beğendiğini kabul edelim.</a:t>
            </a:r>
          </a:p>
          <a:p>
            <a:r>
              <a:rPr lang="tr-TR" dirty="0" smtClean="0"/>
              <a:t>Bu beş yüz sayfalık kitabı iki saatte okuduğunu düşünelim.</a:t>
            </a:r>
          </a:p>
          <a:p>
            <a:r>
              <a:rPr lang="tr-TR" dirty="0" smtClean="0"/>
              <a:t>Diyelim ki seni işe aldılar; işi becerebilecek misin?</a:t>
            </a:r>
          </a:p>
          <a:p>
            <a:r>
              <a:rPr lang="tr-TR" dirty="0" smtClean="0"/>
              <a:t>Kabul edelim ki söz verdikleri tarihte siparişleri getiremediler.</a:t>
            </a:r>
          </a:p>
          <a:p>
            <a:r>
              <a:rPr lang="tr-TR" dirty="0" smtClean="0"/>
              <a:t>Şiirlerin beğenildi ve yayımlandı say; bu seni geçindirecek mi?</a:t>
            </a:r>
            <a:endParaRPr lang="tr-TR" dirty="0"/>
          </a:p>
        </p:txBody>
      </p:sp>
    </p:spTree>
    <p:extLst>
      <p:ext uri="{BB962C8B-B14F-4D97-AF65-F5344CB8AC3E}">
        <p14:creationId xmlns:p14="http://schemas.microsoft.com/office/powerpoint/2010/main" xmlns="" val="881309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“varsayım” anlamı vardır?</a:t>
            </a:r>
          </a:p>
          <a:p>
            <a:r>
              <a:rPr lang="tr-TR" dirty="0" smtClean="0"/>
              <a:t>A) Soğuk havalarda hastalıklı bir kuzu gibi titremeye başlardı.</a:t>
            </a:r>
          </a:p>
          <a:p>
            <a:r>
              <a:rPr lang="tr-TR" dirty="0" smtClean="0"/>
              <a:t>B) Diyelim ki yaptığınız bütün çalışmalar takdir edildi.</a:t>
            </a:r>
          </a:p>
          <a:p>
            <a:r>
              <a:rPr lang="tr-TR" dirty="0" smtClean="0"/>
              <a:t>C) Söylediklerinizi bir şartla kabul edebilirim.</a:t>
            </a:r>
          </a:p>
          <a:p>
            <a:r>
              <a:rPr lang="tr-TR" dirty="0" smtClean="0"/>
              <a:t>D) Belki biz de onlar gibi uzun hikâyeler okuturuz öğrencilere.</a:t>
            </a:r>
            <a:endParaRPr lang="tr-TR" dirty="0"/>
          </a:p>
        </p:txBody>
      </p:sp>
    </p:spTree>
    <p:extLst>
      <p:ext uri="{BB962C8B-B14F-4D97-AF65-F5344CB8AC3E}">
        <p14:creationId xmlns:p14="http://schemas.microsoft.com/office/powerpoint/2010/main" xmlns="" val="2498883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 cümlelerin hangisinde “varsayım” anlamı vardır?</a:t>
            </a:r>
          </a:p>
          <a:p>
            <a:r>
              <a:rPr lang="tr-TR" dirty="0" smtClean="0"/>
              <a:t>A) Küçük ihtimalleri bile göz önünde bulundurmak gerekir.</a:t>
            </a:r>
          </a:p>
          <a:p>
            <a:r>
              <a:rPr lang="tr-TR" dirty="0" smtClean="0"/>
              <a:t>B) Bir an için tatilde olduğumuzu farz edelim.</a:t>
            </a:r>
          </a:p>
          <a:p>
            <a:r>
              <a:rPr lang="tr-TR" dirty="0" smtClean="0"/>
              <a:t>C) Bir daha asla bu tip yanlışlar yapmayacağım.</a:t>
            </a:r>
          </a:p>
          <a:p>
            <a:r>
              <a:rPr lang="tr-TR" dirty="0" smtClean="0"/>
              <a:t>D) Uzun bir yolculuktan sonra iyice dinlenmelisin</a:t>
            </a:r>
            <a:endParaRPr lang="tr-TR" dirty="0"/>
          </a:p>
        </p:txBody>
      </p:sp>
    </p:spTree>
    <p:extLst>
      <p:ext uri="{BB962C8B-B14F-4D97-AF65-F5344CB8AC3E}">
        <p14:creationId xmlns:p14="http://schemas.microsoft.com/office/powerpoint/2010/main" xmlns="" val="36645974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tr-TR" dirty="0"/>
              <a:t> </a:t>
            </a:r>
            <a:r>
              <a:rPr lang="tr-TR" dirty="0" smtClean="0"/>
              <a:t>   Bütün insanlar aklı başında </a:t>
            </a:r>
          </a:p>
          <a:p>
            <a:r>
              <a:rPr lang="tr-TR" dirty="0" smtClean="0"/>
              <a:t>Beş parmak yerli yerinde </a:t>
            </a:r>
          </a:p>
          <a:p>
            <a:r>
              <a:rPr lang="tr-TR" dirty="0" smtClean="0"/>
              <a:t>Baş, işaret, orta, yüzük, serçe </a:t>
            </a:r>
          </a:p>
          <a:p>
            <a:r>
              <a:rPr lang="tr-TR" u="sng" dirty="0" smtClean="0"/>
              <a:t>Diyelim </a:t>
            </a:r>
            <a:r>
              <a:rPr lang="tr-TR" dirty="0" smtClean="0"/>
              <a:t>kalksa da serçe </a:t>
            </a:r>
          </a:p>
          <a:p>
            <a:r>
              <a:rPr lang="tr-TR" dirty="0" smtClean="0"/>
              <a:t>Orta parmağa doğru yürüse </a:t>
            </a:r>
          </a:p>
          <a:p>
            <a:r>
              <a:rPr lang="tr-TR" dirty="0" smtClean="0"/>
              <a:t>Ne haddine!</a:t>
            </a:r>
          </a:p>
          <a:p>
            <a:r>
              <a:rPr lang="tr-TR" b="1" dirty="0" smtClean="0"/>
              <a:t>Bu şiirde altı çizili kelimenin ifade ettiği anlam aşağıdakilerden hangisidir?</a:t>
            </a:r>
          </a:p>
          <a:p>
            <a:r>
              <a:rPr lang="tr-TR" dirty="0" smtClean="0"/>
              <a:t>A)	İhtimal</a:t>
            </a:r>
          </a:p>
          <a:p>
            <a:r>
              <a:rPr lang="tr-TR" dirty="0" smtClean="0"/>
              <a:t>B)	Öneri</a:t>
            </a:r>
          </a:p>
          <a:p>
            <a:r>
              <a:rPr lang="tr-TR" dirty="0" smtClean="0"/>
              <a:t>C)	Beklenti</a:t>
            </a:r>
          </a:p>
          <a:p>
            <a:r>
              <a:rPr lang="tr-TR" dirty="0" smtClean="0"/>
              <a:t>D)	Varsayım</a:t>
            </a:r>
          </a:p>
          <a:p>
            <a:endParaRPr lang="tr-TR" dirty="0" smtClean="0"/>
          </a:p>
          <a:p>
            <a:endParaRPr lang="tr-TR" dirty="0"/>
          </a:p>
        </p:txBody>
      </p:sp>
    </p:spTree>
    <p:extLst>
      <p:ext uri="{BB962C8B-B14F-4D97-AF65-F5344CB8AC3E}">
        <p14:creationId xmlns:p14="http://schemas.microsoft.com/office/powerpoint/2010/main" xmlns="" val="1272092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 BEKLENTİ CÜMLELERİ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Gerçekleşmesi beklenen davranış ve işleri bildiren cümlelerdir. Beklentiler bazen gerçekleşir bazen gerçekleşmez.</a:t>
            </a:r>
          </a:p>
          <a:p>
            <a:endParaRPr lang="tr-TR" dirty="0" smtClean="0"/>
          </a:p>
          <a:p>
            <a:r>
              <a:rPr lang="tr-TR" dirty="0" smtClean="0"/>
              <a:t> Sınavdan yüksek not almayı umuyorum.</a:t>
            </a:r>
          </a:p>
          <a:p>
            <a:r>
              <a:rPr lang="tr-TR" dirty="0" smtClean="0"/>
              <a:t>Bizi bu sefer daha sıcak karşılayacağını düşünmüştük.</a:t>
            </a:r>
          </a:p>
        </p:txBody>
      </p:sp>
    </p:spTree>
    <p:extLst>
      <p:ext uri="{BB962C8B-B14F-4D97-AF65-F5344CB8AC3E}">
        <p14:creationId xmlns:p14="http://schemas.microsoft.com/office/powerpoint/2010/main" xmlns="" val="4116010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t>Aşağıdaki cümlelerin hangisinde “beklenti” söz konusudur?</a:t>
            </a:r>
          </a:p>
          <a:p>
            <a:r>
              <a:rPr lang="tr-TR" dirty="0" smtClean="0"/>
              <a:t>A) Arkadaşım bayram tatilinde memleketine gidecek.</a:t>
            </a:r>
          </a:p>
          <a:p>
            <a:r>
              <a:rPr lang="tr-TR" dirty="0" smtClean="0"/>
              <a:t>B) Ödevlerimi bitirdikten sonra biraz dinleneceğim.</a:t>
            </a:r>
          </a:p>
          <a:p>
            <a:r>
              <a:rPr lang="tr-TR" dirty="0" smtClean="0"/>
              <a:t>C) Ne yazık ki bazı şeyler hayal ettiğimiz gibi olmadı.</a:t>
            </a:r>
          </a:p>
          <a:p>
            <a:r>
              <a:rPr lang="tr-TR" dirty="0" smtClean="0"/>
              <a:t>D) Güzel, ağaçlık bir alanda piknik yapmayı umuyorum</a:t>
            </a:r>
            <a:endParaRPr lang="tr-TR" dirty="0"/>
          </a:p>
        </p:txBody>
      </p:sp>
    </p:spTree>
    <p:extLst>
      <p:ext uri="{BB962C8B-B14F-4D97-AF65-F5344CB8AC3E}">
        <p14:creationId xmlns:p14="http://schemas.microsoft.com/office/powerpoint/2010/main" xmlns="" val="2087317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GERÇEKLEŞMEMİŞ BEKLENTİ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smtClean="0"/>
              <a:t>Beklenenin gerçekleşmediğinin anlatıldığı cümlelerdir.</a:t>
            </a:r>
          </a:p>
          <a:p>
            <a:r>
              <a:rPr lang="tr-TR" dirty="0" smtClean="0"/>
              <a:t>Örnekler:</a:t>
            </a:r>
          </a:p>
          <a:p>
            <a:r>
              <a:rPr lang="tr-TR" dirty="0" smtClean="0"/>
              <a:t>Ankara’ya geldiğinde beni arar sanmıştım.</a:t>
            </a:r>
          </a:p>
          <a:p>
            <a:r>
              <a:rPr lang="tr-TR" dirty="0" smtClean="0"/>
              <a:t>Bizi bu sefer daha sıcak karşılayacağını düşünmüştük.</a:t>
            </a:r>
          </a:p>
          <a:p>
            <a:r>
              <a:rPr lang="tr-TR" dirty="0" smtClean="0"/>
              <a:t>Bu işten daha çok para kazanacağımızı ummuştuk.</a:t>
            </a:r>
          </a:p>
          <a:p>
            <a:r>
              <a:rPr lang="tr-TR" dirty="0" smtClean="0"/>
              <a:t>Bu testleri bugün çözeriz sanmıştım</a:t>
            </a:r>
          </a:p>
          <a:p>
            <a:r>
              <a:rPr lang="tr-TR" dirty="0" smtClean="0"/>
              <a:t>Kitabı bir gecede okurum sanıyordum. </a:t>
            </a:r>
            <a:endParaRPr lang="tr-TR" dirty="0"/>
          </a:p>
        </p:txBody>
      </p:sp>
    </p:spTree>
    <p:extLst>
      <p:ext uri="{BB962C8B-B14F-4D97-AF65-F5344CB8AC3E}">
        <p14:creationId xmlns:p14="http://schemas.microsoft.com/office/powerpoint/2010/main" xmlns="" val="5847880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“gerçekleşmemiş</a:t>
            </a:r>
          </a:p>
          <a:p>
            <a:r>
              <a:rPr lang="tr-TR" b="1" dirty="0" smtClean="0"/>
              <a:t>beklenti” söz konusudur?</a:t>
            </a:r>
          </a:p>
          <a:p>
            <a:r>
              <a:rPr lang="tr-TR" dirty="0" smtClean="0"/>
              <a:t>A) Ana caddenin girişinde yarım saat kadar onları bekledim.</a:t>
            </a:r>
          </a:p>
          <a:p>
            <a:r>
              <a:rPr lang="tr-TR" dirty="0" smtClean="0"/>
              <a:t>B) Koltukları temizlemek için temizlik malzemeleri alacağım.</a:t>
            </a:r>
          </a:p>
          <a:p>
            <a:r>
              <a:rPr lang="tr-TR" dirty="0" smtClean="0"/>
              <a:t>C) Bana sormadan plan yapmazlar diye düşünmüştüm.</a:t>
            </a:r>
          </a:p>
          <a:p>
            <a:r>
              <a:rPr lang="tr-TR" dirty="0" smtClean="0"/>
              <a:t>D) Usul </a:t>
            </a:r>
            <a:r>
              <a:rPr lang="tr-TR" dirty="0" err="1" smtClean="0"/>
              <a:t>usul</a:t>
            </a:r>
            <a:r>
              <a:rPr lang="tr-TR" dirty="0" smtClean="0"/>
              <a:t> yaklaştı ve bilmediğim bir adresi sordu</a:t>
            </a:r>
          </a:p>
          <a:p>
            <a:r>
              <a:rPr lang="tr-TR" dirty="0" smtClean="0"/>
              <a:t>adam.</a:t>
            </a:r>
            <a:endParaRPr lang="tr-TR" dirty="0"/>
          </a:p>
        </p:txBody>
      </p:sp>
    </p:spTree>
    <p:extLst>
      <p:ext uri="{BB962C8B-B14F-4D97-AF65-F5344CB8AC3E}">
        <p14:creationId xmlns:p14="http://schemas.microsoft.com/office/powerpoint/2010/main" xmlns="" val="3212509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MEB </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“doğru” sözcüğü</a:t>
            </a:r>
          </a:p>
          <a:p>
            <a:r>
              <a:rPr lang="tr-TR" b="1" dirty="0" smtClean="0"/>
              <a:t>terim anlamda kullanılmıştır?</a:t>
            </a:r>
          </a:p>
          <a:p>
            <a:endParaRPr lang="tr-TR" b="1" dirty="0" smtClean="0"/>
          </a:p>
          <a:p>
            <a:r>
              <a:rPr lang="tr-TR" dirty="0" smtClean="0"/>
              <a:t>A) Doğru iletişim kurarak her yerde işini kolaylaştırırdı.</a:t>
            </a:r>
          </a:p>
          <a:p>
            <a:r>
              <a:rPr lang="tr-TR" dirty="0" smtClean="0"/>
              <a:t>B) Doğru haberler vererek insanları rahatlatmalısın.</a:t>
            </a:r>
          </a:p>
          <a:p>
            <a:r>
              <a:rPr lang="tr-TR" dirty="0" smtClean="0"/>
              <a:t>C) Sınıf başkanı, elindeki kalemle tahtaya bir doğru</a:t>
            </a:r>
          </a:p>
          <a:p>
            <a:r>
              <a:rPr lang="tr-TR" dirty="0" smtClean="0"/>
              <a:t>çizdi.</a:t>
            </a:r>
          </a:p>
          <a:p>
            <a:r>
              <a:rPr lang="tr-TR" dirty="0" smtClean="0"/>
              <a:t>D) Babam, doğru insanlarla arkadaşlık kurmayı tercih</a:t>
            </a:r>
          </a:p>
          <a:p>
            <a:r>
              <a:rPr lang="tr-TR" dirty="0" smtClean="0"/>
              <a:t>eder.</a:t>
            </a:r>
          </a:p>
        </p:txBody>
      </p:sp>
    </p:spTree>
    <p:extLst>
      <p:ext uri="{BB962C8B-B14F-4D97-AF65-F5344CB8AC3E}">
        <p14:creationId xmlns:p14="http://schemas.microsoft.com/office/powerpoint/2010/main" xmlns="" val="38048279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 PİŞMANLIK CÜMLELERİ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dirty="0" smtClean="0"/>
              <a:t>Yapılan bir hata veya yanlış sonucunda duyulan üzüntüyü belirten cümlelerdir.</a:t>
            </a:r>
            <a:endParaRPr lang="tr-TR" dirty="0" smtClean="0"/>
          </a:p>
          <a:p>
            <a:r>
              <a:rPr lang="tr-TR" dirty="0" smtClean="0"/>
              <a:t>Örnek</a:t>
            </a:r>
          </a:p>
          <a:p>
            <a:r>
              <a:rPr lang="tr-TR" dirty="0" smtClean="0"/>
              <a:t>» Keşke ona bu sözleri söylemeseydim.</a:t>
            </a:r>
          </a:p>
          <a:p>
            <a:r>
              <a:rPr lang="tr-TR" dirty="0" smtClean="0"/>
              <a:t>» Bu arabayı almamız bir hataydı.</a:t>
            </a:r>
          </a:p>
          <a:p>
            <a:endParaRPr lang="tr-TR" dirty="0" smtClean="0"/>
          </a:p>
          <a:p>
            <a:r>
              <a:rPr lang="tr-TR" b="1" u="sng" dirty="0"/>
              <a:t>Hayıflanma (Üzülme) Cümlesi:</a:t>
            </a:r>
          </a:p>
          <a:p>
            <a:r>
              <a:rPr lang="tr-TR" dirty="0"/>
              <a:t>Eldeki bir fırsatı değerlendirmeme sonucu duyulan üzüntüdür. Yapılmayanlardan dolayı üzüntü vardır. Pişmanlık cümlelerinde ise yapılanlardan dolayı üzüntü vardır.</a:t>
            </a:r>
          </a:p>
          <a:p>
            <a:r>
              <a:rPr lang="tr-TR" dirty="0"/>
              <a:t>Örnek:</a:t>
            </a:r>
          </a:p>
          <a:p>
            <a:r>
              <a:rPr lang="tr-TR" dirty="0"/>
              <a:t> </a:t>
            </a:r>
            <a:r>
              <a:rPr lang="tr-TR" dirty="0" smtClean="0"/>
              <a:t>Emekli </a:t>
            </a:r>
            <a:r>
              <a:rPr lang="tr-TR" dirty="0"/>
              <a:t>ikramiyeme ev alsaydım şimdi ne iyi olacaktı.</a:t>
            </a:r>
          </a:p>
          <a:p>
            <a:r>
              <a:rPr lang="tr-TR" dirty="0"/>
              <a:t>Öğretmenin anlattıklarını keşke defterime yazsaydım.</a:t>
            </a:r>
            <a:endParaRPr lang="tr-TR" dirty="0" smtClean="0"/>
          </a:p>
        </p:txBody>
      </p:sp>
    </p:spTree>
    <p:extLst>
      <p:ext uri="{BB962C8B-B14F-4D97-AF65-F5344CB8AC3E}">
        <p14:creationId xmlns:p14="http://schemas.microsoft.com/office/powerpoint/2010/main" xmlns="" val="3620630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smtClean="0"/>
              <a:t>Aşağıdaki cümlelerin hangisinde “pişmanlık” anlamı</a:t>
            </a:r>
          </a:p>
          <a:p>
            <a:r>
              <a:rPr lang="tr-TR" b="1" dirty="0" smtClean="0"/>
              <a:t>vardır?</a:t>
            </a:r>
          </a:p>
          <a:p>
            <a:r>
              <a:rPr lang="tr-TR" dirty="0" smtClean="0"/>
              <a:t>A) Aklını başına toplarsan sıkıntılı günleri geride bırakabilirsin.</a:t>
            </a:r>
          </a:p>
          <a:p>
            <a:r>
              <a:rPr lang="tr-TR" dirty="0" smtClean="0"/>
              <a:t>B) Araştırmama başlamadan önce bir bilene danışsaydım keşke.</a:t>
            </a:r>
          </a:p>
          <a:p>
            <a:r>
              <a:rPr lang="tr-TR" dirty="0" smtClean="0"/>
              <a:t>C) Başarısız olmama hiç şaşırmadım çünkü yeterince</a:t>
            </a:r>
          </a:p>
          <a:p>
            <a:r>
              <a:rPr lang="tr-TR" dirty="0" smtClean="0"/>
              <a:t>çalışmamıştım.</a:t>
            </a:r>
          </a:p>
          <a:p>
            <a:r>
              <a:rPr lang="tr-TR" dirty="0" smtClean="0"/>
              <a:t>D) O kadar yorgundu ki başını yastığa koyar koymaz</a:t>
            </a:r>
          </a:p>
          <a:p>
            <a:r>
              <a:rPr lang="tr-TR" dirty="0" smtClean="0"/>
              <a:t>uyudu.</a:t>
            </a:r>
            <a:endParaRPr lang="tr-TR" dirty="0"/>
          </a:p>
        </p:txBody>
      </p:sp>
    </p:spTree>
    <p:extLst>
      <p:ext uri="{BB962C8B-B14F-4D97-AF65-F5344CB8AC3E}">
        <p14:creationId xmlns:p14="http://schemas.microsoft.com/office/powerpoint/2010/main" xmlns="" val="42920437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dirty="0"/>
              <a:t>Baharı yaz uğruna tükettik, aşkı naz uğruna</a:t>
            </a:r>
          </a:p>
          <a:p>
            <a:r>
              <a:rPr lang="tr-TR" dirty="0"/>
              <a:t>Ve papatyaları seviyor sevmiyor uğruna.</a:t>
            </a:r>
          </a:p>
          <a:p>
            <a:r>
              <a:rPr lang="tr-TR" dirty="0"/>
              <a:t>Derken ömrü tükettik, bir hiç uğruna...</a:t>
            </a:r>
          </a:p>
          <a:p>
            <a:r>
              <a:rPr lang="tr-TR" b="1" dirty="0" smtClean="0"/>
              <a:t>Bu </a:t>
            </a:r>
            <a:r>
              <a:rPr lang="tr-TR" b="1" dirty="0"/>
              <a:t>şiirin ana duygusu aşağıdakilerden hangisidir?</a:t>
            </a:r>
          </a:p>
          <a:p>
            <a:r>
              <a:rPr lang="tr-TR" dirty="0"/>
              <a:t>A) </a:t>
            </a:r>
            <a:r>
              <a:rPr lang="tr-TR" dirty="0" smtClean="0"/>
              <a:t>Pişmanlık         </a:t>
            </a:r>
            <a:r>
              <a:rPr lang="tr-TR" dirty="0"/>
              <a:t>B) Kızgınlık</a:t>
            </a:r>
          </a:p>
          <a:p>
            <a:r>
              <a:rPr lang="tr-TR" dirty="0"/>
              <a:t>C) Acıma </a:t>
            </a:r>
            <a:r>
              <a:rPr lang="tr-TR" dirty="0" smtClean="0"/>
              <a:t>              D</a:t>
            </a:r>
            <a:r>
              <a:rPr lang="tr-TR" dirty="0"/>
              <a:t>) Şaşırma</a:t>
            </a:r>
          </a:p>
        </p:txBody>
      </p:sp>
    </p:spTree>
    <p:extLst>
      <p:ext uri="{BB962C8B-B14F-4D97-AF65-F5344CB8AC3E}">
        <p14:creationId xmlns:p14="http://schemas.microsoft.com/office/powerpoint/2010/main" xmlns="" val="31410859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SİTEM CÜMLELERİ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Bir kimsenin yaptığı bir hareketten dolayı duyulan üzüntünün, kırgınlığın dile getirildiği cümlelerdir.</a:t>
            </a:r>
            <a:endParaRPr lang="tr-TR" dirty="0" smtClean="0"/>
          </a:p>
          <a:p>
            <a:r>
              <a:rPr lang="tr-TR" u="sng" dirty="0" smtClean="0"/>
              <a:t>Örnek :</a:t>
            </a:r>
          </a:p>
          <a:p>
            <a:r>
              <a:rPr lang="tr-TR" dirty="0" smtClean="0"/>
              <a:t>» Davete bir beni çağırmamışsın.</a:t>
            </a:r>
          </a:p>
          <a:p>
            <a:r>
              <a:rPr lang="tr-TR" dirty="0" smtClean="0"/>
              <a:t>» İnsan, kendisine bunca emeği geçen insanı bir kere de olsa arayıp sorar.</a:t>
            </a:r>
          </a:p>
          <a:p>
            <a:r>
              <a:rPr lang="tr-TR" dirty="0" smtClean="0"/>
              <a:t>» Bir yudum mutluluğu bize çok gördünüz.</a:t>
            </a:r>
            <a:endParaRPr lang="tr-TR" dirty="0"/>
          </a:p>
        </p:txBody>
      </p:sp>
    </p:spTree>
    <p:extLst>
      <p:ext uri="{BB962C8B-B14F-4D97-AF65-F5344CB8AC3E}">
        <p14:creationId xmlns:p14="http://schemas.microsoft.com/office/powerpoint/2010/main" xmlns="" val="9637393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smtClean="0"/>
              <a:t>Aşağıdaki cümlelerin hangisinde “sitem” anlamı</a:t>
            </a:r>
          </a:p>
          <a:p>
            <a:r>
              <a:rPr lang="tr-TR" b="1" dirty="0" smtClean="0"/>
              <a:t>vardır?</a:t>
            </a:r>
          </a:p>
          <a:p>
            <a:r>
              <a:rPr lang="tr-TR" dirty="0" smtClean="0"/>
              <a:t>A) Sen bu kitaplıktaki tüm kitapları okudun mu?</a:t>
            </a:r>
          </a:p>
          <a:p>
            <a:r>
              <a:rPr lang="tr-TR" dirty="0" smtClean="0"/>
              <a:t>B) Keşke ben de senin kadar hızlı karar alabilseydim.</a:t>
            </a:r>
          </a:p>
          <a:p>
            <a:r>
              <a:rPr lang="tr-TR" dirty="0" smtClean="0"/>
              <a:t>C) Üniversite bittiğinden beri ne aradın ne sordun.</a:t>
            </a:r>
          </a:p>
          <a:p>
            <a:r>
              <a:rPr lang="tr-TR" dirty="0" smtClean="0"/>
              <a:t>D) Belki bir gün ben de aynı zorluklarla karşılaşırım.</a:t>
            </a:r>
            <a:endParaRPr lang="tr-TR" dirty="0"/>
          </a:p>
        </p:txBody>
      </p:sp>
    </p:spTree>
    <p:extLst>
      <p:ext uri="{BB962C8B-B14F-4D97-AF65-F5344CB8AC3E}">
        <p14:creationId xmlns:p14="http://schemas.microsoft.com/office/powerpoint/2010/main" xmlns="" val="24000808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507288"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Eleştiri </a:t>
            </a:r>
            <a:r>
              <a:rPr lang="tr-TR" b="1" u="sng" dirty="0" smtClean="0"/>
              <a:t>Cümleleri</a:t>
            </a:r>
            <a:endParaRPr lang="tr-TR" b="1" u="sng" dirty="0"/>
          </a:p>
          <a:p>
            <a:r>
              <a:rPr lang="tr-TR" dirty="0"/>
              <a:t>Bir yapıtın, bir insanın veya bir durumun doğru ya da yanlış yönlerini belirten cümlelerdir. Eleştiri, olumlu eleştiri ve olumsuz eleştiri olmak üzere ikiye ayrılır</a:t>
            </a:r>
            <a:r>
              <a:rPr lang="tr-TR" dirty="0" smtClean="0"/>
              <a:t>.</a:t>
            </a:r>
            <a:endParaRPr lang="tr-TR" dirty="0"/>
          </a:p>
          <a:p>
            <a:r>
              <a:rPr lang="tr-TR" dirty="0"/>
              <a:t>Örnek</a:t>
            </a:r>
          </a:p>
          <a:p>
            <a:r>
              <a:rPr lang="tr-TR" dirty="0"/>
              <a:t>» Konuları açık ve anlaşılır bir dille ele almış.</a:t>
            </a:r>
          </a:p>
          <a:p>
            <a:r>
              <a:rPr lang="tr-TR" dirty="0" smtClean="0"/>
              <a:t>» </a:t>
            </a:r>
            <a:r>
              <a:rPr lang="tr-TR" dirty="0"/>
              <a:t>Bu firmanın ürünleri eskisi kadar kaliteli değil</a:t>
            </a:r>
            <a:r>
              <a:rPr lang="tr-TR" dirty="0" smtClean="0"/>
              <a:t>.</a:t>
            </a:r>
          </a:p>
          <a:p>
            <a:endParaRPr lang="tr-TR" dirty="0"/>
          </a:p>
          <a:p>
            <a:r>
              <a:rPr lang="tr-TR" b="1" u="sng" dirty="0" smtClean="0"/>
              <a:t>. </a:t>
            </a:r>
            <a:r>
              <a:rPr lang="tr-TR" b="1" u="sng" dirty="0"/>
              <a:t>Öz Eleştiri </a:t>
            </a:r>
            <a:r>
              <a:rPr lang="tr-TR" b="1" u="sng" dirty="0" smtClean="0"/>
              <a:t>Cümleleri</a:t>
            </a:r>
            <a:endParaRPr lang="tr-TR" b="1" u="sng" dirty="0"/>
          </a:p>
          <a:p>
            <a:r>
              <a:rPr lang="tr-TR" dirty="0"/>
              <a:t>Bir kişinin kendi davranışları üzerinde yürüttüğü yargıları içeren cümlelerdir</a:t>
            </a:r>
            <a:r>
              <a:rPr lang="tr-TR" dirty="0" smtClean="0"/>
              <a:t>.</a:t>
            </a:r>
            <a:endParaRPr lang="tr-TR" dirty="0"/>
          </a:p>
          <a:p>
            <a:r>
              <a:rPr lang="tr-TR" dirty="0" smtClean="0"/>
              <a:t>Örnek</a:t>
            </a:r>
            <a:endParaRPr lang="tr-TR" dirty="0"/>
          </a:p>
          <a:p>
            <a:r>
              <a:rPr lang="tr-TR" dirty="0"/>
              <a:t>» Zamanı iyi kullanmadığım için sınavda başarısız oldum.</a:t>
            </a:r>
          </a:p>
          <a:p>
            <a:r>
              <a:rPr lang="tr-TR" dirty="0"/>
              <a:t>» On dört yaşına geldim </a:t>
            </a:r>
            <a:r>
              <a:rPr lang="tr-TR" dirty="0" smtClean="0"/>
              <a:t> </a:t>
            </a:r>
            <a:r>
              <a:rPr lang="tr-TR" dirty="0"/>
              <a:t>hâlâ güzel </a:t>
            </a:r>
            <a:r>
              <a:rPr lang="tr-TR" dirty="0" smtClean="0"/>
              <a:t>yazmayı  öğrenemedim.</a:t>
            </a:r>
            <a:endParaRPr lang="tr-TR" dirty="0"/>
          </a:p>
        </p:txBody>
      </p:sp>
    </p:spTree>
    <p:extLst>
      <p:ext uri="{BB962C8B-B14F-4D97-AF65-F5344CB8AC3E}">
        <p14:creationId xmlns:p14="http://schemas.microsoft.com/office/powerpoint/2010/main" xmlns="" val="5758951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363272"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Uyarı </a:t>
            </a:r>
            <a:r>
              <a:rPr lang="tr-TR" b="1" u="sng" dirty="0" smtClean="0"/>
              <a:t>Cümleleri</a:t>
            </a:r>
            <a:endParaRPr lang="tr-TR" b="1" u="sng" dirty="0"/>
          </a:p>
          <a:p>
            <a:r>
              <a:rPr lang="tr-TR" dirty="0"/>
              <a:t>Kişi ya da kişileri yanlış davranışlardan uzak tutmak için bir konu, sorun ya da olumsuz bir durum ile ilgili ikaz ve hatırlatmaları içeren cümlelerdir</a:t>
            </a:r>
            <a:r>
              <a:rPr lang="tr-TR" dirty="0" smtClean="0"/>
              <a:t>.</a:t>
            </a:r>
            <a:endParaRPr lang="tr-TR" dirty="0"/>
          </a:p>
          <a:p>
            <a:r>
              <a:rPr lang="tr-TR" dirty="0" smtClean="0"/>
              <a:t>Örnek</a:t>
            </a:r>
            <a:endParaRPr lang="tr-TR" dirty="0"/>
          </a:p>
          <a:p>
            <a:r>
              <a:rPr lang="tr-TR" dirty="0"/>
              <a:t>» Kışın zincir takmadan yola çıkmayın.</a:t>
            </a:r>
          </a:p>
          <a:p>
            <a:r>
              <a:rPr lang="tr-TR" dirty="0" smtClean="0"/>
              <a:t>» </a:t>
            </a:r>
            <a:r>
              <a:rPr lang="tr-TR" dirty="0"/>
              <a:t>Dilini tutmayı öğrenemezsen etrafında kimsecikler kalmaz.</a:t>
            </a:r>
          </a:p>
          <a:p>
            <a:endParaRPr lang="tr-TR" dirty="0" smtClean="0"/>
          </a:p>
          <a:p>
            <a:r>
              <a:rPr lang="tr-TR" dirty="0" smtClean="0"/>
              <a:t> </a:t>
            </a:r>
            <a:r>
              <a:rPr lang="tr-TR" b="1" u="sng" dirty="0"/>
              <a:t>Tasarı </a:t>
            </a:r>
            <a:r>
              <a:rPr lang="tr-TR" b="1" u="sng" dirty="0" smtClean="0"/>
              <a:t>Cümleleri</a:t>
            </a:r>
            <a:endParaRPr lang="tr-TR" dirty="0"/>
          </a:p>
          <a:p>
            <a:r>
              <a:rPr lang="tr-TR" dirty="0"/>
              <a:t>Gelecekte yapılması planlanan işlerin </a:t>
            </a:r>
            <a:r>
              <a:rPr lang="tr-TR" dirty="0" smtClean="0"/>
              <a:t>belirtildiği cümlelerdir</a:t>
            </a:r>
            <a:r>
              <a:rPr lang="tr-TR" dirty="0"/>
              <a:t>.</a:t>
            </a:r>
          </a:p>
          <a:p>
            <a:pPr marL="0" indent="0">
              <a:buNone/>
            </a:pPr>
            <a:r>
              <a:rPr lang="tr-TR" dirty="0" smtClean="0"/>
              <a:t>Örnek</a:t>
            </a:r>
            <a:endParaRPr lang="tr-TR" dirty="0"/>
          </a:p>
          <a:p>
            <a:r>
              <a:rPr lang="tr-TR" dirty="0"/>
              <a:t>» Önümüzdeki ay tatile çıkmayı düşünüyorum.</a:t>
            </a:r>
          </a:p>
          <a:p>
            <a:r>
              <a:rPr lang="tr-TR" dirty="0"/>
              <a:t>» Yeni kitabımda farklı bir konu işleyeceğim</a:t>
            </a:r>
            <a:r>
              <a:rPr lang="tr-TR" dirty="0" smtClean="0"/>
              <a:t>.</a:t>
            </a:r>
            <a:endParaRPr lang="tr-TR" dirty="0"/>
          </a:p>
        </p:txBody>
      </p:sp>
    </p:spTree>
    <p:extLst>
      <p:ext uri="{BB962C8B-B14F-4D97-AF65-F5344CB8AC3E}">
        <p14:creationId xmlns:p14="http://schemas.microsoft.com/office/powerpoint/2010/main" xmlns="" val="35486545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u="sng" dirty="0"/>
              <a:t>Tahmin </a:t>
            </a:r>
            <a:r>
              <a:rPr lang="tr-TR" b="1" u="sng" dirty="0" smtClean="0"/>
              <a:t>Cümleleri</a:t>
            </a:r>
            <a:endParaRPr lang="tr-TR" b="1" u="sng" dirty="0"/>
          </a:p>
          <a:p>
            <a:r>
              <a:rPr lang="tr-TR" dirty="0"/>
              <a:t>Akla, sezgilere, gözlemlere veya birtakım verilere dayanarak, olacak bir şeyi önceden kestirebilme sonucunda ortaya çıkan </a:t>
            </a:r>
            <a:r>
              <a:rPr lang="tr-TR" dirty="0" smtClean="0"/>
              <a:t>cümlelerdir.</a:t>
            </a:r>
          </a:p>
          <a:p>
            <a:r>
              <a:rPr lang="tr-TR" dirty="0"/>
              <a:t>Annem meraktan patlıyordur şimdi.</a:t>
            </a:r>
          </a:p>
          <a:p>
            <a:r>
              <a:rPr lang="tr-TR" dirty="0" smtClean="0"/>
              <a:t>Gökyüzü </a:t>
            </a:r>
            <a:r>
              <a:rPr lang="tr-TR" dirty="0"/>
              <a:t>bulutlarla doldu, yağmur yağabilir</a:t>
            </a:r>
            <a:r>
              <a:rPr lang="tr-TR" dirty="0" smtClean="0"/>
              <a:t>.</a:t>
            </a:r>
            <a:endParaRPr lang="tr-TR" dirty="0"/>
          </a:p>
          <a:p>
            <a:pPr marL="0" indent="0">
              <a:buNone/>
            </a:pPr>
            <a:endParaRPr lang="tr-TR" dirty="0" smtClean="0"/>
          </a:p>
          <a:p>
            <a:pPr marL="0" indent="0">
              <a:buNone/>
            </a:pPr>
            <a:r>
              <a:rPr lang="tr-TR" b="1" u="sng" dirty="0" smtClean="0"/>
              <a:t>Olasılık </a:t>
            </a:r>
            <a:r>
              <a:rPr lang="tr-TR" b="1" u="sng" dirty="0"/>
              <a:t>(İhtimal) </a:t>
            </a:r>
            <a:r>
              <a:rPr lang="tr-TR" b="1" u="sng" dirty="0" smtClean="0"/>
              <a:t>Cümleleri</a:t>
            </a:r>
            <a:endParaRPr lang="tr-TR" dirty="0"/>
          </a:p>
          <a:p>
            <a:r>
              <a:rPr lang="tr-TR" dirty="0"/>
              <a:t>Gerçekleşmesi kesin olmayan bir olayın veya bir durumun ortaya çıkmasının beklenilmesi, umut edilmesi ile ilgili cümlelerdir</a:t>
            </a:r>
            <a:r>
              <a:rPr lang="tr-TR" dirty="0" smtClean="0"/>
              <a:t>.</a:t>
            </a:r>
            <a:endParaRPr lang="tr-TR" dirty="0"/>
          </a:p>
          <a:p>
            <a:r>
              <a:rPr lang="tr-TR" dirty="0"/>
              <a:t>» Tatilde Karabük’e gidebiliriz.</a:t>
            </a:r>
          </a:p>
          <a:p>
            <a:r>
              <a:rPr lang="tr-TR" dirty="0"/>
              <a:t>» Kim bilir belki yarın, belki yarından da yakın.</a:t>
            </a:r>
          </a:p>
        </p:txBody>
      </p:sp>
    </p:spTree>
    <p:extLst>
      <p:ext uri="{BB962C8B-B14F-4D97-AF65-F5344CB8AC3E}">
        <p14:creationId xmlns:p14="http://schemas.microsoft.com/office/powerpoint/2010/main" xmlns="" val="3617440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179512" y="836712"/>
            <a:ext cx="8712968" cy="602128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sz="3400" b="1" u="sng" dirty="0"/>
              <a:t>Üslup cümlesi:</a:t>
            </a:r>
          </a:p>
          <a:p>
            <a:r>
              <a:rPr lang="tr-TR" sz="3400" dirty="0"/>
              <a:t>Bir yazının üslubu, o yazıyı yazan sanatçının </a:t>
            </a:r>
            <a:r>
              <a:rPr lang="tr-TR" sz="3400" dirty="0" err="1"/>
              <a:t>duyuş,görüş,anlayış</a:t>
            </a:r>
            <a:r>
              <a:rPr lang="tr-TR" sz="3400" dirty="0"/>
              <a:t> ve anlatışındaki </a:t>
            </a:r>
            <a:r>
              <a:rPr lang="tr-TR" sz="3400" dirty="0" err="1"/>
              <a:t>özelliğidir.Üslupla</a:t>
            </a:r>
            <a:r>
              <a:rPr lang="tr-TR" sz="3400" dirty="0"/>
              <a:t> ilgili cümlelerde sanatçının dili kullanma </a:t>
            </a:r>
            <a:r>
              <a:rPr lang="tr-TR" sz="3400" dirty="0" err="1"/>
              <a:t>biçiminden,seçtiği</a:t>
            </a:r>
            <a:r>
              <a:rPr lang="tr-TR" sz="3400" dirty="0"/>
              <a:t> sözcüklerden anlatımın yalın veya sanatlı oluşundan, cümlelerin </a:t>
            </a:r>
            <a:r>
              <a:rPr lang="tr-TR" sz="3400" dirty="0" err="1"/>
              <a:t>niteliğinden,eserdeki</a:t>
            </a:r>
            <a:r>
              <a:rPr lang="tr-TR" sz="3400" dirty="0"/>
              <a:t> kişilerin anlatım özelliğinden bahsedilir.</a:t>
            </a:r>
          </a:p>
          <a:p>
            <a:r>
              <a:rPr lang="tr-TR" sz="3400" dirty="0" smtClean="0"/>
              <a:t>Yazar </a:t>
            </a:r>
            <a:r>
              <a:rPr lang="tr-TR" sz="3400" dirty="0"/>
              <a:t>devrik cümleler kullanarak anlatıma değişik bir hava katmış.</a:t>
            </a:r>
          </a:p>
          <a:p>
            <a:r>
              <a:rPr lang="tr-TR" sz="3400" dirty="0"/>
              <a:t>Cahit Sıtkı, biçim ve içerik uyumunu eserlerine çok güzel yansıtmış. </a:t>
            </a:r>
            <a:endParaRPr lang="tr-TR" sz="3400" dirty="0" smtClean="0"/>
          </a:p>
          <a:p>
            <a:endParaRPr lang="tr-TR" sz="3400" b="1" u="sng" dirty="0"/>
          </a:p>
          <a:p>
            <a:r>
              <a:rPr lang="tr-TR" sz="3400" b="1" u="sng" dirty="0" smtClean="0"/>
              <a:t>İçerik </a:t>
            </a:r>
            <a:r>
              <a:rPr lang="tr-TR" sz="3400" b="1" u="sng" dirty="0"/>
              <a:t>(Konu) Cümlesi:</a:t>
            </a:r>
          </a:p>
          <a:p>
            <a:r>
              <a:rPr lang="tr-TR" sz="3400" dirty="0"/>
              <a:t>İçerikle ilgili cümlelerde anlatılan eserin </a:t>
            </a:r>
            <a:r>
              <a:rPr lang="tr-TR" sz="3400" dirty="0" err="1"/>
              <a:t>konusundan,bu</a:t>
            </a:r>
            <a:r>
              <a:rPr lang="tr-TR" sz="3400" dirty="0"/>
              <a:t> anlatımda verilmek istenen </a:t>
            </a:r>
            <a:r>
              <a:rPr lang="tr-TR" sz="3400" dirty="0" err="1"/>
              <a:t>mesajdan,eserde</a:t>
            </a:r>
            <a:r>
              <a:rPr lang="tr-TR" sz="3400" dirty="0"/>
              <a:t> yer alan </a:t>
            </a:r>
            <a:r>
              <a:rPr lang="tr-TR" sz="3400" dirty="0" err="1"/>
              <a:t>duygu,düşünce</a:t>
            </a:r>
            <a:r>
              <a:rPr lang="tr-TR" sz="3400" dirty="0"/>
              <a:t> ve hayallerden söz edilir.</a:t>
            </a:r>
          </a:p>
          <a:p>
            <a:r>
              <a:rPr lang="tr-TR" sz="3400" dirty="0" smtClean="0"/>
              <a:t>Bu </a:t>
            </a:r>
            <a:r>
              <a:rPr lang="tr-TR" sz="3400" dirty="0"/>
              <a:t>romanda köyden kente göç eden bir ailenin hikayesi anlatılmıştır.</a:t>
            </a:r>
          </a:p>
          <a:p>
            <a:r>
              <a:rPr lang="tr-TR" sz="3400" dirty="0"/>
              <a:t>Derginin bu sayısında iki şairi şiirleriyle karşılaştırmış yazar.</a:t>
            </a:r>
          </a:p>
          <a:p>
            <a:endParaRPr lang="tr-TR" dirty="0" smtClean="0"/>
          </a:p>
          <a:p>
            <a:endParaRPr lang="tr-TR" dirty="0"/>
          </a:p>
          <a:p>
            <a:endParaRPr lang="tr-TR" dirty="0"/>
          </a:p>
        </p:txBody>
      </p:sp>
    </p:spTree>
    <p:extLst>
      <p:ext uri="{BB962C8B-B14F-4D97-AF65-F5344CB8AC3E}">
        <p14:creationId xmlns:p14="http://schemas.microsoft.com/office/powerpoint/2010/main" xmlns="" val="1651532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Eşitlik Cümlesi:</a:t>
            </a:r>
          </a:p>
          <a:p>
            <a:r>
              <a:rPr lang="tr-TR" dirty="0"/>
              <a:t>Varlık, olay ya da olgular arasındaki eşitliğin belirtildiği cümlelerdir. Cümlelerde verilen ifadelerin eşit olup olmadığına bakmalıyız.</a:t>
            </a:r>
          </a:p>
          <a:p>
            <a:r>
              <a:rPr lang="tr-TR" dirty="0"/>
              <a:t>Örnek:</a:t>
            </a:r>
          </a:p>
          <a:p>
            <a:r>
              <a:rPr lang="tr-TR" dirty="0"/>
              <a:t>Maç sonunda iki takım da bir puana razı oldu.</a:t>
            </a:r>
          </a:p>
          <a:p>
            <a:r>
              <a:rPr lang="tr-TR" dirty="0"/>
              <a:t>Ellerinde kalan parayı yarı yarıya paylaştılar</a:t>
            </a:r>
            <a:r>
              <a:rPr lang="tr-TR" dirty="0" smtClean="0"/>
              <a:t>. </a:t>
            </a:r>
            <a:endParaRPr lang="tr-TR" dirty="0"/>
          </a:p>
          <a:p>
            <a:r>
              <a:rPr lang="tr-TR" b="1" u="sng" dirty="0"/>
              <a:t>Aşamalı bir Durum Anlatan Cümleler:</a:t>
            </a:r>
          </a:p>
          <a:p>
            <a:r>
              <a:rPr lang="tr-TR" dirty="0"/>
              <a:t>Olumlu ya da olumsuz yöndeki bir </a:t>
            </a:r>
            <a:r>
              <a:rPr lang="tr-TR" dirty="0" err="1"/>
              <a:t>değişmeyi,belli</a:t>
            </a:r>
            <a:r>
              <a:rPr lang="tr-TR" dirty="0"/>
              <a:t> bir süre içinde sonuca ulaşmayı anlatan cümlelerdir. Cümlelerde aşamalı durum anlamı  “</a:t>
            </a:r>
            <a:r>
              <a:rPr lang="tr-TR" dirty="0" err="1"/>
              <a:t>gitgide,gittikçe,günden</a:t>
            </a:r>
            <a:r>
              <a:rPr lang="tr-TR" dirty="0"/>
              <a:t> </a:t>
            </a:r>
            <a:r>
              <a:rPr lang="tr-TR" dirty="0" err="1"/>
              <a:t>güne,iyiden</a:t>
            </a:r>
            <a:r>
              <a:rPr lang="tr-TR" dirty="0"/>
              <a:t> iyiye” gibi ifadelerle sağlanır.</a:t>
            </a:r>
          </a:p>
          <a:p>
            <a:r>
              <a:rPr lang="tr-TR" dirty="0"/>
              <a:t>Örnek:</a:t>
            </a:r>
          </a:p>
          <a:p>
            <a:r>
              <a:rPr lang="tr-TR" dirty="0"/>
              <a:t>Durumu gün geçtikçe düzeliyordu.</a:t>
            </a:r>
          </a:p>
          <a:p>
            <a:r>
              <a:rPr lang="tr-TR" dirty="0"/>
              <a:t>Giderek daha az konuşuyordu bizimle.</a:t>
            </a:r>
          </a:p>
        </p:txBody>
      </p:sp>
    </p:spTree>
    <p:extLst>
      <p:ext uri="{BB962C8B-B14F-4D97-AF65-F5344CB8AC3E}">
        <p14:creationId xmlns:p14="http://schemas.microsoft.com/office/powerpoint/2010/main" xmlns="" val="3374809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terim anlamda kullanılmış bir sözcük vardır?</a:t>
            </a:r>
          </a:p>
          <a:p>
            <a:r>
              <a:rPr lang="tr-TR" dirty="0" smtClean="0"/>
              <a:t>A) Nisan yağmurları doğayı canlandırdı.</a:t>
            </a:r>
          </a:p>
          <a:p>
            <a:r>
              <a:rPr lang="tr-TR" dirty="0" smtClean="0"/>
              <a:t>B) Bitkiler güneş ışığıyla fotosentez yapar.</a:t>
            </a:r>
          </a:p>
          <a:p>
            <a:r>
              <a:rPr lang="tr-TR" dirty="0" smtClean="0"/>
              <a:t>C) Matematik dersini diğer derslerden çok seviyordu.</a:t>
            </a:r>
          </a:p>
          <a:p>
            <a:r>
              <a:rPr lang="tr-TR" dirty="0" smtClean="0"/>
              <a:t>D) Teknoloji onun hayatının vazgeçilmezidir.</a:t>
            </a:r>
            <a:endParaRPr lang="tr-TR" dirty="0"/>
          </a:p>
        </p:txBody>
      </p:sp>
    </p:spTree>
    <p:extLst>
      <p:ext uri="{BB962C8B-B14F-4D97-AF65-F5344CB8AC3E}">
        <p14:creationId xmlns:p14="http://schemas.microsoft.com/office/powerpoint/2010/main" xmlns="" val="32565601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688632"/>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u="sng" dirty="0"/>
              <a:t>Ön Yargı (Peşin Hüküm) Cümlesi:</a:t>
            </a:r>
          </a:p>
          <a:p>
            <a:r>
              <a:rPr lang="tr-TR" dirty="0"/>
              <a:t>Bir kimse ya da durumla ilgili olarak çeşitli nedenlerle önceden edinilmiş</a:t>
            </a:r>
            <a:r>
              <a:rPr lang="tr-TR" dirty="0" smtClean="0"/>
              <a:t>, olumlu </a:t>
            </a:r>
            <a:r>
              <a:rPr lang="tr-TR" dirty="0"/>
              <a:t>ya da olumsuz bir görüş ortaya koyan kişisel yargılardır</a:t>
            </a:r>
            <a:r>
              <a:rPr lang="tr-TR" dirty="0" smtClean="0"/>
              <a:t>.</a:t>
            </a:r>
            <a:endParaRPr lang="tr-TR" dirty="0"/>
          </a:p>
          <a:p>
            <a:r>
              <a:rPr lang="tr-TR" dirty="0"/>
              <a:t>Göreceksiniz bu işi de yüzüne gözüne bulaştıracak.</a:t>
            </a:r>
          </a:p>
          <a:p>
            <a:r>
              <a:rPr lang="tr-TR" dirty="0"/>
              <a:t>Bu çocuk</a:t>
            </a:r>
            <a:r>
              <a:rPr lang="tr-TR" dirty="0" smtClean="0"/>
              <a:t>, kesinlikle </a:t>
            </a:r>
            <a:r>
              <a:rPr lang="tr-TR" dirty="0"/>
              <a:t>başarılı olur</a:t>
            </a:r>
            <a:r>
              <a:rPr lang="tr-TR" dirty="0" smtClean="0"/>
              <a:t>.</a:t>
            </a:r>
          </a:p>
          <a:p>
            <a:r>
              <a:rPr lang="tr-TR" dirty="0" smtClean="0"/>
              <a:t> </a:t>
            </a:r>
            <a:endParaRPr lang="tr-TR" dirty="0"/>
          </a:p>
          <a:p>
            <a:r>
              <a:rPr lang="tr-TR" b="1" u="sng" dirty="0"/>
              <a:t>Azımsama ve Küçümseme Cümleleri:</a:t>
            </a:r>
          </a:p>
          <a:p>
            <a:r>
              <a:rPr lang="tr-TR" dirty="0"/>
              <a:t>Azımsama ve küçümseme cümleleri birbirinden farklı yargılardır. Azımsama, bir şeyin umulandan az bulunduğunu anlatan cümlelerdir. Küçümseme ise bir kişinin küçümsendiğini, aşağılandığını anlatan cümlelerdir.</a:t>
            </a:r>
          </a:p>
          <a:p>
            <a:endParaRPr lang="tr-TR" dirty="0" smtClean="0"/>
          </a:p>
          <a:p>
            <a:r>
              <a:rPr lang="tr-TR" dirty="0" smtClean="0"/>
              <a:t>Bu </a:t>
            </a:r>
            <a:r>
              <a:rPr lang="tr-TR" dirty="0"/>
              <a:t>parayla simit bile alınmaz. (Azımsama)</a:t>
            </a:r>
          </a:p>
          <a:p>
            <a:r>
              <a:rPr lang="tr-TR" dirty="0"/>
              <a:t>Bu soruyu çözebileceğini mi sanıyorsun? (Küçümseme)</a:t>
            </a:r>
          </a:p>
          <a:p>
            <a:r>
              <a:rPr lang="tr-TR" dirty="0"/>
              <a:t>Okulu bitirecekmiş de para kazanmaya başlayacakmış. (Küçümseme)</a:t>
            </a:r>
          </a:p>
          <a:p>
            <a:r>
              <a:rPr lang="tr-TR" dirty="0"/>
              <a:t>Bu da yemek mi, ben daha iyisini yaparım. (Küçümseme)</a:t>
            </a:r>
          </a:p>
        </p:txBody>
      </p:sp>
    </p:spTree>
    <p:extLst>
      <p:ext uri="{BB962C8B-B14F-4D97-AF65-F5344CB8AC3E}">
        <p14:creationId xmlns:p14="http://schemas.microsoft.com/office/powerpoint/2010/main" xmlns="" val="160975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SAYILARIN YAZIMI</a:t>
            </a:r>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dirty="0" smtClean="0"/>
              <a:t>Sayılar metin içinde yazıyla ve ayrı yazılır. Sadece para ile ilgili işlemlerde ve oyun adlarında birleşik yazılır.</a:t>
            </a:r>
          </a:p>
          <a:p>
            <a:endParaRPr lang="tr-TR" dirty="0" smtClean="0"/>
          </a:p>
          <a:p>
            <a:r>
              <a:rPr lang="tr-TR" dirty="0" smtClean="0"/>
              <a:t>Üleştirme sayıları rakamla değil yazıyla yazılır.</a:t>
            </a:r>
          </a:p>
          <a:p>
            <a:pPr marL="0" indent="0">
              <a:buNone/>
            </a:pPr>
            <a:r>
              <a:rPr lang="tr-TR" dirty="0"/>
              <a:t> </a:t>
            </a:r>
            <a:r>
              <a:rPr lang="tr-TR" dirty="0" smtClean="0"/>
              <a:t>              örnek :   3’er değil üçer </a:t>
            </a:r>
          </a:p>
          <a:p>
            <a:pPr marL="0" indent="0">
              <a:buNone/>
            </a:pPr>
            <a:endParaRPr lang="tr-TR" dirty="0"/>
          </a:p>
        </p:txBody>
      </p:sp>
    </p:spTree>
    <p:extLst>
      <p:ext uri="{BB962C8B-B14F-4D97-AF65-F5344CB8AC3E}">
        <p14:creationId xmlns:p14="http://schemas.microsoft.com/office/powerpoint/2010/main" xmlns="" val="2687919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Sayılar metin içerisinde ayrı yazılır.</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bir yazım yanlışı</a:t>
            </a:r>
          </a:p>
          <a:p>
            <a:pPr marL="0" indent="0">
              <a:buNone/>
            </a:pPr>
            <a:r>
              <a:rPr lang="tr-TR" b="1" dirty="0"/>
              <a:t>vardır?</a:t>
            </a:r>
          </a:p>
          <a:p>
            <a:r>
              <a:rPr lang="tr-TR" dirty="0"/>
              <a:t>A) Babam, dün akşam Ahmet Bey’in evine kadar gitti.</a:t>
            </a:r>
          </a:p>
          <a:p>
            <a:r>
              <a:rPr lang="tr-TR" dirty="0"/>
              <a:t>B) </a:t>
            </a:r>
            <a:r>
              <a:rPr lang="tr-TR" dirty="0" err="1"/>
              <a:t>Üçdört</a:t>
            </a:r>
            <a:r>
              <a:rPr lang="tr-TR" dirty="0"/>
              <a:t> </a:t>
            </a:r>
            <a:r>
              <a:rPr lang="tr-TR" dirty="0" smtClean="0"/>
              <a:t> gün </a:t>
            </a:r>
            <a:r>
              <a:rPr lang="tr-TR" dirty="0"/>
              <a:t>sonra bütün gerçekler ortaya çıkar.</a:t>
            </a:r>
          </a:p>
          <a:p>
            <a:r>
              <a:rPr lang="tr-TR" dirty="0"/>
              <a:t>C) Ülkemizde erozyonu önlemek için çalışmalar yapılıyor.</a:t>
            </a:r>
          </a:p>
          <a:p>
            <a:r>
              <a:rPr lang="tr-TR" dirty="0"/>
              <a:t>D) Kursa giderken eşofmanlarını giymeyi unutmuş.</a:t>
            </a:r>
          </a:p>
        </p:txBody>
      </p:sp>
    </p:spTree>
    <p:extLst>
      <p:ext uri="{BB962C8B-B14F-4D97-AF65-F5344CB8AC3E}">
        <p14:creationId xmlns:p14="http://schemas.microsoft.com/office/powerpoint/2010/main" xmlns="" val="623645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2,6 ve 7’ye «inci» değil «</a:t>
            </a:r>
            <a:r>
              <a:rPr lang="tr-TR" dirty="0" err="1" smtClean="0"/>
              <a:t>nci</a:t>
            </a:r>
            <a:r>
              <a:rPr lang="tr-TR" dirty="0" smtClean="0"/>
              <a:t>»</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dirty="0"/>
              <a:t>Aşağıdaki cümlelerin hangisinde sayıların </a:t>
            </a:r>
            <a:r>
              <a:rPr lang="tr-TR" b="1" dirty="0" smtClean="0"/>
              <a:t>yazımıyla ilgili </a:t>
            </a:r>
            <a:r>
              <a:rPr lang="tr-TR" b="1" dirty="0"/>
              <a:t>bir yanlışlık yapılmıştır?</a:t>
            </a:r>
          </a:p>
          <a:p>
            <a:r>
              <a:rPr lang="tr-TR" dirty="0"/>
              <a:t>A) Yüz elli kişilik konferans salonu tamamen doldu.</a:t>
            </a:r>
          </a:p>
          <a:p>
            <a:r>
              <a:rPr lang="tr-TR" dirty="0"/>
              <a:t>B) Yarın sabah 08.00’de okulda olması gerekiyor.</a:t>
            </a:r>
          </a:p>
          <a:p>
            <a:r>
              <a:rPr lang="tr-TR" dirty="0"/>
              <a:t>C) 50.000 paket kalem göndermişler satmak için.</a:t>
            </a:r>
          </a:p>
          <a:p>
            <a:r>
              <a:rPr lang="tr-TR" dirty="0"/>
              <a:t>D) Yarışmada 6’ıncı olunca hayal kırıklığına uğradı.</a:t>
            </a:r>
          </a:p>
        </p:txBody>
      </p:sp>
    </p:spTree>
    <p:extLst>
      <p:ext uri="{BB962C8B-B14F-4D97-AF65-F5344CB8AC3E}">
        <p14:creationId xmlns:p14="http://schemas.microsoft.com/office/powerpoint/2010/main" xmlns="" val="19282791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GÜN VE AY ADLARININ YAZIMI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Cümle içinde geçen gün ve ay isimleri küçük harfle </a:t>
            </a:r>
            <a:r>
              <a:rPr lang="tr-TR" dirty="0" smtClean="0"/>
              <a:t>başlar ancak </a:t>
            </a:r>
            <a:r>
              <a:rPr lang="tr-TR" dirty="0"/>
              <a:t>gün ve ay isimleri bir tarihe bağlanmışsa yani yanında bir rakam varsa büyük harfle başlatılır.</a:t>
            </a:r>
          </a:p>
          <a:p>
            <a:endParaRPr lang="tr-TR" dirty="0"/>
          </a:p>
          <a:p>
            <a:r>
              <a:rPr lang="tr-TR" dirty="0"/>
              <a:t>*Okullar haziranda kapanıyor.(doğru)</a:t>
            </a:r>
          </a:p>
          <a:p>
            <a:endParaRPr lang="tr-TR" dirty="0"/>
          </a:p>
          <a:p>
            <a:r>
              <a:rPr lang="tr-TR" dirty="0"/>
              <a:t>*Okullar 14 Haziran'da kapanıyor.(doğru)</a:t>
            </a:r>
          </a:p>
        </p:txBody>
      </p:sp>
    </p:spTree>
    <p:extLst>
      <p:ext uri="{BB962C8B-B14F-4D97-AF65-F5344CB8AC3E}">
        <p14:creationId xmlns:p14="http://schemas.microsoft.com/office/powerpoint/2010/main" xmlns="" val="1040607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Geçtiğimiz </a:t>
            </a:r>
            <a:r>
              <a:rPr lang="tr-TR" u="sng" dirty="0"/>
              <a:t>Ağustos</a:t>
            </a:r>
            <a:r>
              <a:rPr lang="tr-TR" dirty="0"/>
              <a:t> ayında </a:t>
            </a:r>
            <a:r>
              <a:rPr lang="tr-TR" u="sng" dirty="0"/>
              <a:t>Uluslararası Gökbilim Birliği</a:t>
            </a:r>
            <a:r>
              <a:rPr lang="tr-TR" dirty="0"/>
              <a:t>,</a:t>
            </a:r>
          </a:p>
          <a:p>
            <a:r>
              <a:rPr lang="tr-TR" dirty="0" smtClean="0"/>
              <a:t>                            1                                 2</a:t>
            </a:r>
            <a:endParaRPr lang="tr-TR" dirty="0"/>
          </a:p>
          <a:p>
            <a:r>
              <a:rPr lang="tr-TR" dirty="0"/>
              <a:t>Prag’da bir toplantı yaptı. Yapılan toplantıda alınan</a:t>
            </a:r>
          </a:p>
          <a:p>
            <a:r>
              <a:rPr lang="tr-TR" dirty="0"/>
              <a:t>karara göre </a:t>
            </a:r>
            <a:r>
              <a:rPr lang="tr-TR" u="sng" dirty="0"/>
              <a:t>Plüton</a:t>
            </a:r>
            <a:r>
              <a:rPr lang="tr-TR" dirty="0"/>
              <a:t> artık gezegen olarak kabul edilme-</a:t>
            </a:r>
          </a:p>
          <a:p>
            <a:r>
              <a:rPr lang="tr-TR" dirty="0" smtClean="0"/>
              <a:t>                         3</a:t>
            </a:r>
            <a:endParaRPr lang="tr-TR" dirty="0"/>
          </a:p>
          <a:p>
            <a:r>
              <a:rPr lang="tr-TR" dirty="0" err="1"/>
              <a:t>yecekmiş</a:t>
            </a:r>
            <a:r>
              <a:rPr lang="tr-TR" dirty="0"/>
              <a:t>. Çünkü bir gök cisminin gezegen olabilmesi</a:t>
            </a:r>
          </a:p>
          <a:p>
            <a:r>
              <a:rPr lang="tr-TR" dirty="0"/>
              <a:t>için </a:t>
            </a:r>
            <a:r>
              <a:rPr lang="tr-TR" u="sng" dirty="0"/>
              <a:t>Güneş’</a:t>
            </a:r>
            <a:r>
              <a:rPr lang="tr-TR" dirty="0"/>
              <a:t>in yörüngesinde dolanması ve kendi </a:t>
            </a:r>
            <a:r>
              <a:rPr lang="tr-TR" dirty="0" err="1"/>
              <a:t>yörün</a:t>
            </a:r>
            <a:r>
              <a:rPr lang="tr-TR" dirty="0"/>
              <a:t>-</a:t>
            </a:r>
          </a:p>
          <a:p>
            <a:r>
              <a:rPr lang="tr-TR" dirty="0" smtClean="0"/>
              <a:t>             4</a:t>
            </a:r>
            <a:endParaRPr lang="tr-TR" dirty="0"/>
          </a:p>
          <a:p>
            <a:r>
              <a:rPr lang="tr-TR" dirty="0" err="1"/>
              <a:t>gesinde</a:t>
            </a:r>
            <a:r>
              <a:rPr lang="tr-TR" dirty="0"/>
              <a:t> başka gök cisimlerinin bulunmaması gerekiyormuş.</a:t>
            </a:r>
          </a:p>
          <a:p>
            <a:r>
              <a:rPr lang="tr-TR" b="1" dirty="0"/>
              <a:t>Bu parçada numaralanmış bölümlerin hangisinde</a:t>
            </a:r>
          </a:p>
          <a:p>
            <a:r>
              <a:rPr lang="tr-TR" b="1" dirty="0"/>
              <a:t>büyük harflerin yazımıyla ilgili bir yanlışlık yapılmıştır?</a:t>
            </a:r>
          </a:p>
          <a:p>
            <a:r>
              <a:rPr lang="tr-TR" dirty="0"/>
              <a:t>A) 1</a:t>
            </a:r>
            <a:r>
              <a:rPr lang="tr-TR" dirty="0" smtClean="0"/>
              <a:t>.                </a:t>
            </a:r>
            <a:r>
              <a:rPr lang="tr-TR" dirty="0"/>
              <a:t>B) 2. </a:t>
            </a:r>
            <a:r>
              <a:rPr lang="tr-TR" dirty="0" smtClean="0"/>
              <a:t>           C</a:t>
            </a:r>
            <a:r>
              <a:rPr lang="tr-TR" dirty="0"/>
              <a:t>) 3. </a:t>
            </a:r>
            <a:r>
              <a:rPr lang="tr-TR" dirty="0" smtClean="0"/>
              <a:t>           D</a:t>
            </a:r>
            <a:r>
              <a:rPr lang="tr-TR" dirty="0"/>
              <a:t>) 4.</a:t>
            </a:r>
          </a:p>
        </p:txBody>
      </p:sp>
    </p:spTree>
    <p:extLst>
      <p:ext uri="{BB962C8B-B14F-4D97-AF65-F5344CB8AC3E}">
        <p14:creationId xmlns:p14="http://schemas.microsoft.com/office/powerpoint/2010/main" xmlns="" val="23918493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a:xfrm>
            <a:off x="457200" y="1600200"/>
            <a:ext cx="8229600" cy="4853136"/>
          </a:xfrm>
        </p:spPr>
        <p:style>
          <a:lnRef idx="1">
            <a:schemeClr val="accent2"/>
          </a:lnRef>
          <a:fillRef idx="2">
            <a:schemeClr val="accent2"/>
          </a:fillRef>
          <a:effectRef idx="1">
            <a:schemeClr val="accent2"/>
          </a:effectRef>
          <a:fontRef idx="minor">
            <a:schemeClr val="dk1"/>
          </a:fontRef>
        </p:style>
        <p:txBody>
          <a:bodyPr>
            <a:normAutofit/>
          </a:bodyPr>
          <a:lstStyle/>
          <a:p>
            <a:r>
              <a:rPr lang="tr-TR" b="1" dirty="0"/>
              <a:t>Aşağıdaki cümlelerin hangisinde bir yazım</a:t>
            </a:r>
          </a:p>
          <a:p>
            <a:r>
              <a:rPr lang="tr-TR" b="1" dirty="0"/>
              <a:t>yanlışı </a:t>
            </a:r>
            <a:r>
              <a:rPr lang="tr-TR" b="1" u="sng" dirty="0"/>
              <a:t>yoktur?</a:t>
            </a:r>
          </a:p>
          <a:p>
            <a:r>
              <a:rPr lang="tr-TR" dirty="0"/>
              <a:t>A) Sınıfını geçsin de istediğini yapmaya hazırım.</a:t>
            </a:r>
          </a:p>
          <a:p>
            <a:r>
              <a:rPr lang="tr-TR" dirty="0"/>
              <a:t>B) Kızım Elif, 22 nisanda dünyaya geldi.</a:t>
            </a:r>
          </a:p>
          <a:p>
            <a:r>
              <a:rPr lang="tr-TR" dirty="0"/>
              <a:t>C) Ankara kalesinden şehir manzarası çok</a:t>
            </a:r>
          </a:p>
          <a:p>
            <a:r>
              <a:rPr lang="tr-TR" dirty="0"/>
              <a:t>güzeldir.</a:t>
            </a:r>
          </a:p>
          <a:p>
            <a:r>
              <a:rPr lang="tr-TR" dirty="0"/>
              <a:t>D) Sınıftaki öğrencilere 5’şer soru çözdürdü.</a:t>
            </a:r>
          </a:p>
        </p:txBody>
      </p:sp>
    </p:spTree>
    <p:extLst>
      <p:ext uri="{BB962C8B-B14F-4D97-AF65-F5344CB8AC3E}">
        <p14:creationId xmlns:p14="http://schemas.microsoft.com/office/powerpoint/2010/main" xmlns="" val="10754190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DE VE Kİ’NİN YAZIMI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«de» cümleden çıkarıldığında cümle anlamlı bir cümle olmaya devam ediyorsa ayrı, anlamsız oluyorsa bitişik yazılır.</a:t>
            </a:r>
          </a:p>
          <a:p>
            <a:r>
              <a:rPr lang="tr-TR" dirty="0" smtClean="0"/>
              <a:t>Kalemim evde kalmış.(Kalemim ev </a:t>
            </a:r>
            <a:r>
              <a:rPr lang="tr-TR" dirty="0" err="1" smtClean="0"/>
              <a:t>kalmış,olmuyor</a:t>
            </a:r>
            <a:r>
              <a:rPr lang="tr-TR" dirty="0" smtClean="0"/>
              <a:t> bitişik.)</a:t>
            </a:r>
          </a:p>
          <a:p>
            <a:r>
              <a:rPr lang="tr-TR" dirty="0" smtClean="0"/>
              <a:t>Bizimle sen de gel.(Bizimle sen gel, anlamlı oluyor ayrı yazılır.)</a:t>
            </a:r>
            <a:endParaRPr lang="tr-TR" dirty="0"/>
          </a:p>
        </p:txBody>
      </p:sp>
    </p:spTree>
    <p:extLst>
      <p:ext uri="{BB962C8B-B14F-4D97-AF65-F5344CB8AC3E}">
        <p14:creationId xmlns:p14="http://schemas.microsoft.com/office/powerpoint/2010/main" xmlns="" val="13870522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lstStyle/>
          <a:p>
            <a:r>
              <a:rPr lang="tr-TR" dirty="0" smtClean="0"/>
              <a:t>«</a:t>
            </a:r>
            <a:r>
              <a:rPr lang="tr-TR" dirty="0" err="1" smtClean="0"/>
              <a:t>ki»nin</a:t>
            </a:r>
            <a:r>
              <a:rPr lang="tr-TR" dirty="0" smtClean="0"/>
              <a:t> eklendiği kelimeye «</a:t>
            </a:r>
            <a:r>
              <a:rPr lang="tr-TR" dirty="0" err="1" smtClean="0"/>
              <a:t>ler</a:t>
            </a:r>
            <a:r>
              <a:rPr lang="tr-TR" dirty="0" smtClean="0"/>
              <a:t>» ekini getirdiğimizde kelime anlamlı oluyorsa bitişik anlamsız oluyorsa ayrı yazılır.</a:t>
            </a:r>
          </a:p>
          <a:p>
            <a:r>
              <a:rPr lang="tr-TR" dirty="0" smtClean="0"/>
              <a:t>Evdeki hesap çarşıya uymaz.(evdekiler anlamlı oluyor bitişik)</a:t>
            </a:r>
          </a:p>
          <a:p>
            <a:r>
              <a:rPr lang="tr-TR" dirty="0" smtClean="0"/>
              <a:t>Gül ki gözlerin…..(</a:t>
            </a:r>
            <a:r>
              <a:rPr lang="tr-TR" dirty="0" err="1" smtClean="0"/>
              <a:t>gülkiler</a:t>
            </a:r>
            <a:r>
              <a:rPr lang="tr-TR" dirty="0" smtClean="0"/>
              <a:t> anlamlı olmuyor bu yüzden ayrı yazılır.)</a:t>
            </a:r>
            <a:endParaRPr lang="tr-TR" dirty="0"/>
          </a:p>
        </p:txBody>
      </p:sp>
    </p:spTree>
    <p:extLst>
      <p:ext uri="{BB962C8B-B14F-4D97-AF65-F5344CB8AC3E}">
        <p14:creationId xmlns:p14="http://schemas.microsoft.com/office/powerpoint/2010/main" xmlns="" val="13229698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a:xfrm>
            <a:off x="457200" y="1484784"/>
            <a:ext cx="8229600" cy="4968552"/>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a:t>
            </a:r>
            <a:r>
              <a:rPr lang="tr-TR" b="1" dirty="0" err="1"/>
              <a:t>ki”nin</a:t>
            </a:r>
            <a:endParaRPr lang="tr-TR" b="1" dirty="0"/>
          </a:p>
          <a:p>
            <a:r>
              <a:rPr lang="tr-TR" b="1" dirty="0"/>
              <a:t>yazımı ile ilgili bir yanlışlık yapılmıştır?</a:t>
            </a:r>
          </a:p>
          <a:p>
            <a:r>
              <a:rPr lang="tr-TR" dirty="0"/>
              <a:t>A) Geçmiş zaman olur ki hayali cihan değer.</a:t>
            </a:r>
          </a:p>
          <a:p>
            <a:r>
              <a:rPr lang="tr-TR" dirty="0"/>
              <a:t>B) Siz ki beni tanırsınız, neden böyle düşünürsünüz.</a:t>
            </a:r>
          </a:p>
          <a:p>
            <a:r>
              <a:rPr lang="tr-TR" dirty="0"/>
              <a:t>C) Akşam ki yemekte tüm akrabalar hazır bulunuyordu.</a:t>
            </a:r>
          </a:p>
          <a:p>
            <a:r>
              <a:rPr lang="tr-TR" dirty="0"/>
              <a:t>D) Siz de biliyorsunuz ki toplumsal değişimler</a:t>
            </a:r>
          </a:p>
          <a:p>
            <a:r>
              <a:rPr lang="tr-TR" dirty="0"/>
              <a:t>uzun zaman alır.</a:t>
            </a:r>
          </a:p>
        </p:txBody>
      </p:sp>
    </p:spTree>
    <p:extLst>
      <p:ext uri="{BB962C8B-B14F-4D97-AF65-F5344CB8AC3E}">
        <p14:creationId xmlns:p14="http://schemas.microsoft.com/office/powerpoint/2010/main" xmlns="" val="4160909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772816"/>
            <a:ext cx="7704855"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209046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a:t>
            </a:r>
            <a:r>
              <a:rPr lang="tr-TR" b="1" dirty="0" err="1"/>
              <a:t>de”nin</a:t>
            </a:r>
            <a:endParaRPr lang="tr-TR" b="1" dirty="0"/>
          </a:p>
          <a:p>
            <a:r>
              <a:rPr lang="tr-TR" b="1" dirty="0"/>
              <a:t>yazımı ile ilgili bir yanlışlık yapılmıştır?</a:t>
            </a:r>
          </a:p>
          <a:p>
            <a:r>
              <a:rPr lang="tr-TR" dirty="0"/>
              <a:t>A) Sadece yorgun değil, biraz da dalgın görünüyorsun.</a:t>
            </a:r>
          </a:p>
          <a:p>
            <a:r>
              <a:rPr lang="tr-TR" dirty="0"/>
              <a:t>B) Artık gönlümü </a:t>
            </a:r>
            <a:r>
              <a:rPr lang="tr-TR" dirty="0" err="1"/>
              <a:t>alsada</a:t>
            </a:r>
            <a:r>
              <a:rPr lang="tr-TR" dirty="0"/>
              <a:t> benim için değeri yok.</a:t>
            </a:r>
          </a:p>
          <a:p>
            <a:r>
              <a:rPr lang="tr-TR" dirty="0"/>
              <a:t>C) Çocuklar kumda oynuyor, yetişkinler onları</a:t>
            </a:r>
          </a:p>
          <a:p>
            <a:r>
              <a:rPr lang="tr-TR" dirty="0"/>
              <a:t>izliyordu.</a:t>
            </a:r>
          </a:p>
          <a:p>
            <a:r>
              <a:rPr lang="tr-TR" dirty="0"/>
              <a:t>D) Alacağım kitabı seçerken fiyatına da dikkat</a:t>
            </a:r>
          </a:p>
          <a:p>
            <a:r>
              <a:rPr lang="tr-TR" dirty="0"/>
              <a:t>ediyorum.</a:t>
            </a:r>
          </a:p>
        </p:txBody>
      </p:sp>
    </p:spTree>
    <p:extLst>
      <p:ext uri="{BB962C8B-B14F-4D97-AF65-F5344CB8AC3E}">
        <p14:creationId xmlns:p14="http://schemas.microsoft.com/office/powerpoint/2010/main" xmlns="" val="29021527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a:t>
            </a:r>
            <a:r>
              <a:rPr lang="tr-TR" b="1" dirty="0" err="1"/>
              <a:t>ki"nin</a:t>
            </a:r>
            <a:r>
              <a:rPr lang="tr-TR" b="1" dirty="0"/>
              <a:t> </a:t>
            </a:r>
            <a:r>
              <a:rPr lang="tr-TR" b="1" dirty="0" smtClean="0"/>
              <a:t>yazımıyla ilgili </a:t>
            </a:r>
            <a:r>
              <a:rPr lang="tr-TR" b="1" dirty="0"/>
              <a:t>bir yanlışlık yapılmıştır?</a:t>
            </a:r>
          </a:p>
          <a:p>
            <a:r>
              <a:rPr lang="tr-TR" dirty="0"/>
              <a:t>A) Öyle bir </a:t>
            </a:r>
            <a:r>
              <a:rPr lang="tr-TR" dirty="0" err="1"/>
              <a:t>günki</a:t>
            </a:r>
            <a:r>
              <a:rPr lang="tr-TR" dirty="0"/>
              <a:t> sıcaktan yerimizde duramıyoruz.</a:t>
            </a:r>
          </a:p>
          <a:p>
            <a:r>
              <a:rPr lang="tr-TR" dirty="0"/>
              <a:t>B) Hep birlikte yarınki oyun için bilet aldık.</a:t>
            </a:r>
          </a:p>
          <a:p>
            <a:r>
              <a:rPr lang="tr-TR" dirty="0"/>
              <a:t>C) Ne yazık ki artık kimse karşısındakini dinlemiyor.</a:t>
            </a:r>
          </a:p>
          <a:p>
            <a:r>
              <a:rPr lang="tr-TR" dirty="0"/>
              <a:t>D) En sonunda anladım ki maçı kazanamayacağız.</a:t>
            </a:r>
          </a:p>
        </p:txBody>
      </p:sp>
    </p:spTree>
    <p:extLst>
      <p:ext uri="{BB962C8B-B14F-4D97-AF65-F5344CB8AC3E}">
        <p14:creationId xmlns:p14="http://schemas.microsoft.com/office/powerpoint/2010/main" xmlns="" val="14813166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a:t>Antarktika, sineksiz bir ortamda yaşamak isteyenlerin çok seveceği bir yer (1)olabilir. Ancak Antarktika’nın soğuğunda yaşamış (2)sinekler de var. Araştırmacılar (3)Güney Kutbu’ndan 500 km (4) uzaklıkta ki bir bölgede küçük bir sinek türüne ait fosil buldular.</a:t>
            </a:r>
          </a:p>
          <a:p>
            <a:r>
              <a:rPr lang="tr-TR" b="1" dirty="0"/>
              <a:t>Bu parçada numaralanmış bölümlerin hangisinde yazım yanlışı vardır?</a:t>
            </a:r>
          </a:p>
          <a:p>
            <a:r>
              <a:rPr lang="tr-TR" dirty="0"/>
              <a:t>A) 1 </a:t>
            </a:r>
            <a:r>
              <a:rPr lang="tr-TR" dirty="0" smtClean="0"/>
              <a:t>     B</a:t>
            </a:r>
            <a:r>
              <a:rPr lang="tr-TR" dirty="0"/>
              <a:t>) </a:t>
            </a:r>
            <a:r>
              <a:rPr lang="tr-TR" dirty="0" smtClean="0"/>
              <a:t>2         </a:t>
            </a:r>
            <a:r>
              <a:rPr lang="tr-TR" dirty="0"/>
              <a:t>C) 3 </a:t>
            </a:r>
            <a:r>
              <a:rPr lang="tr-TR" dirty="0" smtClean="0"/>
              <a:t>    D</a:t>
            </a:r>
            <a:r>
              <a:rPr lang="tr-TR" dirty="0"/>
              <a:t>) 4</a:t>
            </a:r>
          </a:p>
        </p:txBody>
      </p:sp>
    </p:spTree>
    <p:extLst>
      <p:ext uri="{BB962C8B-B14F-4D97-AF65-F5344CB8AC3E}">
        <p14:creationId xmlns:p14="http://schemas.microsoft.com/office/powerpoint/2010/main" xmlns="" val="26344680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b="1" dirty="0"/>
              <a:t>Aşağıdaki cümlelerin hangisinde "</a:t>
            </a:r>
            <a:r>
              <a:rPr lang="tr-TR" b="1" dirty="0" err="1"/>
              <a:t>de"nin</a:t>
            </a:r>
            <a:r>
              <a:rPr lang="tr-TR" b="1" dirty="0"/>
              <a:t> </a:t>
            </a:r>
            <a:r>
              <a:rPr lang="tr-TR" b="1" dirty="0" smtClean="0"/>
              <a:t>yazımıyla ilgili </a:t>
            </a:r>
            <a:r>
              <a:rPr lang="tr-TR" b="1" dirty="0"/>
              <a:t>bir yanlışlık yapılmıştır?</a:t>
            </a:r>
          </a:p>
          <a:p>
            <a:r>
              <a:rPr lang="tr-TR" dirty="0"/>
              <a:t>A) Kahramanı olmayan bir ulusun geleceği de olmaz.</a:t>
            </a:r>
          </a:p>
          <a:p>
            <a:r>
              <a:rPr lang="tr-TR" dirty="0"/>
              <a:t>B) Konya'ya giderken takım </a:t>
            </a:r>
            <a:r>
              <a:rPr lang="tr-TR" dirty="0" err="1"/>
              <a:t>elbisemide</a:t>
            </a:r>
            <a:r>
              <a:rPr lang="tr-TR" dirty="0"/>
              <a:t> yanıma aldım.</a:t>
            </a:r>
          </a:p>
          <a:p>
            <a:r>
              <a:rPr lang="tr-TR" dirty="0"/>
              <a:t>C) O gelmese de biz yarın pikniğe gideriz.</a:t>
            </a:r>
          </a:p>
          <a:p>
            <a:r>
              <a:rPr lang="tr-TR" dirty="0"/>
              <a:t>D) Çantasını her zaman arabada bırakıyor.</a:t>
            </a:r>
          </a:p>
        </p:txBody>
      </p:sp>
    </p:spTree>
    <p:extLst>
      <p:ext uri="{BB962C8B-B14F-4D97-AF65-F5344CB8AC3E}">
        <p14:creationId xmlns:p14="http://schemas.microsoft.com/office/powerpoint/2010/main" xmlns="" val="13590674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88640"/>
            <a:ext cx="8507288" cy="1656184"/>
          </a:xfrm>
        </p:spPr>
        <p:style>
          <a:lnRef idx="3">
            <a:schemeClr val="lt1"/>
          </a:lnRef>
          <a:fillRef idx="1">
            <a:schemeClr val="accent1"/>
          </a:fillRef>
          <a:effectRef idx="1">
            <a:schemeClr val="accent1"/>
          </a:effectRef>
          <a:fontRef idx="minor">
            <a:schemeClr val="lt1"/>
          </a:fontRef>
        </p:style>
        <p:txBody>
          <a:bodyPr>
            <a:noAutofit/>
          </a:bodyPr>
          <a:lstStyle/>
          <a:p>
            <a:r>
              <a:rPr lang="tr-TR" sz="3600" dirty="0" smtClean="0"/>
              <a:t>«Birtakım» kelimesi «bazı» anlamında kullanıldığında bitişik «takım» anlamında kullanıldığında ayrı yazılır. </a:t>
            </a:r>
            <a:endParaRPr lang="tr-TR" sz="3600" dirty="0"/>
          </a:p>
        </p:txBody>
      </p:sp>
      <p:sp>
        <p:nvSpPr>
          <p:cNvPr id="3" name="İçerik Yer Tutucusu 2"/>
          <p:cNvSpPr>
            <a:spLocks noGrp="1"/>
          </p:cNvSpPr>
          <p:nvPr>
            <p:ph idx="1"/>
          </p:nvPr>
        </p:nvSpPr>
        <p:spPr>
          <a:xfrm>
            <a:off x="457200" y="1988840"/>
            <a:ext cx="8229600" cy="4536504"/>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a:t>Aşağıdaki cümlelerin hangisinde bir yazım yanlışı</a:t>
            </a:r>
          </a:p>
          <a:p>
            <a:r>
              <a:rPr lang="tr-TR" b="1" dirty="0"/>
              <a:t>vardır?</a:t>
            </a:r>
          </a:p>
          <a:p>
            <a:r>
              <a:rPr lang="tr-TR" dirty="0"/>
              <a:t>A) Bir ara bahçede kedi sesi duyar gibi oldum.</a:t>
            </a:r>
          </a:p>
          <a:p>
            <a:r>
              <a:rPr lang="tr-TR" dirty="0"/>
              <a:t>B) Ağabeyimin arkadaşı birkaç gün sonra askere gidecek.</a:t>
            </a:r>
          </a:p>
          <a:p>
            <a:r>
              <a:rPr lang="tr-TR" dirty="0"/>
              <a:t>C) Melike, babasından birtakım boya kalemi istemiş.</a:t>
            </a:r>
          </a:p>
          <a:p>
            <a:r>
              <a:rPr lang="tr-TR" dirty="0"/>
              <a:t>D) Çocuklar bir an bile tereddüt etmeden cevap verdiler</a:t>
            </a:r>
          </a:p>
        </p:txBody>
      </p:sp>
    </p:spTree>
    <p:extLst>
      <p:ext uri="{BB962C8B-B14F-4D97-AF65-F5344CB8AC3E}">
        <p14:creationId xmlns:p14="http://schemas.microsoft.com/office/powerpoint/2010/main" xmlns="" val="5699916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a:t>1. Birtakım sorunlar geç de olsa çözüldü.</a:t>
            </a:r>
          </a:p>
          <a:p>
            <a:r>
              <a:rPr lang="tr-TR" dirty="0"/>
              <a:t>2. Şiiri okuyan öğrenci </a:t>
            </a:r>
            <a:r>
              <a:rPr lang="tr-TR" dirty="0" err="1"/>
              <a:t>oniki</a:t>
            </a:r>
            <a:r>
              <a:rPr lang="tr-TR" dirty="0"/>
              <a:t> yaşında bir kızdı.</a:t>
            </a:r>
          </a:p>
          <a:p>
            <a:r>
              <a:rPr lang="tr-TR" dirty="0"/>
              <a:t>3. Hiçbir şey beni kararımdan döndüremez.</a:t>
            </a:r>
          </a:p>
          <a:p>
            <a:r>
              <a:rPr lang="tr-TR" dirty="0"/>
              <a:t>4. Toplantıyı gelecek hafta Salı günü yaparız.</a:t>
            </a:r>
          </a:p>
          <a:p>
            <a:r>
              <a:rPr lang="tr-TR" b="1" dirty="0"/>
              <a:t>Numaralandırılmış cümlelerin hangilerinde</a:t>
            </a:r>
          </a:p>
          <a:p>
            <a:r>
              <a:rPr lang="tr-TR" b="1" dirty="0"/>
              <a:t>yazım yanlışı </a:t>
            </a:r>
            <a:r>
              <a:rPr lang="tr-TR" b="1" u="sng" dirty="0"/>
              <a:t>yoktur?</a:t>
            </a:r>
          </a:p>
          <a:p>
            <a:r>
              <a:rPr lang="tr-TR" dirty="0"/>
              <a:t>A) 1. ve 2. </a:t>
            </a:r>
            <a:r>
              <a:rPr lang="tr-TR" dirty="0" smtClean="0"/>
              <a:t>             B</a:t>
            </a:r>
            <a:r>
              <a:rPr lang="tr-TR" dirty="0"/>
              <a:t>) 1. ve 3.</a:t>
            </a:r>
          </a:p>
          <a:p>
            <a:r>
              <a:rPr lang="tr-TR" dirty="0"/>
              <a:t>C) 2. ve 4. </a:t>
            </a:r>
            <a:r>
              <a:rPr lang="tr-TR" dirty="0" smtClean="0"/>
              <a:t>              D</a:t>
            </a:r>
            <a:r>
              <a:rPr lang="tr-TR" dirty="0"/>
              <a:t>) 3. ve 4.</a:t>
            </a:r>
          </a:p>
        </p:txBody>
      </p:sp>
    </p:spTree>
    <p:extLst>
      <p:ext uri="{BB962C8B-B14F-4D97-AF65-F5344CB8AC3E}">
        <p14:creationId xmlns:p14="http://schemas.microsoft.com/office/powerpoint/2010/main" xmlns="" val="32646075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«şey» her zaman ayrı yazılır.</a:t>
            </a:r>
            <a:endParaRPr lang="tr-TR" dirty="0"/>
          </a:p>
        </p:txBody>
      </p:sp>
      <p:sp>
        <p:nvSpPr>
          <p:cNvPr id="3" name="İçerik Yer Tutucusu 2"/>
          <p:cNvSpPr>
            <a:spLocks noGrp="1"/>
          </p:cNvSpPr>
          <p:nvPr>
            <p:ph idx="1"/>
          </p:nvPr>
        </p:nvSpPr>
        <p:spPr>
          <a:xfrm>
            <a:off x="457200" y="1268760"/>
            <a:ext cx="8229600" cy="4857403"/>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 </a:t>
            </a:r>
            <a:r>
              <a:rPr lang="tr-TR" dirty="0" err="1" smtClean="0"/>
              <a:t>Herşey</a:t>
            </a:r>
            <a:r>
              <a:rPr lang="tr-TR" dirty="0"/>
              <a:t>, Umut ve Ufuk adlı iki kardeşin Gaziantep’te bir</a:t>
            </a:r>
          </a:p>
          <a:p>
            <a:r>
              <a:rPr lang="tr-TR" dirty="0"/>
              <a:t>araya gelmesiyle başladı.</a:t>
            </a:r>
          </a:p>
          <a:p>
            <a:r>
              <a:rPr lang="tr-TR" b="1" dirty="0"/>
              <a:t>Bu cümledeki yazım yanlışının nedeni aşağıdakilerden</a:t>
            </a:r>
          </a:p>
          <a:p>
            <a:r>
              <a:rPr lang="tr-TR" b="1" dirty="0"/>
              <a:t>hangisidir?</a:t>
            </a:r>
          </a:p>
          <a:p>
            <a:r>
              <a:rPr lang="tr-TR" dirty="0"/>
              <a:t>A) Ayrı yazılması gereken sözcüklerin bitişik yazılması</a:t>
            </a:r>
          </a:p>
          <a:p>
            <a:r>
              <a:rPr lang="tr-TR" dirty="0"/>
              <a:t>B) Büyük harflerin yazımıyla ilgili yanlışlık yapılması</a:t>
            </a:r>
          </a:p>
          <a:p>
            <a:r>
              <a:rPr lang="tr-TR" dirty="0"/>
              <a:t>C) Bağlaç olan de’nin bitişik yazılması</a:t>
            </a:r>
          </a:p>
          <a:p>
            <a:r>
              <a:rPr lang="tr-TR" dirty="0"/>
              <a:t>D) Ses olaylarıyla ilgili kurallara uyulmaması</a:t>
            </a:r>
          </a:p>
        </p:txBody>
      </p:sp>
    </p:spTree>
    <p:extLst>
      <p:ext uri="{BB962C8B-B14F-4D97-AF65-F5344CB8AC3E}">
        <p14:creationId xmlns:p14="http://schemas.microsoft.com/office/powerpoint/2010/main" xmlns="" val="28395608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yazım yanlışı</a:t>
            </a:r>
          </a:p>
          <a:p>
            <a:r>
              <a:rPr lang="tr-TR" b="1" dirty="0"/>
              <a:t>yapılmıştır?</a:t>
            </a:r>
          </a:p>
          <a:p>
            <a:r>
              <a:rPr lang="tr-TR" dirty="0"/>
              <a:t>A) Biraz daha gayret etse bütün hayallerine</a:t>
            </a:r>
          </a:p>
          <a:p>
            <a:r>
              <a:rPr lang="tr-TR" dirty="0"/>
              <a:t>ulaşırdı.</a:t>
            </a:r>
          </a:p>
          <a:p>
            <a:r>
              <a:rPr lang="tr-TR" dirty="0"/>
              <a:t>B) Çocukların birçok sorusuna doğru yanıt</a:t>
            </a:r>
          </a:p>
          <a:p>
            <a:r>
              <a:rPr lang="tr-TR" dirty="0"/>
              <a:t>vermişti.</a:t>
            </a:r>
          </a:p>
          <a:p>
            <a:r>
              <a:rPr lang="tr-TR" dirty="0"/>
              <a:t>C) Konuyla ilgili henüz hiçbir açıklama yapılmadı.</a:t>
            </a:r>
          </a:p>
          <a:p>
            <a:r>
              <a:rPr lang="tr-TR" dirty="0"/>
              <a:t>D) </a:t>
            </a:r>
            <a:r>
              <a:rPr lang="tr-TR" dirty="0" err="1"/>
              <a:t>Herşeyin</a:t>
            </a:r>
            <a:r>
              <a:rPr lang="tr-TR" dirty="0"/>
              <a:t> cevabı elindeki küçük defterde</a:t>
            </a:r>
          </a:p>
          <a:p>
            <a:r>
              <a:rPr lang="tr-TR" dirty="0"/>
              <a:t>gizliydi.</a:t>
            </a:r>
          </a:p>
        </p:txBody>
      </p:sp>
    </p:spTree>
    <p:extLst>
      <p:ext uri="{BB962C8B-B14F-4D97-AF65-F5344CB8AC3E}">
        <p14:creationId xmlns:p14="http://schemas.microsoft.com/office/powerpoint/2010/main" xmlns="" val="4059528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err="1" smtClean="0"/>
              <a:t>Pekçok</a:t>
            </a:r>
            <a:r>
              <a:rPr lang="tr-TR" dirty="0" smtClean="0"/>
              <a:t>  değil pek çok</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err="1"/>
              <a:t>Pekçoğumuz</a:t>
            </a:r>
            <a:r>
              <a:rPr lang="tr-TR" dirty="0"/>
              <a:t> kendimizi, kitaplarda anlatılan</a:t>
            </a:r>
          </a:p>
          <a:p>
            <a:r>
              <a:rPr lang="tr-TR" dirty="0"/>
              <a:t>hikâyelerin kahramanları yerine koyarız.</a:t>
            </a:r>
          </a:p>
          <a:p>
            <a:r>
              <a:rPr lang="tr-TR" b="1" dirty="0"/>
              <a:t>Bu cümledeki yazım yanlışının nedeni aşağıdakilerden</a:t>
            </a:r>
          </a:p>
          <a:p>
            <a:r>
              <a:rPr lang="tr-TR" b="1" dirty="0"/>
              <a:t>hangisidir?</a:t>
            </a:r>
          </a:p>
          <a:p>
            <a:r>
              <a:rPr lang="tr-TR" dirty="0"/>
              <a:t>A) Ayrı yazılması gereken sözcüklerin bitişik</a:t>
            </a:r>
          </a:p>
          <a:p>
            <a:r>
              <a:rPr lang="tr-TR" dirty="0"/>
              <a:t>yazılması</a:t>
            </a:r>
          </a:p>
          <a:p>
            <a:r>
              <a:rPr lang="tr-TR" dirty="0"/>
              <a:t>B) Bağlaç olan de’nin bitişik yazılması</a:t>
            </a:r>
          </a:p>
          <a:p>
            <a:r>
              <a:rPr lang="tr-TR" dirty="0"/>
              <a:t>C) Ses olaylarıyla ilgili kurallara uyulmaması</a:t>
            </a:r>
          </a:p>
          <a:p>
            <a:r>
              <a:rPr lang="tr-TR" dirty="0"/>
              <a:t>D) Büyük harflerin yazımıyla ilgili yanlışlık yapılması</a:t>
            </a:r>
          </a:p>
        </p:txBody>
      </p:sp>
    </p:spTree>
    <p:extLst>
      <p:ext uri="{BB962C8B-B14F-4D97-AF65-F5344CB8AC3E}">
        <p14:creationId xmlns:p14="http://schemas.microsoft.com/office/powerpoint/2010/main" xmlns="" val="33234094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Sert sessizlere dikkat!</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bir yazım</a:t>
            </a:r>
          </a:p>
          <a:p>
            <a:r>
              <a:rPr lang="tr-TR" b="1" dirty="0"/>
              <a:t>yanlışı yapılmıştır?</a:t>
            </a:r>
          </a:p>
          <a:p>
            <a:r>
              <a:rPr lang="tr-TR" dirty="0"/>
              <a:t>A) Festival süresince kenti ışıklarla donattık.</a:t>
            </a:r>
          </a:p>
          <a:p>
            <a:r>
              <a:rPr lang="tr-TR" dirty="0"/>
              <a:t>B) Müzede ünlü heykellerin kopyaları sergileniyor.</a:t>
            </a:r>
          </a:p>
          <a:p>
            <a:r>
              <a:rPr lang="tr-TR" dirty="0"/>
              <a:t>C) Yazın </a:t>
            </a:r>
            <a:r>
              <a:rPr lang="tr-TR" dirty="0" err="1"/>
              <a:t>güneşden</a:t>
            </a:r>
            <a:r>
              <a:rPr lang="tr-TR" dirty="0"/>
              <a:t> korunmak için şemsiye</a:t>
            </a:r>
          </a:p>
          <a:p>
            <a:r>
              <a:rPr lang="tr-TR" dirty="0"/>
              <a:t>kullanabiliriz.</a:t>
            </a:r>
          </a:p>
          <a:p>
            <a:r>
              <a:rPr lang="tr-TR" dirty="0"/>
              <a:t>D) Yolcular yavaş yavaş dağılıyordu handan.</a:t>
            </a:r>
          </a:p>
        </p:txBody>
      </p:sp>
    </p:spTree>
    <p:extLst>
      <p:ext uri="{BB962C8B-B14F-4D97-AF65-F5344CB8AC3E}">
        <p14:creationId xmlns:p14="http://schemas.microsoft.com/office/powerpoint/2010/main" xmlns="" val="14322680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ZIT ANLAM</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 </a:t>
            </a:r>
            <a:r>
              <a:rPr lang="tr-TR" b="1" u="sng" dirty="0" smtClean="0"/>
              <a:t>Bir sözcüğün olumsuzu, o sözcüğün zıt anlamlısı değildir.</a:t>
            </a:r>
          </a:p>
          <a:p>
            <a:r>
              <a:rPr lang="tr-TR" dirty="0" smtClean="0"/>
              <a:t>Örnek</a:t>
            </a:r>
          </a:p>
          <a:p>
            <a:r>
              <a:rPr lang="tr-TR" dirty="0" smtClean="0"/>
              <a:t> » gelmek – gelmemek (olumsuzu)</a:t>
            </a:r>
          </a:p>
          <a:p>
            <a:r>
              <a:rPr lang="tr-TR" dirty="0" smtClean="0"/>
              <a:t>» gelmek – gitmek (zıt anlamlısı)</a:t>
            </a:r>
          </a:p>
          <a:p>
            <a:r>
              <a:rPr lang="tr-TR" dirty="0" smtClean="0"/>
              <a:t>» kirli – kirsiz (olumsuzu)</a:t>
            </a:r>
          </a:p>
          <a:p>
            <a:r>
              <a:rPr lang="tr-TR" dirty="0" smtClean="0"/>
              <a:t>» kirli – temiz (zıt anlamlısı)</a:t>
            </a:r>
            <a:endParaRPr lang="tr-TR" dirty="0"/>
          </a:p>
        </p:txBody>
      </p:sp>
    </p:spTree>
    <p:extLst>
      <p:ext uri="{BB962C8B-B14F-4D97-AF65-F5344CB8AC3E}">
        <p14:creationId xmlns:p14="http://schemas.microsoft.com/office/powerpoint/2010/main" xmlns="" val="21106795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marL="0" indent="0">
              <a:buNone/>
            </a:pPr>
            <a:r>
              <a:rPr lang="tr-TR" dirty="0"/>
              <a:t>Yapımına </a:t>
            </a:r>
            <a:r>
              <a:rPr lang="tr-TR" u="sng" dirty="0"/>
              <a:t>15 Eylül 2004’de </a:t>
            </a:r>
            <a:r>
              <a:rPr lang="tr-TR" dirty="0"/>
              <a:t>Dubai’de başlanan </a:t>
            </a:r>
            <a:endParaRPr lang="tr-TR" dirty="0" smtClean="0"/>
          </a:p>
          <a:p>
            <a:pPr marL="0" indent="0">
              <a:buNone/>
            </a:pPr>
            <a:r>
              <a:rPr lang="tr-TR" dirty="0" smtClean="0"/>
              <a:t>                            I</a:t>
            </a:r>
            <a:endParaRPr lang="tr-TR" dirty="0"/>
          </a:p>
          <a:p>
            <a:pPr marL="0" indent="0">
              <a:buNone/>
            </a:pPr>
            <a:r>
              <a:rPr lang="tr-TR" u="sng" dirty="0" smtClean="0"/>
              <a:t>Burç Halife </a:t>
            </a:r>
            <a:r>
              <a:rPr lang="tr-TR" dirty="0"/>
              <a:t>adlı </a:t>
            </a:r>
            <a:r>
              <a:rPr lang="tr-TR" u="sng" dirty="0"/>
              <a:t>gökdelen</a:t>
            </a:r>
            <a:r>
              <a:rPr lang="tr-TR" dirty="0"/>
              <a:t> 160 katlıdır ve en yakın takipçi-</a:t>
            </a:r>
          </a:p>
          <a:p>
            <a:pPr marL="0" indent="0">
              <a:buNone/>
            </a:pPr>
            <a:r>
              <a:rPr lang="tr-TR" dirty="0" smtClean="0"/>
              <a:t>II                                III</a:t>
            </a:r>
            <a:endParaRPr lang="tr-TR" dirty="0"/>
          </a:p>
          <a:p>
            <a:r>
              <a:rPr lang="tr-TR" dirty="0"/>
              <a:t>sinden </a:t>
            </a:r>
            <a:r>
              <a:rPr lang="tr-TR" u="sng" dirty="0"/>
              <a:t>319 m </a:t>
            </a:r>
            <a:r>
              <a:rPr lang="tr-TR" dirty="0"/>
              <a:t>daha yüksektir.</a:t>
            </a:r>
          </a:p>
          <a:p>
            <a:r>
              <a:rPr lang="tr-TR" dirty="0" smtClean="0"/>
              <a:t>                IV</a:t>
            </a:r>
            <a:endParaRPr lang="tr-TR" dirty="0"/>
          </a:p>
          <a:p>
            <a:r>
              <a:rPr lang="tr-TR" b="1" dirty="0"/>
              <a:t>Bu cümlede numaralanmış bölümlerden hangisinde</a:t>
            </a:r>
          </a:p>
          <a:p>
            <a:r>
              <a:rPr lang="tr-TR" b="1" dirty="0"/>
              <a:t>yazım yanlışı vardır?</a:t>
            </a:r>
          </a:p>
          <a:p>
            <a:r>
              <a:rPr lang="tr-TR" dirty="0"/>
              <a:t>A) I. B) II. C) III. D) IV.</a:t>
            </a:r>
          </a:p>
        </p:txBody>
      </p:sp>
    </p:spTree>
    <p:extLst>
      <p:ext uri="{BB962C8B-B14F-4D97-AF65-F5344CB8AC3E}">
        <p14:creationId xmlns:p14="http://schemas.microsoft.com/office/powerpoint/2010/main" xmlns="" val="25146677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412776"/>
            <a:ext cx="8280920" cy="50405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344093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yazım yanlışı </a:t>
            </a:r>
            <a:r>
              <a:rPr lang="tr-TR" b="1" u="sng" dirty="0"/>
              <a:t>yoktur?</a:t>
            </a:r>
          </a:p>
          <a:p>
            <a:r>
              <a:rPr lang="tr-TR" dirty="0"/>
              <a:t>A) 1995’den beri memleketinden ayrı olduğu için üzülüyordu.</a:t>
            </a:r>
          </a:p>
          <a:p>
            <a:r>
              <a:rPr lang="tr-TR" dirty="0"/>
              <a:t>B) İstanbul’a giderseniz Kız Kulesi’ni mutlaka görün.</a:t>
            </a:r>
          </a:p>
          <a:p>
            <a:r>
              <a:rPr lang="tr-TR" dirty="0"/>
              <a:t>C) Yıllardır ilk kez bir konuyu güzelce tartışa bildiler.</a:t>
            </a:r>
          </a:p>
          <a:p>
            <a:r>
              <a:rPr lang="tr-TR" dirty="0"/>
              <a:t>D) Bir insanı </a:t>
            </a:r>
            <a:r>
              <a:rPr lang="tr-TR" dirty="0" err="1"/>
              <a:t>yanlızca</a:t>
            </a:r>
            <a:r>
              <a:rPr lang="tr-TR" dirty="0"/>
              <a:t> dış görünüşüne bakarak tanıyamazsınız.</a:t>
            </a:r>
          </a:p>
        </p:txBody>
      </p:sp>
    </p:spTree>
    <p:extLst>
      <p:ext uri="{BB962C8B-B14F-4D97-AF65-F5344CB8AC3E}">
        <p14:creationId xmlns:p14="http://schemas.microsoft.com/office/powerpoint/2010/main" xmlns="" val="41461847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4638"/>
            <a:ext cx="8964488" cy="1858218"/>
          </a:xfrm>
        </p:spPr>
        <p:style>
          <a:lnRef idx="3">
            <a:schemeClr val="lt1"/>
          </a:lnRef>
          <a:fillRef idx="1">
            <a:schemeClr val="accent2"/>
          </a:fillRef>
          <a:effectRef idx="1">
            <a:schemeClr val="accent2"/>
          </a:effectRef>
          <a:fontRef idx="minor">
            <a:schemeClr val="lt1"/>
          </a:fontRef>
        </p:style>
        <p:txBody>
          <a:bodyPr>
            <a:normAutofit/>
          </a:bodyPr>
          <a:lstStyle/>
          <a:p>
            <a:r>
              <a:rPr lang="tr-TR" dirty="0"/>
              <a:t> </a:t>
            </a:r>
            <a:r>
              <a:rPr lang="tr-TR" sz="3100" dirty="0"/>
              <a:t>Yer, millet ve kişi adlarıyla kurulan birleşik kelimelerde sadece özel adlar büyük harfle başlar: </a:t>
            </a:r>
            <a:r>
              <a:rPr lang="tr-TR" sz="3100" dirty="0" smtClean="0"/>
              <a:t>Hindistan </a:t>
            </a:r>
            <a:r>
              <a:rPr lang="tr-TR" sz="3100" dirty="0"/>
              <a:t>cevizi, İngiliz anahtarı, Japon gülü, </a:t>
            </a:r>
            <a:r>
              <a:rPr lang="tr-TR" sz="3100" dirty="0" smtClean="0"/>
              <a:t>Van </a:t>
            </a:r>
            <a:r>
              <a:rPr lang="tr-TR" sz="3100" dirty="0"/>
              <a:t>kedisi </a:t>
            </a:r>
            <a:r>
              <a:rPr lang="tr-TR" sz="3100" dirty="0" err="1"/>
              <a:t>vb</a:t>
            </a:r>
            <a:endParaRPr lang="tr-TR" sz="3100" dirty="0"/>
          </a:p>
        </p:txBody>
      </p:sp>
      <p:sp>
        <p:nvSpPr>
          <p:cNvPr id="3" name="İçerik Yer Tutucusu 2"/>
          <p:cNvSpPr>
            <a:spLocks noGrp="1"/>
          </p:cNvSpPr>
          <p:nvPr>
            <p:ph idx="1"/>
          </p:nvPr>
        </p:nvSpPr>
        <p:spPr>
          <a:xfrm>
            <a:off x="457200" y="2348880"/>
            <a:ext cx="8229600" cy="417646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büyük harflerin</a:t>
            </a:r>
          </a:p>
          <a:p>
            <a:r>
              <a:rPr lang="tr-TR" b="1" dirty="0"/>
              <a:t>yazımıyla ilgili bir yanlışlık yapılmıştır?</a:t>
            </a:r>
          </a:p>
          <a:p>
            <a:r>
              <a:rPr lang="tr-TR" dirty="0"/>
              <a:t>A) 28 Eylül 2015’te Ankara’da göreve başladı.</a:t>
            </a:r>
          </a:p>
          <a:p>
            <a:r>
              <a:rPr lang="tr-TR" dirty="0"/>
              <a:t>B) Çankaya Köşkü’nün yapımı 1932 yılında tamamlanmıştır.</a:t>
            </a:r>
          </a:p>
          <a:p>
            <a:r>
              <a:rPr lang="tr-TR" dirty="0"/>
              <a:t>C) Nemrut Dağı’nda güneşin batışını izlediniz mi?</a:t>
            </a:r>
          </a:p>
          <a:p>
            <a:r>
              <a:rPr lang="tr-TR" dirty="0"/>
              <a:t>D) Hepimiz Maraş Dondurması yemek için sıraya </a:t>
            </a:r>
            <a:r>
              <a:rPr lang="tr-TR" dirty="0" smtClean="0"/>
              <a:t>girdik.</a:t>
            </a:r>
            <a:endParaRPr lang="tr-TR" dirty="0"/>
          </a:p>
        </p:txBody>
      </p:sp>
    </p:spTree>
    <p:extLst>
      <p:ext uri="{BB962C8B-B14F-4D97-AF65-F5344CB8AC3E}">
        <p14:creationId xmlns:p14="http://schemas.microsoft.com/office/powerpoint/2010/main" xmlns="" val="16673720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Kısaltmaların arasına nokta konulmaz.(T.C. ,</a:t>
            </a:r>
            <a:r>
              <a:rPr lang="tr-TR" dirty="0" err="1" smtClean="0"/>
              <a:t>s.a.v</a:t>
            </a:r>
            <a:r>
              <a:rPr lang="tr-TR" dirty="0" smtClean="0"/>
              <a:t>.  hariç)</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kısaltmaların</a:t>
            </a:r>
          </a:p>
          <a:p>
            <a:r>
              <a:rPr lang="tr-TR" b="1" dirty="0"/>
              <a:t>yazımı ile ilgili bir yanlışlık yapılmıştır?</a:t>
            </a:r>
          </a:p>
          <a:p>
            <a:r>
              <a:rPr lang="tr-TR" dirty="0"/>
              <a:t>A) THY tarafından seferlerin iptal edildiği duyuruldu.</a:t>
            </a:r>
          </a:p>
          <a:p>
            <a:r>
              <a:rPr lang="tr-TR" dirty="0"/>
              <a:t>B) T.C. Sağlık Bakanlığı sağlık alanında önemli</a:t>
            </a:r>
          </a:p>
          <a:p>
            <a:r>
              <a:rPr lang="tr-TR" dirty="0"/>
              <a:t>kararlar aldı.</a:t>
            </a:r>
          </a:p>
          <a:p>
            <a:r>
              <a:rPr lang="tr-TR" dirty="0"/>
              <a:t>C) T.B.M.M. Araştırma Komisyonu çalışmasını</a:t>
            </a:r>
          </a:p>
          <a:p>
            <a:r>
              <a:rPr lang="tr-TR" dirty="0"/>
              <a:t>tamamladı.</a:t>
            </a:r>
          </a:p>
          <a:p>
            <a:r>
              <a:rPr lang="tr-TR" dirty="0"/>
              <a:t>D) MEB ders kitaplarındaki örnek metinler özenle</a:t>
            </a:r>
          </a:p>
          <a:p>
            <a:r>
              <a:rPr lang="tr-TR" dirty="0"/>
              <a:t>seçilmiş.</a:t>
            </a:r>
          </a:p>
        </p:txBody>
      </p:sp>
    </p:spTree>
    <p:extLst>
      <p:ext uri="{BB962C8B-B14F-4D97-AF65-F5344CB8AC3E}">
        <p14:creationId xmlns:p14="http://schemas.microsoft.com/office/powerpoint/2010/main" xmlns="" val="215261850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88640"/>
            <a:ext cx="8856984" cy="1143000"/>
          </a:xfrm>
        </p:spPr>
        <p:style>
          <a:lnRef idx="3">
            <a:schemeClr val="lt1"/>
          </a:lnRef>
          <a:fillRef idx="1">
            <a:schemeClr val="accent2"/>
          </a:fillRef>
          <a:effectRef idx="1">
            <a:schemeClr val="accent2"/>
          </a:effectRef>
          <a:fontRef idx="minor">
            <a:schemeClr val="lt1"/>
          </a:fontRef>
        </p:style>
        <p:txBody>
          <a:bodyPr>
            <a:noAutofit/>
          </a:bodyPr>
          <a:lstStyle/>
          <a:p>
            <a:r>
              <a:rPr lang="tr-TR" sz="3600" dirty="0" smtClean="0"/>
              <a:t>Büyük harfle yapılan kısaltmalarda son harf dikkate alınır. «k» harfi «</a:t>
            </a:r>
            <a:r>
              <a:rPr lang="tr-TR" sz="3600" dirty="0" err="1" smtClean="0"/>
              <a:t>ke»diye</a:t>
            </a:r>
            <a:r>
              <a:rPr lang="tr-TR" sz="3600" dirty="0" smtClean="0"/>
              <a:t> okunur.</a:t>
            </a:r>
            <a:endParaRPr lang="tr-TR" sz="3600"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dirty="0"/>
              <a:t>Aşağıdaki cümlelerin hangisinde kısaltmalara</a:t>
            </a:r>
          </a:p>
          <a:p>
            <a:r>
              <a:rPr lang="tr-TR" b="1" dirty="0"/>
              <a:t>getirilen ekler ile ilgili bir yazım yanlışı</a:t>
            </a:r>
          </a:p>
          <a:p>
            <a:r>
              <a:rPr lang="tr-TR" b="1" dirty="0"/>
              <a:t>yapılmıştır?</a:t>
            </a:r>
          </a:p>
          <a:p>
            <a:r>
              <a:rPr lang="tr-TR" dirty="0"/>
              <a:t>A) ASELSAN’da çok önemli çalışmalar yürütülüyor.</a:t>
            </a:r>
          </a:p>
          <a:p>
            <a:r>
              <a:rPr lang="tr-TR" dirty="0"/>
              <a:t>B) </a:t>
            </a:r>
            <a:r>
              <a:rPr lang="tr-TR" dirty="0" err="1"/>
              <a:t>TDK’ndan</a:t>
            </a:r>
            <a:r>
              <a:rPr lang="tr-TR" dirty="0"/>
              <a:t> yapılan açıklamalar bizim için</a:t>
            </a:r>
          </a:p>
          <a:p>
            <a:r>
              <a:rPr lang="tr-TR" dirty="0"/>
              <a:t>yeterlidir.</a:t>
            </a:r>
          </a:p>
          <a:p>
            <a:r>
              <a:rPr lang="tr-TR" dirty="0"/>
              <a:t>C) Türkiye, NATO’nun değerli üyelerinden biridir.</a:t>
            </a:r>
          </a:p>
          <a:p>
            <a:r>
              <a:rPr lang="tr-TR" dirty="0"/>
              <a:t>D) AB’ye uyum sürecinde yeni kanunlar çıkarıldı.</a:t>
            </a:r>
          </a:p>
        </p:txBody>
      </p:sp>
    </p:spTree>
    <p:extLst>
      <p:ext uri="{BB962C8B-B14F-4D97-AF65-F5344CB8AC3E}">
        <p14:creationId xmlns:p14="http://schemas.microsoft.com/office/powerpoint/2010/main" xmlns="" val="3305743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YAZIM KURALLARI UYARILAR!</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a:t>Akrabalık bildiren kelimeler küçük harfle </a:t>
            </a:r>
            <a:r>
              <a:rPr lang="tr-TR" dirty="0" smtClean="0"/>
              <a:t>başlar.(İsimden önce gelip lakap olarak kullanılırsa büyük yazılır. Tülay abla…..Dayı Hasan)</a:t>
            </a:r>
          </a:p>
          <a:p>
            <a:r>
              <a:rPr lang="tr-TR" dirty="0"/>
              <a:t>Saygı bildiren sözlerden sonra gelen ve makam, mevki, unvan bildiren kelimeler büyük harfle </a:t>
            </a:r>
            <a:r>
              <a:rPr lang="tr-TR" dirty="0" smtClean="0"/>
              <a:t>başlar: (Sayın Bakan, Sayın Başkan…)</a:t>
            </a:r>
          </a:p>
          <a:p>
            <a:r>
              <a:rPr lang="tr-TR" dirty="0"/>
              <a:t>Din ve mezhep adları ile bunların mensuplarını bildiren sözler büyük harfle başlar: Müslümanlık, Müslüman; Hristiyanlık, </a:t>
            </a:r>
            <a:r>
              <a:rPr lang="tr-TR" dirty="0" smtClean="0"/>
              <a:t>Hristiyan….</a:t>
            </a:r>
            <a:endParaRPr lang="tr-TR" dirty="0"/>
          </a:p>
        </p:txBody>
      </p:sp>
    </p:spTree>
    <p:extLst>
      <p:ext uri="{BB962C8B-B14F-4D97-AF65-F5344CB8AC3E}">
        <p14:creationId xmlns:p14="http://schemas.microsoft.com/office/powerpoint/2010/main" xmlns="" val="1855077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328592"/>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a:t> Gezegen ve yıldız adları büyük harfle başlar: Merkür, Neptün, Satürn; Halley vb</a:t>
            </a:r>
            <a:r>
              <a:rPr lang="tr-TR" dirty="0" smtClean="0"/>
              <a:t>.</a:t>
            </a:r>
            <a:endParaRPr lang="tr-TR" dirty="0"/>
          </a:p>
          <a:p>
            <a:r>
              <a:rPr lang="tr-TR" dirty="0"/>
              <a:t>UYARI: Dünya, güneş, ay kelimeleri gezegen anlamı dışında kullanıldıklarında küçük harfle başlar</a:t>
            </a:r>
            <a:r>
              <a:rPr lang="tr-TR" dirty="0" smtClean="0"/>
              <a:t>:</a:t>
            </a:r>
            <a:endParaRPr lang="tr-TR" dirty="0"/>
          </a:p>
          <a:p>
            <a:r>
              <a:rPr lang="tr-TR" dirty="0"/>
              <a:t>Biz dünyadan ayrı yaşarken dünya epey değişmiş</a:t>
            </a:r>
            <a:r>
              <a:rPr lang="tr-TR" dirty="0" smtClean="0"/>
              <a:t>.</a:t>
            </a:r>
          </a:p>
          <a:p>
            <a:r>
              <a:rPr lang="tr-TR" dirty="0"/>
              <a:t>Yer adlarında ilk isimden sonra gelen ve deniz, nehir, göl, dağ, boğaz vb. tür bildiren ikinci isimler büyük harfle başlar: Ağrı Dağı, Aral Gölü, Asya Yakası,</a:t>
            </a:r>
          </a:p>
        </p:txBody>
      </p:sp>
    </p:spTree>
    <p:extLst>
      <p:ext uri="{BB962C8B-B14F-4D97-AF65-F5344CB8AC3E}">
        <p14:creationId xmlns:p14="http://schemas.microsoft.com/office/powerpoint/2010/main" xmlns="" val="36121998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472608"/>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Kurum, kuruluş ve kurul adlarının her kelimesi büyük harfle </a:t>
            </a:r>
            <a:r>
              <a:rPr lang="tr-TR" dirty="0" smtClean="0"/>
              <a:t>başlar ve gelen çekim ekleri kesme işaretiyle ayrılmaz.: </a:t>
            </a:r>
            <a:r>
              <a:rPr lang="tr-TR" dirty="0"/>
              <a:t>Türkiye Büyük Millet Meclisi, Türk Dil </a:t>
            </a:r>
            <a:r>
              <a:rPr lang="tr-TR" dirty="0" smtClean="0"/>
              <a:t>Kurumuna….</a:t>
            </a:r>
          </a:p>
          <a:p>
            <a:r>
              <a:rPr lang="tr-TR" dirty="0"/>
              <a:t>Kanun, tüzük, yönetmelik, yönerge, genelge adlarının her kelimesi büyük harfle başlar: Medeni Kanun, Türk Bayrağı </a:t>
            </a:r>
            <a:r>
              <a:rPr lang="tr-TR" dirty="0" smtClean="0"/>
              <a:t>Tüzüğü..</a:t>
            </a:r>
          </a:p>
          <a:p>
            <a:r>
              <a:rPr lang="tr-TR" dirty="0" smtClean="0"/>
              <a:t>Gazete ve dergi isimlerinde özel ada dahil olmayan gazete ve dergi kelimeleri küçük harfle yazılır.</a:t>
            </a:r>
          </a:p>
          <a:p>
            <a:pPr marL="0" indent="0">
              <a:buNone/>
            </a:pPr>
            <a:endParaRPr lang="tr-TR" dirty="0" smtClean="0"/>
          </a:p>
          <a:p>
            <a:endParaRPr lang="tr-TR" dirty="0" smtClean="0"/>
          </a:p>
          <a:p>
            <a:endParaRPr lang="tr-TR" dirty="0"/>
          </a:p>
        </p:txBody>
      </p:sp>
    </p:spTree>
    <p:extLst>
      <p:ext uri="{BB962C8B-B14F-4D97-AF65-F5344CB8AC3E}">
        <p14:creationId xmlns:p14="http://schemas.microsoft.com/office/powerpoint/2010/main" xmlns="" val="4106335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052736"/>
            <a:ext cx="8229600" cy="5544616"/>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Özel adlardan türetilen bütün kelimeler büyük harfle başlar: Türklük, Türkleşmek, Türkçü, Türkçülük, Türkçe, </a:t>
            </a:r>
            <a:r>
              <a:rPr lang="tr-TR" dirty="0" smtClean="0"/>
              <a:t>Avrupalı…</a:t>
            </a:r>
          </a:p>
          <a:p>
            <a:r>
              <a:rPr lang="tr-TR" dirty="0"/>
              <a:t>Para birimleri büyük harfle başlamaz: avro, dinar, dolar</a:t>
            </a:r>
            <a:r>
              <a:rPr lang="tr-TR" dirty="0" smtClean="0"/>
              <a:t>,….</a:t>
            </a:r>
          </a:p>
          <a:p>
            <a:r>
              <a:rPr lang="tr-TR" dirty="0"/>
              <a:t> Tabela, levha ve levha niteliğindeki yazılarda geçen kelimeler büyük harfle başlar: Giriş, Çıkış, Müdür, Vezne, Başkan, Doktor, Otobüs Durağı, Dolmuş Du­rağı, Şehirler Arası Telefon, 3. Kat, 4. Sınıf, 1. Blok vb.</a:t>
            </a:r>
          </a:p>
        </p:txBody>
      </p:sp>
    </p:spTree>
    <p:extLst>
      <p:ext uri="{BB962C8B-B14F-4D97-AF65-F5344CB8AC3E}">
        <p14:creationId xmlns:p14="http://schemas.microsoft.com/office/powerpoint/2010/main" xmlns="" val="2149112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DİKKAT</a:t>
            </a:r>
            <a:endParaRPr lang="tr-TR" dirty="0"/>
          </a:p>
        </p:txBody>
      </p:sp>
      <p:sp>
        <p:nvSpPr>
          <p:cNvPr id="3" name="İçerik Yer Tutucusu 2"/>
          <p:cNvSpPr>
            <a:spLocks noGrp="1"/>
          </p:cNvSpPr>
          <p:nvPr>
            <p:ph idx="1"/>
          </p:nvPr>
        </p:nvSpPr>
        <p:spPr>
          <a:xfrm>
            <a:off x="457200" y="1196752"/>
            <a:ext cx="8229600" cy="5400600"/>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smtClean="0"/>
              <a:t>⇒ </a:t>
            </a:r>
            <a:r>
              <a:rPr lang="tr-TR" b="1" u="sng" dirty="0" smtClean="0"/>
              <a:t>Sözcüklerin karşıt anlamlı olabilmesi için her ikisinin de gerçek ya da mecaz anlamlı olmaması gerekir.</a:t>
            </a:r>
          </a:p>
          <a:p>
            <a:endParaRPr lang="tr-TR" dirty="0" smtClean="0"/>
          </a:p>
          <a:p>
            <a:r>
              <a:rPr lang="tr-TR" dirty="0" smtClean="0"/>
              <a:t>Örnek</a:t>
            </a:r>
          </a:p>
          <a:p>
            <a:r>
              <a:rPr lang="tr-TR" dirty="0" smtClean="0"/>
              <a:t>» Dün akşam bize geldi. (gerçek anlam)</a:t>
            </a:r>
          </a:p>
          <a:p>
            <a:r>
              <a:rPr lang="tr-TR" dirty="0" smtClean="0"/>
              <a:t>» Bu işin sonu nereye gider? (mecaz anlam)</a:t>
            </a:r>
          </a:p>
          <a:p>
            <a:r>
              <a:rPr lang="tr-TR" dirty="0" smtClean="0"/>
              <a:t>Yukarıdaki cümlelerde gelmek ve gitmek birbirinin karşıtı değildir; çünkü gelmek gerçek anlamıyla, gitmek mecaz anlamıyla kullanılmıştır.</a:t>
            </a:r>
            <a:endParaRPr lang="tr-TR" dirty="0"/>
          </a:p>
        </p:txBody>
      </p:sp>
    </p:spTree>
    <p:extLst>
      <p:ext uri="{BB962C8B-B14F-4D97-AF65-F5344CB8AC3E}">
        <p14:creationId xmlns:p14="http://schemas.microsoft.com/office/powerpoint/2010/main" xmlns="" val="24520479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Yön adları isimden önce gelirse büyük isimden sonra gelirse küçük yazılır.</a:t>
            </a:r>
          </a:p>
          <a:p>
            <a:r>
              <a:rPr lang="tr-TR" dirty="0" smtClean="0"/>
              <a:t>13.00’da değil 13.00’te </a:t>
            </a:r>
          </a:p>
          <a:p>
            <a:endParaRPr lang="tr-TR" dirty="0" smtClean="0"/>
          </a:p>
        </p:txBody>
      </p:sp>
    </p:spTree>
    <p:extLst>
      <p:ext uri="{BB962C8B-B14F-4D97-AF65-F5344CB8AC3E}">
        <p14:creationId xmlns:p14="http://schemas.microsoft.com/office/powerpoint/2010/main" xmlns="" val="36511779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a:xfrm>
            <a:off x="457200" y="1600200"/>
            <a:ext cx="8229600" cy="4925144"/>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	Eskiden daha çok kuzey Ankara taraflarında yetişen armutlar, Ulus </a:t>
            </a:r>
            <a:r>
              <a:rPr lang="tr-TR" dirty="0" err="1"/>
              <a:t>Mevdanı’nda</a:t>
            </a:r>
            <a:r>
              <a:rPr lang="tr-TR" dirty="0"/>
              <a:t> seyyar el arabalarında satışa sunulurmuş. Bu küçük, sert ve sulu armudu herkes dört gözle </a:t>
            </a:r>
            <a:r>
              <a:rPr lang="tr-TR" dirty="0" smtClean="0"/>
              <a:t>beklermiş</a:t>
            </a:r>
            <a:r>
              <a:rPr lang="tr-TR" dirty="0"/>
              <a:t>. Halkın bu kadar sevdiği bir ürün tabii Ankara ile sınırlı kalmamış ve Anadolu </a:t>
            </a:r>
            <a:r>
              <a:rPr lang="tr-TR" dirty="0" smtClean="0"/>
              <a:t>şehirlerinin </a:t>
            </a:r>
            <a:r>
              <a:rPr lang="tr-TR" dirty="0"/>
              <a:t>birçoğunda yetiştirilmeye </a:t>
            </a:r>
            <a:r>
              <a:rPr lang="tr-TR" dirty="0" smtClean="0"/>
              <a:t>başlanmış</a:t>
            </a:r>
            <a:r>
              <a:rPr lang="tr-TR" dirty="0"/>
              <a:t>. Ancak nerede yetiştirilirse </a:t>
            </a:r>
            <a:r>
              <a:rPr lang="tr-TR" dirty="0" smtClean="0"/>
              <a:t>yetiştirilsin </a:t>
            </a:r>
            <a:r>
              <a:rPr lang="tr-TR" dirty="0"/>
              <a:t>Ankara armudu olarak anılmış bu ürün.</a:t>
            </a:r>
          </a:p>
          <a:p>
            <a:r>
              <a:rPr lang="tr-TR" b="1" dirty="0"/>
              <a:t>Bu metindeki altı çizili yerlerin </a:t>
            </a:r>
            <a:r>
              <a:rPr lang="tr-TR" b="1" dirty="0" smtClean="0"/>
              <a:t>hangisinde </a:t>
            </a:r>
            <a:r>
              <a:rPr lang="tr-TR" b="1" dirty="0"/>
              <a:t>büyük harflerin kullanımıyla ilgili bir yanlışlık yapılmıştır?</a:t>
            </a:r>
          </a:p>
          <a:p>
            <a:r>
              <a:rPr lang="tr-TR" dirty="0"/>
              <a:t>A)	kuzey Ankara	</a:t>
            </a:r>
          </a:p>
          <a:p>
            <a:r>
              <a:rPr lang="tr-TR" dirty="0"/>
              <a:t>B)	Ulus Meydanı’nda</a:t>
            </a:r>
          </a:p>
          <a:p>
            <a:r>
              <a:rPr lang="tr-TR" dirty="0"/>
              <a:t>C)	Anadolu şehirlerinin</a:t>
            </a:r>
          </a:p>
          <a:p>
            <a:r>
              <a:rPr lang="tr-TR" dirty="0"/>
              <a:t>D)	Ankara armudu</a:t>
            </a:r>
          </a:p>
          <a:p>
            <a:endParaRPr lang="tr-TR" dirty="0"/>
          </a:p>
        </p:txBody>
      </p:sp>
    </p:spTree>
    <p:extLst>
      <p:ext uri="{BB962C8B-B14F-4D97-AF65-F5344CB8AC3E}">
        <p14:creationId xmlns:p14="http://schemas.microsoft.com/office/powerpoint/2010/main" xmlns="" val="9126061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CÜMLENİN ÖGELERİ</a:t>
            </a:r>
            <a:endParaRPr lang="tr-TR" dirty="0"/>
          </a:p>
        </p:txBody>
      </p:sp>
      <p:sp>
        <p:nvSpPr>
          <p:cNvPr id="3" name="İçerik Yer Tutucusu 2"/>
          <p:cNvSpPr>
            <a:spLocks noGrp="1"/>
          </p:cNvSpPr>
          <p:nvPr>
            <p:ph idx="1"/>
          </p:nvPr>
        </p:nvSpPr>
        <p:spPr>
          <a:xfrm>
            <a:off x="457200" y="1268760"/>
            <a:ext cx="8229600" cy="5256584"/>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	Cümlenin ögelerini bulmak için önce yüklemi bulmanız gerekir. </a:t>
            </a:r>
            <a:r>
              <a:rPr lang="tr-TR" b="1" u="sng" dirty="0"/>
              <a:t>Yüklem </a:t>
            </a:r>
            <a:r>
              <a:rPr lang="tr-TR" dirty="0"/>
              <a:t>cümlenin temel ögesidir. İş, oluş, durum veya hareket bildirir. Yüklemi bulduktan sonra işi yapanı yani ‘özneyi’ bulmanız gerekir. </a:t>
            </a:r>
          </a:p>
          <a:p>
            <a:r>
              <a:rPr lang="tr-TR" dirty="0"/>
              <a:t>	</a:t>
            </a:r>
            <a:r>
              <a:rPr lang="tr-TR" b="1" u="sng" dirty="0" smtClean="0"/>
              <a:t>Özne</a:t>
            </a:r>
            <a:r>
              <a:rPr lang="tr-TR" dirty="0" smtClean="0"/>
              <a:t>yi bulmak için yükleme kim ve ne soruları sorulur.</a:t>
            </a:r>
            <a:endParaRPr lang="tr-TR" dirty="0"/>
          </a:p>
          <a:p>
            <a:r>
              <a:rPr lang="tr-TR" dirty="0"/>
              <a:t>	</a:t>
            </a:r>
            <a:r>
              <a:rPr lang="tr-TR" b="1" u="sng" dirty="0"/>
              <a:t>Nesne</a:t>
            </a:r>
            <a:r>
              <a:rPr lang="tr-TR" dirty="0"/>
              <a:t>yi bulmak için yükleme ‘ne’, ‘neyi’ veya ‘kimi’ sorularını sorarız.</a:t>
            </a:r>
          </a:p>
          <a:p>
            <a:r>
              <a:rPr lang="tr-TR" dirty="0"/>
              <a:t>	</a:t>
            </a:r>
            <a:r>
              <a:rPr lang="tr-TR" b="1" u="sng" dirty="0"/>
              <a:t>Yer </a:t>
            </a:r>
            <a:r>
              <a:rPr lang="tr-TR" b="1" u="sng" dirty="0" err="1"/>
              <a:t>tamlayıcısını</a:t>
            </a:r>
            <a:r>
              <a:rPr lang="tr-TR" b="1" u="sng" dirty="0"/>
              <a:t> </a:t>
            </a:r>
            <a:r>
              <a:rPr lang="tr-TR" dirty="0"/>
              <a:t>bulmak için yükleme ‘neye’, ‘kime’, ‘kimde’, ‘kimden’, ‘nereye’, ’nerede’, ‘nereden’ sorularını sorarız.</a:t>
            </a:r>
          </a:p>
          <a:p>
            <a:r>
              <a:rPr lang="tr-TR" dirty="0"/>
              <a:t>	</a:t>
            </a:r>
            <a:r>
              <a:rPr lang="tr-TR" b="1" u="sng" dirty="0"/>
              <a:t>Zarf tümlecini </a:t>
            </a:r>
            <a:r>
              <a:rPr lang="tr-TR" dirty="0"/>
              <a:t>bulmak için yükleme ‘ne zaman’, ‘nasıl’, ‘niçin’, ‘ne kadar’, ‘ kimle’, ‘neyle’, ‘kim tarafından’ sorularını sorarız.</a:t>
            </a:r>
          </a:p>
          <a:p>
            <a:endParaRPr lang="tr-TR" dirty="0"/>
          </a:p>
        </p:txBody>
      </p:sp>
    </p:spTree>
    <p:extLst>
      <p:ext uri="{BB962C8B-B14F-4D97-AF65-F5344CB8AC3E}">
        <p14:creationId xmlns:p14="http://schemas.microsoft.com/office/powerpoint/2010/main" xmlns="" val="172556061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UYARILAR</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lstStyle/>
          <a:p>
            <a:r>
              <a:rPr lang="tr-TR" dirty="0" smtClean="0"/>
              <a:t>-Yüklemden sonra özneyi bul.</a:t>
            </a:r>
          </a:p>
          <a:p>
            <a:r>
              <a:rPr lang="tr-TR" dirty="0" smtClean="0"/>
              <a:t>-Vurgu sorulursa eğer vurgu her zaman yüklemden önceki ögededir.</a:t>
            </a:r>
          </a:p>
          <a:p>
            <a:r>
              <a:rPr lang="tr-TR" dirty="0" smtClean="0"/>
              <a:t>-Yer </a:t>
            </a:r>
            <a:r>
              <a:rPr lang="tr-TR" dirty="0"/>
              <a:t>yön zarfları (</a:t>
            </a:r>
            <a:r>
              <a:rPr lang="tr-TR" dirty="0" err="1"/>
              <a:t>içeri,dışarı,aşağı,yukarı,öte,beri,ileri,geri</a:t>
            </a:r>
            <a:r>
              <a:rPr lang="tr-TR" dirty="0" smtClean="0"/>
              <a:t>) ek almazlarsa zarf </a:t>
            </a:r>
            <a:r>
              <a:rPr lang="tr-TR" dirty="0" err="1" smtClean="0"/>
              <a:t>tümleci,ek</a:t>
            </a:r>
            <a:r>
              <a:rPr lang="tr-TR" dirty="0" smtClean="0"/>
              <a:t> alırlarsa yer </a:t>
            </a:r>
            <a:r>
              <a:rPr lang="tr-TR" dirty="0" err="1" smtClean="0"/>
              <a:t>tamlayıcısı</a:t>
            </a:r>
            <a:r>
              <a:rPr lang="tr-TR" dirty="0" smtClean="0"/>
              <a:t> olur.</a:t>
            </a:r>
            <a:endParaRPr lang="tr-TR" dirty="0"/>
          </a:p>
          <a:p>
            <a:endParaRPr lang="tr-TR" dirty="0" smtClean="0"/>
          </a:p>
        </p:txBody>
      </p:sp>
    </p:spTree>
    <p:extLst>
      <p:ext uri="{BB962C8B-B14F-4D97-AF65-F5344CB8AC3E}">
        <p14:creationId xmlns:p14="http://schemas.microsoft.com/office/powerpoint/2010/main" xmlns="" val="22773881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TEOG MAZERET</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484784"/>
            <a:ext cx="7920880" cy="5184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514711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MAZERET</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628800"/>
            <a:ext cx="8136904"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1552783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772816"/>
            <a:ext cx="8136903"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0340703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CÜMLE TÜRLERİ</a:t>
            </a:r>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Yapısına göre cümleler</a:t>
            </a:r>
          </a:p>
          <a:p>
            <a:r>
              <a:rPr lang="tr-TR" dirty="0" smtClean="0"/>
              <a:t>1-Tek </a:t>
            </a:r>
            <a:r>
              <a:rPr lang="tr-TR" dirty="0" err="1" smtClean="0"/>
              <a:t>yüklemli</a:t>
            </a:r>
            <a:r>
              <a:rPr lang="tr-TR" dirty="0" smtClean="0"/>
              <a:t> cümle(Basit cümle):İçinde fiilimsi veya başka fiil yok.</a:t>
            </a:r>
          </a:p>
          <a:p>
            <a:r>
              <a:rPr lang="tr-TR" dirty="0" smtClean="0"/>
              <a:t>2-  İçinde fiilimsi olan cümle</a:t>
            </a:r>
          </a:p>
          <a:p>
            <a:r>
              <a:rPr lang="tr-TR" dirty="0" smtClean="0"/>
              <a:t>3- Sıralı cümle(Birden fazla </a:t>
            </a:r>
            <a:r>
              <a:rPr lang="tr-TR" dirty="0" err="1" smtClean="0"/>
              <a:t>yüklemli</a:t>
            </a:r>
            <a:r>
              <a:rPr lang="tr-TR" dirty="0" smtClean="0"/>
              <a:t> noktalama işaretleriyle ayrılmış cümle)</a:t>
            </a:r>
          </a:p>
          <a:p>
            <a:r>
              <a:rPr lang="tr-TR" b="1" u="sng" dirty="0" smtClean="0"/>
              <a:t>UYARI: Noktalama işaretinden öncesi ve sonrası cümle olacak.</a:t>
            </a:r>
          </a:p>
          <a:p>
            <a:r>
              <a:rPr lang="tr-TR" dirty="0" smtClean="0"/>
              <a:t>4-Bağlı cümle: (Birden fazla </a:t>
            </a:r>
            <a:r>
              <a:rPr lang="tr-TR" dirty="0" err="1" smtClean="0"/>
              <a:t>yüklemli</a:t>
            </a:r>
            <a:r>
              <a:rPr lang="tr-TR" dirty="0" smtClean="0"/>
              <a:t> bağlaçla bağlanmış cümle)</a:t>
            </a:r>
          </a:p>
          <a:p>
            <a:r>
              <a:rPr lang="tr-TR" b="1" u="sng" dirty="0"/>
              <a:t>UYARI: </a:t>
            </a:r>
            <a:r>
              <a:rPr lang="tr-TR" b="1" u="sng" dirty="0" err="1" smtClean="0"/>
              <a:t>Bğlaçtan</a:t>
            </a:r>
            <a:r>
              <a:rPr lang="tr-TR" b="1" u="sng" dirty="0" smtClean="0"/>
              <a:t> öncesi </a:t>
            </a:r>
            <a:r>
              <a:rPr lang="tr-TR" b="1" u="sng" dirty="0"/>
              <a:t>ve sonrası cümle olacak.</a:t>
            </a:r>
          </a:p>
          <a:p>
            <a:endParaRPr lang="tr-TR" dirty="0"/>
          </a:p>
        </p:txBody>
      </p:sp>
    </p:spTree>
    <p:extLst>
      <p:ext uri="{BB962C8B-B14F-4D97-AF65-F5344CB8AC3E}">
        <p14:creationId xmlns:p14="http://schemas.microsoft.com/office/powerpoint/2010/main" xmlns="" val="270773924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u="sng" dirty="0" smtClean="0"/>
              <a:t>Fiilimsiler isimdir. Yani fiilimsi yüklem olduğunda cümle isim cümlesidir. </a:t>
            </a:r>
            <a:endParaRPr lang="tr-TR" u="sng"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a:t>Aşağıdakilerden hangisi isim cümlesi </a:t>
            </a:r>
            <a:r>
              <a:rPr lang="tr-TR" b="1" u="sng" dirty="0"/>
              <a:t>değildir?</a:t>
            </a:r>
          </a:p>
          <a:p>
            <a:r>
              <a:rPr lang="tr-TR" dirty="0"/>
              <a:t>A) Tek hayali, üniversite okumak ve ünlü bir </a:t>
            </a:r>
            <a:r>
              <a:rPr lang="tr-TR" dirty="0" smtClean="0"/>
              <a:t>cerrah olmaktı</a:t>
            </a:r>
            <a:r>
              <a:rPr lang="tr-TR" dirty="0"/>
              <a:t>.</a:t>
            </a:r>
          </a:p>
          <a:p>
            <a:r>
              <a:rPr lang="tr-TR" dirty="0"/>
              <a:t>B) Onun önündeki en önemli sorun, bir türlü </a:t>
            </a:r>
            <a:r>
              <a:rPr lang="tr-TR" dirty="0" smtClean="0"/>
              <a:t>kabullenemediği geçmişiydi</a:t>
            </a:r>
            <a:r>
              <a:rPr lang="tr-TR" dirty="0"/>
              <a:t>.</a:t>
            </a:r>
          </a:p>
          <a:p>
            <a:r>
              <a:rPr lang="tr-TR" dirty="0"/>
              <a:t>C) Ünlü sanatçı, lise yıllarında çok güzel şiirler yazardı.</a:t>
            </a:r>
          </a:p>
          <a:p>
            <a:r>
              <a:rPr lang="tr-TR" dirty="0"/>
              <a:t>D) Sabahleyin gökyüzünde kapkara bulutlar vardı.</a:t>
            </a:r>
          </a:p>
        </p:txBody>
      </p:sp>
    </p:spTree>
    <p:extLst>
      <p:ext uri="{BB962C8B-B14F-4D97-AF65-F5344CB8AC3E}">
        <p14:creationId xmlns:p14="http://schemas.microsoft.com/office/powerpoint/2010/main" xmlns="" val="118801767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a:t>Aşağıdaki cümlelerden hangisi yükleminin türü </a:t>
            </a:r>
            <a:r>
              <a:rPr lang="tr-TR" b="1" dirty="0" smtClean="0"/>
              <a:t>bakımından farklıdır</a:t>
            </a:r>
            <a:r>
              <a:rPr lang="tr-TR" b="1" dirty="0"/>
              <a:t>?</a:t>
            </a:r>
          </a:p>
          <a:p>
            <a:r>
              <a:rPr lang="tr-TR" dirty="0"/>
              <a:t>A) Yarın mutlaka buraya gelmelisin ve harika manzarayı</a:t>
            </a:r>
          </a:p>
          <a:p>
            <a:r>
              <a:rPr lang="tr-TR" dirty="0"/>
              <a:t>seyretmelisin.</a:t>
            </a:r>
          </a:p>
          <a:p>
            <a:r>
              <a:rPr lang="tr-TR" dirty="0"/>
              <a:t>B) Son isteği, çocukluğundan beri göremediği o </a:t>
            </a:r>
            <a:r>
              <a:rPr lang="tr-TR" dirty="0" smtClean="0"/>
              <a:t>toprakları görmekti</a:t>
            </a:r>
            <a:r>
              <a:rPr lang="tr-TR" dirty="0"/>
              <a:t>.</a:t>
            </a:r>
          </a:p>
          <a:p>
            <a:r>
              <a:rPr lang="tr-TR" dirty="0"/>
              <a:t>C) Bilim adamları son keşifleriyle uzayın gizemini </a:t>
            </a:r>
            <a:r>
              <a:rPr lang="tr-TR" dirty="0" smtClean="0"/>
              <a:t>çözmeye daha </a:t>
            </a:r>
            <a:r>
              <a:rPr lang="tr-TR" dirty="0"/>
              <a:t>da yaklaştılar.</a:t>
            </a:r>
          </a:p>
          <a:p>
            <a:r>
              <a:rPr lang="tr-TR" dirty="0"/>
              <a:t>D) Geleceğini bilseydim soğuğa aldırmadan seni </a:t>
            </a:r>
            <a:r>
              <a:rPr lang="tr-TR" dirty="0" smtClean="0"/>
              <a:t>orada saatlerce </a:t>
            </a:r>
            <a:r>
              <a:rPr lang="tr-TR" dirty="0"/>
              <a:t>beklerdim.</a:t>
            </a:r>
          </a:p>
          <a:p>
            <a:pPr marL="0" indent="0">
              <a:buNone/>
            </a:pPr>
            <a:endParaRPr lang="tr-TR" dirty="0"/>
          </a:p>
        </p:txBody>
      </p:sp>
    </p:spTree>
    <p:extLst>
      <p:ext uri="{BB962C8B-B14F-4D97-AF65-F5344CB8AC3E}">
        <p14:creationId xmlns:p14="http://schemas.microsoft.com/office/powerpoint/2010/main" xmlns="" val="4739858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zıt anlamlı sözcükler bir arada </a:t>
            </a:r>
            <a:r>
              <a:rPr lang="tr-TR" b="1" u="sng" dirty="0" smtClean="0"/>
              <a:t>kullanılmamıştır?</a:t>
            </a:r>
          </a:p>
          <a:p>
            <a:r>
              <a:rPr lang="tr-TR" dirty="0" smtClean="0"/>
              <a:t>A) Bu çocuk mutlu mu, mutsuz mu anlayamadım.</a:t>
            </a:r>
          </a:p>
          <a:p>
            <a:r>
              <a:rPr lang="tr-TR" dirty="0" smtClean="0"/>
              <a:t>B) Uzak yakın demeden tüm akrabalarını ziyaret etti.</a:t>
            </a:r>
          </a:p>
          <a:p>
            <a:r>
              <a:rPr lang="tr-TR" dirty="0" smtClean="0"/>
              <a:t>C) Zamanla acemiliği atlatarak ustalığı hak etti.</a:t>
            </a:r>
          </a:p>
          <a:p>
            <a:r>
              <a:rPr lang="tr-TR" dirty="0" smtClean="0"/>
              <a:t>D) Geleceğinin iyi olmasını istiyorsan geçmişini kanatma.</a:t>
            </a:r>
            <a:endParaRPr lang="tr-TR" dirty="0"/>
          </a:p>
        </p:txBody>
      </p:sp>
    </p:spTree>
    <p:extLst>
      <p:ext uri="{BB962C8B-B14F-4D97-AF65-F5344CB8AC3E}">
        <p14:creationId xmlns:p14="http://schemas.microsoft.com/office/powerpoint/2010/main" xmlns="" val="143883089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24744"/>
            <a:ext cx="8229600" cy="5400600"/>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1. Yüzünde uzak bir hatıranın tatlı tebessümleri salınıyordu.</a:t>
            </a:r>
          </a:p>
          <a:p>
            <a:r>
              <a:rPr lang="tr-TR" dirty="0"/>
              <a:t>2. Cesaret, tehlike karşısında aklın kullanılmasıdır.</a:t>
            </a:r>
          </a:p>
          <a:p>
            <a:r>
              <a:rPr lang="tr-TR" dirty="0"/>
              <a:t>3. Yüreksizlerin tabiatında af diye bir şey yoktur.</a:t>
            </a:r>
          </a:p>
          <a:p>
            <a:r>
              <a:rPr lang="tr-TR" dirty="0"/>
              <a:t>4. Gözleri, yağmurlardan önceki gökyüzü gibi bulanıktı.</a:t>
            </a:r>
          </a:p>
          <a:p>
            <a:r>
              <a:rPr lang="tr-TR" b="1" dirty="0"/>
              <a:t>Numaralanmış cümlelerden hangileri olumlu </a:t>
            </a:r>
            <a:r>
              <a:rPr lang="tr-TR" b="1" dirty="0" smtClean="0"/>
              <a:t>isim cümlesidir</a:t>
            </a:r>
            <a:r>
              <a:rPr lang="tr-TR" b="1" dirty="0"/>
              <a:t>?</a:t>
            </a:r>
          </a:p>
          <a:p>
            <a:r>
              <a:rPr lang="tr-TR" dirty="0"/>
              <a:t>A) 1. ve 2. </a:t>
            </a:r>
            <a:r>
              <a:rPr lang="tr-TR" dirty="0" smtClean="0"/>
              <a:t>              B</a:t>
            </a:r>
            <a:r>
              <a:rPr lang="tr-TR" dirty="0"/>
              <a:t>) 1. ve 3.</a:t>
            </a:r>
          </a:p>
          <a:p>
            <a:r>
              <a:rPr lang="tr-TR" dirty="0"/>
              <a:t>C) 2. ve 4. </a:t>
            </a:r>
            <a:r>
              <a:rPr lang="tr-TR" dirty="0" smtClean="0"/>
              <a:t>               D</a:t>
            </a:r>
            <a:r>
              <a:rPr lang="tr-TR" dirty="0"/>
              <a:t>) 3. ve 4.</a:t>
            </a:r>
          </a:p>
        </p:txBody>
      </p:sp>
    </p:spTree>
    <p:extLst>
      <p:ext uri="{BB962C8B-B14F-4D97-AF65-F5344CB8AC3E}">
        <p14:creationId xmlns:p14="http://schemas.microsoft.com/office/powerpoint/2010/main" xmlns="" val="12329462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a:t>
            </a:r>
            <a:r>
              <a:rPr lang="tr-TR" dirty="0" err="1" smtClean="0"/>
              <a:t>I.Ormana</a:t>
            </a:r>
            <a:r>
              <a:rPr lang="tr-TR" dirty="0" smtClean="0"/>
              <a:t> </a:t>
            </a:r>
            <a:r>
              <a:rPr lang="tr-TR" dirty="0"/>
              <a:t>girer girmez atının yavaşladığını hissetti.</a:t>
            </a:r>
          </a:p>
          <a:p>
            <a:r>
              <a:rPr lang="tr-TR" dirty="0"/>
              <a:t>II. Elinde, kuyruğundan yakaladığı küçük ve kara bir kedi vardı.</a:t>
            </a:r>
          </a:p>
          <a:p>
            <a:r>
              <a:rPr lang="tr-TR" dirty="0"/>
              <a:t>III. Dün akşamdan bu yana kederliydi.</a:t>
            </a:r>
          </a:p>
          <a:p>
            <a:r>
              <a:rPr lang="tr-TR" dirty="0"/>
              <a:t>IV. Tüm dostların yüz çevirecekler senden.</a:t>
            </a:r>
          </a:p>
          <a:p>
            <a:r>
              <a:rPr lang="tr-TR" b="1" dirty="0"/>
              <a:t>Numaralanmış cümlelerden hangileri fiil cümlesidir?</a:t>
            </a:r>
          </a:p>
          <a:p>
            <a:endParaRPr lang="tr-TR" b="1" dirty="0"/>
          </a:p>
          <a:p>
            <a:r>
              <a:rPr lang="tr-TR" dirty="0"/>
              <a:t>A) I. ve III.			B) I. ve IV.</a:t>
            </a:r>
          </a:p>
          <a:p>
            <a:r>
              <a:rPr lang="tr-TR" dirty="0"/>
              <a:t>C) II. ve III.			D) II. ve IV.</a:t>
            </a:r>
          </a:p>
          <a:p>
            <a:endParaRPr lang="tr-TR" dirty="0"/>
          </a:p>
        </p:txBody>
      </p:sp>
    </p:spTree>
    <p:extLst>
      <p:ext uri="{BB962C8B-B14F-4D97-AF65-F5344CB8AC3E}">
        <p14:creationId xmlns:p14="http://schemas.microsoft.com/office/powerpoint/2010/main" xmlns="" val="169082440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412776"/>
            <a:ext cx="7992888" cy="50405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166581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556792"/>
            <a:ext cx="7992888" cy="4968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370475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2014</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1556792"/>
            <a:ext cx="7704856"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94351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Her virgül sıralı cümle oluşturmaz!</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Yeni evimin mutfak penceresi, yemyeşil ve sakin bir</a:t>
            </a:r>
          </a:p>
          <a:p>
            <a:r>
              <a:rPr lang="tr-TR" dirty="0"/>
              <a:t>ovaya bakıyor.</a:t>
            </a:r>
          </a:p>
          <a:p>
            <a:r>
              <a:rPr lang="tr-TR" b="1" dirty="0"/>
              <a:t>Aşağıdaki cümlelerden hangisi yapısı bakımından</a:t>
            </a:r>
          </a:p>
          <a:p>
            <a:r>
              <a:rPr lang="tr-TR" b="1" dirty="0"/>
              <a:t>bu cümleyle özdeştir?</a:t>
            </a:r>
          </a:p>
          <a:p>
            <a:r>
              <a:rPr lang="tr-TR" dirty="0"/>
              <a:t>A) Karşımda, gözleri uzaklara dalmış sıkıntılı bir genç</a:t>
            </a:r>
          </a:p>
          <a:p>
            <a:r>
              <a:rPr lang="tr-TR" dirty="0"/>
              <a:t>adam oturuyordu.</a:t>
            </a:r>
          </a:p>
          <a:p>
            <a:r>
              <a:rPr lang="tr-TR" dirty="0"/>
              <a:t>B) Çözülmüş bağcıklarını bağlamak için bir kenara çekildi.</a:t>
            </a:r>
          </a:p>
          <a:p>
            <a:r>
              <a:rPr lang="tr-TR" dirty="0"/>
              <a:t>C) Ahmet amcam dün gece çocuklara uzun bir masal</a:t>
            </a:r>
          </a:p>
          <a:p>
            <a:r>
              <a:rPr lang="tr-TR" dirty="0"/>
              <a:t>anlattı.</a:t>
            </a:r>
          </a:p>
          <a:p>
            <a:r>
              <a:rPr lang="tr-TR" dirty="0"/>
              <a:t>D) Yokuşun başına geldiğimizde babamın elini bıraktım</a:t>
            </a:r>
          </a:p>
        </p:txBody>
      </p:sp>
    </p:spTree>
    <p:extLst>
      <p:ext uri="{BB962C8B-B14F-4D97-AF65-F5344CB8AC3E}">
        <p14:creationId xmlns:p14="http://schemas.microsoft.com/office/powerpoint/2010/main" xmlns="" val="256490176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a:t>Aşağıdakilerden hangisi birden çok </a:t>
            </a:r>
            <a:r>
              <a:rPr lang="tr-TR" b="1" dirty="0" err="1"/>
              <a:t>yüklemli</a:t>
            </a:r>
            <a:r>
              <a:rPr lang="tr-TR" b="1" dirty="0"/>
              <a:t> cümledir?</a:t>
            </a:r>
          </a:p>
          <a:p>
            <a:r>
              <a:rPr lang="tr-TR" dirty="0"/>
              <a:t>A) Dolabını hemen boşalttı, annesi dolabı </a:t>
            </a:r>
            <a:r>
              <a:rPr lang="tr-TR" dirty="0" smtClean="0"/>
              <a:t>temizlemesine yardım </a:t>
            </a:r>
            <a:r>
              <a:rPr lang="tr-TR" dirty="0"/>
              <a:t>etti.</a:t>
            </a:r>
          </a:p>
          <a:p>
            <a:r>
              <a:rPr lang="tr-TR" dirty="0"/>
              <a:t>B) Adam, gazetedeki yazıyı okuyunca derin bir </a:t>
            </a:r>
            <a:r>
              <a:rPr lang="tr-TR" dirty="0" smtClean="0"/>
              <a:t>karamsarlığa gömüldü</a:t>
            </a:r>
            <a:r>
              <a:rPr lang="tr-TR" dirty="0"/>
              <a:t>.</a:t>
            </a:r>
          </a:p>
          <a:p>
            <a:r>
              <a:rPr lang="tr-TR" dirty="0"/>
              <a:t>C) Hırsızın yakında olduğunu anlayan polisler </a:t>
            </a:r>
            <a:r>
              <a:rPr lang="tr-TR" dirty="0" smtClean="0"/>
              <a:t>gerekli önlemleri </a:t>
            </a:r>
            <a:r>
              <a:rPr lang="tr-TR" dirty="0"/>
              <a:t>aldı.</a:t>
            </a:r>
          </a:p>
          <a:p>
            <a:r>
              <a:rPr lang="tr-TR" dirty="0"/>
              <a:t>D) Bu olaydan hemen sonra şirketteki tüm </a:t>
            </a:r>
            <a:r>
              <a:rPr lang="tr-TR" dirty="0" smtClean="0"/>
              <a:t>hisselerini, evini </a:t>
            </a:r>
            <a:r>
              <a:rPr lang="tr-TR" dirty="0"/>
              <a:t>yok pahasına sattı.</a:t>
            </a:r>
          </a:p>
        </p:txBody>
      </p:sp>
    </p:spTree>
    <p:extLst>
      <p:ext uri="{BB962C8B-B14F-4D97-AF65-F5344CB8AC3E}">
        <p14:creationId xmlns:p14="http://schemas.microsoft.com/office/powerpoint/2010/main" xmlns="" val="35816953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Her bağlaç da bağlı cümle oluşturmaz!</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cümlelerin hangisinde bağlaç, iki cümleyi</a:t>
            </a:r>
          </a:p>
          <a:p>
            <a:r>
              <a:rPr lang="tr-TR" b="1" dirty="0"/>
              <a:t>birbirine bağlamıştır?</a:t>
            </a:r>
          </a:p>
          <a:p>
            <a:r>
              <a:rPr lang="tr-TR" dirty="0"/>
              <a:t>A) Küresel ısınma konusunda ne yazık ki hedeflenen</a:t>
            </a:r>
          </a:p>
          <a:p>
            <a:r>
              <a:rPr lang="tr-TR" dirty="0"/>
              <a:t>başarı sağlanamadı.</a:t>
            </a:r>
          </a:p>
          <a:p>
            <a:r>
              <a:rPr lang="tr-TR" dirty="0"/>
              <a:t>B) İstanbul’da otobüse ve tramvaya binmek için kart</a:t>
            </a:r>
          </a:p>
          <a:p>
            <a:r>
              <a:rPr lang="tr-TR" dirty="0"/>
              <a:t>almalısın.</a:t>
            </a:r>
          </a:p>
          <a:p>
            <a:r>
              <a:rPr lang="tr-TR" dirty="0"/>
              <a:t>C) Yangın bir anda büyüdü ama itfaiyenin müdahalesi</a:t>
            </a:r>
          </a:p>
          <a:p>
            <a:r>
              <a:rPr lang="tr-TR" dirty="0"/>
              <a:t>sonucu kısa sürede söndürüldü.</a:t>
            </a:r>
          </a:p>
          <a:p>
            <a:r>
              <a:rPr lang="tr-TR" dirty="0"/>
              <a:t>D) İlker, doktor olduktan sonra Aksaray veya Ankara’da</a:t>
            </a:r>
          </a:p>
          <a:p>
            <a:r>
              <a:rPr lang="tr-TR" dirty="0"/>
              <a:t>çalışmayı istiyordu.</a:t>
            </a:r>
          </a:p>
        </p:txBody>
      </p:sp>
    </p:spTree>
    <p:extLst>
      <p:ext uri="{BB962C8B-B14F-4D97-AF65-F5344CB8AC3E}">
        <p14:creationId xmlns:p14="http://schemas.microsoft.com/office/powerpoint/2010/main" xmlns="" val="361589257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normAutofit/>
          </a:bodyPr>
          <a:lstStyle/>
          <a:p>
            <a:r>
              <a:rPr lang="tr-TR" sz="3600" dirty="0" smtClean="0"/>
              <a:t>DOĞRUDAN ANLATIM-DOLAYLI ANLATIM</a:t>
            </a:r>
            <a:endParaRPr lang="tr-TR" sz="36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Bir cümleyi aynen aktarmaya «doğrudan anlatım» değiştirerek anlatmaya «dolaylı anlatım» </a:t>
            </a:r>
            <a:r>
              <a:rPr lang="tr-TR" dirty="0" err="1" smtClean="0"/>
              <a:t>denir.Cümle</a:t>
            </a:r>
            <a:r>
              <a:rPr lang="tr-TR" dirty="0" smtClean="0"/>
              <a:t> türlerinde bu konu «içinde başka bir cümle vardır « şeklinde sorulabilir.</a:t>
            </a:r>
          </a:p>
          <a:p>
            <a:r>
              <a:rPr lang="tr-TR" dirty="0" smtClean="0"/>
              <a:t>Doğrudan anlatımlı cümleler tırnak içinde verildiği gibi virgülle de verilebilir.</a:t>
            </a:r>
          </a:p>
          <a:p>
            <a:r>
              <a:rPr lang="tr-TR" dirty="0" smtClean="0"/>
              <a:t>Bugün size geliyorum, dedi.</a:t>
            </a:r>
          </a:p>
          <a:p>
            <a:r>
              <a:rPr lang="tr-TR" dirty="0" smtClean="0"/>
              <a:t>Bugün bize geleceğini söyledi.</a:t>
            </a:r>
          </a:p>
          <a:p>
            <a:r>
              <a:rPr lang="tr-TR" dirty="0"/>
              <a:t>-</a:t>
            </a:r>
          </a:p>
        </p:txBody>
      </p:sp>
    </p:spTree>
    <p:extLst>
      <p:ext uri="{BB962C8B-B14F-4D97-AF65-F5344CB8AC3E}">
        <p14:creationId xmlns:p14="http://schemas.microsoft.com/office/powerpoint/2010/main" xmlns="" val="5274680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dirty="0"/>
              <a:t>Aşağıdaki cümlelerden hangisinin içinde başka bir</a:t>
            </a:r>
          </a:p>
          <a:p>
            <a:r>
              <a:rPr lang="tr-TR" b="1" dirty="0"/>
              <a:t>cümle vardır?</a:t>
            </a:r>
          </a:p>
          <a:p>
            <a:r>
              <a:rPr lang="tr-TR" dirty="0"/>
              <a:t>A) Çocuk heyecanla yanıma gelerek “Şehre ne zaman</a:t>
            </a:r>
          </a:p>
          <a:p>
            <a:r>
              <a:rPr lang="tr-TR" dirty="0"/>
              <a:t>gideceğiz?” dedi.</a:t>
            </a:r>
          </a:p>
          <a:p>
            <a:r>
              <a:rPr lang="tr-TR" dirty="0"/>
              <a:t>B) Başkalarının keyfine göre yaşamak sefaletlerin en</a:t>
            </a:r>
          </a:p>
          <a:p>
            <a:r>
              <a:rPr lang="tr-TR" dirty="0"/>
              <a:t>büyüğüdür.</a:t>
            </a:r>
          </a:p>
          <a:p>
            <a:r>
              <a:rPr lang="tr-TR" dirty="0"/>
              <a:t>C) Uzun süre etrafına bakındıktan sonra danışmaya</a:t>
            </a:r>
          </a:p>
          <a:p>
            <a:r>
              <a:rPr lang="tr-TR" dirty="0"/>
              <a:t>gelerek odayı sordu.</a:t>
            </a:r>
          </a:p>
          <a:p>
            <a:r>
              <a:rPr lang="tr-TR" dirty="0"/>
              <a:t>D) Kış günü dağdan yuvarlanan taşların köylüleri canından</a:t>
            </a:r>
          </a:p>
          <a:p>
            <a:r>
              <a:rPr lang="tr-TR" dirty="0"/>
              <a:t>bezdirdiğini söyledi.</a:t>
            </a:r>
          </a:p>
        </p:txBody>
      </p:sp>
    </p:spTree>
    <p:extLst>
      <p:ext uri="{BB962C8B-B14F-4D97-AF65-F5344CB8AC3E}">
        <p14:creationId xmlns:p14="http://schemas.microsoft.com/office/powerpoint/2010/main" xmlns="" val="1434527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a:xfrm>
            <a:off x="457200" y="1124744"/>
            <a:ext cx="8229600" cy="5256584"/>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i="1" dirty="0" smtClean="0"/>
              <a:t>              Etler iyi pişmediği için çok sert olmuş.</a:t>
            </a:r>
          </a:p>
          <a:p>
            <a:r>
              <a:rPr lang="tr-TR" b="1" dirty="0" smtClean="0"/>
              <a:t>‘‘Yumuşak’’ sözcüğü aşağıdakilerin hangisinde bu cümledeki ‘‘ sert’’ sözcüğünün karşıt anlamlısı olarak  kullanılmıştır?</a:t>
            </a:r>
          </a:p>
          <a:p>
            <a:r>
              <a:rPr lang="tr-TR" dirty="0" smtClean="0"/>
              <a:t>A) Yumuşak ekmekleri kolayca kesip masaya götürdü.</a:t>
            </a:r>
          </a:p>
          <a:p>
            <a:r>
              <a:rPr lang="tr-TR" dirty="0" smtClean="0"/>
              <a:t>B) Bu köyün iklimi çok yumuşaktır.</a:t>
            </a:r>
          </a:p>
          <a:p>
            <a:r>
              <a:rPr lang="tr-TR" dirty="0" smtClean="0"/>
              <a:t>C) Yumuşak bir dil kullanarak herkesi ikna ettin.</a:t>
            </a:r>
          </a:p>
          <a:p>
            <a:r>
              <a:rPr lang="tr-TR" dirty="0" smtClean="0"/>
              <a:t>D) Futbolcu, topu yumuşak bir vuruşla kaleye gönderdi</a:t>
            </a:r>
            <a:endParaRPr lang="tr-TR" dirty="0"/>
          </a:p>
        </p:txBody>
      </p:sp>
    </p:spTree>
    <p:extLst>
      <p:ext uri="{BB962C8B-B14F-4D97-AF65-F5344CB8AC3E}">
        <p14:creationId xmlns:p14="http://schemas.microsoft.com/office/powerpoint/2010/main" xmlns="" val="29947508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124744"/>
            <a:ext cx="8229600" cy="5328592"/>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(1) Su buharı, soğuk bir yüzeyle karşılaşınca su hâline</a:t>
            </a:r>
          </a:p>
          <a:p>
            <a:r>
              <a:rPr lang="tr-TR" dirty="0"/>
              <a:t>gelir. (2) Bunu basit bir deneyle siz de gözleyebilirsiniz.</a:t>
            </a:r>
          </a:p>
          <a:p>
            <a:r>
              <a:rPr lang="tr-TR" dirty="0"/>
              <a:t>(3) İçinde su kaynayan bir çaydanlığın su buharı</a:t>
            </a:r>
          </a:p>
          <a:p>
            <a:r>
              <a:rPr lang="tr-TR" dirty="0"/>
              <a:t>çıkan ağzına soğuk bir kepçe tutarsanız su buharının</a:t>
            </a:r>
          </a:p>
          <a:p>
            <a:r>
              <a:rPr lang="tr-TR" dirty="0"/>
              <a:t>suya dönüştüğünü görebilirsiniz. (4) Soğuk kepçeyle</a:t>
            </a:r>
          </a:p>
          <a:p>
            <a:r>
              <a:rPr lang="tr-TR" dirty="0"/>
              <a:t>buluşan su buharı yoğunlaşıp suya dönüşür ve damla</a:t>
            </a:r>
          </a:p>
          <a:p>
            <a:r>
              <a:rPr lang="tr-TR" dirty="0"/>
              <a:t>damla akmaya başlar.</a:t>
            </a:r>
          </a:p>
          <a:p>
            <a:r>
              <a:rPr lang="tr-TR" b="1" dirty="0"/>
              <a:t>Bu parçada numaralanmış cümlelerle ilgili aşağıdakilerden</a:t>
            </a:r>
          </a:p>
          <a:p>
            <a:r>
              <a:rPr lang="tr-TR" b="1" dirty="0"/>
              <a:t>hangisi </a:t>
            </a:r>
            <a:r>
              <a:rPr lang="tr-TR" b="1" u="sng" dirty="0"/>
              <a:t>söylenemez?</a:t>
            </a:r>
          </a:p>
          <a:p>
            <a:r>
              <a:rPr lang="tr-TR" dirty="0"/>
              <a:t>A) 1. cümlenin içinde başka bir cümle vardır.</a:t>
            </a:r>
          </a:p>
          <a:p>
            <a:r>
              <a:rPr lang="tr-TR" dirty="0"/>
              <a:t>B) 2. cümle, tek </a:t>
            </a:r>
            <a:r>
              <a:rPr lang="tr-TR" dirty="0" err="1"/>
              <a:t>yüklemli</a:t>
            </a:r>
            <a:r>
              <a:rPr lang="tr-TR" dirty="0"/>
              <a:t> cümledir.</a:t>
            </a:r>
          </a:p>
          <a:p>
            <a:r>
              <a:rPr lang="tr-TR" dirty="0"/>
              <a:t>C) 3. cümlede şarta bağlı bir durum söz konusudur.</a:t>
            </a:r>
          </a:p>
          <a:p>
            <a:r>
              <a:rPr lang="tr-TR" dirty="0"/>
              <a:t>D) 4. cümle, bağlacı olan cümledir.</a:t>
            </a:r>
          </a:p>
        </p:txBody>
      </p:sp>
    </p:spTree>
    <p:extLst>
      <p:ext uri="{BB962C8B-B14F-4D97-AF65-F5344CB8AC3E}">
        <p14:creationId xmlns:p14="http://schemas.microsoft.com/office/powerpoint/2010/main" xmlns="" val="335250456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Ortak öge sorularına dikkat!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cümlelerden hangisinde özne ortak ögedir?</a:t>
            </a:r>
          </a:p>
          <a:p>
            <a:r>
              <a:rPr lang="tr-TR" dirty="0"/>
              <a:t>A) Saatlerdir yağan kar, yolları kapadı; trafiği olumsuz</a:t>
            </a:r>
          </a:p>
          <a:p>
            <a:r>
              <a:rPr lang="tr-TR" dirty="0"/>
              <a:t>etkiledi.</a:t>
            </a:r>
          </a:p>
          <a:p>
            <a:r>
              <a:rPr lang="tr-TR" dirty="0"/>
              <a:t>B) Ahmet, fotoğraf albümünü arkadaşına göstermiş;</a:t>
            </a:r>
          </a:p>
          <a:p>
            <a:r>
              <a:rPr lang="tr-TR" dirty="0"/>
              <a:t>arkadaşı albümü çok beğenmiş.</a:t>
            </a:r>
          </a:p>
          <a:p>
            <a:r>
              <a:rPr lang="tr-TR" dirty="0"/>
              <a:t>C) Yağmur, sabaha kadar devam etti; o, bu duruma hiç</a:t>
            </a:r>
          </a:p>
          <a:p>
            <a:r>
              <a:rPr lang="tr-TR" dirty="0"/>
              <a:t>aldırmadı.</a:t>
            </a:r>
          </a:p>
          <a:p>
            <a:r>
              <a:rPr lang="tr-TR" dirty="0"/>
              <a:t>D) Çok bilenler konuşmaz, çok konuşanlar bilmez.</a:t>
            </a:r>
          </a:p>
        </p:txBody>
      </p:sp>
    </p:spTree>
    <p:extLst>
      <p:ext uri="{BB962C8B-B14F-4D97-AF65-F5344CB8AC3E}">
        <p14:creationId xmlns:p14="http://schemas.microsoft.com/office/powerpoint/2010/main" xmlns="" val="8058061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cümlelerin hangisi nesnenin ortak</a:t>
            </a:r>
          </a:p>
          <a:p>
            <a:r>
              <a:rPr lang="tr-TR" b="1" dirty="0"/>
              <a:t>kullanıldığı sıralı bir cümledir?</a:t>
            </a:r>
          </a:p>
          <a:p>
            <a:r>
              <a:rPr lang="tr-TR" dirty="0"/>
              <a:t>A) Gözyaşlarımın kalbime doğru yürüdüğünü</a:t>
            </a:r>
          </a:p>
          <a:p>
            <a:r>
              <a:rPr lang="tr-TR" dirty="0"/>
              <a:t>hissediyordum, çok kızmıştım.</a:t>
            </a:r>
          </a:p>
          <a:p>
            <a:r>
              <a:rPr lang="tr-TR" dirty="0"/>
              <a:t>B) Gülen yüzünü gösterdi güneş, insanlara neşe</a:t>
            </a:r>
          </a:p>
          <a:p>
            <a:r>
              <a:rPr lang="tr-TR" dirty="0"/>
              <a:t>saçtı.</a:t>
            </a:r>
          </a:p>
          <a:p>
            <a:r>
              <a:rPr lang="tr-TR" dirty="0"/>
              <a:t>C) Yeni koltuk takımını özenle taşıdık, salona</a:t>
            </a:r>
          </a:p>
          <a:p>
            <a:r>
              <a:rPr lang="tr-TR" dirty="0"/>
              <a:t>uygun şekilde yerleştirdik.</a:t>
            </a:r>
          </a:p>
          <a:p>
            <a:r>
              <a:rPr lang="tr-TR" dirty="0"/>
              <a:t>D) Kapıyı açtık, ayak uçlarımıza basarak yürümeyi</a:t>
            </a:r>
          </a:p>
          <a:p>
            <a:r>
              <a:rPr lang="tr-TR" dirty="0"/>
              <a:t>sürdürdük.</a:t>
            </a:r>
          </a:p>
        </p:txBody>
      </p:sp>
    </p:spTree>
    <p:extLst>
      <p:ext uri="{BB962C8B-B14F-4D97-AF65-F5344CB8AC3E}">
        <p14:creationId xmlns:p14="http://schemas.microsoft.com/office/powerpoint/2010/main" xmlns="" val="16479353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Bir cümlenin olumsuz olabilmesi için mutlaka yüklemde olumsuzluk bildiren bir ek (-</a:t>
            </a:r>
            <a:r>
              <a:rPr lang="tr-TR" dirty="0" err="1" smtClean="0"/>
              <a:t>ma</a:t>
            </a:r>
            <a:r>
              <a:rPr lang="tr-TR" dirty="0" smtClean="0"/>
              <a:t>,-me-</a:t>
            </a:r>
            <a:r>
              <a:rPr lang="tr-TR" dirty="0" err="1" smtClean="0"/>
              <a:t>maz</a:t>
            </a:r>
            <a:r>
              <a:rPr lang="tr-TR" dirty="0" smtClean="0"/>
              <a:t>-,</a:t>
            </a:r>
            <a:r>
              <a:rPr lang="tr-TR" dirty="0" err="1" smtClean="0"/>
              <a:t>mez</a:t>
            </a:r>
            <a:r>
              <a:rPr lang="tr-TR" dirty="0" smtClean="0"/>
              <a:t>,-sız,-siz) ya da kelime(</a:t>
            </a:r>
            <a:r>
              <a:rPr lang="tr-TR" dirty="0" err="1" smtClean="0"/>
              <a:t>yok.değil</a:t>
            </a:r>
            <a:r>
              <a:rPr lang="tr-TR" dirty="0" smtClean="0"/>
              <a:t>) olması gerekir.</a:t>
            </a:r>
          </a:p>
          <a:p>
            <a:r>
              <a:rPr lang="tr-TR" dirty="0" smtClean="0"/>
              <a:t>Dünkü kazada üç kişi öldü. (olumlu bir cümledir.)</a:t>
            </a:r>
          </a:p>
          <a:p>
            <a:r>
              <a:rPr lang="tr-TR" dirty="0" smtClean="0"/>
              <a:t>Dünkü kazada kimse ölmedi.(olumsuz bir cümledir.)</a:t>
            </a:r>
            <a:endParaRPr lang="tr-TR" dirty="0"/>
          </a:p>
        </p:txBody>
      </p:sp>
    </p:spTree>
    <p:extLst>
      <p:ext uri="{BB962C8B-B14F-4D97-AF65-F5344CB8AC3E}">
        <p14:creationId xmlns:p14="http://schemas.microsoft.com/office/powerpoint/2010/main" xmlns="" val="24423001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dirty="0"/>
              <a:t>(I) Ozon tabakası, Dünya’daki canlıların yaşamı </a:t>
            </a:r>
            <a:r>
              <a:rPr lang="tr-TR" dirty="0" smtClean="0"/>
              <a:t>için çok </a:t>
            </a:r>
            <a:r>
              <a:rPr lang="tr-TR" dirty="0"/>
              <a:t>önemli olan atmosferin bir tabakasıdır. (II) Bu </a:t>
            </a:r>
            <a:r>
              <a:rPr lang="tr-TR" dirty="0" smtClean="0"/>
              <a:t>tabakada yüksek </a:t>
            </a:r>
            <a:r>
              <a:rPr lang="tr-TR" dirty="0"/>
              <a:t>oranda ozon gazı bulunur. (III) </a:t>
            </a:r>
            <a:r>
              <a:rPr lang="tr-TR" dirty="0" smtClean="0"/>
              <a:t>Ozon gazı</a:t>
            </a:r>
            <a:r>
              <a:rPr lang="tr-TR" dirty="0"/>
              <a:t>, Güneş’ten gelen zararlı morötesi ışınları emer </a:t>
            </a:r>
            <a:r>
              <a:rPr lang="tr-TR" dirty="0" smtClean="0"/>
              <a:t>ve Dünya </a:t>
            </a:r>
            <a:r>
              <a:rPr lang="tr-TR" dirty="0"/>
              <a:t>için bir kalkan görevi görür. (IV) İşte bu kalkanın</a:t>
            </a:r>
          </a:p>
          <a:p>
            <a:r>
              <a:rPr lang="tr-TR" dirty="0"/>
              <a:t>genel olarak incelmesi ve bazı bölgelerde büyük gediklerin</a:t>
            </a:r>
          </a:p>
          <a:p>
            <a:r>
              <a:rPr lang="tr-TR" dirty="0"/>
              <a:t>açılması anlamına gelen ozon deliği, </a:t>
            </a:r>
            <a:r>
              <a:rPr lang="tr-TR" dirty="0" smtClean="0"/>
              <a:t>gezegenimizi küresel </a:t>
            </a:r>
            <a:r>
              <a:rPr lang="tr-TR" dirty="0"/>
              <a:t>olarak tehdit etmektedir.</a:t>
            </a:r>
          </a:p>
          <a:p>
            <a:r>
              <a:rPr lang="tr-TR" b="1" dirty="0"/>
              <a:t>Bu parçada numaralanmış cümlelerle ilgili aşağıdakilerden</a:t>
            </a:r>
          </a:p>
          <a:p>
            <a:r>
              <a:rPr lang="tr-TR" b="1" dirty="0"/>
              <a:t>hangisi yanlıştır?</a:t>
            </a:r>
          </a:p>
          <a:p>
            <a:r>
              <a:rPr lang="tr-TR" dirty="0"/>
              <a:t>A) I. cümle, isim cümlesidir.</a:t>
            </a:r>
          </a:p>
          <a:p>
            <a:r>
              <a:rPr lang="tr-TR" dirty="0"/>
              <a:t>B) II. cümle, tek </a:t>
            </a:r>
            <a:r>
              <a:rPr lang="tr-TR" dirty="0" err="1"/>
              <a:t>yüklemli</a:t>
            </a:r>
            <a:r>
              <a:rPr lang="tr-TR" dirty="0"/>
              <a:t> cümledir.</a:t>
            </a:r>
          </a:p>
          <a:p>
            <a:r>
              <a:rPr lang="tr-TR" dirty="0"/>
              <a:t>C) III. cümle, bağlacı olan cümledir.</a:t>
            </a:r>
          </a:p>
          <a:p>
            <a:r>
              <a:rPr lang="tr-TR" dirty="0"/>
              <a:t>D) IV. cümle, olumsuz bir cümledir.</a:t>
            </a:r>
          </a:p>
        </p:txBody>
      </p:sp>
    </p:spTree>
    <p:extLst>
      <p:ext uri="{BB962C8B-B14F-4D97-AF65-F5344CB8AC3E}">
        <p14:creationId xmlns:p14="http://schemas.microsoft.com/office/powerpoint/2010/main" xmlns="" val="251061819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484784"/>
            <a:ext cx="8496944" cy="4968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6833696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FİİL ÇATISI</a:t>
            </a:r>
            <a:endParaRPr lang="tr-TR"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lstStyle/>
          <a:p>
            <a:r>
              <a:rPr lang="tr-TR" dirty="0" smtClean="0"/>
              <a:t>-Özne –yüklem ilişkisi denildiğinde Etken-edilgen</a:t>
            </a:r>
          </a:p>
          <a:p>
            <a:r>
              <a:rPr lang="tr-TR" dirty="0" smtClean="0"/>
              <a:t>Nesne-yüklem ilişkisi denildiğinde geçişli-</a:t>
            </a:r>
            <a:r>
              <a:rPr lang="tr-TR" dirty="0" err="1" smtClean="0"/>
              <a:t>geçişsiz</a:t>
            </a:r>
            <a:endParaRPr lang="tr-TR" dirty="0" smtClean="0"/>
          </a:p>
          <a:p>
            <a:r>
              <a:rPr lang="tr-TR" dirty="0" smtClean="0"/>
              <a:t>UYARI 1: Yüklem fiil olmak zorunda…</a:t>
            </a:r>
          </a:p>
          <a:p>
            <a:r>
              <a:rPr lang="tr-TR" dirty="0" smtClean="0"/>
              <a:t>UYARI 2: Edilgen de yüklemde «-l veya –n» olmak zorunda…Ancak her «-l,-n» edilgen yapmaz dikkat et! Cümlede işi yapan yoksa veya özne değilse edilgen olur.</a:t>
            </a:r>
          </a:p>
        </p:txBody>
      </p:sp>
    </p:spTree>
    <p:extLst>
      <p:ext uri="{BB962C8B-B14F-4D97-AF65-F5344CB8AC3E}">
        <p14:creationId xmlns:p14="http://schemas.microsoft.com/office/powerpoint/2010/main" xmlns="" val="130466879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İsim cümlelerinde çatı aranmaz.</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a:t>Aşağıdaki cümlelerin hangisinde çatı özelliği </a:t>
            </a:r>
            <a:r>
              <a:rPr lang="tr-TR" b="1" u="sng" dirty="0"/>
              <a:t>aranmaz?</a:t>
            </a:r>
          </a:p>
          <a:p>
            <a:r>
              <a:rPr lang="tr-TR" dirty="0"/>
              <a:t>A) İnsanlar günümüzden yaklaşık on bin yıl önce tarım</a:t>
            </a:r>
          </a:p>
          <a:p>
            <a:r>
              <a:rPr lang="tr-TR" dirty="0"/>
              <a:t>yapmaya başladı.</a:t>
            </a:r>
          </a:p>
          <a:p>
            <a:r>
              <a:rPr lang="tr-TR" dirty="0"/>
              <a:t>B) Bu esrarengiz adam, sabahtan beri yemek yemediği</a:t>
            </a:r>
          </a:p>
          <a:p>
            <a:r>
              <a:rPr lang="tr-TR" dirty="0"/>
              <a:t>için çok açtı.</a:t>
            </a:r>
          </a:p>
          <a:p>
            <a:r>
              <a:rPr lang="tr-TR" dirty="0"/>
              <a:t>C) Birçok ülkede posta hizmetleri bisikletli postacılar</a:t>
            </a:r>
          </a:p>
          <a:p>
            <a:r>
              <a:rPr lang="tr-TR" dirty="0"/>
              <a:t>tarafından yürütülüyor.</a:t>
            </a:r>
          </a:p>
          <a:p>
            <a:r>
              <a:rPr lang="tr-TR" dirty="0"/>
              <a:t>D) Tarihin ilk dönemlerinde insanlar, yaşamlarını avlanarak</a:t>
            </a:r>
          </a:p>
          <a:p>
            <a:r>
              <a:rPr lang="tr-TR" dirty="0"/>
              <a:t>devam ettiriyordu.</a:t>
            </a:r>
          </a:p>
        </p:txBody>
      </p:sp>
    </p:spTree>
    <p:extLst>
      <p:ext uri="{BB962C8B-B14F-4D97-AF65-F5344CB8AC3E}">
        <p14:creationId xmlns:p14="http://schemas.microsoft.com/office/powerpoint/2010/main" xmlns="" val="177473508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a:t>Aşağıdaki cümlelerin hangisinde çatı özelliği aranabilir?</a:t>
            </a:r>
          </a:p>
          <a:p>
            <a:r>
              <a:rPr lang="tr-TR" dirty="0"/>
              <a:t>A) Anadolu, binlerce yıllık geçmişiyle medeniyetin başkentidir.</a:t>
            </a:r>
          </a:p>
          <a:p>
            <a:r>
              <a:rPr lang="tr-TR" dirty="0"/>
              <a:t>B) Ailece en sevdiğimiz ve birlikte vakit geçirebildiğimiz</a:t>
            </a:r>
          </a:p>
          <a:p>
            <a:r>
              <a:rPr lang="tr-TR" dirty="0"/>
              <a:t>tek mevsim yazdı.</a:t>
            </a:r>
          </a:p>
          <a:p>
            <a:r>
              <a:rPr lang="tr-TR" dirty="0"/>
              <a:t>C) Sergilediği olumsuz davranışlardan dolayı arkadaşları</a:t>
            </a:r>
          </a:p>
          <a:p>
            <a:r>
              <a:rPr lang="tr-TR" dirty="0"/>
              <a:t>ondan uzaklaştı.</a:t>
            </a:r>
          </a:p>
          <a:p>
            <a:r>
              <a:rPr lang="tr-TR" dirty="0"/>
              <a:t>D) Karşı yoldan gelen otobüsün içinde pek çok yolcu</a:t>
            </a:r>
          </a:p>
          <a:p>
            <a:r>
              <a:rPr lang="tr-TR" dirty="0"/>
              <a:t>vardı.</a:t>
            </a:r>
          </a:p>
        </p:txBody>
      </p:sp>
    </p:spTree>
    <p:extLst>
      <p:ext uri="{BB962C8B-B14F-4D97-AF65-F5344CB8AC3E}">
        <p14:creationId xmlns:p14="http://schemas.microsoft.com/office/powerpoint/2010/main" xmlns="" val="237257028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cümlelerden hangisinin yüklemi edilgen</a:t>
            </a:r>
          </a:p>
          <a:p>
            <a:r>
              <a:rPr lang="tr-TR" b="1" dirty="0"/>
              <a:t>çatılı bir fiildir?</a:t>
            </a:r>
          </a:p>
          <a:p>
            <a:r>
              <a:rPr lang="tr-TR" dirty="0"/>
              <a:t>A) Suat Bey, Keçiören’deki bir okula müdür olarak</a:t>
            </a:r>
          </a:p>
          <a:p>
            <a:r>
              <a:rPr lang="tr-TR" b="1" u="sng" dirty="0">
                <a:solidFill>
                  <a:srgbClr val="FF0000"/>
                </a:solidFill>
              </a:rPr>
              <a:t>atandı.</a:t>
            </a:r>
          </a:p>
          <a:p>
            <a:r>
              <a:rPr lang="tr-TR" dirty="0"/>
              <a:t>B) Serhat Hoca, semt pazarından evin tüm ihtiyaçlarını</a:t>
            </a:r>
          </a:p>
          <a:p>
            <a:r>
              <a:rPr lang="tr-TR" dirty="0"/>
              <a:t>karşıladı.</a:t>
            </a:r>
          </a:p>
          <a:p>
            <a:r>
              <a:rPr lang="tr-TR" dirty="0"/>
              <a:t>C) İnsanlar zaman içinde işlerini kolaylaştıran aletler</a:t>
            </a:r>
          </a:p>
          <a:p>
            <a:r>
              <a:rPr lang="tr-TR" dirty="0"/>
              <a:t>icat etti.</a:t>
            </a:r>
          </a:p>
          <a:p>
            <a:r>
              <a:rPr lang="tr-TR" dirty="0"/>
              <a:t>D) Birkaç müşteri, marketi soymaya çalışan hırsızın</a:t>
            </a:r>
          </a:p>
          <a:p>
            <a:r>
              <a:rPr lang="tr-TR" dirty="0"/>
              <a:t>üzerine </a:t>
            </a:r>
            <a:r>
              <a:rPr lang="tr-TR" b="1" u="sng" dirty="0">
                <a:solidFill>
                  <a:srgbClr val="FF0000"/>
                </a:solidFill>
              </a:rPr>
              <a:t>atıldı.</a:t>
            </a:r>
          </a:p>
        </p:txBody>
      </p:sp>
    </p:spTree>
    <p:extLst>
      <p:ext uri="{BB962C8B-B14F-4D97-AF65-F5344CB8AC3E}">
        <p14:creationId xmlns:p14="http://schemas.microsoft.com/office/powerpoint/2010/main" xmlns="" val="15348389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4490</TotalTime>
  <Words>9082</Words>
  <PresentationFormat>Ekran Gösterisi (4:3)</PresentationFormat>
  <Paragraphs>1099</Paragraphs>
  <Slides>164</Slides>
  <Notes>1</Notes>
  <HiddenSlides>0</HiddenSlides>
  <MMClips>0</MMClips>
  <ScaleCrop>false</ScaleCrop>
  <HeadingPairs>
    <vt:vector size="4" baseType="variant">
      <vt:variant>
        <vt:lpstr>Tema</vt:lpstr>
      </vt:variant>
      <vt:variant>
        <vt:i4>1</vt:i4>
      </vt:variant>
      <vt:variant>
        <vt:lpstr>Slayt Başlıkları</vt:lpstr>
      </vt:variant>
      <vt:variant>
        <vt:i4>164</vt:i4>
      </vt:variant>
    </vt:vector>
  </HeadingPairs>
  <TitlesOfParts>
    <vt:vector size="165" baseType="lpstr">
      <vt:lpstr>Ofis Teması</vt:lpstr>
      <vt:lpstr> TEOG 2 </vt:lpstr>
      <vt:lpstr>SÖZCÜKTE ANLAM</vt:lpstr>
      <vt:lpstr>MEB </vt:lpstr>
      <vt:lpstr>MEB</vt:lpstr>
      <vt:lpstr>2015 TEOG</vt:lpstr>
      <vt:lpstr>ZIT ANLAM</vt:lpstr>
      <vt:lpstr>DİKKAT</vt:lpstr>
      <vt:lpstr>Slayt 8</vt:lpstr>
      <vt:lpstr>Slayt 9</vt:lpstr>
      <vt:lpstr>Slayt 10</vt:lpstr>
      <vt:lpstr>Slayt 11</vt:lpstr>
      <vt:lpstr>Slayt 12</vt:lpstr>
      <vt:lpstr>Slayt 13</vt:lpstr>
      <vt:lpstr>EŞ SESLİ SÖZCÜKLER</vt:lpstr>
      <vt:lpstr>Slayt 15</vt:lpstr>
      <vt:lpstr>Slayt 16</vt:lpstr>
      <vt:lpstr>2014 MAZERET</vt:lpstr>
      <vt:lpstr>2015 TEOG</vt:lpstr>
      <vt:lpstr>KALIPLAŞMIŞ İFADELER</vt:lpstr>
      <vt:lpstr>Slayt 20</vt:lpstr>
      <vt:lpstr>MEB</vt:lpstr>
      <vt:lpstr>VARSAYIM CÜMLELERİ</vt:lpstr>
      <vt:lpstr>MEB</vt:lpstr>
      <vt:lpstr>Slayt 24</vt:lpstr>
      <vt:lpstr>2015 TEOG</vt:lpstr>
      <vt:lpstr> BEKLENTİ CÜMLELERİ</vt:lpstr>
      <vt:lpstr>Slayt 27</vt:lpstr>
      <vt:lpstr>GERÇEKLEŞMEMİŞ BEKLENTİ</vt:lpstr>
      <vt:lpstr>Slayt 29</vt:lpstr>
      <vt:lpstr> PİŞMANLIK CÜMLELERİ</vt:lpstr>
      <vt:lpstr>Slayt 31</vt:lpstr>
      <vt:lpstr>Slayt 32</vt:lpstr>
      <vt:lpstr>SİTEM CÜMLELERİ</vt:lpstr>
      <vt:lpstr>Slayt 34</vt:lpstr>
      <vt:lpstr>Slayt 35</vt:lpstr>
      <vt:lpstr>Slayt 36</vt:lpstr>
      <vt:lpstr>Slayt 37</vt:lpstr>
      <vt:lpstr>Slayt 38</vt:lpstr>
      <vt:lpstr>Slayt 39</vt:lpstr>
      <vt:lpstr>Slayt 40</vt:lpstr>
      <vt:lpstr>SAYILARIN YAZIMI</vt:lpstr>
      <vt:lpstr>Sayılar metin içerisinde ayrı yazılır.</vt:lpstr>
      <vt:lpstr>2,6 ve 7’ye «inci» değil «nci»</vt:lpstr>
      <vt:lpstr>GÜN VE AY ADLARININ YAZIMI</vt:lpstr>
      <vt:lpstr>Slayt 45</vt:lpstr>
      <vt:lpstr>Slayt 46</vt:lpstr>
      <vt:lpstr>DE VE Kİ’NİN YAZIMI</vt:lpstr>
      <vt:lpstr>Slayt 48</vt:lpstr>
      <vt:lpstr>Slayt 49</vt:lpstr>
      <vt:lpstr>Slayt 50</vt:lpstr>
      <vt:lpstr>Slayt 51</vt:lpstr>
      <vt:lpstr>Slayt 52</vt:lpstr>
      <vt:lpstr>Slayt 53</vt:lpstr>
      <vt:lpstr>«Birtakım» kelimesi «bazı» anlamında kullanıldığında bitişik «takım» anlamında kullanıldığında ayrı yazılır. </vt:lpstr>
      <vt:lpstr>Slayt 55</vt:lpstr>
      <vt:lpstr>«şey» her zaman ayrı yazılır.</vt:lpstr>
      <vt:lpstr>Slayt 57</vt:lpstr>
      <vt:lpstr>Pekçok  değil pek çok</vt:lpstr>
      <vt:lpstr>Sert sessizlere dikkat!</vt:lpstr>
      <vt:lpstr>Slayt 60</vt:lpstr>
      <vt:lpstr>MAZERET 2015</vt:lpstr>
      <vt:lpstr>Slayt 62</vt:lpstr>
      <vt:lpstr> Yer, millet ve kişi adlarıyla kurulan birleşik kelimelerde sadece özel adlar büyük harfle başlar: Hindistan cevizi, İngiliz anahtarı, Japon gülü, Van kedisi vb</vt:lpstr>
      <vt:lpstr>Kısaltmaların arasına nokta konulmaz.(T.C. ,s.a.v.  hariç)</vt:lpstr>
      <vt:lpstr>Büyük harfle yapılan kısaltmalarda son harf dikkate alınır. «k» harfi «ke»diye okunur.</vt:lpstr>
      <vt:lpstr>YAZIM KURALLARI UYARILAR!</vt:lpstr>
      <vt:lpstr>Slayt 67</vt:lpstr>
      <vt:lpstr>Slayt 68</vt:lpstr>
      <vt:lpstr>Slayt 69</vt:lpstr>
      <vt:lpstr>Slayt 70</vt:lpstr>
      <vt:lpstr>TEOG 2015</vt:lpstr>
      <vt:lpstr>CÜMLENİN ÖGELERİ</vt:lpstr>
      <vt:lpstr>UYARILAR</vt:lpstr>
      <vt:lpstr>2015 TEOG MAZERET</vt:lpstr>
      <vt:lpstr>2015 MAZERET</vt:lpstr>
      <vt:lpstr>2014 MAZERET</vt:lpstr>
      <vt:lpstr>CÜMLE TÜRLERİ</vt:lpstr>
      <vt:lpstr>Fiilimsiler isimdir. Yani fiilimsi yüklem olduğunda cümle isim cümlesidir. </vt:lpstr>
      <vt:lpstr>Slayt 79</vt:lpstr>
      <vt:lpstr>Slayt 80</vt:lpstr>
      <vt:lpstr>TEOG 2015</vt:lpstr>
      <vt:lpstr>MAZERET 2015</vt:lpstr>
      <vt:lpstr>MAZERET 2015</vt:lpstr>
      <vt:lpstr>TEOG 2014</vt:lpstr>
      <vt:lpstr>Her virgül sıralı cümle oluşturmaz!</vt:lpstr>
      <vt:lpstr>Slayt 86</vt:lpstr>
      <vt:lpstr>Her bağlaç da bağlı cümle oluşturmaz!</vt:lpstr>
      <vt:lpstr>DOĞRUDAN ANLATIM-DOLAYLI ANLATIM</vt:lpstr>
      <vt:lpstr>Slayt 89</vt:lpstr>
      <vt:lpstr>Slayt 90</vt:lpstr>
      <vt:lpstr>Ortak öge sorularına dikkat!</vt:lpstr>
      <vt:lpstr>Slayt 92</vt:lpstr>
      <vt:lpstr>Slayt 93</vt:lpstr>
      <vt:lpstr>Slayt 94</vt:lpstr>
      <vt:lpstr>2014 TEOG</vt:lpstr>
      <vt:lpstr>FİİL ÇATISI</vt:lpstr>
      <vt:lpstr>İsim cümlelerinde çatı aranmaz.</vt:lpstr>
      <vt:lpstr>Slayt 98</vt:lpstr>
      <vt:lpstr>Slayt 99</vt:lpstr>
      <vt:lpstr>Slayt 100</vt:lpstr>
      <vt:lpstr>Slayt 101</vt:lpstr>
      <vt:lpstr>Slayt 102</vt:lpstr>
      <vt:lpstr>Slayt 103</vt:lpstr>
      <vt:lpstr>TEOG 2015</vt:lpstr>
      <vt:lpstr>Geçişli fiili bulmak için yükleme onu  getir! Oluyorsa geçişli olmuyorsa  geçişsizdir.</vt:lpstr>
      <vt:lpstr>2014 MAZERET</vt:lpstr>
      <vt:lpstr>Birleşik fiillere dikkat et!</vt:lpstr>
      <vt:lpstr>Bazen fiil geçişli olduğu halde cümlede nesne olmayabilir.</vt:lpstr>
      <vt:lpstr>TEOG 2015</vt:lpstr>
      <vt:lpstr>SÖZ SANATLARI</vt:lpstr>
      <vt:lpstr>Slayt 111</vt:lpstr>
      <vt:lpstr>Slayt 112</vt:lpstr>
      <vt:lpstr>Slayt 113</vt:lpstr>
      <vt:lpstr>Slayt 114</vt:lpstr>
      <vt:lpstr>2015 TEOG</vt:lpstr>
      <vt:lpstr>Slayt 116</vt:lpstr>
      <vt:lpstr>Slayt 117</vt:lpstr>
      <vt:lpstr>Slayt 118</vt:lpstr>
      <vt:lpstr>2014 MAZERET</vt:lpstr>
      <vt:lpstr>2015 MAZERET</vt:lpstr>
      <vt:lpstr>2014 TEOG</vt:lpstr>
      <vt:lpstr>DÜŞÜNCE YAZILARI</vt:lpstr>
      <vt:lpstr>MAKALE</vt:lpstr>
      <vt:lpstr>ELEŞTİRİ</vt:lpstr>
      <vt:lpstr>SOHBET</vt:lpstr>
      <vt:lpstr>ANI(HATIRA)</vt:lpstr>
      <vt:lpstr>GEZİ YAZISI</vt:lpstr>
      <vt:lpstr>Slayt 128</vt:lpstr>
      <vt:lpstr>Slayt 129</vt:lpstr>
      <vt:lpstr>Slayt 130</vt:lpstr>
      <vt:lpstr>Slayt 131</vt:lpstr>
      <vt:lpstr>Slayt 132</vt:lpstr>
      <vt:lpstr>Slayt 133</vt:lpstr>
      <vt:lpstr>OLAY YAZILARI</vt:lpstr>
      <vt:lpstr>Slayt 135</vt:lpstr>
      <vt:lpstr>Slayt 136</vt:lpstr>
      <vt:lpstr>Slayt 137</vt:lpstr>
      <vt:lpstr>Slayt 138</vt:lpstr>
      <vt:lpstr>Slayt 139</vt:lpstr>
      <vt:lpstr>Slayt 140</vt:lpstr>
      <vt:lpstr>Slayt 141</vt:lpstr>
      <vt:lpstr>Slayt 142</vt:lpstr>
      <vt:lpstr>Slayt 143</vt:lpstr>
      <vt:lpstr>NOKTALAMA İŞARETLERİ</vt:lpstr>
      <vt:lpstr>VİRGÜL</vt:lpstr>
      <vt:lpstr> Noktalı Virgül ( ; ) </vt:lpstr>
      <vt:lpstr> İki Nokta (: ) </vt:lpstr>
      <vt:lpstr>UYARILAR!</vt:lpstr>
      <vt:lpstr>Slayt 149</vt:lpstr>
      <vt:lpstr>Slayt 150</vt:lpstr>
      <vt:lpstr>Slayt 151</vt:lpstr>
      <vt:lpstr>Slayt 152</vt:lpstr>
      <vt:lpstr>Slayt 153</vt:lpstr>
      <vt:lpstr>Slayt 154</vt:lpstr>
      <vt:lpstr>Slayt 155</vt:lpstr>
      <vt:lpstr>Slayt 156</vt:lpstr>
      <vt:lpstr> TEOG 2015</vt:lpstr>
      <vt:lpstr>TEOG MAZERET 2015</vt:lpstr>
      <vt:lpstr>TEOG 2014</vt:lpstr>
      <vt:lpstr>UYARILAR:</vt:lpstr>
      <vt:lpstr>Slayt 161</vt:lpstr>
      <vt:lpstr>CÜMLENİN ANLATIM ÖZELLİKLERİ</vt:lpstr>
      <vt:lpstr>Slayt 163</vt:lpstr>
      <vt:lpstr>Slayt 164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2016-04-12T19:36:34Z</dcterms:created>
  <dcterms:modified xsi:type="dcterms:W3CDTF">2016-04-22T20:34:43Z</dcterms:modified>
  <cp:category>www.sorubak.com</cp:category>
</cp:coreProperties>
</file>