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8" r:id="rId2"/>
    <p:sldId id="420" r:id="rId3"/>
    <p:sldId id="402" r:id="rId4"/>
    <p:sldId id="531" r:id="rId5"/>
    <p:sldId id="529" r:id="rId6"/>
    <p:sldId id="526" r:id="rId7"/>
    <p:sldId id="527" r:id="rId8"/>
    <p:sldId id="528" r:id="rId9"/>
    <p:sldId id="530" r:id="rId10"/>
    <p:sldId id="442" r:id="rId11"/>
    <p:sldId id="445" r:id="rId12"/>
    <p:sldId id="487" r:id="rId13"/>
    <p:sldId id="489" r:id="rId14"/>
    <p:sldId id="533" r:id="rId15"/>
    <p:sldId id="532" r:id="rId16"/>
    <p:sldId id="495" r:id="rId17"/>
    <p:sldId id="493" r:id="rId18"/>
    <p:sldId id="499" r:id="rId19"/>
    <p:sldId id="494" r:id="rId20"/>
    <p:sldId id="496" r:id="rId21"/>
    <p:sldId id="500" r:id="rId22"/>
    <p:sldId id="497" r:id="rId23"/>
    <p:sldId id="501" r:id="rId24"/>
    <p:sldId id="504" r:id="rId25"/>
    <p:sldId id="518" r:id="rId26"/>
    <p:sldId id="507" r:id="rId27"/>
    <p:sldId id="508" r:id="rId28"/>
    <p:sldId id="509" r:id="rId29"/>
    <p:sldId id="511" r:id="rId30"/>
    <p:sldId id="524" r:id="rId31"/>
    <p:sldId id="512" r:id="rId32"/>
    <p:sldId id="513" r:id="rId33"/>
    <p:sldId id="525" r:id="rId34"/>
  </p:sldIdLst>
  <p:sldSz cx="9144000" cy="6858000" type="screen4x3"/>
  <p:notesSz cx="6797675" cy="9926638"/>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5" autoAdjust="0"/>
    <p:restoredTop sz="94622" autoAdjust="0"/>
  </p:normalViewPr>
  <p:slideViewPr>
    <p:cSldViewPr>
      <p:cViewPr>
        <p:scale>
          <a:sx n="66" d="100"/>
          <a:sy n="66" d="100"/>
        </p:scale>
        <p:origin x="-1674" y="-540"/>
      </p:cViewPr>
      <p:guideLst>
        <p:guide orient="horz" pos="2160"/>
        <p:guide pos="2880"/>
      </p:guideLst>
    </p:cSldViewPr>
  </p:slideViewPr>
  <p:outlineViewPr>
    <p:cViewPr>
      <p:scale>
        <a:sx n="33" d="100"/>
        <a:sy n="33" d="100"/>
      </p:scale>
      <p:origin x="0" y="2946"/>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A11BFD1C-A775-4700-88F2-65BB5A6178DB}" type="datetimeFigureOut">
              <a:rPr lang="tr-TR" smtClean="0"/>
              <a:pPr/>
              <a:t>08.12.2016</a:t>
            </a:fld>
            <a:endParaRPr lang="tr-TR"/>
          </a:p>
        </p:txBody>
      </p:sp>
      <p:sp>
        <p:nvSpPr>
          <p:cNvPr id="4" name="3 Slayt Görüntüsü Yer Tutucusu"/>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651D0BB6-470D-4D14-BCCB-BA08AA8BF07F}"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51D0BB6-470D-4D14-BCCB-BA08AA8BF07F}" type="slidenum">
              <a:rPr lang="tr-TR" smtClean="0"/>
              <a:pPr/>
              <a:t>9</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51D0BB6-470D-4D14-BCCB-BA08AA8BF07F}" type="slidenum">
              <a:rPr lang="tr-TR" smtClean="0"/>
              <a:pPr/>
              <a:t>15</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51D0BB6-470D-4D14-BCCB-BA08AA8BF07F}" type="slidenum">
              <a:rPr lang="tr-TR" smtClean="0"/>
              <a:pPr/>
              <a:t>20</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51D0BB6-470D-4D14-BCCB-BA08AA8BF07F}" type="slidenum">
              <a:rPr lang="tr-TR" smtClean="0"/>
              <a:pPr/>
              <a:t>26</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51D0BB6-470D-4D14-BCCB-BA08AA8BF07F}" type="slidenum">
              <a:rPr lang="tr-TR" smtClean="0"/>
              <a:pPr/>
              <a:t>30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6"/>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28F8A99E-DDB5-4605-AC7D-747B5E188A6F}" type="datetime1">
              <a:rPr lang="tr-TR" smtClean="0">
                <a:solidFill>
                  <a:prstClr val="black">
                    <a:tint val="75000"/>
                  </a:prstClr>
                </a:solidFill>
              </a:rPr>
              <a:pPr/>
              <a:t>08.12.2016</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2875937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F1D11855-5634-46DD-8985-FDB9DD854949}" type="datetime1">
              <a:rPr lang="tr-TR" smtClean="0">
                <a:solidFill>
                  <a:prstClr val="black">
                    <a:tint val="75000"/>
                  </a:prstClr>
                </a:solidFill>
              </a:rPr>
              <a:pPr/>
              <a:t>08.12.2016</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1533362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9"/>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AAF11C9-DB74-4CAE-B6CE-DE02CC29A565}" type="datetime1">
              <a:rPr lang="tr-TR" smtClean="0">
                <a:solidFill>
                  <a:prstClr val="black">
                    <a:tint val="75000"/>
                  </a:prstClr>
                </a:solidFill>
              </a:rPr>
              <a:pPr/>
              <a:t>08.12.2016</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1923123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3A2E9ED-49BF-4F75-8AE6-FC8E8A06AB7E}" type="datetime1">
              <a:rPr lang="tr-TR" smtClean="0">
                <a:solidFill>
                  <a:prstClr val="black">
                    <a:tint val="75000"/>
                  </a:prstClr>
                </a:solidFill>
              </a:rPr>
              <a:pPr/>
              <a:t>08.12.2016</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2415746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1"/>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79FB2B7-1CC1-4134-8689-78872BFDE5C2}" type="datetime1">
              <a:rPr lang="tr-TR" smtClean="0">
                <a:solidFill>
                  <a:prstClr val="black">
                    <a:tint val="75000"/>
                  </a:prstClr>
                </a:solidFill>
              </a:rPr>
              <a:pPr/>
              <a:t>08.12.2016</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1340586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72AA06EA-3233-442F-B6CD-DA12C0056454}" type="datetime1">
              <a:rPr lang="tr-TR" smtClean="0">
                <a:solidFill>
                  <a:prstClr val="black">
                    <a:tint val="75000"/>
                  </a:prstClr>
                </a:solidFill>
              </a:rPr>
              <a:pPr/>
              <a:t>08.12.2016</a:t>
            </a:fld>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2999996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B3002C2E-1653-4CC9-BC54-00E4ABFE772A}" type="datetime1">
              <a:rPr lang="tr-TR" smtClean="0">
                <a:solidFill>
                  <a:prstClr val="black">
                    <a:tint val="75000"/>
                  </a:prstClr>
                </a:solidFill>
              </a:rPr>
              <a:pPr/>
              <a:t>08.12.2016</a:t>
            </a:fld>
            <a:endParaRPr lang="tr-TR">
              <a:solidFill>
                <a:prstClr val="black">
                  <a:tint val="75000"/>
                </a:prstClr>
              </a:solidFill>
            </a:endParaRPr>
          </a:p>
        </p:txBody>
      </p:sp>
      <p:sp>
        <p:nvSpPr>
          <p:cNvPr id="8" name="7 Altbilgi Yer Tutucusu"/>
          <p:cNvSpPr>
            <a:spLocks noGrp="1"/>
          </p:cNvSpPr>
          <p:nvPr>
            <p:ph type="ftr" sz="quarter" idx="11"/>
          </p:nvPr>
        </p:nvSpPr>
        <p:spPr/>
        <p:txBody>
          <a:bodyPr/>
          <a:lstStyle/>
          <a:p>
            <a:endParaRPr lang="tr-TR">
              <a:solidFill>
                <a:prstClr val="black">
                  <a:tint val="75000"/>
                </a:prstClr>
              </a:solidFill>
            </a:endParaRPr>
          </a:p>
        </p:txBody>
      </p:sp>
      <p:sp>
        <p:nvSpPr>
          <p:cNvPr id="9" name="8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13162631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13F552AA-497F-40F2-A2F4-034EF74817D0}" type="datetime1">
              <a:rPr lang="tr-TR" smtClean="0">
                <a:solidFill>
                  <a:prstClr val="black">
                    <a:tint val="75000"/>
                  </a:prstClr>
                </a:solidFill>
              </a:rPr>
              <a:pPr/>
              <a:t>08.12.2016</a:t>
            </a:fld>
            <a:endParaRPr lang="tr-TR">
              <a:solidFill>
                <a:prstClr val="black">
                  <a:tint val="75000"/>
                </a:prstClr>
              </a:solidFill>
            </a:endParaRPr>
          </a:p>
        </p:txBody>
      </p:sp>
      <p:sp>
        <p:nvSpPr>
          <p:cNvPr id="4" name="3 Altbilgi Yer Tutucusu"/>
          <p:cNvSpPr>
            <a:spLocks noGrp="1"/>
          </p:cNvSpPr>
          <p:nvPr>
            <p:ph type="ftr" sz="quarter" idx="11"/>
          </p:nvPr>
        </p:nvSpPr>
        <p:spPr/>
        <p:txBody>
          <a:bodyPr/>
          <a:lstStyle/>
          <a:p>
            <a:endParaRPr lang="tr-TR">
              <a:solidFill>
                <a:prstClr val="black">
                  <a:tint val="75000"/>
                </a:prstClr>
              </a:solidFill>
            </a:endParaRPr>
          </a:p>
        </p:txBody>
      </p:sp>
      <p:sp>
        <p:nvSpPr>
          <p:cNvPr id="5" name="4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2970467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5657806-7628-4879-A995-C5A9F14EACEC}" type="datetime1">
              <a:rPr lang="tr-TR" smtClean="0">
                <a:solidFill>
                  <a:prstClr val="black">
                    <a:tint val="75000"/>
                  </a:prstClr>
                </a:solidFill>
              </a:rPr>
              <a:pPr/>
              <a:t>08.12.2016</a:t>
            </a:fld>
            <a:endParaRPr lang="tr-TR">
              <a:solidFill>
                <a:prstClr val="black">
                  <a:tint val="75000"/>
                </a:prstClr>
              </a:solidFill>
            </a:endParaRPr>
          </a:p>
        </p:txBody>
      </p:sp>
      <p:sp>
        <p:nvSpPr>
          <p:cNvPr id="3" name="2 Altbilgi Yer Tutucusu"/>
          <p:cNvSpPr>
            <a:spLocks noGrp="1"/>
          </p:cNvSpPr>
          <p:nvPr>
            <p:ph type="ftr" sz="quarter" idx="11"/>
          </p:nvPr>
        </p:nvSpPr>
        <p:spPr/>
        <p:txBody>
          <a:bodyPr/>
          <a:lstStyle/>
          <a:p>
            <a:endParaRPr lang="tr-TR">
              <a:solidFill>
                <a:prstClr val="black">
                  <a:tint val="75000"/>
                </a:prstClr>
              </a:solidFill>
            </a:endParaRPr>
          </a:p>
        </p:txBody>
      </p:sp>
      <p:sp>
        <p:nvSpPr>
          <p:cNvPr id="4" name="3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2402152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2" y="273049"/>
            <a:ext cx="3008313" cy="1162051"/>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D969F44-863D-43CD-81F1-C5BDF8BCCFDA}" type="datetime1">
              <a:rPr lang="tr-TR" smtClean="0">
                <a:solidFill>
                  <a:prstClr val="black">
                    <a:tint val="75000"/>
                  </a:prstClr>
                </a:solidFill>
              </a:rPr>
              <a:pPr/>
              <a:t>08.12.2016</a:t>
            </a:fld>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1850172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9"/>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E473903-ED4B-4167-A819-AC1DEF5613BD}" type="datetime1">
              <a:rPr lang="tr-TR" smtClean="0">
                <a:solidFill>
                  <a:prstClr val="black">
                    <a:tint val="75000"/>
                  </a:prstClr>
                </a:solidFill>
              </a:rPr>
              <a:pPr/>
              <a:t>08.12.2016</a:t>
            </a:fld>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2982331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5BC70A-2985-4A71-902C-A4F7B8421874}" type="datetime1">
              <a:rPr lang="tr-TR" smtClean="0">
                <a:solidFill>
                  <a:prstClr val="black">
                    <a:tint val="75000"/>
                  </a:prstClr>
                </a:solidFill>
              </a:rPr>
              <a:pPr/>
              <a:t>08.12.2016</a:t>
            </a:fld>
            <a:endParaRPr lang="tr-TR">
              <a:solidFill>
                <a:prstClr val="black">
                  <a:tint val="75000"/>
                </a:prstClr>
              </a:solidFill>
            </a:endParaRPr>
          </a:p>
        </p:txBody>
      </p:sp>
      <p:sp>
        <p:nvSpPr>
          <p:cNvPr id="5" name="4 Altbilgi Yer Tutucusu"/>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5 Slayt Numarası Yer Tutucusu"/>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14040030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mailto:gnyklc623@hotmail.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07504" y="548680"/>
            <a:ext cx="9046791" cy="5856651"/>
          </a:xfrm>
        </p:spPr>
        <p:txBody>
          <a:bodyPr>
            <a:normAutofit/>
          </a:bodyPr>
          <a:lstStyle/>
          <a:p>
            <a:pPr>
              <a:lnSpc>
                <a:spcPct val="150000"/>
              </a:lnSpc>
              <a:defRPr/>
            </a:pPr>
            <a:r>
              <a:rPr lang="tr-TR" sz="4000" dirty="0" smtClean="0">
                <a:solidFill>
                  <a:schemeClr val="tx1"/>
                </a:solidFill>
              </a:rPr>
              <a:t> </a:t>
            </a:r>
            <a:r>
              <a:rPr lang="tr-TR" sz="3100" b="1" dirty="0">
                <a:solidFill>
                  <a:srgbClr val="800000"/>
                </a:solidFill>
                <a:latin typeface="Calisto MT" panose="02040603050505030304" pitchFamily="18" charset="0"/>
              </a:rPr>
              <a:t>TAŞINIR KAYIT </a:t>
            </a:r>
            <a:r>
              <a:rPr lang="tr-TR" sz="3100" b="1" dirty="0" smtClean="0">
                <a:solidFill>
                  <a:srgbClr val="800000"/>
                </a:solidFill>
                <a:latin typeface="Calisto MT" panose="02040603050505030304" pitchFamily="18" charset="0"/>
              </a:rPr>
              <a:t>YÖNETİM SİSTEMİ </a:t>
            </a:r>
            <a:br>
              <a:rPr lang="tr-TR" sz="3100" b="1" dirty="0" smtClean="0">
                <a:solidFill>
                  <a:srgbClr val="800000"/>
                </a:solidFill>
                <a:latin typeface="Calisto MT" panose="02040603050505030304" pitchFamily="18" charset="0"/>
              </a:rPr>
            </a:br>
            <a:r>
              <a:rPr lang="tr-TR" sz="3100" b="1" dirty="0" smtClean="0">
                <a:solidFill>
                  <a:srgbClr val="800000"/>
                </a:solidFill>
                <a:latin typeface="Calisto MT" panose="02040603050505030304" pitchFamily="18" charset="0"/>
              </a:rPr>
              <a:t>(</a:t>
            </a:r>
            <a:r>
              <a:rPr lang="tr-TR" sz="3100" b="1" dirty="0">
                <a:solidFill>
                  <a:srgbClr val="800000"/>
                </a:solidFill>
                <a:latin typeface="Calisto MT" panose="02040603050505030304" pitchFamily="18" charset="0"/>
              </a:rPr>
              <a:t>TKYS)</a:t>
            </a:r>
            <a:r>
              <a:rPr lang="tr-TR" sz="3100" b="1" dirty="0" smtClean="0">
                <a:solidFill>
                  <a:srgbClr val="800000"/>
                </a:solidFill>
                <a:latin typeface="Calisto MT" panose="02040603050505030304" pitchFamily="18" charset="0"/>
              </a:rPr>
              <a:t/>
            </a:r>
            <a:br>
              <a:rPr lang="tr-TR" sz="3100" b="1" dirty="0" smtClean="0">
                <a:solidFill>
                  <a:srgbClr val="800000"/>
                </a:solidFill>
                <a:latin typeface="Calisto MT" panose="02040603050505030304" pitchFamily="18" charset="0"/>
              </a:rPr>
            </a:br>
            <a:r>
              <a:rPr lang="tr-TR" sz="3100" b="1" dirty="0" smtClean="0">
                <a:solidFill>
                  <a:srgbClr val="800000"/>
                </a:solidFill>
                <a:latin typeface="Calisto MT" panose="02040603050505030304" pitchFamily="18" charset="0"/>
              </a:rPr>
              <a:t/>
            </a:r>
            <a:br>
              <a:rPr lang="tr-TR" sz="3100" b="1" dirty="0" smtClean="0">
                <a:solidFill>
                  <a:srgbClr val="800000"/>
                </a:solidFill>
                <a:latin typeface="Calisto MT" panose="02040603050505030304" pitchFamily="18" charset="0"/>
              </a:rPr>
            </a:br>
            <a:r>
              <a:rPr lang="tr-TR" sz="3100" dirty="0" smtClean="0">
                <a:solidFill>
                  <a:srgbClr val="800000"/>
                </a:solidFill>
                <a:latin typeface="Calisto MT" panose="02040603050505030304" pitchFamily="18" charset="0"/>
              </a:rPr>
              <a:t>Günay KILIÇ</a:t>
            </a:r>
            <a:br>
              <a:rPr lang="tr-TR" sz="3100" dirty="0" smtClean="0">
                <a:solidFill>
                  <a:srgbClr val="800000"/>
                </a:solidFill>
                <a:latin typeface="Calisto MT" panose="02040603050505030304" pitchFamily="18" charset="0"/>
              </a:rPr>
            </a:br>
            <a:r>
              <a:rPr lang="tr-TR" sz="3100" dirty="0">
                <a:solidFill>
                  <a:srgbClr val="800000"/>
                </a:solidFill>
                <a:latin typeface="Calisto MT" panose="02040603050505030304" pitchFamily="18" charset="0"/>
              </a:rPr>
              <a:t>Taşınır Kayıt Yetkilisi</a:t>
            </a:r>
          </a:p>
        </p:txBody>
      </p:sp>
      <p:sp>
        <p:nvSpPr>
          <p:cNvPr id="3" name="Slayt Numarası Yer Tutucusu 2"/>
          <p:cNvSpPr>
            <a:spLocks noGrp="1"/>
          </p:cNvSpPr>
          <p:nvPr>
            <p:ph type="sldNum" sz="quarter" idx="12"/>
          </p:nvPr>
        </p:nvSpPr>
        <p:spPr/>
        <p:txBody>
          <a:bodyPr/>
          <a:lstStyle/>
          <a:p>
            <a:fld id="{AAEAE4A8-A6E5-453E-B946-FB774B73F48C}" type="slidenum">
              <a:rPr lang="tr-TR" smtClean="0">
                <a:solidFill>
                  <a:srgbClr val="000000">
                    <a:lumMod val="65000"/>
                    <a:lumOff val="35000"/>
                  </a:srgbClr>
                </a:solidFill>
              </a:rPr>
              <a:pPr/>
              <a:t>1</a:t>
            </a:fld>
            <a:endParaRPr lang="tr-TR" dirty="0">
              <a:solidFill>
                <a:srgbClr val="000000">
                  <a:lumMod val="65000"/>
                  <a:lumOff val="35000"/>
                </a:srgbClr>
              </a:solidFill>
            </a:endParaRPr>
          </a:p>
        </p:txBody>
      </p:sp>
    </p:spTree>
    <p:extLst>
      <p:ext uri="{BB962C8B-B14F-4D97-AF65-F5344CB8AC3E}">
        <p14:creationId xmlns="" xmlns:p14="http://schemas.microsoft.com/office/powerpoint/2010/main" val="1340433451"/>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p:cNvSpPr>
            <a:spLocks noGrp="1"/>
          </p:cNvSpPr>
          <p:nvPr>
            <p:ph type="sldNum" sz="quarter" idx="12"/>
          </p:nvPr>
        </p:nvSpPr>
        <p:spPr/>
        <p:txBody>
          <a:bodyPr/>
          <a:lstStyle/>
          <a:p>
            <a:fld id="{AAEAE4A8-A6E5-453E-B946-FB774B73F48C}" type="slidenum">
              <a:rPr lang="tr-TR" smtClean="0">
                <a:solidFill>
                  <a:srgbClr val="000000">
                    <a:lumMod val="65000"/>
                    <a:lumOff val="35000"/>
                  </a:srgbClr>
                </a:solidFill>
              </a:rPr>
              <a:pPr/>
              <a:t>10</a:t>
            </a:fld>
            <a:endParaRPr lang="tr-TR" dirty="0">
              <a:solidFill>
                <a:srgbClr val="000000">
                  <a:lumMod val="65000"/>
                  <a:lumOff val="35000"/>
                </a:srgbClr>
              </a:solidFill>
            </a:endParaRPr>
          </a:p>
        </p:txBody>
      </p:sp>
      <p:sp>
        <p:nvSpPr>
          <p:cNvPr id="4" name="Dikdörtgen 3"/>
          <p:cNvSpPr/>
          <p:nvPr/>
        </p:nvSpPr>
        <p:spPr>
          <a:xfrm>
            <a:off x="395536" y="2636912"/>
            <a:ext cx="8136904" cy="1200329"/>
          </a:xfrm>
          <a:prstGeom prst="rect">
            <a:avLst/>
          </a:prstGeom>
        </p:spPr>
        <p:txBody>
          <a:bodyPr wrap="square">
            <a:spAutoFit/>
          </a:bodyPr>
          <a:lstStyle/>
          <a:p>
            <a:pPr lvl="0" algn="ctr"/>
            <a:r>
              <a:rPr lang="tr-TR" sz="3600" b="1" i="1" dirty="0" smtClean="0">
                <a:solidFill>
                  <a:srgbClr val="FF0000"/>
                </a:solidFill>
                <a:effectLst>
                  <a:outerShdw blurRad="38100" dist="38100" dir="2700000" algn="tl">
                    <a:srgbClr val="000000">
                      <a:alpha val="43137"/>
                    </a:srgbClr>
                  </a:outerShdw>
                </a:effectLst>
                <a:latin typeface="Bookman Old Style" panose="02050604050505020204" pitchFamily="18" charset="0"/>
              </a:rPr>
              <a:t>1.1 SAYIM TUTANAĞI OLUŞTURMA</a:t>
            </a:r>
            <a:endParaRPr lang="tr-TR" sz="3600" i="1" dirty="0">
              <a:effectLst>
                <a:outerShdw blurRad="38100" dist="38100" dir="2700000" algn="tl">
                  <a:srgbClr val="000000">
                    <a:alpha val="43137"/>
                  </a:srgbClr>
                </a:outerShdw>
              </a:effectLst>
              <a:latin typeface="Bookman Old Style" panose="02050604050505020204" pitchFamily="18" charset="0"/>
            </a:endParaRPr>
          </a:p>
        </p:txBody>
      </p:sp>
    </p:spTree>
    <p:extLst>
      <p:ext uri="{BB962C8B-B14F-4D97-AF65-F5344CB8AC3E}">
        <p14:creationId xmlns="" xmlns:p14="http://schemas.microsoft.com/office/powerpoint/2010/main" val="3098419137"/>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p:nvPr/>
        </p:nvPicPr>
        <p:blipFill rotWithShape="1">
          <a:blip r:embed="rId2" cstate="print"/>
          <a:srcRect t="11973" r="1464" b="12591"/>
          <a:stretch/>
        </p:blipFill>
        <p:spPr bwMode="auto">
          <a:xfrm>
            <a:off x="320474" y="974705"/>
            <a:ext cx="8499997" cy="5478631"/>
          </a:xfrm>
          <a:prstGeom prst="rect">
            <a:avLst/>
          </a:prstGeom>
          <a:ln>
            <a:noFill/>
          </a:ln>
          <a:extLst>
            <a:ext uri="{53640926-AAD7-44D8-BBD7-CCE9431645EC}">
              <a14:shadowObscured xmlns="" xmlns:a14="http://schemas.microsoft.com/office/drawing/2010/main"/>
            </a:ext>
          </a:extLst>
        </p:spPr>
      </p:pic>
      <p:sp>
        <p:nvSpPr>
          <p:cNvPr id="5" name="Dikdörtgen 4"/>
          <p:cNvSpPr/>
          <p:nvPr/>
        </p:nvSpPr>
        <p:spPr>
          <a:xfrm>
            <a:off x="-36512" y="44624"/>
            <a:ext cx="5382627"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Sayım ve Yıl Sonu İşlemleri</a:t>
            </a:r>
          </a:p>
          <a:p>
            <a:r>
              <a:rPr lang="tr-TR" sz="2800" b="1" dirty="0" smtClean="0">
                <a:solidFill>
                  <a:srgbClr val="FF0000"/>
                </a:solidFill>
                <a:effectLst>
                  <a:outerShdw blurRad="38100" dist="38100" dir="2700000" algn="tl">
                    <a:srgbClr val="000000">
                      <a:alpha val="43137"/>
                    </a:srgbClr>
                  </a:outerShdw>
                </a:effectLst>
              </a:rPr>
              <a:t>		</a:t>
            </a:r>
            <a:r>
              <a:rPr lang="tr-TR" sz="2400" b="1" dirty="0" smtClean="0">
                <a:effectLst>
                  <a:outerShdw blurRad="38100" dist="38100" dir="2700000" algn="tl">
                    <a:srgbClr val="000000">
                      <a:alpha val="43137"/>
                    </a:srgbClr>
                  </a:outerShdw>
                </a:effectLst>
              </a:rPr>
              <a:t>Sayım Tutanağı Oluşturma</a:t>
            </a:r>
            <a:endParaRPr lang="tr-TR" sz="2400" b="1" dirty="0">
              <a:effectLst>
                <a:outerShdw blurRad="38100" dist="38100" dir="2700000" algn="tl">
                  <a:srgbClr val="000000">
                    <a:alpha val="43137"/>
                  </a:srgbClr>
                </a:outerShdw>
              </a:effectLst>
            </a:endParaRPr>
          </a:p>
        </p:txBody>
      </p:sp>
      <p:pic>
        <p:nvPicPr>
          <p:cNvPr id="14" name="Picture 2" descr="LOGO"/>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6633" t="13742" r="16649" b="13215"/>
          <a:stretch/>
        </p:blipFill>
        <p:spPr bwMode="auto">
          <a:xfrm>
            <a:off x="358778" y="5673373"/>
            <a:ext cx="756838" cy="779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Dikdörtgen 6"/>
          <p:cNvSpPr/>
          <p:nvPr/>
        </p:nvSpPr>
        <p:spPr>
          <a:xfrm>
            <a:off x="386300" y="3192036"/>
            <a:ext cx="792088"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502608" y="3327304"/>
            <a:ext cx="684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2123728" y="1933382"/>
            <a:ext cx="1584176"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Yuvarlatılmış Dikdörtgen 9"/>
          <p:cNvSpPr/>
          <p:nvPr/>
        </p:nvSpPr>
        <p:spPr>
          <a:xfrm>
            <a:off x="6444208" y="4725144"/>
            <a:ext cx="1800200" cy="463406"/>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Sayım ve Yıl Sonu İşlemleri,</a:t>
            </a:r>
            <a:endParaRPr lang="tr-TR" sz="1050" dirty="0">
              <a:solidFill>
                <a:schemeClr val="tx1"/>
              </a:solidFill>
            </a:endParaRPr>
          </a:p>
        </p:txBody>
      </p:sp>
      <p:sp>
        <p:nvSpPr>
          <p:cNvPr id="11" name="Yuvarlatılmış Dikdörtgen 10"/>
          <p:cNvSpPr/>
          <p:nvPr/>
        </p:nvSpPr>
        <p:spPr>
          <a:xfrm>
            <a:off x="6444208" y="5196756"/>
            <a:ext cx="1800200" cy="463406"/>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Sayım Tutanağı Oluştur,</a:t>
            </a:r>
            <a:endParaRPr lang="tr-TR" sz="1050" dirty="0">
              <a:solidFill>
                <a:schemeClr val="tx1"/>
              </a:solidFill>
            </a:endParaRPr>
          </a:p>
        </p:txBody>
      </p:sp>
      <p:sp>
        <p:nvSpPr>
          <p:cNvPr id="12" name="Yuvarlatılmış Dikdörtgen 11"/>
          <p:cNvSpPr/>
          <p:nvPr/>
        </p:nvSpPr>
        <p:spPr>
          <a:xfrm>
            <a:off x="6453444" y="5659132"/>
            <a:ext cx="1800200" cy="463406"/>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Ambar Seçilir.</a:t>
            </a:r>
            <a:endParaRPr lang="tr-TR" sz="1050" dirty="0">
              <a:solidFill>
                <a:schemeClr val="tx1"/>
              </a:solidFill>
            </a:endParaRPr>
          </a:p>
        </p:txBody>
      </p:sp>
    </p:spTree>
    <p:extLst>
      <p:ext uri="{BB962C8B-B14F-4D97-AF65-F5344CB8AC3E}">
        <p14:creationId xmlns="" xmlns:p14="http://schemas.microsoft.com/office/powerpoint/2010/main" val="1941854333"/>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 1"/>
          <p:cNvGrpSpPr/>
          <p:nvPr/>
        </p:nvGrpSpPr>
        <p:grpSpPr>
          <a:xfrm>
            <a:off x="320475" y="908720"/>
            <a:ext cx="8499997" cy="5688632"/>
            <a:chOff x="320475" y="686669"/>
            <a:chExt cx="8558429" cy="6205705"/>
          </a:xfrm>
        </p:grpSpPr>
        <p:pic>
          <p:nvPicPr>
            <p:cNvPr id="4" name="Resim 3"/>
            <p:cNvPicPr/>
            <p:nvPr/>
          </p:nvPicPr>
          <p:blipFill rotWithShape="1">
            <a:blip r:embed="rId2" cstate="print"/>
            <a:srcRect t="11972" r="1134" b="29737"/>
            <a:stretch/>
          </p:blipFill>
          <p:spPr bwMode="auto">
            <a:xfrm>
              <a:off x="320475" y="686669"/>
              <a:ext cx="8551788" cy="3102372"/>
            </a:xfrm>
            <a:prstGeom prst="rect">
              <a:avLst/>
            </a:prstGeom>
            <a:ln>
              <a:noFill/>
            </a:ln>
            <a:extLst>
              <a:ext uri="{53640926-AAD7-44D8-BBD7-CCE9431645EC}">
                <a14:shadowObscured xmlns="" xmlns:a14="http://schemas.microsoft.com/office/drawing/2010/main"/>
              </a:ext>
            </a:extLst>
          </p:spPr>
        </p:pic>
        <p:pic>
          <p:nvPicPr>
            <p:cNvPr id="6" name="Resim 5"/>
            <p:cNvPicPr/>
            <p:nvPr/>
          </p:nvPicPr>
          <p:blipFill rotWithShape="1">
            <a:blip r:embed="rId3" cstate="print"/>
            <a:srcRect t="11688" r="1191" b="29717"/>
            <a:stretch/>
          </p:blipFill>
          <p:spPr bwMode="auto">
            <a:xfrm>
              <a:off x="320475" y="3790002"/>
              <a:ext cx="8558429" cy="3102372"/>
            </a:xfrm>
            <a:prstGeom prst="rect">
              <a:avLst/>
            </a:prstGeom>
            <a:ln>
              <a:noFill/>
            </a:ln>
            <a:extLst>
              <a:ext uri="{53640926-AAD7-44D8-BBD7-CCE9431645EC}">
                <a14:shadowObscured xmlns="" xmlns:a14="http://schemas.microsoft.com/office/drawing/2010/main"/>
              </a:ext>
            </a:extLst>
          </p:spPr>
        </p:pic>
      </p:grpSp>
      <p:sp>
        <p:nvSpPr>
          <p:cNvPr id="5" name="Dikdörtgen 4"/>
          <p:cNvSpPr/>
          <p:nvPr/>
        </p:nvSpPr>
        <p:spPr>
          <a:xfrm>
            <a:off x="-36512" y="44624"/>
            <a:ext cx="5382627"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Sayım ve Yıl Sonu İşlemleri</a:t>
            </a:r>
          </a:p>
          <a:p>
            <a:r>
              <a:rPr lang="tr-TR" sz="2800" b="1" dirty="0" smtClean="0">
                <a:solidFill>
                  <a:srgbClr val="FF0000"/>
                </a:solidFill>
                <a:effectLst>
                  <a:outerShdw blurRad="38100" dist="38100" dir="2700000" algn="tl">
                    <a:srgbClr val="000000">
                      <a:alpha val="43137"/>
                    </a:srgbClr>
                  </a:outerShdw>
                </a:effectLst>
              </a:rPr>
              <a:t>		</a:t>
            </a:r>
            <a:r>
              <a:rPr lang="tr-TR" sz="2400" b="1" dirty="0" smtClean="0">
                <a:effectLst>
                  <a:outerShdw blurRad="38100" dist="38100" dir="2700000" algn="tl">
                    <a:srgbClr val="000000">
                      <a:alpha val="43137"/>
                    </a:srgbClr>
                  </a:outerShdw>
                </a:effectLst>
              </a:rPr>
              <a:t>Sayım Tutanağı Oluşturma</a:t>
            </a:r>
            <a:endParaRPr lang="tr-TR" sz="2400" b="1" dirty="0">
              <a:effectLst>
                <a:outerShdw blurRad="38100" dist="38100" dir="2700000" algn="tl">
                  <a:srgbClr val="000000">
                    <a:alpha val="43137"/>
                  </a:srgbClr>
                </a:outerShdw>
              </a:effectLst>
            </a:endParaRPr>
          </a:p>
        </p:txBody>
      </p:sp>
      <p:pic>
        <p:nvPicPr>
          <p:cNvPr id="14" name="Picture 2" descr="LOGO"/>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16633" t="13742" r="16649" b="13215"/>
          <a:stretch/>
        </p:blipFill>
        <p:spPr bwMode="auto">
          <a:xfrm>
            <a:off x="358778" y="5965805"/>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Dikdörtgen 6"/>
          <p:cNvSpPr/>
          <p:nvPr/>
        </p:nvSpPr>
        <p:spPr>
          <a:xfrm>
            <a:off x="2114492" y="1556792"/>
            <a:ext cx="1584176"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Yuvarlatılmış Dikdörtgen 7"/>
          <p:cNvSpPr/>
          <p:nvPr/>
        </p:nvSpPr>
        <p:spPr>
          <a:xfrm>
            <a:off x="6199585" y="4697436"/>
            <a:ext cx="2414099" cy="463406"/>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Sayım Miktarını Otomatik Tamamla,</a:t>
            </a:r>
            <a:endParaRPr lang="tr-TR" sz="1050" dirty="0">
              <a:solidFill>
                <a:schemeClr val="tx1"/>
              </a:solidFill>
            </a:endParaRPr>
          </a:p>
        </p:txBody>
      </p:sp>
      <p:sp>
        <p:nvSpPr>
          <p:cNvPr id="9" name="Dikdörtgen 8"/>
          <p:cNvSpPr/>
          <p:nvPr/>
        </p:nvSpPr>
        <p:spPr>
          <a:xfrm>
            <a:off x="2105968" y="4411284"/>
            <a:ext cx="1584176"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p:cNvSpPr/>
          <p:nvPr/>
        </p:nvSpPr>
        <p:spPr>
          <a:xfrm>
            <a:off x="3817891" y="1694747"/>
            <a:ext cx="781817"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Dikdörtgen 10"/>
          <p:cNvSpPr/>
          <p:nvPr/>
        </p:nvSpPr>
        <p:spPr>
          <a:xfrm>
            <a:off x="2688157" y="1700808"/>
            <a:ext cx="283075" cy="1031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Dikdörtgen 11"/>
          <p:cNvSpPr/>
          <p:nvPr/>
        </p:nvSpPr>
        <p:spPr>
          <a:xfrm>
            <a:off x="5148064" y="1705641"/>
            <a:ext cx="828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0" name="Dikdörtgen 19"/>
          <p:cNvSpPr/>
          <p:nvPr/>
        </p:nvSpPr>
        <p:spPr>
          <a:xfrm>
            <a:off x="3816152" y="4547046"/>
            <a:ext cx="781817"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Dikdörtgen 20"/>
          <p:cNvSpPr/>
          <p:nvPr/>
        </p:nvSpPr>
        <p:spPr>
          <a:xfrm>
            <a:off x="2686418" y="4553107"/>
            <a:ext cx="283075" cy="1031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Dikdörtgen 21"/>
          <p:cNvSpPr/>
          <p:nvPr/>
        </p:nvSpPr>
        <p:spPr>
          <a:xfrm>
            <a:off x="5146325" y="4557940"/>
            <a:ext cx="828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Yuvarlatılmış Dikdörtgen 22"/>
          <p:cNvSpPr/>
          <p:nvPr/>
        </p:nvSpPr>
        <p:spPr>
          <a:xfrm>
            <a:off x="6196989" y="5161722"/>
            <a:ext cx="2414099" cy="463406"/>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Kaydet,</a:t>
            </a:r>
            <a:endParaRPr lang="tr-TR" sz="1050" dirty="0">
              <a:solidFill>
                <a:schemeClr val="tx1"/>
              </a:solidFill>
            </a:endParaRPr>
          </a:p>
        </p:txBody>
      </p:sp>
      <p:sp>
        <p:nvSpPr>
          <p:cNvPr id="24" name="Yuvarlatılmış Dikdörtgen 23"/>
          <p:cNvSpPr/>
          <p:nvPr/>
        </p:nvSpPr>
        <p:spPr>
          <a:xfrm>
            <a:off x="6196989" y="5625128"/>
            <a:ext cx="2414099" cy="463406"/>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Sayım Tutanağını Sonlandır.</a:t>
            </a:r>
            <a:endParaRPr lang="tr-TR" sz="1050" dirty="0">
              <a:solidFill>
                <a:schemeClr val="tx1"/>
              </a:solidFill>
            </a:endParaRPr>
          </a:p>
        </p:txBody>
      </p:sp>
      <p:sp>
        <p:nvSpPr>
          <p:cNvPr id="25" name="Yuvarlatılmış Dikdörtgen 24"/>
          <p:cNvSpPr/>
          <p:nvPr/>
        </p:nvSpPr>
        <p:spPr>
          <a:xfrm>
            <a:off x="6196989" y="6088534"/>
            <a:ext cx="2414099" cy="463406"/>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Bu İşlemler Bütün Ambarlar İçin Tekrarlanır.</a:t>
            </a:r>
            <a:endParaRPr lang="tr-TR" sz="1050" dirty="0">
              <a:solidFill>
                <a:schemeClr val="tx1"/>
              </a:solidFill>
            </a:endParaRPr>
          </a:p>
        </p:txBody>
      </p:sp>
      <p:pic>
        <p:nvPicPr>
          <p:cNvPr id="26" name="Resim 25"/>
          <p:cNvPicPr/>
          <p:nvPr/>
        </p:nvPicPr>
        <p:blipFill rotWithShape="1">
          <a:blip r:embed="rId5" cstate="print"/>
          <a:srcRect l="39703" t="49169" r="39806" b="41820"/>
          <a:stretch/>
        </p:blipFill>
        <p:spPr bwMode="auto">
          <a:xfrm>
            <a:off x="2237825" y="2420888"/>
            <a:ext cx="3108290" cy="721479"/>
          </a:xfrm>
          <a:prstGeom prst="rect">
            <a:avLst/>
          </a:prstGeom>
          <a:ln>
            <a:noFill/>
          </a:ln>
          <a:extLst>
            <a:ext uri="{53640926-AAD7-44D8-BBD7-CCE9431645EC}">
              <a14:shadowObscured xmlns="" xmlns:a14="http://schemas.microsoft.com/office/drawing/2010/main"/>
            </a:ext>
          </a:extLst>
        </p:spPr>
      </p:pic>
      <p:pic>
        <p:nvPicPr>
          <p:cNvPr id="27" name="Resim 26"/>
          <p:cNvPicPr/>
          <p:nvPr/>
        </p:nvPicPr>
        <p:blipFill rotWithShape="1">
          <a:blip r:embed="rId5" cstate="print"/>
          <a:srcRect l="39703" t="49169" r="39806" b="41820"/>
          <a:stretch/>
        </p:blipFill>
        <p:spPr bwMode="auto">
          <a:xfrm>
            <a:off x="2237825" y="5229200"/>
            <a:ext cx="3108290" cy="721479"/>
          </a:xfrm>
          <a:prstGeom prst="rect">
            <a:avLst/>
          </a:prstGeom>
          <a:ln>
            <a:noFill/>
          </a:ln>
          <a:extLst>
            <a:ext uri="{53640926-AAD7-44D8-BBD7-CCE9431645EC}">
              <a14:shadowObscured xmlns="" xmlns:a14="http://schemas.microsoft.com/office/drawing/2010/main"/>
            </a:ext>
          </a:extLst>
        </p:spPr>
      </p:pic>
      <p:pic>
        <p:nvPicPr>
          <p:cNvPr id="28" name="Resim 27"/>
          <p:cNvPicPr/>
          <p:nvPr/>
        </p:nvPicPr>
        <p:blipFill rotWithShape="1">
          <a:blip r:embed="rId6" cstate="print"/>
          <a:srcRect l="32312" t="48038" r="33301" b="40983"/>
          <a:stretch/>
        </p:blipFill>
        <p:spPr bwMode="auto">
          <a:xfrm>
            <a:off x="1444474" y="2341385"/>
            <a:ext cx="4491339" cy="923363"/>
          </a:xfrm>
          <a:prstGeom prst="rect">
            <a:avLst/>
          </a:prstGeom>
          <a:ln>
            <a:noFill/>
          </a:ln>
          <a:extLst>
            <a:ext uri="{53640926-AAD7-44D8-BBD7-CCE9431645EC}">
              <a14:shadowObscured xmlns="" xmlns:a14="http://schemas.microsoft.com/office/drawing/2010/main"/>
            </a:ext>
          </a:extLst>
        </p:spPr>
      </p:pic>
      <p:pic>
        <p:nvPicPr>
          <p:cNvPr id="29" name="Resim 28"/>
          <p:cNvPicPr/>
          <p:nvPr/>
        </p:nvPicPr>
        <p:blipFill rotWithShape="1">
          <a:blip r:embed="rId6" cstate="print"/>
          <a:srcRect l="32312" t="48038" r="33301" b="40983"/>
          <a:stretch/>
        </p:blipFill>
        <p:spPr bwMode="auto">
          <a:xfrm>
            <a:off x="1375569" y="5090540"/>
            <a:ext cx="4491339" cy="92336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 xmlns:p14="http://schemas.microsoft.com/office/powerpoint/2010/main" val="3790760476"/>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1000" fill="hold"/>
                                        <p:tgtEl>
                                          <p:spTgt spid="26"/>
                                        </p:tgtEl>
                                        <p:attrNameLst>
                                          <p:attrName>ppt_w</p:attrName>
                                        </p:attrNameLst>
                                      </p:cBhvr>
                                      <p:tavLst>
                                        <p:tav tm="0">
                                          <p:val>
                                            <p:fltVal val="0"/>
                                          </p:val>
                                        </p:tav>
                                        <p:tav tm="100000">
                                          <p:val>
                                            <p:strVal val="#ppt_w"/>
                                          </p:val>
                                        </p:tav>
                                      </p:tavLst>
                                    </p:anim>
                                    <p:anim calcmode="lin" valueType="num">
                                      <p:cBhvr>
                                        <p:cTn id="42" dur="1000" fill="hold"/>
                                        <p:tgtEl>
                                          <p:spTgt spid="26"/>
                                        </p:tgtEl>
                                        <p:attrNameLst>
                                          <p:attrName>ppt_h</p:attrName>
                                        </p:attrNameLst>
                                      </p:cBhvr>
                                      <p:tavLst>
                                        <p:tav tm="0">
                                          <p:val>
                                            <p:fltVal val="0"/>
                                          </p:val>
                                        </p:tav>
                                        <p:tav tm="100000">
                                          <p:val>
                                            <p:strVal val="#ppt_h"/>
                                          </p:val>
                                        </p:tav>
                                      </p:tavLst>
                                    </p:anim>
                                    <p:anim calcmode="lin" valueType="num">
                                      <p:cBhvr>
                                        <p:cTn id="43" dur="1000" fill="hold"/>
                                        <p:tgtEl>
                                          <p:spTgt spid="26"/>
                                        </p:tgtEl>
                                        <p:attrNameLst>
                                          <p:attrName>style.rotation</p:attrName>
                                        </p:attrNameLst>
                                      </p:cBhvr>
                                      <p:tavLst>
                                        <p:tav tm="0">
                                          <p:val>
                                            <p:fltVal val="90"/>
                                          </p:val>
                                        </p:tav>
                                        <p:tav tm="100000">
                                          <p:val>
                                            <p:fltVal val="0"/>
                                          </p:val>
                                        </p:tav>
                                      </p:tavLst>
                                    </p:anim>
                                    <p:animEffect transition="in" filter="fade">
                                      <p:cBhvr>
                                        <p:cTn id="44" dur="1000"/>
                                        <p:tgtEl>
                                          <p:spTgt spid="26"/>
                                        </p:tgtEl>
                                      </p:cBhvr>
                                    </p:animEffect>
                                  </p:childTnLst>
                                </p:cTn>
                              </p:par>
                              <p:par>
                                <p:cTn id="45" presetID="31" presetClass="entr" presetSubtype="0"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1000" fill="hold"/>
                                        <p:tgtEl>
                                          <p:spTgt spid="27"/>
                                        </p:tgtEl>
                                        <p:attrNameLst>
                                          <p:attrName>ppt_w</p:attrName>
                                        </p:attrNameLst>
                                      </p:cBhvr>
                                      <p:tavLst>
                                        <p:tav tm="0">
                                          <p:val>
                                            <p:fltVal val="0"/>
                                          </p:val>
                                        </p:tav>
                                        <p:tav tm="100000">
                                          <p:val>
                                            <p:strVal val="#ppt_w"/>
                                          </p:val>
                                        </p:tav>
                                      </p:tavLst>
                                    </p:anim>
                                    <p:anim calcmode="lin" valueType="num">
                                      <p:cBhvr>
                                        <p:cTn id="48" dur="1000" fill="hold"/>
                                        <p:tgtEl>
                                          <p:spTgt spid="27"/>
                                        </p:tgtEl>
                                        <p:attrNameLst>
                                          <p:attrName>ppt_h</p:attrName>
                                        </p:attrNameLst>
                                      </p:cBhvr>
                                      <p:tavLst>
                                        <p:tav tm="0">
                                          <p:val>
                                            <p:fltVal val="0"/>
                                          </p:val>
                                        </p:tav>
                                        <p:tav tm="100000">
                                          <p:val>
                                            <p:strVal val="#ppt_h"/>
                                          </p:val>
                                        </p:tav>
                                      </p:tavLst>
                                    </p:anim>
                                    <p:anim calcmode="lin" valueType="num">
                                      <p:cBhvr>
                                        <p:cTn id="49" dur="1000" fill="hold"/>
                                        <p:tgtEl>
                                          <p:spTgt spid="27"/>
                                        </p:tgtEl>
                                        <p:attrNameLst>
                                          <p:attrName>style.rotation</p:attrName>
                                        </p:attrNameLst>
                                      </p:cBhvr>
                                      <p:tavLst>
                                        <p:tav tm="0">
                                          <p:val>
                                            <p:fltVal val="90"/>
                                          </p:val>
                                        </p:tav>
                                        <p:tav tm="100000">
                                          <p:val>
                                            <p:fltVal val="0"/>
                                          </p:val>
                                        </p:tav>
                                      </p:tavLst>
                                    </p:anim>
                                    <p:animEffect transition="in" filter="fade">
                                      <p:cBhvr>
                                        <p:cTn id="50" dur="1000"/>
                                        <p:tgtEl>
                                          <p:spTgt spid="27"/>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anim calcmode="lin" valueType="num">
                                      <p:cBhvr>
                                        <p:cTn id="66" dur="1000" fill="hold"/>
                                        <p:tgtEl>
                                          <p:spTgt spid="22"/>
                                        </p:tgtEl>
                                        <p:attrNameLst>
                                          <p:attrName>ppt_x</p:attrName>
                                        </p:attrNameLst>
                                      </p:cBhvr>
                                      <p:tavLst>
                                        <p:tav tm="0">
                                          <p:val>
                                            <p:strVal val="#ppt_x"/>
                                          </p:val>
                                        </p:tav>
                                        <p:tav tm="100000">
                                          <p:val>
                                            <p:strVal val="#ppt_x"/>
                                          </p:val>
                                        </p:tav>
                                      </p:tavLst>
                                    </p:anim>
                                    <p:anim calcmode="lin" valueType="num">
                                      <p:cBhvr>
                                        <p:cTn id="6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31" presetClass="entr" presetSubtype="0" fill="hold" nodeType="click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1000" fill="hold"/>
                                        <p:tgtEl>
                                          <p:spTgt spid="28"/>
                                        </p:tgtEl>
                                        <p:attrNameLst>
                                          <p:attrName>ppt_w</p:attrName>
                                        </p:attrNameLst>
                                      </p:cBhvr>
                                      <p:tavLst>
                                        <p:tav tm="0">
                                          <p:val>
                                            <p:fltVal val="0"/>
                                          </p:val>
                                        </p:tav>
                                        <p:tav tm="100000">
                                          <p:val>
                                            <p:strVal val="#ppt_w"/>
                                          </p:val>
                                        </p:tav>
                                      </p:tavLst>
                                    </p:anim>
                                    <p:anim calcmode="lin" valueType="num">
                                      <p:cBhvr>
                                        <p:cTn id="73" dur="1000" fill="hold"/>
                                        <p:tgtEl>
                                          <p:spTgt spid="28"/>
                                        </p:tgtEl>
                                        <p:attrNameLst>
                                          <p:attrName>ppt_h</p:attrName>
                                        </p:attrNameLst>
                                      </p:cBhvr>
                                      <p:tavLst>
                                        <p:tav tm="0">
                                          <p:val>
                                            <p:fltVal val="0"/>
                                          </p:val>
                                        </p:tav>
                                        <p:tav tm="100000">
                                          <p:val>
                                            <p:strVal val="#ppt_h"/>
                                          </p:val>
                                        </p:tav>
                                      </p:tavLst>
                                    </p:anim>
                                    <p:anim calcmode="lin" valueType="num">
                                      <p:cBhvr>
                                        <p:cTn id="74" dur="1000" fill="hold"/>
                                        <p:tgtEl>
                                          <p:spTgt spid="28"/>
                                        </p:tgtEl>
                                        <p:attrNameLst>
                                          <p:attrName>style.rotation</p:attrName>
                                        </p:attrNameLst>
                                      </p:cBhvr>
                                      <p:tavLst>
                                        <p:tav tm="0">
                                          <p:val>
                                            <p:fltVal val="90"/>
                                          </p:val>
                                        </p:tav>
                                        <p:tav tm="100000">
                                          <p:val>
                                            <p:fltVal val="0"/>
                                          </p:val>
                                        </p:tav>
                                      </p:tavLst>
                                    </p:anim>
                                    <p:animEffect transition="in" filter="fade">
                                      <p:cBhvr>
                                        <p:cTn id="75" dur="1000"/>
                                        <p:tgtEl>
                                          <p:spTgt spid="28"/>
                                        </p:tgtEl>
                                      </p:cBhvr>
                                    </p:animEffect>
                                  </p:childTnLst>
                                </p:cTn>
                              </p:par>
                              <p:par>
                                <p:cTn id="76" presetID="31" presetClass="entr" presetSubtype="0" fill="hold"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p:cTn id="78" dur="1000" fill="hold"/>
                                        <p:tgtEl>
                                          <p:spTgt spid="29"/>
                                        </p:tgtEl>
                                        <p:attrNameLst>
                                          <p:attrName>ppt_w</p:attrName>
                                        </p:attrNameLst>
                                      </p:cBhvr>
                                      <p:tavLst>
                                        <p:tav tm="0">
                                          <p:val>
                                            <p:fltVal val="0"/>
                                          </p:val>
                                        </p:tav>
                                        <p:tav tm="100000">
                                          <p:val>
                                            <p:strVal val="#ppt_w"/>
                                          </p:val>
                                        </p:tav>
                                      </p:tavLst>
                                    </p:anim>
                                    <p:anim calcmode="lin" valueType="num">
                                      <p:cBhvr>
                                        <p:cTn id="79" dur="1000" fill="hold"/>
                                        <p:tgtEl>
                                          <p:spTgt spid="29"/>
                                        </p:tgtEl>
                                        <p:attrNameLst>
                                          <p:attrName>ppt_h</p:attrName>
                                        </p:attrNameLst>
                                      </p:cBhvr>
                                      <p:tavLst>
                                        <p:tav tm="0">
                                          <p:val>
                                            <p:fltVal val="0"/>
                                          </p:val>
                                        </p:tav>
                                        <p:tav tm="100000">
                                          <p:val>
                                            <p:strVal val="#ppt_h"/>
                                          </p:val>
                                        </p:tav>
                                      </p:tavLst>
                                    </p:anim>
                                    <p:anim calcmode="lin" valueType="num">
                                      <p:cBhvr>
                                        <p:cTn id="80" dur="1000" fill="hold"/>
                                        <p:tgtEl>
                                          <p:spTgt spid="29"/>
                                        </p:tgtEl>
                                        <p:attrNameLst>
                                          <p:attrName>style.rotation</p:attrName>
                                        </p:attrNameLst>
                                      </p:cBhvr>
                                      <p:tavLst>
                                        <p:tav tm="0">
                                          <p:val>
                                            <p:fltVal val="90"/>
                                          </p:val>
                                        </p:tav>
                                        <p:tav tm="100000">
                                          <p:val>
                                            <p:fltVal val="0"/>
                                          </p:val>
                                        </p:tav>
                                      </p:tavLst>
                                    </p:anim>
                                    <p:animEffect transition="in" filter="fade">
                                      <p:cBhvr>
                                        <p:cTn id="81" dur="1000"/>
                                        <p:tgtEl>
                                          <p:spTgt spid="29"/>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fade">
                                      <p:cBhvr>
                                        <p:cTn id="86" dur="1000"/>
                                        <p:tgtEl>
                                          <p:spTgt spid="25"/>
                                        </p:tgtEl>
                                      </p:cBhvr>
                                    </p:animEffect>
                                    <p:anim calcmode="lin" valueType="num">
                                      <p:cBhvr>
                                        <p:cTn id="87" dur="1000" fill="hold"/>
                                        <p:tgtEl>
                                          <p:spTgt spid="25"/>
                                        </p:tgtEl>
                                        <p:attrNameLst>
                                          <p:attrName>ppt_x</p:attrName>
                                        </p:attrNameLst>
                                      </p:cBhvr>
                                      <p:tavLst>
                                        <p:tav tm="0">
                                          <p:val>
                                            <p:strVal val="#ppt_x"/>
                                          </p:val>
                                        </p:tav>
                                        <p:tav tm="100000">
                                          <p:val>
                                            <p:strVal val="#ppt_x"/>
                                          </p:val>
                                        </p:tav>
                                      </p:tavLst>
                                    </p:anim>
                                    <p:anim calcmode="lin" valueType="num">
                                      <p:cBhvr>
                                        <p:cTn id="8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20" grpId="0" animBg="1"/>
      <p:bldP spid="21" grpId="0" animBg="1"/>
      <p:bldP spid="22" grpId="0" animBg="1"/>
      <p:bldP spid="23" grpId="0" animBg="1"/>
      <p:bldP spid="24"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p:nvPr/>
        </p:nvPicPr>
        <p:blipFill rotWithShape="1">
          <a:blip r:embed="rId2" cstate="print"/>
          <a:srcRect t="11971" r="1072" b="11079"/>
          <a:stretch/>
        </p:blipFill>
        <p:spPr bwMode="auto">
          <a:xfrm>
            <a:off x="369082" y="998730"/>
            <a:ext cx="8379382" cy="5454606"/>
          </a:xfrm>
          <a:prstGeom prst="rect">
            <a:avLst/>
          </a:prstGeom>
          <a:ln>
            <a:noFill/>
          </a:ln>
          <a:extLst>
            <a:ext uri="{53640926-AAD7-44D8-BBD7-CCE9431645EC}">
              <a14:shadowObscured xmlns="" xmlns:a14="http://schemas.microsoft.com/office/drawing/2010/main"/>
            </a:ext>
          </a:extLst>
        </p:spPr>
      </p:pic>
      <p:sp>
        <p:nvSpPr>
          <p:cNvPr id="5" name="Dikdörtgen 4"/>
          <p:cNvSpPr/>
          <p:nvPr/>
        </p:nvSpPr>
        <p:spPr>
          <a:xfrm>
            <a:off x="-36512" y="44624"/>
            <a:ext cx="5382627"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Sayım ve Yıl Sonu İşlemleri</a:t>
            </a:r>
          </a:p>
          <a:p>
            <a:r>
              <a:rPr lang="tr-TR" sz="2800" b="1" dirty="0" smtClean="0">
                <a:solidFill>
                  <a:srgbClr val="FF0000"/>
                </a:solidFill>
                <a:effectLst>
                  <a:outerShdw blurRad="38100" dist="38100" dir="2700000" algn="tl">
                    <a:srgbClr val="000000">
                      <a:alpha val="43137"/>
                    </a:srgbClr>
                  </a:outerShdw>
                </a:effectLst>
              </a:rPr>
              <a:t>		</a:t>
            </a:r>
            <a:r>
              <a:rPr lang="tr-TR" sz="2400" b="1" dirty="0" smtClean="0">
                <a:effectLst>
                  <a:outerShdw blurRad="38100" dist="38100" dir="2700000" algn="tl">
                    <a:srgbClr val="000000">
                      <a:alpha val="43137"/>
                    </a:srgbClr>
                  </a:outerShdw>
                </a:effectLst>
              </a:rPr>
              <a:t>Sayım Tutanağı Oluşturma</a:t>
            </a:r>
            <a:endParaRPr lang="tr-TR" sz="2400" b="1" dirty="0">
              <a:effectLst>
                <a:outerShdw blurRad="38100" dist="38100" dir="2700000" algn="tl">
                  <a:srgbClr val="000000">
                    <a:alpha val="43137"/>
                  </a:srgbClr>
                </a:outerShdw>
              </a:effectLst>
            </a:endParaRPr>
          </a:p>
        </p:txBody>
      </p:sp>
      <p:pic>
        <p:nvPicPr>
          <p:cNvPr id="14" name="Picture 2" descr="LOGO"/>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Resim 5"/>
          <p:cNvPicPr/>
          <p:nvPr/>
        </p:nvPicPr>
        <p:blipFill rotWithShape="1">
          <a:blip r:embed="rId4" cstate="print"/>
          <a:srcRect l="32436" t="45607" r="33440" b="38712"/>
          <a:stretch/>
        </p:blipFill>
        <p:spPr bwMode="auto">
          <a:xfrm>
            <a:off x="2483768" y="2780928"/>
            <a:ext cx="3816424" cy="1034582"/>
          </a:xfrm>
          <a:prstGeom prst="rect">
            <a:avLst/>
          </a:prstGeom>
          <a:ln>
            <a:noFill/>
          </a:ln>
          <a:extLst>
            <a:ext uri="{53640926-AAD7-44D8-BBD7-CCE9431645EC}">
              <a14:shadowObscured xmlns="" xmlns:a14="http://schemas.microsoft.com/office/drawing/2010/main"/>
            </a:ext>
          </a:extLst>
        </p:spPr>
      </p:pic>
      <p:sp>
        <p:nvSpPr>
          <p:cNvPr id="7" name="Dikdörtgen 6"/>
          <p:cNvSpPr/>
          <p:nvPr/>
        </p:nvSpPr>
        <p:spPr>
          <a:xfrm>
            <a:off x="2123728" y="1926068"/>
            <a:ext cx="1548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Yuvarlatılmış Dikdörtgen 7"/>
          <p:cNvSpPr/>
          <p:nvPr/>
        </p:nvSpPr>
        <p:spPr>
          <a:xfrm>
            <a:off x="4821347" y="5322989"/>
            <a:ext cx="3888432" cy="997599"/>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Herhangi bir nedenle yarım bırakılan bir işlem var ise Ambar Sayılmak istenildiğinde gelen uyarı doğrultusunda işlem yapılır.</a:t>
            </a:r>
            <a:endParaRPr lang="tr-TR" sz="1050" dirty="0">
              <a:solidFill>
                <a:schemeClr val="tx1"/>
              </a:solidFill>
            </a:endParaRPr>
          </a:p>
        </p:txBody>
      </p:sp>
      <p:sp>
        <p:nvSpPr>
          <p:cNvPr id="9" name="Dikdörtgen 8"/>
          <p:cNvSpPr/>
          <p:nvPr/>
        </p:nvSpPr>
        <p:spPr>
          <a:xfrm>
            <a:off x="386300" y="3177912"/>
            <a:ext cx="792088"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p:cNvSpPr/>
          <p:nvPr/>
        </p:nvSpPr>
        <p:spPr>
          <a:xfrm>
            <a:off x="502608" y="3313180"/>
            <a:ext cx="684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1" name="Resim 10"/>
          <p:cNvPicPr/>
          <p:nvPr/>
        </p:nvPicPr>
        <p:blipFill rotWithShape="1">
          <a:blip r:embed="rId5" cstate="print"/>
          <a:srcRect l="32262" t="45606" r="33239" b="38428"/>
          <a:stretch/>
        </p:blipFill>
        <p:spPr bwMode="auto">
          <a:xfrm>
            <a:off x="2470541" y="3815510"/>
            <a:ext cx="3829651" cy="1050216"/>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 xmlns:p14="http://schemas.microsoft.com/office/powerpoint/2010/main" val="3179900408"/>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fltVal val="0"/>
                                          </p:val>
                                        </p:tav>
                                        <p:tav tm="100000">
                                          <p:val>
                                            <p:strVal val="#ppt_h"/>
                                          </p:val>
                                        </p:tav>
                                      </p:tavLst>
                                    </p:anim>
                                    <p:anim calcmode="lin" valueType="num">
                                      <p:cBhvr>
                                        <p:cTn id="24" dur="1000" fill="hold"/>
                                        <p:tgtEl>
                                          <p:spTgt spid="11"/>
                                        </p:tgtEl>
                                        <p:attrNameLst>
                                          <p:attrName>style.rotation</p:attrName>
                                        </p:attrNameLst>
                                      </p:cBhvr>
                                      <p:tavLst>
                                        <p:tav tm="0">
                                          <p:val>
                                            <p:fltVal val="90"/>
                                          </p:val>
                                        </p:tav>
                                        <p:tav tm="100000">
                                          <p:val>
                                            <p:fltVal val="0"/>
                                          </p:val>
                                        </p:tav>
                                      </p:tavLst>
                                    </p:anim>
                                    <p:animEffect transition="in" filter="fade">
                                      <p:cBhvr>
                                        <p:cTn id="2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p:nvPr/>
        </p:nvPicPr>
        <p:blipFill rotWithShape="1">
          <a:blip r:embed="rId2" cstate="print"/>
          <a:srcRect t="11687" r="1061" b="5066"/>
          <a:stretch/>
        </p:blipFill>
        <p:spPr bwMode="auto">
          <a:xfrm>
            <a:off x="369082" y="998729"/>
            <a:ext cx="8379382" cy="5454607"/>
          </a:xfrm>
          <a:prstGeom prst="rect">
            <a:avLst/>
          </a:prstGeom>
          <a:ln>
            <a:noFill/>
          </a:ln>
          <a:extLst>
            <a:ext uri="{53640926-AAD7-44D8-BBD7-CCE9431645EC}">
              <a14:shadowObscured xmlns="" xmlns:a14="http://schemas.microsoft.com/office/drawing/2010/main"/>
            </a:ext>
          </a:extLst>
        </p:spPr>
      </p:pic>
      <p:sp>
        <p:nvSpPr>
          <p:cNvPr id="5" name="Dikdörtgen 4"/>
          <p:cNvSpPr/>
          <p:nvPr/>
        </p:nvSpPr>
        <p:spPr>
          <a:xfrm>
            <a:off x="-36512" y="44624"/>
            <a:ext cx="5382627"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Sayım ve Yıl Sonu İşlemleri</a:t>
            </a:r>
          </a:p>
          <a:p>
            <a:r>
              <a:rPr lang="tr-TR" sz="2800" b="1" dirty="0" smtClean="0">
                <a:solidFill>
                  <a:srgbClr val="FF0000"/>
                </a:solidFill>
                <a:effectLst>
                  <a:outerShdw blurRad="38100" dist="38100" dir="2700000" algn="tl">
                    <a:srgbClr val="000000">
                      <a:alpha val="43137"/>
                    </a:srgbClr>
                  </a:outerShdw>
                </a:effectLst>
              </a:rPr>
              <a:t>		</a:t>
            </a:r>
            <a:r>
              <a:rPr lang="tr-TR" sz="2400" b="1" dirty="0" smtClean="0">
                <a:effectLst>
                  <a:outerShdw blurRad="38100" dist="38100" dir="2700000" algn="tl">
                    <a:srgbClr val="000000">
                      <a:alpha val="43137"/>
                    </a:srgbClr>
                  </a:outerShdw>
                </a:effectLst>
              </a:rPr>
              <a:t>Sayım Tutanağı Oluşturma</a:t>
            </a:r>
            <a:endParaRPr lang="tr-TR" sz="2400" b="1" dirty="0">
              <a:effectLst>
                <a:outerShdw blurRad="38100" dist="38100" dir="2700000" algn="tl">
                  <a:srgbClr val="000000">
                    <a:alpha val="43137"/>
                  </a:srgbClr>
                </a:outerShdw>
              </a:effectLst>
            </a:endParaRPr>
          </a:p>
        </p:txBody>
      </p:sp>
      <p:pic>
        <p:nvPicPr>
          <p:cNvPr id="14" name="Picture 2" descr="LOGO"/>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Dikdörtgen 5"/>
          <p:cNvSpPr/>
          <p:nvPr/>
        </p:nvSpPr>
        <p:spPr>
          <a:xfrm>
            <a:off x="2107136" y="1638036"/>
            <a:ext cx="504056" cy="1347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Yuvarlatılmış Dikdörtgen 6"/>
          <p:cNvSpPr/>
          <p:nvPr/>
        </p:nvSpPr>
        <p:spPr>
          <a:xfrm>
            <a:off x="6084168" y="5229200"/>
            <a:ext cx="2486957"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İlgili Satın Alma İşlemi Bitirilir veya silinir.</a:t>
            </a:r>
            <a:endParaRPr lang="tr-TR" sz="1050" dirty="0">
              <a:solidFill>
                <a:schemeClr val="tx1"/>
              </a:solidFill>
            </a:endParaRPr>
          </a:p>
        </p:txBody>
      </p:sp>
      <p:sp>
        <p:nvSpPr>
          <p:cNvPr id="8" name="Dikdörtgen 7"/>
          <p:cNvSpPr/>
          <p:nvPr/>
        </p:nvSpPr>
        <p:spPr>
          <a:xfrm>
            <a:off x="2114868" y="4581128"/>
            <a:ext cx="6273555"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Dikdörtgen 11"/>
          <p:cNvSpPr/>
          <p:nvPr/>
        </p:nvSpPr>
        <p:spPr>
          <a:xfrm>
            <a:off x="537032" y="2673621"/>
            <a:ext cx="432000" cy="1347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3176881240"/>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p:nvPr/>
        </p:nvPicPr>
        <p:blipFill rotWithShape="1">
          <a:blip r:embed="rId3" cstate="print"/>
          <a:srcRect t="11401" r="1691" b="5078"/>
          <a:stretch/>
        </p:blipFill>
        <p:spPr bwMode="auto">
          <a:xfrm>
            <a:off x="358778" y="998729"/>
            <a:ext cx="8389686" cy="5454607"/>
          </a:xfrm>
          <a:prstGeom prst="rect">
            <a:avLst/>
          </a:prstGeom>
          <a:ln>
            <a:noFill/>
          </a:ln>
          <a:extLst>
            <a:ext uri="{53640926-AAD7-44D8-BBD7-CCE9431645EC}">
              <a14:shadowObscured xmlns="" xmlns:a14="http://schemas.microsoft.com/office/drawing/2010/main"/>
            </a:ext>
          </a:extLst>
        </p:spPr>
      </p:pic>
      <p:sp>
        <p:nvSpPr>
          <p:cNvPr id="5" name="Dikdörtgen 4"/>
          <p:cNvSpPr/>
          <p:nvPr/>
        </p:nvSpPr>
        <p:spPr>
          <a:xfrm>
            <a:off x="-36512" y="44624"/>
            <a:ext cx="5382627"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Sayım ve Yıl Sonu İşlemleri</a:t>
            </a:r>
          </a:p>
          <a:p>
            <a:r>
              <a:rPr lang="tr-TR" sz="2800" b="1" dirty="0" smtClean="0">
                <a:solidFill>
                  <a:srgbClr val="FF0000"/>
                </a:solidFill>
                <a:effectLst>
                  <a:outerShdw blurRad="38100" dist="38100" dir="2700000" algn="tl">
                    <a:srgbClr val="000000">
                      <a:alpha val="43137"/>
                    </a:srgbClr>
                  </a:outerShdw>
                </a:effectLst>
              </a:rPr>
              <a:t>		</a:t>
            </a:r>
            <a:r>
              <a:rPr lang="tr-TR" sz="2400" b="1" dirty="0" smtClean="0">
                <a:effectLst>
                  <a:outerShdw blurRad="38100" dist="38100" dir="2700000" algn="tl">
                    <a:srgbClr val="000000">
                      <a:alpha val="43137"/>
                    </a:srgbClr>
                  </a:outerShdw>
                </a:effectLst>
              </a:rPr>
              <a:t>Sayım Tutanağı Oluşturma</a:t>
            </a:r>
            <a:endParaRPr lang="tr-TR" sz="2400" b="1" dirty="0">
              <a:effectLst>
                <a:outerShdw blurRad="38100" dist="38100" dir="2700000" algn="tl">
                  <a:srgbClr val="000000">
                    <a:alpha val="43137"/>
                  </a:srgbClr>
                </a:outerShdw>
              </a:effectLst>
            </a:endParaRPr>
          </a:p>
        </p:txBody>
      </p:sp>
      <p:pic>
        <p:nvPicPr>
          <p:cNvPr id="14" name="Picture 2" descr="LOGO"/>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Resim 6"/>
          <p:cNvPicPr/>
          <p:nvPr/>
        </p:nvPicPr>
        <p:blipFill rotWithShape="1">
          <a:blip r:embed="rId5" cstate="print"/>
          <a:srcRect l="14755" t="27645" r="15428" b="20450"/>
          <a:stretch/>
        </p:blipFill>
        <p:spPr bwMode="auto">
          <a:xfrm>
            <a:off x="2411760" y="2636912"/>
            <a:ext cx="6336704" cy="2900390"/>
          </a:xfrm>
          <a:prstGeom prst="rect">
            <a:avLst/>
          </a:prstGeom>
          <a:ln>
            <a:noFill/>
          </a:ln>
          <a:extLst>
            <a:ext uri="{53640926-AAD7-44D8-BBD7-CCE9431645EC}">
              <a14:shadowObscured xmlns="" xmlns:a14="http://schemas.microsoft.com/office/drawing/2010/main"/>
            </a:ext>
          </a:extLst>
        </p:spPr>
      </p:pic>
      <p:sp>
        <p:nvSpPr>
          <p:cNvPr id="12" name="Dikdörtgen 11"/>
          <p:cNvSpPr/>
          <p:nvPr/>
        </p:nvSpPr>
        <p:spPr>
          <a:xfrm>
            <a:off x="4876624" y="1968770"/>
            <a:ext cx="900000" cy="1347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Yuvarlatılmış Dikdörtgen 12"/>
          <p:cNvSpPr/>
          <p:nvPr/>
        </p:nvSpPr>
        <p:spPr>
          <a:xfrm>
            <a:off x="5776624" y="5667637"/>
            <a:ext cx="2794501"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İlgili Kullanıma Verme İşlemi Bitirilir veya silinir.</a:t>
            </a:r>
            <a:endParaRPr lang="tr-TR" sz="1050" dirty="0">
              <a:solidFill>
                <a:schemeClr val="tx1"/>
              </a:solidFill>
            </a:endParaRPr>
          </a:p>
        </p:txBody>
      </p:sp>
      <p:sp>
        <p:nvSpPr>
          <p:cNvPr id="15" name="Dikdörtgen 14"/>
          <p:cNvSpPr/>
          <p:nvPr/>
        </p:nvSpPr>
        <p:spPr>
          <a:xfrm>
            <a:off x="2555776" y="3149936"/>
            <a:ext cx="6120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Dikdörtgen 15"/>
          <p:cNvSpPr/>
          <p:nvPr/>
        </p:nvSpPr>
        <p:spPr>
          <a:xfrm>
            <a:off x="611560" y="3392056"/>
            <a:ext cx="1296144"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2848071684"/>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p:cNvSpPr>
            <a:spLocks noGrp="1"/>
          </p:cNvSpPr>
          <p:nvPr>
            <p:ph type="sldNum" sz="quarter" idx="12"/>
          </p:nvPr>
        </p:nvSpPr>
        <p:spPr/>
        <p:txBody>
          <a:bodyPr/>
          <a:lstStyle/>
          <a:p>
            <a:fld id="{AAEAE4A8-A6E5-453E-B946-FB774B73F48C}" type="slidenum">
              <a:rPr lang="tr-TR" smtClean="0">
                <a:solidFill>
                  <a:srgbClr val="000000">
                    <a:lumMod val="65000"/>
                    <a:lumOff val="35000"/>
                  </a:srgbClr>
                </a:solidFill>
              </a:rPr>
              <a:pPr/>
              <a:t>16</a:t>
            </a:fld>
            <a:endParaRPr lang="tr-TR" dirty="0">
              <a:solidFill>
                <a:srgbClr val="000000">
                  <a:lumMod val="65000"/>
                  <a:lumOff val="35000"/>
                </a:srgbClr>
              </a:solidFill>
            </a:endParaRPr>
          </a:p>
        </p:txBody>
      </p:sp>
      <p:sp>
        <p:nvSpPr>
          <p:cNvPr id="4" name="Dikdörtgen 3"/>
          <p:cNvSpPr/>
          <p:nvPr/>
        </p:nvSpPr>
        <p:spPr>
          <a:xfrm>
            <a:off x="395536" y="2636912"/>
            <a:ext cx="8136904" cy="646331"/>
          </a:xfrm>
          <a:prstGeom prst="rect">
            <a:avLst/>
          </a:prstGeom>
        </p:spPr>
        <p:txBody>
          <a:bodyPr wrap="square">
            <a:spAutoFit/>
          </a:bodyPr>
          <a:lstStyle/>
          <a:p>
            <a:pPr lvl="0" algn="ctr"/>
            <a:r>
              <a:rPr lang="tr-TR" sz="3600" b="1" i="1" dirty="0" smtClean="0">
                <a:solidFill>
                  <a:srgbClr val="FF0000"/>
                </a:solidFill>
                <a:effectLst>
                  <a:outerShdw blurRad="38100" dist="38100" dir="2700000" algn="tl">
                    <a:srgbClr val="000000">
                      <a:alpha val="43137"/>
                    </a:srgbClr>
                  </a:outerShdw>
                </a:effectLst>
                <a:latin typeface="Bookman Old Style" panose="02050604050505020204" pitchFamily="18" charset="0"/>
              </a:rPr>
              <a:t>1.2. SAYIM TUTANAĞI LİSTESİ</a:t>
            </a:r>
            <a:endParaRPr lang="tr-TR" sz="3600" i="1" dirty="0">
              <a:effectLst>
                <a:outerShdw blurRad="38100" dist="38100" dir="2700000" algn="tl">
                  <a:srgbClr val="000000">
                    <a:alpha val="43137"/>
                  </a:srgbClr>
                </a:outerShdw>
              </a:effectLst>
              <a:latin typeface="Bookman Old Style" panose="02050604050505020204" pitchFamily="18" charset="0"/>
            </a:endParaRPr>
          </a:p>
        </p:txBody>
      </p:sp>
    </p:spTree>
    <p:extLst>
      <p:ext uri="{BB962C8B-B14F-4D97-AF65-F5344CB8AC3E}">
        <p14:creationId xmlns="" xmlns:p14="http://schemas.microsoft.com/office/powerpoint/2010/main" val="2237725116"/>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p:cNvPicPr/>
          <p:nvPr/>
        </p:nvPicPr>
        <p:blipFill rotWithShape="1">
          <a:blip r:embed="rId2" cstate="print"/>
          <a:srcRect t="11687" r="1221" b="5071"/>
          <a:stretch/>
        </p:blipFill>
        <p:spPr bwMode="auto">
          <a:xfrm>
            <a:off x="358778" y="998729"/>
            <a:ext cx="8389686" cy="5454607"/>
          </a:xfrm>
          <a:prstGeom prst="rect">
            <a:avLst/>
          </a:prstGeom>
          <a:ln>
            <a:noFill/>
          </a:ln>
          <a:extLst>
            <a:ext uri="{53640926-AAD7-44D8-BBD7-CCE9431645EC}">
              <a14:shadowObscured xmlns="" xmlns:a14="http://schemas.microsoft.com/office/drawing/2010/main"/>
            </a:ext>
          </a:extLst>
        </p:spPr>
      </p:pic>
      <p:sp>
        <p:nvSpPr>
          <p:cNvPr id="5" name="Dikdörtgen 4"/>
          <p:cNvSpPr/>
          <p:nvPr/>
        </p:nvSpPr>
        <p:spPr>
          <a:xfrm>
            <a:off x="-36512" y="44624"/>
            <a:ext cx="4812984"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Sayım ve Yıl Sonu İşlemleri</a:t>
            </a:r>
          </a:p>
          <a:p>
            <a:r>
              <a:rPr lang="tr-TR" sz="2800" b="1" dirty="0" smtClean="0">
                <a:solidFill>
                  <a:srgbClr val="FF0000"/>
                </a:solidFill>
                <a:effectLst>
                  <a:outerShdw blurRad="38100" dist="38100" dir="2700000" algn="tl">
                    <a:srgbClr val="000000">
                      <a:alpha val="43137"/>
                    </a:srgbClr>
                  </a:outerShdw>
                </a:effectLst>
              </a:rPr>
              <a:t>		</a:t>
            </a:r>
            <a:r>
              <a:rPr lang="tr-TR" sz="2400" b="1" dirty="0" smtClean="0">
                <a:effectLst>
                  <a:outerShdw blurRad="38100" dist="38100" dir="2700000" algn="tl">
                    <a:srgbClr val="000000">
                      <a:alpha val="43137"/>
                    </a:srgbClr>
                  </a:outerShdw>
                </a:effectLst>
              </a:rPr>
              <a:t>Sayım Tutanağı Listesi</a:t>
            </a:r>
            <a:endParaRPr lang="tr-TR" sz="2400" b="1" dirty="0">
              <a:effectLst>
                <a:outerShdw blurRad="38100" dist="38100" dir="2700000" algn="tl">
                  <a:srgbClr val="000000">
                    <a:alpha val="43137"/>
                  </a:srgbClr>
                </a:outerShdw>
              </a:effectLst>
            </a:endParaRPr>
          </a:p>
        </p:txBody>
      </p:sp>
      <p:pic>
        <p:nvPicPr>
          <p:cNvPr id="14" name="Picture 2" descr="LOGO"/>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Dikdörtgen 5"/>
          <p:cNvSpPr/>
          <p:nvPr/>
        </p:nvSpPr>
        <p:spPr>
          <a:xfrm>
            <a:off x="2114492" y="1881768"/>
            <a:ext cx="612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Yuvarlatılmış Dikdörtgen 7"/>
          <p:cNvSpPr/>
          <p:nvPr/>
        </p:nvSpPr>
        <p:spPr>
          <a:xfrm>
            <a:off x="6856744" y="4005064"/>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Sayım Tutanağı Listesi</a:t>
            </a:r>
            <a:endParaRPr lang="tr-TR" sz="1050" dirty="0">
              <a:solidFill>
                <a:schemeClr val="tx1"/>
              </a:solidFill>
            </a:endParaRPr>
          </a:p>
        </p:txBody>
      </p:sp>
      <p:sp>
        <p:nvSpPr>
          <p:cNvPr id="9" name="Dikdörtgen 8"/>
          <p:cNvSpPr/>
          <p:nvPr/>
        </p:nvSpPr>
        <p:spPr>
          <a:xfrm>
            <a:off x="2123728" y="2411652"/>
            <a:ext cx="2808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p:cNvSpPr/>
          <p:nvPr/>
        </p:nvSpPr>
        <p:spPr>
          <a:xfrm>
            <a:off x="521080" y="3265379"/>
            <a:ext cx="684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Dikdörtgen 10"/>
          <p:cNvSpPr/>
          <p:nvPr/>
        </p:nvSpPr>
        <p:spPr>
          <a:xfrm>
            <a:off x="2987824" y="1881768"/>
            <a:ext cx="1332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Yuvarlatılmış Dikdörtgen 11"/>
          <p:cNvSpPr/>
          <p:nvPr/>
        </p:nvSpPr>
        <p:spPr>
          <a:xfrm>
            <a:off x="6856744" y="4503864"/>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Yıl ve Ambar Seçilir.</a:t>
            </a:r>
            <a:endParaRPr lang="tr-TR" sz="1050" dirty="0">
              <a:solidFill>
                <a:schemeClr val="tx1"/>
              </a:solidFill>
            </a:endParaRPr>
          </a:p>
        </p:txBody>
      </p:sp>
      <p:sp>
        <p:nvSpPr>
          <p:cNvPr id="13" name="Yuvarlatılmış Dikdörtgen 12"/>
          <p:cNvSpPr/>
          <p:nvPr/>
        </p:nvSpPr>
        <p:spPr>
          <a:xfrm>
            <a:off x="6856744" y="5002664"/>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Tutanak Görüntülenir.</a:t>
            </a:r>
            <a:endParaRPr lang="tr-TR" sz="1050" dirty="0">
              <a:solidFill>
                <a:schemeClr val="tx1"/>
              </a:solidFill>
            </a:endParaRPr>
          </a:p>
        </p:txBody>
      </p:sp>
      <p:sp>
        <p:nvSpPr>
          <p:cNvPr id="15" name="Dikdörtgen 14"/>
          <p:cNvSpPr/>
          <p:nvPr/>
        </p:nvSpPr>
        <p:spPr>
          <a:xfrm>
            <a:off x="2546652" y="2107028"/>
            <a:ext cx="684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3167311203"/>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1000"/>
                                        <p:tgtEl>
                                          <p:spTgt spid="9"/>
                                        </p:tgtEl>
                                      </p:cBhvr>
                                    </p:animEffect>
                                    <p:anim calcmode="lin" valueType="num">
                                      <p:cBhvr>
                                        <p:cTn id="53" dur="1000" fill="hold"/>
                                        <p:tgtEl>
                                          <p:spTgt spid="9"/>
                                        </p:tgtEl>
                                        <p:attrNameLst>
                                          <p:attrName>ppt_x</p:attrName>
                                        </p:attrNameLst>
                                      </p:cBhvr>
                                      <p:tavLst>
                                        <p:tav tm="0">
                                          <p:val>
                                            <p:strVal val="#ppt_x"/>
                                          </p:val>
                                        </p:tav>
                                        <p:tav tm="100000">
                                          <p:val>
                                            <p:strVal val="#ppt_x"/>
                                          </p:val>
                                        </p:tav>
                                      </p:tavLst>
                                    </p:anim>
                                    <p:anim calcmode="lin" valueType="num">
                                      <p:cBhvr>
                                        <p:cTn id="5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6512" y="44624"/>
            <a:ext cx="4812984"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Sayım ve Yıl Sonu İşlemleri</a:t>
            </a:r>
          </a:p>
          <a:p>
            <a:r>
              <a:rPr lang="tr-TR" sz="2800" b="1" dirty="0" smtClean="0">
                <a:solidFill>
                  <a:srgbClr val="FF0000"/>
                </a:solidFill>
                <a:effectLst>
                  <a:outerShdw blurRad="38100" dist="38100" dir="2700000" algn="tl">
                    <a:srgbClr val="000000">
                      <a:alpha val="43137"/>
                    </a:srgbClr>
                  </a:outerShdw>
                </a:effectLst>
              </a:rPr>
              <a:t>		</a:t>
            </a:r>
            <a:r>
              <a:rPr lang="tr-TR" sz="2400" b="1" dirty="0" smtClean="0">
                <a:effectLst>
                  <a:outerShdw blurRad="38100" dist="38100" dir="2700000" algn="tl">
                    <a:srgbClr val="000000">
                      <a:alpha val="43137"/>
                    </a:srgbClr>
                  </a:outerShdw>
                </a:effectLst>
              </a:rPr>
              <a:t>Sayım Tutanağı Listesi</a:t>
            </a:r>
            <a:endParaRPr lang="tr-TR" sz="2400" b="1" dirty="0">
              <a:effectLst>
                <a:outerShdw blurRad="38100" dist="38100" dir="2700000" algn="tl">
                  <a:srgbClr val="000000">
                    <a:alpha val="43137"/>
                  </a:srgbClr>
                </a:outerShdw>
              </a:effectLst>
            </a:endParaRPr>
          </a:p>
        </p:txBody>
      </p:sp>
      <p:pic>
        <p:nvPicPr>
          <p:cNvPr id="5" name="Resim 4"/>
          <p:cNvPicPr/>
          <p:nvPr/>
        </p:nvPicPr>
        <p:blipFill rotWithShape="1">
          <a:blip r:embed="rId2" cstate="print"/>
          <a:srcRect l="32953" t="10973" r="33941" b="5368"/>
          <a:stretch/>
        </p:blipFill>
        <p:spPr bwMode="auto">
          <a:xfrm>
            <a:off x="4499992" y="912442"/>
            <a:ext cx="4176464" cy="5684910"/>
          </a:xfrm>
          <a:prstGeom prst="rect">
            <a:avLst/>
          </a:prstGeom>
          <a:ln>
            <a:noFill/>
          </a:ln>
          <a:extLst>
            <a:ext uri="{53640926-AAD7-44D8-BBD7-CCE9431645EC}">
              <a14:shadowObscured xmlns="" xmlns:a14="http://schemas.microsoft.com/office/drawing/2010/main"/>
            </a:ext>
          </a:extLst>
        </p:spPr>
      </p:pic>
      <p:sp>
        <p:nvSpPr>
          <p:cNvPr id="6" name="Sağ Ok Belirtme Çizgisi 5"/>
          <p:cNvSpPr/>
          <p:nvPr/>
        </p:nvSpPr>
        <p:spPr>
          <a:xfrm>
            <a:off x="467544" y="980728"/>
            <a:ext cx="3672408" cy="5400600"/>
          </a:xfrm>
          <a:prstGeom prst="rightArrowCallout">
            <a:avLst/>
          </a:prstGeom>
          <a:noFill/>
          <a:ln w="730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b="1" dirty="0" smtClean="0">
                <a:solidFill>
                  <a:srgbClr val="FF0000"/>
                </a:solidFill>
              </a:rPr>
              <a:t>Oluşturulan </a:t>
            </a:r>
          </a:p>
          <a:p>
            <a:pPr lvl="0" algn="ctr"/>
            <a:r>
              <a:rPr lang="tr-TR" b="1" dirty="0" smtClean="0">
                <a:solidFill>
                  <a:srgbClr val="FF0000"/>
                </a:solidFill>
              </a:rPr>
              <a:t>SAYIM TUTANAĞI</a:t>
            </a:r>
            <a:endParaRPr lang="tr-TR" sz="1400" i="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endParaRPr lang="tr-TR" dirty="0">
              <a:solidFill>
                <a:schemeClr val="tx1"/>
              </a:solidFill>
            </a:endParaRPr>
          </a:p>
        </p:txBody>
      </p:sp>
      <p:sp>
        <p:nvSpPr>
          <p:cNvPr id="11" name="Dikdörtgen 10"/>
          <p:cNvSpPr/>
          <p:nvPr/>
        </p:nvSpPr>
        <p:spPr>
          <a:xfrm>
            <a:off x="5848336" y="1043500"/>
            <a:ext cx="1332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3674232704"/>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p:cNvPicPr/>
          <p:nvPr/>
        </p:nvPicPr>
        <p:blipFill rotWithShape="1">
          <a:blip r:embed="rId2" cstate="print"/>
          <a:srcRect t="12256" r="1133" b="5072"/>
          <a:stretch/>
        </p:blipFill>
        <p:spPr bwMode="auto">
          <a:xfrm>
            <a:off x="358778" y="1022837"/>
            <a:ext cx="8389686" cy="5430499"/>
          </a:xfrm>
          <a:prstGeom prst="rect">
            <a:avLst/>
          </a:prstGeom>
          <a:ln>
            <a:noFill/>
          </a:ln>
          <a:extLst>
            <a:ext uri="{53640926-AAD7-44D8-BBD7-CCE9431645EC}">
              <a14:shadowObscured xmlns="" xmlns:a14="http://schemas.microsoft.com/office/drawing/2010/main"/>
            </a:ext>
          </a:extLst>
        </p:spPr>
      </p:pic>
      <p:pic>
        <p:nvPicPr>
          <p:cNvPr id="14" name="Picture 2" descr="LOGO"/>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Dikdörtgen 3"/>
          <p:cNvSpPr/>
          <p:nvPr/>
        </p:nvSpPr>
        <p:spPr>
          <a:xfrm>
            <a:off x="-36512" y="44624"/>
            <a:ext cx="4812984"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Sayım ve Yıl Sonu İşlemleri</a:t>
            </a:r>
          </a:p>
          <a:p>
            <a:r>
              <a:rPr lang="tr-TR" sz="2800" b="1" dirty="0" smtClean="0">
                <a:solidFill>
                  <a:srgbClr val="FF0000"/>
                </a:solidFill>
                <a:effectLst>
                  <a:outerShdw blurRad="38100" dist="38100" dir="2700000" algn="tl">
                    <a:srgbClr val="000000">
                      <a:alpha val="43137"/>
                    </a:srgbClr>
                  </a:outerShdw>
                </a:effectLst>
              </a:rPr>
              <a:t>		</a:t>
            </a:r>
            <a:r>
              <a:rPr lang="tr-TR" sz="2400" b="1" dirty="0" smtClean="0">
                <a:effectLst>
                  <a:outerShdw blurRad="38100" dist="38100" dir="2700000" algn="tl">
                    <a:srgbClr val="000000">
                      <a:alpha val="43137"/>
                    </a:srgbClr>
                  </a:outerShdw>
                </a:effectLst>
              </a:rPr>
              <a:t>Sayım Tutanağı Listesi</a:t>
            </a:r>
            <a:endParaRPr lang="tr-TR" sz="2400" b="1" dirty="0">
              <a:effectLst>
                <a:outerShdw blurRad="38100" dist="38100" dir="2700000" algn="tl">
                  <a:srgbClr val="000000">
                    <a:alpha val="43137"/>
                  </a:srgbClr>
                </a:outerShdw>
              </a:effectLst>
            </a:endParaRPr>
          </a:p>
        </p:txBody>
      </p:sp>
      <p:sp>
        <p:nvSpPr>
          <p:cNvPr id="5" name="Dikdörtgen 4"/>
          <p:cNvSpPr/>
          <p:nvPr/>
        </p:nvSpPr>
        <p:spPr>
          <a:xfrm>
            <a:off x="2114492" y="1881768"/>
            <a:ext cx="612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Yuvarlatılmış Dikdörtgen 5"/>
          <p:cNvSpPr/>
          <p:nvPr/>
        </p:nvSpPr>
        <p:spPr>
          <a:xfrm>
            <a:off x="6856744" y="4005064"/>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Sayım Tutanağı Listesi</a:t>
            </a:r>
            <a:endParaRPr lang="tr-TR" sz="1050" dirty="0">
              <a:solidFill>
                <a:schemeClr val="tx1"/>
              </a:solidFill>
            </a:endParaRPr>
          </a:p>
        </p:txBody>
      </p:sp>
      <p:sp>
        <p:nvSpPr>
          <p:cNvPr id="8" name="Dikdörtgen 7"/>
          <p:cNvSpPr/>
          <p:nvPr/>
        </p:nvSpPr>
        <p:spPr>
          <a:xfrm>
            <a:off x="2123728" y="2411652"/>
            <a:ext cx="2808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521080" y="3265379"/>
            <a:ext cx="684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p:cNvSpPr/>
          <p:nvPr/>
        </p:nvSpPr>
        <p:spPr>
          <a:xfrm>
            <a:off x="2987824" y="1881768"/>
            <a:ext cx="1332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Yuvarlatılmış Dikdörtgen 10"/>
          <p:cNvSpPr/>
          <p:nvPr/>
        </p:nvSpPr>
        <p:spPr>
          <a:xfrm>
            <a:off x="6856744" y="4503864"/>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Yıl ve Ambar Seçilir.</a:t>
            </a:r>
            <a:endParaRPr lang="tr-TR" sz="1050" dirty="0">
              <a:solidFill>
                <a:schemeClr val="tx1"/>
              </a:solidFill>
            </a:endParaRPr>
          </a:p>
        </p:txBody>
      </p:sp>
      <p:sp>
        <p:nvSpPr>
          <p:cNvPr id="12" name="Yuvarlatılmış Dikdörtgen 11"/>
          <p:cNvSpPr/>
          <p:nvPr/>
        </p:nvSpPr>
        <p:spPr>
          <a:xfrm>
            <a:off x="6856744" y="5002664"/>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Tutanak Görüntülenir.</a:t>
            </a:r>
            <a:endParaRPr lang="tr-TR" sz="1050" dirty="0">
              <a:solidFill>
                <a:schemeClr val="tx1"/>
              </a:solidFill>
            </a:endParaRPr>
          </a:p>
        </p:txBody>
      </p:sp>
      <p:sp>
        <p:nvSpPr>
          <p:cNvPr id="13" name="Dikdörtgen 12"/>
          <p:cNvSpPr/>
          <p:nvPr/>
        </p:nvSpPr>
        <p:spPr>
          <a:xfrm>
            <a:off x="2546652" y="2107028"/>
            <a:ext cx="684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4081915339"/>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p:cNvSpPr>
            <a:spLocks noGrp="1"/>
          </p:cNvSpPr>
          <p:nvPr>
            <p:ph type="sldNum" sz="quarter" idx="12"/>
          </p:nvPr>
        </p:nvSpPr>
        <p:spPr/>
        <p:txBody>
          <a:bodyPr/>
          <a:lstStyle/>
          <a:p>
            <a:fld id="{AAEAE4A8-A6E5-453E-B946-FB774B73F48C}" type="slidenum">
              <a:rPr lang="tr-TR" smtClean="0">
                <a:solidFill>
                  <a:srgbClr val="000000">
                    <a:lumMod val="65000"/>
                    <a:lumOff val="35000"/>
                  </a:srgbClr>
                </a:solidFill>
              </a:rPr>
              <a:pPr/>
              <a:t>2</a:t>
            </a:fld>
            <a:endParaRPr lang="tr-TR" dirty="0">
              <a:solidFill>
                <a:srgbClr val="000000">
                  <a:lumMod val="65000"/>
                  <a:lumOff val="35000"/>
                </a:srgbClr>
              </a:solidFill>
            </a:endParaRPr>
          </a:p>
        </p:txBody>
      </p:sp>
      <p:sp>
        <p:nvSpPr>
          <p:cNvPr id="5" name="Dikdörtgen 4"/>
          <p:cNvSpPr/>
          <p:nvPr/>
        </p:nvSpPr>
        <p:spPr>
          <a:xfrm>
            <a:off x="395536" y="355303"/>
            <a:ext cx="8424936" cy="769441"/>
          </a:xfrm>
          <a:prstGeom prst="rect">
            <a:avLst/>
          </a:prstGeom>
        </p:spPr>
        <p:txBody>
          <a:bodyPr wrap="square">
            <a:spAutoFit/>
          </a:bodyPr>
          <a:lstStyle/>
          <a:p>
            <a:pPr algn="ctr"/>
            <a:r>
              <a:rPr lang="tr-TR" sz="4400" b="1" i="1" dirty="0" smtClean="0">
                <a:solidFill>
                  <a:srgbClr val="FF0000"/>
                </a:solidFill>
                <a:effectLst>
                  <a:outerShdw blurRad="38100" dist="38100" dir="2700000" algn="tl">
                    <a:srgbClr val="000000">
                      <a:alpha val="43137"/>
                    </a:srgbClr>
                  </a:outerShdw>
                </a:effectLst>
                <a:latin typeface="Bookman Old Style" panose="02050604050505020204" pitchFamily="18" charset="0"/>
              </a:rPr>
              <a:t>Sunum Planı</a:t>
            </a:r>
            <a:endParaRPr lang="tr-TR" sz="4400" i="1" dirty="0">
              <a:effectLst>
                <a:outerShdw blurRad="38100" dist="38100" dir="2700000" algn="tl">
                  <a:srgbClr val="000000">
                    <a:alpha val="43137"/>
                  </a:srgbClr>
                </a:outerShdw>
              </a:effectLst>
              <a:latin typeface="Bookman Old Style" panose="02050604050505020204" pitchFamily="18" charset="0"/>
            </a:endParaRPr>
          </a:p>
        </p:txBody>
      </p:sp>
      <p:sp>
        <p:nvSpPr>
          <p:cNvPr id="8" name="1 Başlık"/>
          <p:cNvSpPr txBox="1">
            <a:spLocks/>
          </p:cNvSpPr>
          <p:nvPr/>
        </p:nvSpPr>
        <p:spPr>
          <a:xfrm>
            <a:off x="395536" y="1412775"/>
            <a:ext cx="8568951" cy="4680521"/>
          </a:xfrm>
          <a:prstGeom prst="rect">
            <a:avLst/>
          </a:prstGeom>
        </p:spPr>
        <p:txBody>
          <a:bodyPr vert="horz" lIns="0" rIns="0" bIns="0" anchor="b">
            <a:normAutofit fontScale="67500" lnSpcReduction="200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514350" marR="0" lvl="0" indent="-514350" algn="l" defTabSz="914400" rtl="0" eaLnBrk="1" fontAlgn="auto" latinLnBrk="0" hangingPunct="1">
              <a:lnSpc>
                <a:spcPct val="100000"/>
              </a:lnSpc>
              <a:spcBef>
                <a:spcPct val="0"/>
              </a:spcBef>
              <a:spcAft>
                <a:spcPts val="0"/>
              </a:spcAft>
              <a:buClrTx/>
              <a:buSzTx/>
              <a:buFontTx/>
              <a:buAutoNum type="arabicPeriod"/>
              <a:tabLst/>
              <a:defRPr/>
            </a:pPr>
            <a:r>
              <a:rPr lang="tr-TR" sz="3100" b="1" dirty="0" smtClean="0">
                <a:solidFill>
                  <a:sysClr val="windowText" lastClr="000000"/>
                </a:solidFill>
                <a:effectLst>
                  <a:outerShdw blurRad="38100" dist="38100" dir="2700000" algn="tl">
                    <a:srgbClr val="000000">
                      <a:alpha val="43137"/>
                    </a:srgbClr>
                  </a:outerShdw>
                </a:effectLst>
                <a:latin typeface="Calibri"/>
              </a:rPr>
              <a:t>SAYIM VE YIL SONU İŞLEMLERİ </a:t>
            </a:r>
            <a:r>
              <a:rPr lang="tr-TR" sz="3100" b="1" dirty="0">
                <a:solidFill>
                  <a:sysClr val="windowText" lastClr="000000"/>
                </a:solidFill>
                <a:effectLst>
                  <a:outerShdw blurRad="38100" dist="38100" dir="2700000" algn="tl">
                    <a:srgbClr val="000000">
                      <a:alpha val="43137"/>
                    </a:srgbClr>
                  </a:outerShdw>
                </a:effectLst>
                <a:latin typeface="Calibri"/>
              </a:rPr>
              <a:t>: </a:t>
            </a:r>
            <a:endParaRPr lang="tr-TR" sz="3100" b="1" dirty="0" smtClean="0">
              <a:solidFill>
                <a:sysClr val="windowText" lastClr="000000"/>
              </a:solidFill>
              <a:effectLst>
                <a:outerShdw blurRad="38100" dist="38100" dir="2700000" algn="tl">
                  <a:srgbClr val="000000">
                    <a:alpha val="43137"/>
                  </a:srgbClr>
                </a:outerShdw>
              </a:effectLst>
              <a:latin typeface="Calibri"/>
            </a:endParaRPr>
          </a:p>
          <a:p>
            <a:pPr marL="514350" marR="0" lvl="0" indent="-514350" algn="l" defTabSz="914400" rtl="0" eaLnBrk="1" fontAlgn="auto" latinLnBrk="0" hangingPunct="1">
              <a:lnSpc>
                <a:spcPct val="100000"/>
              </a:lnSpc>
              <a:spcBef>
                <a:spcPct val="0"/>
              </a:spcBef>
              <a:spcAft>
                <a:spcPts val="0"/>
              </a:spcAft>
              <a:buClrTx/>
              <a:buSzTx/>
              <a:buFontTx/>
              <a:buAutoNum type="arabicPeriod"/>
              <a:tabLst/>
              <a:defRPr/>
            </a:pPr>
            <a:endParaRPr lang="tr-TR" sz="3100" b="1" dirty="0" smtClean="0">
              <a:solidFill>
                <a:sysClr val="windowText" lastClr="000000"/>
              </a:solidFill>
              <a:effectLst>
                <a:outerShdw blurRad="38100" dist="38100" dir="2700000" algn="tl">
                  <a:srgbClr val="000000">
                    <a:alpha val="43137"/>
                  </a:srgbClr>
                </a:outerShdw>
              </a:effectLst>
              <a:latin typeface="Calibri"/>
            </a:endParaRPr>
          </a:p>
          <a:p>
            <a:pPr lvl="0">
              <a:defRPr/>
            </a:pPr>
            <a:r>
              <a:rPr lang="tr-TR" sz="3200" b="1" dirty="0">
                <a:solidFill>
                  <a:srgbClr val="FF0000"/>
                </a:solidFill>
              </a:rPr>
              <a:t> 	</a:t>
            </a:r>
            <a:r>
              <a:rPr lang="tr-TR" sz="3200" b="1" dirty="0" smtClean="0">
                <a:solidFill>
                  <a:srgbClr val="FF0000"/>
                </a:solidFill>
              </a:rPr>
              <a:t>1.1</a:t>
            </a:r>
            <a:r>
              <a:rPr lang="tr-TR" sz="3200" b="1" dirty="0">
                <a:solidFill>
                  <a:srgbClr val="FF0000"/>
                </a:solidFill>
              </a:rPr>
              <a:t>. </a:t>
            </a:r>
            <a:r>
              <a:rPr lang="tr-TR" sz="3200" b="1" dirty="0" smtClean="0">
                <a:solidFill>
                  <a:srgbClr val="FF0000"/>
                </a:solidFill>
              </a:rPr>
              <a:t>Sayım Tutanağı Oluştur,</a:t>
            </a:r>
            <a:endParaRPr lang="tr-TR" sz="3200" b="1" dirty="0">
              <a:solidFill>
                <a:srgbClr val="FF0000"/>
              </a:solidFill>
            </a:endParaRPr>
          </a:p>
          <a:p>
            <a:pPr lvl="0">
              <a:defRPr/>
            </a:pPr>
            <a:r>
              <a:rPr lang="tr-TR" sz="3200" b="1" dirty="0">
                <a:solidFill>
                  <a:sysClr val="windowText" lastClr="000000"/>
                </a:solidFill>
              </a:rPr>
              <a:t>           		</a:t>
            </a:r>
          </a:p>
          <a:p>
            <a:pPr lvl="0">
              <a:defRPr/>
            </a:pPr>
            <a:r>
              <a:rPr lang="tr-TR" sz="3200" b="1" dirty="0">
                <a:solidFill>
                  <a:sysClr val="windowText" lastClr="000000"/>
                </a:solidFill>
              </a:rPr>
              <a:t>      	</a:t>
            </a:r>
            <a:r>
              <a:rPr lang="tr-TR" sz="3200" b="1" dirty="0" smtClean="0">
                <a:solidFill>
                  <a:srgbClr val="FF0000"/>
                </a:solidFill>
              </a:rPr>
              <a:t>1.2</a:t>
            </a:r>
            <a:r>
              <a:rPr lang="tr-TR" sz="3200" b="1" dirty="0">
                <a:solidFill>
                  <a:srgbClr val="FF0000"/>
                </a:solidFill>
              </a:rPr>
              <a:t>. </a:t>
            </a:r>
            <a:r>
              <a:rPr lang="tr-TR" sz="3200" b="1" dirty="0" smtClean="0">
                <a:solidFill>
                  <a:srgbClr val="FF0000"/>
                </a:solidFill>
              </a:rPr>
              <a:t>Sayım Tutanağı Listesi,</a:t>
            </a:r>
            <a:endParaRPr lang="tr-TR" sz="3200" b="1" dirty="0">
              <a:solidFill>
                <a:srgbClr val="FF0000"/>
              </a:solidFill>
            </a:endParaRPr>
          </a:p>
          <a:p>
            <a:pPr lvl="0">
              <a:defRPr/>
            </a:pPr>
            <a:endParaRPr lang="tr-TR" sz="3200" b="1" dirty="0">
              <a:solidFill>
                <a:srgbClr val="FF0000"/>
              </a:solidFill>
            </a:endParaRPr>
          </a:p>
          <a:p>
            <a:pPr lvl="0">
              <a:defRPr/>
            </a:pPr>
            <a:r>
              <a:rPr lang="tr-TR" sz="3200" b="1" dirty="0">
                <a:solidFill>
                  <a:srgbClr val="FF0000"/>
                </a:solidFill>
              </a:rPr>
              <a:t>	</a:t>
            </a:r>
            <a:r>
              <a:rPr lang="tr-TR" sz="3200" b="1" dirty="0" smtClean="0">
                <a:solidFill>
                  <a:srgbClr val="FF0000"/>
                </a:solidFill>
              </a:rPr>
              <a:t>1.3</a:t>
            </a:r>
            <a:r>
              <a:rPr lang="tr-TR" sz="3200" b="1" dirty="0">
                <a:solidFill>
                  <a:srgbClr val="FF0000"/>
                </a:solidFill>
              </a:rPr>
              <a:t>. </a:t>
            </a:r>
            <a:r>
              <a:rPr lang="tr-TR" sz="3200" b="1" dirty="0" smtClean="0">
                <a:solidFill>
                  <a:srgbClr val="FF0000"/>
                </a:solidFill>
              </a:rPr>
              <a:t>Yıl Sonu İşlemlerini Bitir,</a:t>
            </a:r>
            <a:endParaRPr lang="tr-TR" sz="3100" b="1" dirty="0" smtClean="0">
              <a:solidFill>
                <a:sysClr val="windowText" lastClr="000000"/>
              </a:solidFill>
              <a:effectLst>
                <a:outerShdw blurRad="38100" dist="38100" dir="2700000" algn="tl">
                  <a:srgbClr val="000000">
                    <a:alpha val="43137"/>
                  </a:srgbClr>
                </a:outerShdw>
              </a:effectLst>
              <a:latin typeface="Calibri"/>
            </a:endParaRPr>
          </a:p>
          <a:p>
            <a:pPr marL="514350" marR="0" lvl="0" indent="-514350" algn="l" defTabSz="914400" rtl="0" eaLnBrk="1" fontAlgn="auto" latinLnBrk="0" hangingPunct="1">
              <a:lnSpc>
                <a:spcPct val="100000"/>
              </a:lnSpc>
              <a:spcBef>
                <a:spcPct val="0"/>
              </a:spcBef>
              <a:spcAft>
                <a:spcPts val="0"/>
              </a:spcAft>
              <a:buClrTx/>
              <a:buSzTx/>
              <a:buFontTx/>
              <a:buAutoNum type="arabicPeriod"/>
              <a:tabLst/>
              <a:defRPr/>
            </a:pPr>
            <a:endParaRPr lang="tr-TR" sz="3100" b="1" dirty="0">
              <a:solidFill>
                <a:sysClr val="windowText" lastClr="000000"/>
              </a:solidFill>
              <a:effectLst>
                <a:outerShdw blurRad="38100" dist="38100" dir="2700000" algn="tl">
                  <a:srgbClr val="000000">
                    <a:alpha val="43137"/>
                  </a:srgbClr>
                </a:outerShdw>
              </a:effectLst>
              <a:latin typeface="Calibri"/>
            </a:endParaRPr>
          </a:p>
          <a:p>
            <a:pPr marR="0" lvl="0" algn="l" defTabSz="914400" rtl="0" eaLnBrk="1" fontAlgn="auto" latinLnBrk="0" hangingPunct="1">
              <a:lnSpc>
                <a:spcPct val="100000"/>
              </a:lnSpc>
              <a:spcBef>
                <a:spcPct val="0"/>
              </a:spcBef>
              <a:spcAft>
                <a:spcPts val="0"/>
              </a:spcAft>
              <a:buClrTx/>
              <a:buSzTx/>
              <a:tabLst/>
              <a:defRPr/>
            </a:pPr>
            <a:r>
              <a:rPr lang="tr-TR" sz="3100" b="1" dirty="0" smtClean="0">
                <a:solidFill>
                  <a:sysClr val="windowText" lastClr="000000"/>
                </a:solidFill>
                <a:effectLst>
                  <a:outerShdw blurRad="38100" dist="38100" dir="2700000" algn="tl">
                    <a:srgbClr val="000000">
                      <a:alpha val="43137"/>
                    </a:srgbClr>
                  </a:outerShdw>
                </a:effectLst>
                <a:latin typeface="Calibri"/>
              </a:rPr>
              <a:t>2.     TAŞINIR RAPORLARI</a:t>
            </a:r>
            <a:endParaRPr lang="tr-TR" sz="3100" b="1" dirty="0">
              <a:solidFill>
                <a:sysClr val="windowText" lastClr="000000"/>
              </a:solidFill>
              <a:effectLst>
                <a:outerShdw blurRad="38100" dist="38100" dir="2700000" algn="tl">
                  <a:srgbClr val="000000">
                    <a:alpha val="43137"/>
                  </a:srgbClr>
                </a:outerShdw>
              </a:effectLst>
              <a:latin typeface="Calibri"/>
            </a:endParaRPr>
          </a:p>
          <a:p>
            <a:pPr marR="0" lvl="0" algn="l" defTabSz="914400" rtl="0" eaLnBrk="1" fontAlgn="auto" latinLnBrk="0" hangingPunct="1">
              <a:lnSpc>
                <a:spcPct val="100000"/>
              </a:lnSpc>
              <a:spcBef>
                <a:spcPct val="0"/>
              </a:spcBef>
              <a:spcAft>
                <a:spcPts val="0"/>
              </a:spcAft>
              <a:buClrTx/>
              <a:buSzTx/>
              <a:tabLst/>
              <a:defRPr/>
            </a:pPr>
            <a:r>
              <a:rPr lang="tr-TR" sz="2800" b="1" noProof="0" dirty="0" smtClean="0">
                <a:solidFill>
                  <a:srgbClr val="FF0000"/>
                </a:solidFill>
                <a:latin typeface="Calibri"/>
              </a:rPr>
              <a:t>      	</a:t>
            </a:r>
          </a:p>
          <a:p>
            <a:pPr lvl="0">
              <a:defRPr/>
            </a:pPr>
            <a:r>
              <a:rPr lang="tr-TR" sz="2500" b="1" dirty="0">
                <a:solidFill>
                  <a:sysClr val="windowText" lastClr="000000"/>
                </a:solidFill>
              </a:rPr>
              <a:t>		</a:t>
            </a:r>
          </a:p>
          <a:p>
            <a:pPr lvl="0">
              <a:defRPr/>
            </a:pPr>
            <a:r>
              <a:rPr lang="tr-TR" sz="2500" b="1" dirty="0">
                <a:solidFill>
                  <a:sysClr val="windowText" lastClr="000000"/>
                </a:solidFill>
              </a:rPr>
              <a:t>     </a:t>
            </a:r>
            <a:r>
              <a:rPr lang="tr-TR" sz="2500" b="1" dirty="0" smtClean="0">
                <a:solidFill>
                  <a:sysClr val="windowText" lastClr="000000"/>
                </a:solidFill>
              </a:rPr>
              <a:t>                 </a:t>
            </a:r>
            <a:r>
              <a:rPr lang="tr-TR" sz="2700" b="1" dirty="0" smtClean="0">
                <a:solidFill>
                  <a:srgbClr val="FF0000"/>
                </a:solidFill>
              </a:rPr>
              <a:t>2.1. 13 </a:t>
            </a:r>
            <a:r>
              <a:rPr lang="tr-TR" sz="2700" b="1" dirty="0" err="1" smtClean="0">
                <a:solidFill>
                  <a:srgbClr val="FF0000"/>
                </a:solidFill>
              </a:rPr>
              <a:t>Nolu</a:t>
            </a:r>
            <a:r>
              <a:rPr lang="tr-TR" sz="2700" b="1" dirty="0" smtClean="0">
                <a:solidFill>
                  <a:srgbClr val="FF0000"/>
                </a:solidFill>
              </a:rPr>
              <a:t> Örnek </a:t>
            </a:r>
            <a:r>
              <a:rPr lang="tr-TR" sz="2700" b="1" dirty="0" smtClean="0">
                <a:solidFill>
                  <a:srgbClr val="FF0000"/>
                </a:solidFill>
                <a:effectLst>
                  <a:outerShdw blurRad="38100" dist="38100" dir="2700000" algn="tl">
                    <a:srgbClr val="000000">
                      <a:alpha val="43137"/>
                    </a:srgbClr>
                  </a:outerShdw>
                </a:effectLst>
              </a:rPr>
              <a:t>(Sayım Döküm Cetveli)</a:t>
            </a:r>
          </a:p>
          <a:p>
            <a:pPr lvl="0">
              <a:defRPr/>
            </a:pPr>
            <a:endParaRPr lang="tr-TR" sz="2700" b="1" dirty="0" smtClean="0">
              <a:solidFill>
                <a:srgbClr val="FF0000"/>
              </a:solidFill>
            </a:endParaRPr>
          </a:p>
          <a:p>
            <a:pPr lvl="0">
              <a:defRPr/>
            </a:pPr>
            <a:r>
              <a:rPr lang="tr-TR" sz="2700" b="1" dirty="0">
                <a:solidFill>
                  <a:srgbClr val="FF0000"/>
                </a:solidFill>
              </a:rPr>
              <a:t>	</a:t>
            </a:r>
            <a:r>
              <a:rPr lang="tr-TR" sz="2700" b="1" dirty="0" smtClean="0">
                <a:solidFill>
                  <a:srgbClr val="FF0000"/>
                </a:solidFill>
              </a:rPr>
              <a:t>   2.1. 14 </a:t>
            </a:r>
            <a:r>
              <a:rPr lang="tr-TR" sz="2700" b="1" dirty="0" err="1" smtClean="0">
                <a:solidFill>
                  <a:srgbClr val="FF0000"/>
                </a:solidFill>
              </a:rPr>
              <a:t>Nolu</a:t>
            </a:r>
            <a:r>
              <a:rPr lang="tr-TR" sz="2700" b="1" dirty="0" smtClean="0">
                <a:solidFill>
                  <a:srgbClr val="FF0000"/>
                </a:solidFill>
              </a:rPr>
              <a:t> Örnek </a:t>
            </a:r>
            <a:r>
              <a:rPr lang="tr-TR" sz="2700" b="1" dirty="0" smtClean="0">
                <a:solidFill>
                  <a:srgbClr val="FF0000"/>
                </a:solidFill>
                <a:effectLst>
                  <a:outerShdw blurRad="38100" dist="38100" dir="2700000" algn="tl">
                    <a:srgbClr val="000000">
                      <a:alpha val="43137"/>
                    </a:srgbClr>
                  </a:outerShdw>
                </a:effectLst>
              </a:rPr>
              <a:t>(</a:t>
            </a:r>
            <a:r>
              <a:rPr lang="pt-BR" sz="2700" b="1" dirty="0">
                <a:solidFill>
                  <a:srgbClr val="FF0000"/>
                </a:solidFill>
                <a:effectLst>
                  <a:outerShdw blurRad="38100" dist="38100" dir="2700000" algn="tl">
                    <a:srgbClr val="000000">
                      <a:alpha val="43137"/>
                    </a:srgbClr>
                  </a:outerShdw>
                </a:effectLst>
              </a:rPr>
              <a:t>Harcama Birimi Taşınır Mal Yönetim Hesabı </a:t>
            </a:r>
            <a:r>
              <a:rPr lang="pt-BR" sz="2700" b="1" dirty="0" smtClean="0">
                <a:solidFill>
                  <a:srgbClr val="FF0000"/>
                </a:solidFill>
                <a:effectLst>
                  <a:outerShdw blurRad="38100" dist="38100" dir="2700000" algn="tl">
                    <a:srgbClr val="000000">
                      <a:alpha val="43137"/>
                    </a:srgbClr>
                  </a:outerShdw>
                </a:effectLst>
              </a:rPr>
              <a:t>Cetveli</a:t>
            </a:r>
            <a:r>
              <a:rPr lang="tr-TR" sz="2700" b="1" dirty="0" smtClean="0">
                <a:solidFill>
                  <a:srgbClr val="FF0000"/>
                </a:solidFill>
                <a:effectLst>
                  <a:outerShdw blurRad="38100" dist="38100" dir="2700000" algn="tl">
                    <a:srgbClr val="000000">
                      <a:alpha val="43137"/>
                    </a:srgbClr>
                  </a:outerShdw>
                </a:effectLst>
              </a:rPr>
              <a:t>)</a:t>
            </a:r>
            <a:endParaRPr lang="tr-TR" sz="2700" b="1" dirty="0">
              <a:solidFill>
                <a:srgbClr val="FF0000"/>
              </a:solidFill>
              <a:effectLst>
                <a:outerShdw blurRad="38100" dist="38100" dir="2700000" algn="tl">
                  <a:srgbClr val="000000">
                    <a:alpha val="43137"/>
                  </a:srgbClr>
                </a:outerShdw>
              </a:effectLst>
            </a:endParaRPr>
          </a:p>
          <a:p>
            <a:pPr lvl="0">
              <a:defRPr/>
            </a:pPr>
            <a:endParaRPr lang="tr-TR" sz="2500" b="1" dirty="0">
              <a:solidFill>
                <a:srgbClr val="FF0000"/>
              </a:solidFill>
            </a:endParaRPr>
          </a:p>
          <a:p>
            <a:pPr lvl="0">
              <a:defRPr/>
            </a:pPr>
            <a:r>
              <a:rPr lang="tr-TR" sz="2500" b="1" dirty="0">
                <a:solidFill>
                  <a:srgbClr val="FF0000"/>
                </a:solidFill>
              </a:rPr>
              <a:t>	     </a:t>
            </a:r>
            <a:r>
              <a:rPr lang="tr-TR" sz="2800" b="1" dirty="0" smtClean="0">
                <a:solidFill>
                  <a:srgbClr val="FF0000"/>
                </a:solidFill>
              </a:rPr>
              <a:t>	</a:t>
            </a:r>
            <a:endParaRPr lang="tr-TR" sz="2800" b="1" dirty="0">
              <a:solidFill>
                <a:srgbClr val="FF0000"/>
              </a:solidFill>
              <a:latin typeface="Calibri"/>
            </a:endParaRPr>
          </a:p>
          <a:p>
            <a:pPr lvl="0">
              <a:defRPr/>
            </a:pPr>
            <a:r>
              <a:rPr lang="tr-TR" sz="2800" b="1" dirty="0">
                <a:solidFill>
                  <a:sysClr val="windowText" lastClr="000000"/>
                </a:solidFill>
              </a:rPr>
              <a:t> 		</a:t>
            </a:r>
            <a:r>
              <a:rPr lang="tr-TR" sz="2800" b="1" noProof="0" dirty="0" smtClean="0">
                <a:solidFill>
                  <a:sysClr val="windowText" lastClr="000000"/>
                </a:solidFill>
                <a:latin typeface="Calibri"/>
              </a:rPr>
              <a:t>	</a:t>
            </a:r>
            <a:r>
              <a:rPr kumimoji="0" lang="tr-TR" sz="2800" b="0" i="0" u="none" strike="noStrike" kern="1200" cap="none" spc="0" normalizeH="0" baseline="0" noProof="0" dirty="0" smtClean="0">
                <a:ln>
                  <a:noFill/>
                </a:ln>
                <a:solidFill>
                  <a:sysClr val="windowText" lastClr="000000"/>
                </a:solidFill>
                <a:effectLst/>
                <a:uLnTx/>
                <a:uFillTx/>
                <a:latin typeface="Calibri"/>
                <a:ea typeface="+mj-ea"/>
                <a:cs typeface="+mj-cs"/>
              </a:rPr>
              <a:t/>
            </a:r>
            <a:br>
              <a:rPr kumimoji="0" lang="tr-TR" sz="2800" b="0" i="0" u="none" strike="noStrike" kern="1200" cap="none" spc="0" normalizeH="0" baseline="0" noProof="0" dirty="0" smtClean="0">
                <a:ln>
                  <a:noFill/>
                </a:ln>
                <a:solidFill>
                  <a:sysClr val="windowText" lastClr="000000"/>
                </a:solidFill>
                <a:effectLst/>
                <a:uLnTx/>
                <a:uFillTx/>
                <a:latin typeface="Calibri"/>
                <a:ea typeface="+mj-ea"/>
                <a:cs typeface="+mj-cs"/>
              </a:rPr>
            </a:br>
            <a:endParaRPr kumimoji="0" lang="tr-TR" sz="2400" b="0" i="0" u="none" strike="noStrike" kern="1200" cap="none" spc="0" normalizeH="0" baseline="0" noProof="0" dirty="0">
              <a:ln>
                <a:noFill/>
              </a:ln>
              <a:solidFill>
                <a:sysClr val="windowText" lastClr="000000"/>
              </a:solidFill>
              <a:effectLst/>
              <a:uLnTx/>
              <a:uFillTx/>
              <a:latin typeface="Calibri"/>
              <a:ea typeface="+mj-ea"/>
              <a:cs typeface="+mj-cs"/>
            </a:endParaRPr>
          </a:p>
        </p:txBody>
      </p:sp>
    </p:spTree>
    <p:extLst>
      <p:ext uri="{BB962C8B-B14F-4D97-AF65-F5344CB8AC3E}">
        <p14:creationId xmlns="" xmlns:p14="http://schemas.microsoft.com/office/powerpoint/2010/main" val="1226221586"/>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6512" y="44624"/>
            <a:ext cx="4812984"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Sayım ve Yıl Sonu İşlemleri</a:t>
            </a:r>
          </a:p>
          <a:p>
            <a:r>
              <a:rPr lang="tr-TR" sz="2800" b="1" dirty="0" smtClean="0">
                <a:solidFill>
                  <a:srgbClr val="FF0000"/>
                </a:solidFill>
                <a:effectLst>
                  <a:outerShdw blurRad="38100" dist="38100" dir="2700000" algn="tl">
                    <a:srgbClr val="000000">
                      <a:alpha val="43137"/>
                    </a:srgbClr>
                  </a:outerShdw>
                </a:effectLst>
              </a:rPr>
              <a:t>		</a:t>
            </a:r>
            <a:r>
              <a:rPr lang="tr-TR" sz="2400" b="1" dirty="0" smtClean="0">
                <a:effectLst>
                  <a:outerShdw blurRad="38100" dist="38100" dir="2700000" algn="tl">
                    <a:srgbClr val="000000">
                      <a:alpha val="43137"/>
                    </a:srgbClr>
                  </a:outerShdw>
                </a:effectLst>
              </a:rPr>
              <a:t>Sayım Tutanağı Listesi</a:t>
            </a:r>
            <a:endParaRPr lang="tr-TR" sz="2400" b="1" dirty="0">
              <a:effectLst>
                <a:outerShdw blurRad="38100" dist="38100" dir="2700000" algn="tl">
                  <a:srgbClr val="000000">
                    <a:alpha val="43137"/>
                  </a:srgbClr>
                </a:outerShdw>
              </a:effectLst>
            </a:endParaRPr>
          </a:p>
        </p:txBody>
      </p:sp>
      <p:pic>
        <p:nvPicPr>
          <p:cNvPr id="5" name="Resim 4"/>
          <p:cNvPicPr/>
          <p:nvPr/>
        </p:nvPicPr>
        <p:blipFill rotWithShape="1">
          <a:blip r:embed="rId3" cstate="print"/>
          <a:srcRect l="33196" t="12114" r="34091" b="5191"/>
          <a:stretch/>
        </p:blipFill>
        <p:spPr bwMode="auto">
          <a:xfrm>
            <a:off x="4427984" y="912442"/>
            <a:ext cx="4248472" cy="5684910"/>
          </a:xfrm>
          <a:prstGeom prst="rect">
            <a:avLst/>
          </a:prstGeom>
          <a:ln>
            <a:noFill/>
          </a:ln>
          <a:extLst>
            <a:ext uri="{53640926-AAD7-44D8-BBD7-CCE9431645EC}">
              <a14:shadowObscured xmlns="" xmlns:a14="http://schemas.microsoft.com/office/drawing/2010/main"/>
            </a:ext>
          </a:extLst>
        </p:spPr>
      </p:pic>
      <p:sp>
        <p:nvSpPr>
          <p:cNvPr id="6" name="Sağ Ok Belirtme Çizgisi 5"/>
          <p:cNvSpPr/>
          <p:nvPr/>
        </p:nvSpPr>
        <p:spPr>
          <a:xfrm>
            <a:off x="467544" y="980728"/>
            <a:ext cx="3672408" cy="5400600"/>
          </a:xfrm>
          <a:prstGeom prst="rightArrowCallout">
            <a:avLst/>
          </a:prstGeom>
          <a:noFill/>
          <a:ln w="730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b="1" dirty="0" smtClean="0">
                <a:solidFill>
                  <a:srgbClr val="FF0000"/>
                </a:solidFill>
              </a:rPr>
              <a:t>Oluşturulan </a:t>
            </a:r>
          </a:p>
          <a:p>
            <a:pPr lvl="0" algn="ctr"/>
            <a:r>
              <a:rPr lang="tr-TR" b="1" dirty="0" smtClean="0">
                <a:solidFill>
                  <a:srgbClr val="FF0000"/>
                </a:solidFill>
              </a:rPr>
              <a:t>SAYIM TUTANAĞI</a:t>
            </a:r>
            <a:endParaRPr lang="tr-TR" sz="1400" i="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endParaRPr lang="tr-TR" dirty="0">
              <a:solidFill>
                <a:schemeClr val="tx1"/>
              </a:solidFill>
            </a:endParaRPr>
          </a:p>
        </p:txBody>
      </p:sp>
      <p:sp>
        <p:nvSpPr>
          <p:cNvPr id="8" name="Dikdörtgen 7"/>
          <p:cNvSpPr/>
          <p:nvPr/>
        </p:nvSpPr>
        <p:spPr>
          <a:xfrm>
            <a:off x="5848336" y="1043500"/>
            <a:ext cx="1332000"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341414239"/>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p:cNvSpPr>
            <a:spLocks noGrp="1"/>
          </p:cNvSpPr>
          <p:nvPr>
            <p:ph type="sldNum" sz="quarter" idx="12"/>
          </p:nvPr>
        </p:nvSpPr>
        <p:spPr/>
        <p:txBody>
          <a:bodyPr/>
          <a:lstStyle/>
          <a:p>
            <a:fld id="{AAEAE4A8-A6E5-453E-B946-FB774B73F48C}" type="slidenum">
              <a:rPr lang="tr-TR" smtClean="0">
                <a:solidFill>
                  <a:srgbClr val="000000">
                    <a:lumMod val="65000"/>
                    <a:lumOff val="35000"/>
                  </a:srgbClr>
                </a:solidFill>
              </a:rPr>
              <a:pPr/>
              <a:t>21</a:t>
            </a:fld>
            <a:endParaRPr lang="tr-TR" dirty="0">
              <a:solidFill>
                <a:srgbClr val="000000">
                  <a:lumMod val="65000"/>
                  <a:lumOff val="35000"/>
                </a:srgbClr>
              </a:solidFill>
            </a:endParaRPr>
          </a:p>
        </p:txBody>
      </p:sp>
      <p:sp>
        <p:nvSpPr>
          <p:cNvPr id="4" name="Dikdörtgen 3"/>
          <p:cNvSpPr/>
          <p:nvPr/>
        </p:nvSpPr>
        <p:spPr>
          <a:xfrm>
            <a:off x="395536" y="2636912"/>
            <a:ext cx="8136904" cy="646331"/>
          </a:xfrm>
          <a:prstGeom prst="rect">
            <a:avLst/>
          </a:prstGeom>
        </p:spPr>
        <p:txBody>
          <a:bodyPr wrap="square">
            <a:spAutoFit/>
          </a:bodyPr>
          <a:lstStyle/>
          <a:p>
            <a:pPr lvl="0" algn="ctr"/>
            <a:r>
              <a:rPr lang="tr-TR" sz="3600" b="1" i="1" dirty="0" smtClean="0">
                <a:solidFill>
                  <a:srgbClr val="FF0000"/>
                </a:solidFill>
                <a:effectLst>
                  <a:outerShdw blurRad="38100" dist="38100" dir="2700000" algn="tl">
                    <a:srgbClr val="000000">
                      <a:alpha val="43137"/>
                    </a:srgbClr>
                  </a:outerShdw>
                </a:effectLst>
                <a:latin typeface="Bookman Old Style" panose="02050604050505020204" pitchFamily="18" charset="0"/>
              </a:rPr>
              <a:t>1.3. YIL SONU İLŞEMİNİ BİTİR</a:t>
            </a:r>
            <a:endParaRPr lang="tr-TR" sz="3600" i="1" dirty="0">
              <a:effectLst>
                <a:outerShdw blurRad="38100" dist="38100" dir="2700000" algn="tl">
                  <a:srgbClr val="000000">
                    <a:alpha val="43137"/>
                  </a:srgbClr>
                </a:outerShdw>
              </a:effectLst>
              <a:latin typeface="Bookman Old Style" panose="02050604050505020204" pitchFamily="18" charset="0"/>
            </a:endParaRPr>
          </a:p>
        </p:txBody>
      </p:sp>
    </p:spTree>
    <p:extLst>
      <p:ext uri="{BB962C8B-B14F-4D97-AF65-F5344CB8AC3E}">
        <p14:creationId xmlns="" xmlns:p14="http://schemas.microsoft.com/office/powerpoint/2010/main" val="3469792591"/>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p:nvPr/>
        </p:nvPicPr>
        <p:blipFill rotWithShape="1">
          <a:blip r:embed="rId2" cstate="print"/>
          <a:srcRect t="11687" r="1121" b="4786"/>
          <a:stretch/>
        </p:blipFill>
        <p:spPr bwMode="auto">
          <a:xfrm>
            <a:off x="358778" y="1032351"/>
            <a:ext cx="8389686" cy="5420985"/>
          </a:xfrm>
          <a:prstGeom prst="rect">
            <a:avLst/>
          </a:prstGeom>
          <a:ln>
            <a:noFill/>
          </a:ln>
          <a:extLst>
            <a:ext uri="{53640926-AAD7-44D8-BBD7-CCE9431645EC}">
              <a14:shadowObscured xmlns="" xmlns:a14="http://schemas.microsoft.com/office/drawing/2010/main"/>
            </a:ext>
          </a:extLst>
        </p:spPr>
      </p:pic>
      <p:pic>
        <p:nvPicPr>
          <p:cNvPr id="14" name="Picture 2" descr="LOGO"/>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Dikdörtgen 3"/>
          <p:cNvSpPr/>
          <p:nvPr/>
        </p:nvSpPr>
        <p:spPr>
          <a:xfrm>
            <a:off x="-36512" y="44624"/>
            <a:ext cx="5057218"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Sayım ve Yıl Sonu İşlemleri</a:t>
            </a:r>
          </a:p>
          <a:p>
            <a:r>
              <a:rPr lang="tr-TR" sz="2800" b="1" dirty="0" smtClean="0">
                <a:solidFill>
                  <a:srgbClr val="FF0000"/>
                </a:solidFill>
                <a:effectLst>
                  <a:outerShdw blurRad="38100" dist="38100" dir="2700000" algn="tl">
                    <a:srgbClr val="000000">
                      <a:alpha val="43137"/>
                    </a:srgbClr>
                  </a:outerShdw>
                </a:effectLst>
              </a:rPr>
              <a:t>		</a:t>
            </a:r>
            <a:r>
              <a:rPr lang="tr-TR" sz="2400" b="1" dirty="0">
                <a:effectLst>
                  <a:outerShdw blurRad="38100" dist="38100" dir="2700000" algn="tl">
                    <a:srgbClr val="000000">
                      <a:alpha val="43137"/>
                    </a:srgbClr>
                  </a:outerShdw>
                </a:effectLst>
              </a:rPr>
              <a:t>Yıl Sonu İşlemlerini Bitir</a:t>
            </a:r>
          </a:p>
        </p:txBody>
      </p:sp>
      <p:sp>
        <p:nvSpPr>
          <p:cNvPr id="8" name="Yuvarlatılmış Dikdörtgen 7"/>
          <p:cNvSpPr/>
          <p:nvPr/>
        </p:nvSpPr>
        <p:spPr>
          <a:xfrm>
            <a:off x="5656599" y="4365104"/>
            <a:ext cx="1963728"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Sayım ve Yıl Sonu İşlemleri</a:t>
            </a:r>
            <a:endParaRPr lang="tr-TR" sz="1050" dirty="0">
              <a:solidFill>
                <a:schemeClr val="tx1"/>
              </a:solidFill>
            </a:endParaRPr>
          </a:p>
        </p:txBody>
      </p:sp>
      <p:sp>
        <p:nvSpPr>
          <p:cNvPr id="9" name="Dikdörtgen 8"/>
          <p:cNvSpPr/>
          <p:nvPr/>
        </p:nvSpPr>
        <p:spPr>
          <a:xfrm>
            <a:off x="369708" y="3032968"/>
            <a:ext cx="900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p:cNvSpPr/>
          <p:nvPr/>
        </p:nvSpPr>
        <p:spPr>
          <a:xfrm>
            <a:off x="483191" y="3652305"/>
            <a:ext cx="756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Dikdörtgen 10"/>
          <p:cNvSpPr/>
          <p:nvPr/>
        </p:nvSpPr>
        <p:spPr>
          <a:xfrm>
            <a:off x="2087808" y="2420888"/>
            <a:ext cx="1008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Yuvarlatılmış Dikdörtgen 11"/>
          <p:cNvSpPr/>
          <p:nvPr/>
        </p:nvSpPr>
        <p:spPr>
          <a:xfrm>
            <a:off x="5652120" y="4826243"/>
            <a:ext cx="1963728"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Yıl Sonu İşlemlerini Bitir.</a:t>
            </a:r>
            <a:endParaRPr lang="tr-TR" sz="1050" dirty="0">
              <a:solidFill>
                <a:schemeClr val="tx1"/>
              </a:solidFill>
            </a:endParaRPr>
          </a:p>
        </p:txBody>
      </p:sp>
      <p:sp>
        <p:nvSpPr>
          <p:cNvPr id="13" name="Yuvarlatılmış Dikdörtgen 12"/>
          <p:cNvSpPr/>
          <p:nvPr/>
        </p:nvSpPr>
        <p:spPr>
          <a:xfrm>
            <a:off x="5654002" y="5325043"/>
            <a:ext cx="2230365"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Ait olunan Yıl Sonu İşlemlerini Bitir.</a:t>
            </a:r>
            <a:endParaRPr lang="tr-TR" sz="1050" dirty="0">
              <a:solidFill>
                <a:schemeClr val="tx1"/>
              </a:solidFill>
            </a:endParaRPr>
          </a:p>
        </p:txBody>
      </p:sp>
      <p:pic>
        <p:nvPicPr>
          <p:cNvPr id="16" name="Resim 15"/>
          <p:cNvPicPr/>
          <p:nvPr/>
        </p:nvPicPr>
        <p:blipFill rotWithShape="1">
          <a:blip r:embed="rId4" cstate="print"/>
          <a:srcRect l="44335" t="48895" r="44364" b="41838"/>
          <a:stretch/>
        </p:blipFill>
        <p:spPr bwMode="auto">
          <a:xfrm>
            <a:off x="3095808" y="3428999"/>
            <a:ext cx="2628320" cy="89844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 xmlns:p14="http://schemas.microsoft.com/office/powerpoint/2010/main" val="2403020653"/>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1000" fill="hold"/>
                                        <p:tgtEl>
                                          <p:spTgt spid="16"/>
                                        </p:tgtEl>
                                        <p:attrNameLst>
                                          <p:attrName>ppt_w</p:attrName>
                                        </p:attrNameLst>
                                      </p:cBhvr>
                                      <p:tavLst>
                                        <p:tav tm="0">
                                          <p:val>
                                            <p:fltVal val="0"/>
                                          </p:val>
                                        </p:tav>
                                        <p:tav tm="100000">
                                          <p:val>
                                            <p:strVal val="#ppt_w"/>
                                          </p:val>
                                        </p:tav>
                                      </p:tavLst>
                                    </p:anim>
                                    <p:anim calcmode="lin" valueType="num">
                                      <p:cBhvr>
                                        <p:cTn id="50" dur="1000" fill="hold"/>
                                        <p:tgtEl>
                                          <p:spTgt spid="16"/>
                                        </p:tgtEl>
                                        <p:attrNameLst>
                                          <p:attrName>ppt_h</p:attrName>
                                        </p:attrNameLst>
                                      </p:cBhvr>
                                      <p:tavLst>
                                        <p:tav tm="0">
                                          <p:val>
                                            <p:fltVal val="0"/>
                                          </p:val>
                                        </p:tav>
                                        <p:tav tm="100000">
                                          <p:val>
                                            <p:strVal val="#ppt_h"/>
                                          </p:val>
                                        </p:tav>
                                      </p:tavLst>
                                    </p:anim>
                                    <p:anim calcmode="lin" valueType="num">
                                      <p:cBhvr>
                                        <p:cTn id="51" dur="1000" fill="hold"/>
                                        <p:tgtEl>
                                          <p:spTgt spid="16"/>
                                        </p:tgtEl>
                                        <p:attrNameLst>
                                          <p:attrName>style.rotation</p:attrName>
                                        </p:attrNameLst>
                                      </p:cBhvr>
                                      <p:tavLst>
                                        <p:tav tm="0">
                                          <p:val>
                                            <p:fltVal val="90"/>
                                          </p:val>
                                        </p:tav>
                                        <p:tav tm="100000">
                                          <p:val>
                                            <p:fltVal val="0"/>
                                          </p:val>
                                        </p:tav>
                                      </p:tavLst>
                                    </p:anim>
                                    <p:animEffect transition="in" filter="fade">
                                      <p:cBhvr>
                                        <p:cTn id="5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p:nvPr/>
        </p:nvPicPr>
        <p:blipFill rotWithShape="1">
          <a:blip r:embed="rId2" cstate="print"/>
          <a:srcRect t="11688" r="980" b="5063"/>
          <a:stretch/>
        </p:blipFill>
        <p:spPr bwMode="auto">
          <a:xfrm>
            <a:off x="358778" y="1032351"/>
            <a:ext cx="8389686" cy="5420985"/>
          </a:xfrm>
          <a:prstGeom prst="rect">
            <a:avLst/>
          </a:prstGeom>
          <a:ln>
            <a:noFill/>
          </a:ln>
          <a:extLst>
            <a:ext uri="{53640926-AAD7-44D8-BBD7-CCE9431645EC}">
              <a14:shadowObscured xmlns="" xmlns:a14="http://schemas.microsoft.com/office/drawing/2010/main"/>
            </a:ext>
          </a:extLst>
        </p:spPr>
      </p:pic>
      <p:pic>
        <p:nvPicPr>
          <p:cNvPr id="14" name="Picture 2" descr="LOGO"/>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Dikdörtgen 3"/>
          <p:cNvSpPr/>
          <p:nvPr/>
        </p:nvSpPr>
        <p:spPr>
          <a:xfrm>
            <a:off x="-36512" y="44624"/>
            <a:ext cx="5057218"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Sayım ve Yıl Sonu İşlemleri</a:t>
            </a:r>
          </a:p>
          <a:p>
            <a:r>
              <a:rPr lang="tr-TR" sz="2800" b="1" dirty="0" smtClean="0">
                <a:solidFill>
                  <a:srgbClr val="FF0000"/>
                </a:solidFill>
                <a:effectLst>
                  <a:outerShdw blurRad="38100" dist="38100" dir="2700000" algn="tl">
                    <a:srgbClr val="000000">
                      <a:alpha val="43137"/>
                    </a:srgbClr>
                  </a:outerShdw>
                </a:effectLst>
              </a:rPr>
              <a:t>		</a:t>
            </a:r>
            <a:r>
              <a:rPr lang="tr-TR" sz="2400" b="1" dirty="0">
                <a:effectLst>
                  <a:outerShdw blurRad="38100" dist="38100" dir="2700000" algn="tl">
                    <a:srgbClr val="000000">
                      <a:alpha val="43137"/>
                    </a:srgbClr>
                  </a:outerShdw>
                </a:effectLst>
              </a:rPr>
              <a:t>Yıl Sonu İşlemlerini Bitir</a:t>
            </a:r>
          </a:p>
        </p:txBody>
      </p:sp>
      <p:sp>
        <p:nvSpPr>
          <p:cNvPr id="6" name="Dikdörtgen 5"/>
          <p:cNvSpPr/>
          <p:nvPr/>
        </p:nvSpPr>
        <p:spPr>
          <a:xfrm>
            <a:off x="369708" y="3032968"/>
            <a:ext cx="900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483191" y="3652305"/>
            <a:ext cx="756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2087808" y="2555668"/>
            <a:ext cx="1008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Yuvarlatılmış Dikdörtgen 9"/>
          <p:cNvSpPr/>
          <p:nvPr/>
        </p:nvSpPr>
        <p:spPr>
          <a:xfrm>
            <a:off x="5220072" y="4581128"/>
            <a:ext cx="3168352" cy="864096"/>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solidFill>
                  <a:schemeClr val="tx1"/>
                </a:solidFill>
              </a:rPr>
              <a:t>Eğer Yıl sonu işlemi bitirilen yıla ait bir işlem yapılacak ise </a:t>
            </a:r>
            <a:r>
              <a:rPr lang="tr-TR" sz="1200" b="1" dirty="0" smtClean="0">
                <a:solidFill>
                  <a:schemeClr val="tx1"/>
                </a:solidFill>
              </a:rPr>
              <a:t>‘’Yıl Sonu İşlemini İptal Et’’ </a:t>
            </a:r>
            <a:r>
              <a:rPr lang="tr-TR" sz="1200" dirty="0" smtClean="0">
                <a:solidFill>
                  <a:schemeClr val="tx1"/>
                </a:solidFill>
              </a:rPr>
              <a:t>seçeneği tıklanarak bir önceki yıla dönülebilir.</a:t>
            </a:r>
            <a:endParaRPr lang="tr-TR" sz="1200" dirty="0">
              <a:solidFill>
                <a:schemeClr val="tx1"/>
              </a:solidFill>
            </a:endParaRPr>
          </a:p>
        </p:txBody>
      </p:sp>
    </p:spTree>
    <p:extLst>
      <p:ext uri="{BB962C8B-B14F-4D97-AF65-F5344CB8AC3E}">
        <p14:creationId xmlns="" xmlns:p14="http://schemas.microsoft.com/office/powerpoint/2010/main" val="327032896"/>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p:cNvSpPr>
            <a:spLocks noGrp="1"/>
          </p:cNvSpPr>
          <p:nvPr>
            <p:ph type="sldNum" sz="quarter" idx="12"/>
          </p:nvPr>
        </p:nvSpPr>
        <p:spPr/>
        <p:txBody>
          <a:bodyPr/>
          <a:lstStyle/>
          <a:p>
            <a:fld id="{AAEAE4A8-A6E5-453E-B946-FB774B73F48C}" type="slidenum">
              <a:rPr lang="tr-TR" smtClean="0">
                <a:solidFill>
                  <a:srgbClr val="000000">
                    <a:lumMod val="65000"/>
                    <a:lumOff val="35000"/>
                  </a:srgbClr>
                </a:solidFill>
              </a:rPr>
              <a:pPr/>
              <a:t>24</a:t>
            </a:fld>
            <a:endParaRPr lang="tr-TR" dirty="0">
              <a:solidFill>
                <a:srgbClr val="000000">
                  <a:lumMod val="65000"/>
                  <a:lumOff val="35000"/>
                </a:srgbClr>
              </a:solidFill>
            </a:endParaRPr>
          </a:p>
        </p:txBody>
      </p:sp>
      <p:sp>
        <p:nvSpPr>
          <p:cNvPr id="4" name="Dikdörtgen 3"/>
          <p:cNvSpPr/>
          <p:nvPr/>
        </p:nvSpPr>
        <p:spPr>
          <a:xfrm>
            <a:off x="395536" y="2636912"/>
            <a:ext cx="8136904" cy="646331"/>
          </a:xfrm>
          <a:prstGeom prst="rect">
            <a:avLst/>
          </a:prstGeom>
        </p:spPr>
        <p:txBody>
          <a:bodyPr wrap="square">
            <a:spAutoFit/>
          </a:bodyPr>
          <a:lstStyle/>
          <a:p>
            <a:pPr lvl="0" algn="ctr"/>
            <a:r>
              <a:rPr lang="tr-TR" sz="3600" b="1" i="1" dirty="0" smtClean="0">
                <a:solidFill>
                  <a:srgbClr val="FF0000"/>
                </a:solidFill>
                <a:effectLst>
                  <a:outerShdw blurRad="38100" dist="38100" dir="2700000" algn="tl">
                    <a:srgbClr val="000000">
                      <a:alpha val="43137"/>
                    </a:srgbClr>
                  </a:outerShdw>
                </a:effectLst>
                <a:latin typeface="Bookman Old Style" panose="02050604050505020204" pitchFamily="18" charset="0"/>
              </a:rPr>
              <a:t>2. TAŞINIR RAPORLARI</a:t>
            </a:r>
            <a:endParaRPr lang="tr-TR" sz="3600" i="1" dirty="0">
              <a:effectLst>
                <a:outerShdw blurRad="38100" dist="38100" dir="2700000" algn="tl">
                  <a:srgbClr val="000000">
                    <a:alpha val="43137"/>
                  </a:srgbClr>
                </a:outerShdw>
              </a:effectLst>
              <a:latin typeface="Bookman Old Style" panose="02050604050505020204" pitchFamily="18" charset="0"/>
            </a:endParaRPr>
          </a:p>
        </p:txBody>
      </p:sp>
    </p:spTree>
    <p:extLst>
      <p:ext uri="{BB962C8B-B14F-4D97-AF65-F5344CB8AC3E}">
        <p14:creationId xmlns="" xmlns:p14="http://schemas.microsoft.com/office/powerpoint/2010/main" val="2128948493"/>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p:cNvSpPr>
            <a:spLocks noGrp="1"/>
          </p:cNvSpPr>
          <p:nvPr>
            <p:ph type="sldNum" sz="quarter" idx="12"/>
          </p:nvPr>
        </p:nvSpPr>
        <p:spPr/>
        <p:txBody>
          <a:bodyPr/>
          <a:lstStyle/>
          <a:p>
            <a:fld id="{AAEAE4A8-A6E5-453E-B946-FB774B73F48C}" type="slidenum">
              <a:rPr lang="tr-TR" smtClean="0">
                <a:solidFill>
                  <a:srgbClr val="000000">
                    <a:lumMod val="65000"/>
                    <a:lumOff val="35000"/>
                  </a:srgbClr>
                </a:solidFill>
              </a:rPr>
              <a:pPr/>
              <a:t>25</a:t>
            </a:fld>
            <a:endParaRPr lang="tr-TR" dirty="0">
              <a:solidFill>
                <a:srgbClr val="000000">
                  <a:lumMod val="65000"/>
                  <a:lumOff val="35000"/>
                </a:srgbClr>
              </a:solidFill>
            </a:endParaRPr>
          </a:p>
        </p:txBody>
      </p:sp>
      <p:sp>
        <p:nvSpPr>
          <p:cNvPr id="4" name="Dikdörtgen 3"/>
          <p:cNvSpPr/>
          <p:nvPr/>
        </p:nvSpPr>
        <p:spPr>
          <a:xfrm>
            <a:off x="395536" y="2636912"/>
            <a:ext cx="8136904" cy="1200329"/>
          </a:xfrm>
          <a:prstGeom prst="rect">
            <a:avLst/>
          </a:prstGeom>
        </p:spPr>
        <p:txBody>
          <a:bodyPr wrap="square">
            <a:spAutoFit/>
          </a:bodyPr>
          <a:lstStyle/>
          <a:p>
            <a:pPr lvl="0" algn="ctr"/>
            <a:r>
              <a:rPr lang="tr-TR" sz="3600" b="1" dirty="0" smtClean="0">
                <a:solidFill>
                  <a:srgbClr val="FF0000"/>
                </a:solidFill>
              </a:rPr>
              <a:t>2.1. </a:t>
            </a:r>
          </a:p>
          <a:p>
            <a:pPr lvl="0" algn="ctr"/>
            <a:r>
              <a:rPr lang="tr-TR" sz="3600" b="1" dirty="0" smtClean="0">
                <a:solidFill>
                  <a:srgbClr val="FF0000"/>
                </a:solidFill>
              </a:rPr>
              <a:t>13 </a:t>
            </a:r>
            <a:r>
              <a:rPr lang="tr-TR" sz="3600" b="1" dirty="0" err="1">
                <a:solidFill>
                  <a:srgbClr val="FF0000"/>
                </a:solidFill>
              </a:rPr>
              <a:t>Nolu</a:t>
            </a:r>
            <a:r>
              <a:rPr lang="tr-TR" sz="3600" b="1" dirty="0">
                <a:solidFill>
                  <a:srgbClr val="FF0000"/>
                </a:solidFill>
              </a:rPr>
              <a:t> Örnek (</a:t>
            </a:r>
            <a:r>
              <a:rPr lang="tr-TR" sz="3600" b="1" u="sng" dirty="0">
                <a:solidFill>
                  <a:srgbClr val="FF0000"/>
                </a:solidFill>
                <a:effectLst>
                  <a:outerShdw blurRad="38100" dist="38100" dir="2700000" algn="tl">
                    <a:srgbClr val="000000">
                      <a:alpha val="43137"/>
                    </a:srgbClr>
                  </a:outerShdw>
                </a:effectLst>
              </a:rPr>
              <a:t>Sayım Döküm Cetveli</a:t>
            </a:r>
            <a:r>
              <a:rPr lang="tr-TR" sz="3600" b="1" dirty="0">
                <a:solidFill>
                  <a:srgbClr val="FF0000"/>
                </a:solidFill>
              </a:rPr>
              <a:t>)</a:t>
            </a:r>
            <a:endParaRPr lang="tr-TR" sz="3600" i="1" dirty="0">
              <a:effectLst>
                <a:outerShdw blurRad="38100" dist="38100" dir="2700000" algn="tl">
                  <a:srgbClr val="000000">
                    <a:alpha val="43137"/>
                  </a:srgbClr>
                </a:outerShdw>
              </a:effectLst>
              <a:latin typeface="Bookman Old Style" panose="02050604050505020204" pitchFamily="18" charset="0"/>
            </a:endParaRPr>
          </a:p>
        </p:txBody>
      </p:sp>
    </p:spTree>
    <p:extLst>
      <p:ext uri="{BB962C8B-B14F-4D97-AF65-F5344CB8AC3E}">
        <p14:creationId xmlns="" xmlns:p14="http://schemas.microsoft.com/office/powerpoint/2010/main" val="901029843"/>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p:nvPr/>
        </p:nvPicPr>
        <p:blipFill rotWithShape="1">
          <a:blip r:embed="rId3" cstate="print"/>
          <a:srcRect t="11544" r="1373" b="4781"/>
          <a:stretch/>
        </p:blipFill>
        <p:spPr bwMode="auto">
          <a:xfrm>
            <a:off x="358778" y="1012694"/>
            <a:ext cx="8389686" cy="5440642"/>
          </a:xfrm>
          <a:prstGeom prst="rect">
            <a:avLst/>
          </a:prstGeom>
          <a:ln>
            <a:noFill/>
          </a:ln>
          <a:extLst>
            <a:ext uri="{53640926-AAD7-44D8-BBD7-CCE9431645EC}">
              <a14:shadowObscured xmlns="" xmlns:a14="http://schemas.microsoft.com/office/drawing/2010/main"/>
            </a:ext>
          </a:extLst>
        </p:spPr>
      </p:pic>
      <p:pic>
        <p:nvPicPr>
          <p:cNvPr id="14" name="Picture 2" descr="LOGO"/>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Dikdörtgen 3"/>
          <p:cNvSpPr/>
          <p:nvPr/>
        </p:nvSpPr>
        <p:spPr>
          <a:xfrm>
            <a:off x="-36512" y="44624"/>
            <a:ext cx="6900287"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TAŞINIAR RAPORLARI</a:t>
            </a:r>
          </a:p>
          <a:p>
            <a:r>
              <a:rPr lang="tr-TR" sz="2800" b="1" dirty="0" smtClean="0">
                <a:solidFill>
                  <a:srgbClr val="FF0000"/>
                </a:solidFill>
                <a:effectLst>
                  <a:outerShdw blurRad="38100" dist="38100" dir="2700000" algn="tl">
                    <a:srgbClr val="000000">
                      <a:alpha val="43137"/>
                    </a:srgbClr>
                  </a:outerShdw>
                </a:effectLst>
              </a:rPr>
              <a:t>		</a:t>
            </a:r>
            <a:r>
              <a:rPr lang="tr-TR" sz="2400" b="1" dirty="0">
                <a:solidFill>
                  <a:srgbClr val="FF0000"/>
                </a:solidFill>
              </a:rPr>
              <a:t> 13 </a:t>
            </a:r>
            <a:r>
              <a:rPr lang="tr-TR" sz="2400" b="1" dirty="0" err="1">
                <a:solidFill>
                  <a:srgbClr val="FF0000"/>
                </a:solidFill>
              </a:rPr>
              <a:t>Nolu</a:t>
            </a:r>
            <a:r>
              <a:rPr lang="tr-TR" sz="2400" b="1" dirty="0">
                <a:solidFill>
                  <a:srgbClr val="FF0000"/>
                </a:solidFill>
              </a:rPr>
              <a:t> Örnek (Sayım Döküm Cetveli)</a:t>
            </a:r>
            <a:endParaRPr lang="tr-TR" sz="2400" b="1" dirty="0">
              <a:effectLst>
                <a:outerShdw blurRad="38100" dist="38100" dir="2700000" algn="tl">
                  <a:srgbClr val="000000">
                    <a:alpha val="43137"/>
                  </a:srgbClr>
                </a:outerShdw>
              </a:effectLst>
            </a:endParaRPr>
          </a:p>
        </p:txBody>
      </p:sp>
      <p:sp>
        <p:nvSpPr>
          <p:cNvPr id="5" name="Yuvarlatılmış Dikdörtgen 4"/>
          <p:cNvSpPr/>
          <p:nvPr/>
        </p:nvSpPr>
        <p:spPr>
          <a:xfrm>
            <a:off x="6856744" y="4005064"/>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Taşınır Raporlar</a:t>
            </a:r>
            <a:endParaRPr lang="tr-TR" sz="1050" dirty="0">
              <a:solidFill>
                <a:schemeClr val="tx1"/>
              </a:solidFill>
            </a:endParaRPr>
          </a:p>
        </p:txBody>
      </p:sp>
      <p:sp>
        <p:nvSpPr>
          <p:cNvPr id="7" name="Dikdörtgen 6"/>
          <p:cNvSpPr/>
          <p:nvPr/>
        </p:nvSpPr>
        <p:spPr>
          <a:xfrm>
            <a:off x="377064" y="3265379"/>
            <a:ext cx="684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521080" y="3393141"/>
            <a:ext cx="540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2915816" y="2095912"/>
            <a:ext cx="2268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Yuvarlatılmış Dikdörtgen 9"/>
          <p:cNvSpPr/>
          <p:nvPr/>
        </p:nvSpPr>
        <p:spPr>
          <a:xfrm>
            <a:off x="6850026" y="4525712"/>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Rapor Seç</a:t>
            </a:r>
            <a:endParaRPr lang="tr-TR" sz="1050" dirty="0">
              <a:solidFill>
                <a:schemeClr val="tx1"/>
              </a:solidFill>
            </a:endParaRPr>
          </a:p>
        </p:txBody>
      </p:sp>
    </p:spTree>
    <p:extLst>
      <p:ext uri="{BB962C8B-B14F-4D97-AF65-F5344CB8AC3E}">
        <p14:creationId xmlns="" xmlns:p14="http://schemas.microsoft.com/office/powerpoint/2010/main" val="807648195"/>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sim 10"/>
          <p:cNvPicPr/>
          <p:nvPr/>
        </p:nvPicPr>
        <p:blipFill rotWithShape="1">
          <a:blip r:embed="rId2" cstate="print"/>
          <a:srcRect l="1" t="11687" r="1461" b="5212"/>
          <a:stretch/>
        </p:blipFill>
        <p:spPr bwMode="auto">
          <a:xfrm>
            <a:off x="358778" y="1011269"/>
            <a:ext cx="8389686" cy="5440642"/>
          </a:xfrm>
          <a:prstGeom prst="rect">
            <a:avLst/>
          </a:prstGeom>
          <a:ln>
            <a:noFill/>
          </a:ln>
          <a:extLst>
            <a:ext uri="{53640926-AAD7-44D8-BBD7-CCE9431645EC}">
              <a14:shadowObscured xmlns="" xmlns:a14="http://schemas.microsoft.com/office/drawing/2010/main"/>
            </a:ext>
          </a:extLst>
        </p:spPr>
      </p:pic>
      <p:pic>
        <p:nvPicPr>
          <p:cNvPr id="14" name="Picture 2" descr="LOGO"/>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Dikdörtgen 3"/>
          <p:cNvSpPr/>
          <p:nvPr/>
        </p:nvSpPr>
        <p:spPr>
          <a:xfrm>
            <a:off x="-36512" y="44624"/>
            <a:ext cx="6900287"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TAŞINIAR RAPORLARI</a:t>
            </a:r>
          </a:p>
          <a:p>
            <a:r>
              <a:rPr lang="tr-TR" sz="2800" b="1" dirty="0" smtClean="0">
                <a:solidFill>
                  <a:srgbClr val="FF0000"/>
                </a:solidFill>
                <a:effectLst>
                  <a:outerShdw blurRad="38100" dist="38100" dir="2700000" algn="tl">
                    <a:srgbClr val="000000">
                      <a:alpha val="43137"/>
                    </a:srgbClr>
                  </a:outerShdw>
                </a:effectLst>
              </a:rPr>
              <a:t>		</a:t>
            </a:r>
            <a:r>
              <a:rPr lang="tr-TR" sz="2400" b="1" dirty="0">
                <a:solidFill>
                  <a:srgbClr val="FF0000"/>
                </a:solidFill>
              </a:rPr>
              <a:t> 13 </a:t>
            </a:r>
            <a:r>
              <a:rPr lang="tr-TR" sz="2400" b="1" dirty="0" err="1">
                <a:solidFill>
                  <a:srgbClr val="FF0000"/>
                </a:solidFill>
              </a:rPr>
              <a:t>Nolu</a:t>
            </a:r>
            <a:r>
              <a:rPr lang="tr-TR" sz="2400" b="1" dirty="0">
                <a:solidFill>
                  <a:srgbClr val="FF0000"/>
                </a:solidFill>
              </a:rPr>
              <a:t> Örnek (Sayım Döküm Cetveli)</a:t>
            </a:r>
            <a:endParaRPr lang="tr-TR" sz="2400" b="1" dirty="0">
              <a:effectLst>
                <a:outerShdw blurRad="38100" dist="38100" dir="2700000" algn="tl">
                  <a:srgbClr val="000000">
                    <a:alpha val="43137"/>
                  </a:srgbClr>
                </a:outerShdw>
              </a:effectLst>
            </a:endParaRPr>
          </a:p>
        </p:txBody>
      </p:sp>
      <p:sp>
        <p:nvSpPr>
          <p:cNvPr id="6" name="Yuvarlatılmış Dikdörtgen 5"/>
          <p:cNvSpPr/>
          <p:nvPr/>
        </p:nvSpPr>
        <p:spPr>
          <a:xfrm>
            <a:off x="6856744" y="4005064"/>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Rapor</a:t>
            </a:r>
            <a:endParaRPr lang="tr-TR" sz="1050" dirty="0">
              <a:solidFill>
                <a:schemeClr val="tx1"/>
              </a:solidFill>
            </a:endParaRPr>
          </a:p>
        </p:txBody>
      </p:sp>
      <p:sp>
        <p:nvSpPr>
          <p:cNvPr id="7" name="Dikdörtgen 6"/>
          <p:cNvSpPr/>
          <p:nvPr/>
        </p:nvSpPr>
        <p:spPr>
          <a:xfrm>
            <a:off x="377064" y="3265379"/>
            <a:ext cx="684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521080" y="3393141"/>
            <a:ext cx="540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2897344" y="2095912"/>
            <a:ext cx="2268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Yuvarlatılmış Dikdörtgen 9"/>
          <p:cNvSpPr/>
          <p:nvPr/>
        </p:nvSpPr>
        <p:spPr>
          <a:xfrm>
            <a:off x="6850026" y="4525712"/>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Ait Olduğu Yıl</a:t>
            </a:r>
            <a:endParaRPr lang="tr-TR" sz="1050" dirty="0">
              <a:solidFill>
                <a:schemeClr val="tx1"/>
              </a:solidFill>
            </a:endParaRPr>
          </a:p>
        </p:txBody>
      </p:sp>
      <p:sp>
        <p:nvSpPr>
          <p:cNvPr id="12" name="Dikdörtgen 11"/>
          <p:cNvSpPr/>
          <p:nvPr/>
        </p:nvSpPr>
        <p:spPr>
          <a:xfrm>
            <a:off x="2897344" y="2272348"/>
            <a:ext cx="1008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Dikdörtgen 12"/>
          <p:cNvSpPr/>
          <p:nvPr/>
        </p:nvSpPr>
        <p:spPr>
          <a:xfrm>
            <a:off x="2897344" y="2448783"/>
            <a:ext cx="1008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Yuvarlatılmış Dikdörtgen 14"/>
          <p:cNvSpPr/>
          <p:nvPr/>
        </p:nvSpPr>
        <p:spPr>
          <a:xfrm>
            <a:off x="6863775" y="5063407"/>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Hesap Kodu Seçilir.</a:t>
            </a:r>
            <a:endParaRPr lang="tr-TR" sz="1050" dirty="0">
              <a:solidFill>
                <a:schemeClr val="tx1"/>
              </a:solidFill>
            </a:endParaRPr>
          </a:p>
        </p:txBody>
      </p:sp>
      <p:sp>
        <p:nvSpPr>
          <p:cNvPr id="18" name="Yuvarlatılmış Dikdörtgen 17"/>
          <p:cNvSpPr/>
          <p:nvPr/>
        </p:nvSpPr>
        <p:spPr>
          <a:xfrm>
            <a:off x="6863775" y="5584055"/>
            <a:ext cx="1517931"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Rapor Alınır.</a:t>
            </a:r>
            <a:endParaRPr lang="tr-TR" sz="1050" dirty="0">
              <a:solidFill>
                <a:schemeClr val="tx1"/>
              </a:solidFill>
            </a:endParaRPr>
          </a:p>
        </p:txBody>
      </p:sp>
      <p:sp>
        <p:nvSpPr>
          <p:cNvPr id="19" name="Dikdörtgen 18"/>
          <p:cNvSpPr/>
          <p:nvPr/>
        </p:nvSpPr>
        <p:spPr>
          <a:xfrm>
            <a:off x="3675339" y="3722354"/>
            <a:ext cx="324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3833946133"/>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2" grpId="0" animBg="1"/>
      <p:bldP spid="13" grpId="0" animBg="1"/>
      <p:bldP spid="15" grpId="0" animBg="1"/>
      <p:bldP spid="18" grpId="0" animBg="1"/>
      <p:bldP spid="1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p:nvPr/>
        </p:nvPicPr>
        <p:blipFill rotWithShape="1">
          <a:blip r:embed="rId2" cstate="print"/>
          <a:srcRect l="16439" t="11116" r="16934" b="5633"/>
          <a:stretch/>
        </p:blipFill>
        <p:spPr bwMode="auto">
          <a:xfrm>
            <a:off x="355904" y="1029840"/>
            <a:ext cx="8392560" cy="5423496"/>
          </a:xfrm>
          <a:prstGeom prst="rect">
            <a:avLst/>
          </a:prstGeom>
          <a:ln>
            <a:noFill/>
          </a:ln>
          <a:extLst>
            <a:ext uri="{53640926-AAD7-44D8-BBD7-CCE9431645EC}">
              <a14:shadowObscured xmlns="" xmlns:a14="http://schemas.microsoft.com/office/drawing/2010/main"/>
            </a:ext>
          </a:extLst>
        </p:spPr>
      </p:pic>
      <p:sp>
        <p:nvSpPr>
          <p:cNvPr id="4" name="Dikdörtgen 3"/>
          <p:cNvSpPr/>
          <p:nvPr/>
        </p:nvSpPr>
        <p:spPr>
          <a:xfrm>
            <a:off x="-36512" y="44624"/>
            <a:ext cx="6900287"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TAŞINIAR RAPORLARI</a:t>
            </a:r>
          </a:p>
          <a:p>
            <a:r>
              <a:rPr lang="tr-TR" sz="2800" b="1" dirty="0" smtClean="0">
                <a:solidFill>
                  <a:srgbClr val="FF0000"/>
                </a:solidFill>
                <a:effectLst>
                  <a:outerShdw blurRad="38100" dist="38100" dir="2700000" algn="tl">
                    <a:srgbClr val="000000">
                      <a:alpha val="43137"/>
                    </a:srgbClr>
                  </a:outerShdw>
                </a:effectLst>
              </a:rPr>
              <a:t>		</a:t>
            </a:r>
            <a:r>
              <a:rPr lang="tr-TR" sz="2400" b="1" dirty="0">
                <a:solidFill>
                  <a:srgbClr val="FF0000"/>
                </a:solidFill>
              </a:rPr>
              <a:t> 13 </a:t>
            </a:r>
            <a:r>
              <a:rPr lang="tr-TR" sz="2400" b="1" dirty="0" err="1">
                <a:solidFill>
                  <a:srgbClr val="FF0000"/>
                </a:solidFill>
              </a:rPr>
              <a:t>Nolu</a:t>
            </a:r>
            <a:r>
              <a:rPr lang="tr-TR" sz="2400" b="1" dirty="0">
                <a:solidFill>
                  <a:srgbClr val="FF0000"/>
                </a:solidFill>
              </a:rPr>
              <a:t> Örnek (Sayım Döküm Cetveli)</a:t>
            </a:r>
            <a:endParaRPr lang="tr-TR" sz="2400" b="1" dirty="0">
              <a:effectLst>
                <a:outerShdw blurRad="38100" dist="38100" dir="2700000" algn="tl">
                  <a:srgbClr val="000000">
                    <a:alpha val="43137"/>
                  </a:srgbClr>
                </a:outerShdw>
              </a:effectLst>
            </a:endParaRPr>
          </a:p>
        </p:txBody>
      </p:sp>
      <p:sp>
        <p:nvSpPr>
          <p:cNvPr id="7" name="Yuvarlatılmış Dikdörtgen 6"/>
          <p:cNvSpPr/>
          <p:nvPr/>
        </p:nvSpPr>
        <p:spPr>
          <a:xfrm>
            <a:off x="5099579" y="2564904"/>
            <a:ext cx="3528392" cy="72008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solidFill>
                  <a:schemeClr val="tx1"/>
                </a:solidFill>
              </a:rPr>
              <a:t>Harcama Yetkilisi tarafından belirlenen en az 3 kişiden oluşturulan komisyon tarafından sayım yapılarak bu belge onaylanır.</a:t>
            </a:r>
            <a:endParaRPr lang="tr-TR" sz="1200" dirty="0">
              <a:solidFill>
                <a:schemeClr val="tx1"/>
              </a:solidFill>
            </a:endParaRPr>
          </a:p>
        </p:txBody>
      </p:sp>
      <p:sp>
        <p:nvSpPr>
          <p:cNvPr id="9" name="Dikdörtgen 8"/>
          <p:cNvSpPr/>
          <p:nvPr/>
        </p:nvSpPr>
        <p:spPr>
          <a:xfrm>
            <a:off x="539551" y="5703228"/>
            <a:ext cx="8088419" cy="46207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3172552" y="1313060"/>
            <a:ext cx="2772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4" name="Picture 2" descr="LOGO"/>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122374722"/>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p:cNvSpPr>
            <a:spLocks noGrp="1"/>
          </p:cNvSpPr>
          <p:nvPr>
            <p:ph type="sldNum" sz="quarter" idx="12"/>
          </p:nvPr>
        </p:nvSpPr>
        <p:spPr/>
        <p:txBody>
          <a:bodyPr/>
          <a:lstStyle/>
          <a:p>
            <a:fld id="{AAEAE4A8-A6E5-453E-B946-FB774B73F48C}" type="slidenum">
              <a:rPr lang="tr-TR" smtClean="0">
                <a:solidFill>
                  <a:srgbClr val="000000">
                    <a:lumMod val="65000"/>
                    <a:lumOff val="35000"/>
                  </a:srgbClr>
                </a:solidFill>
              </a:rPr>
              <a:pPr/>
              <a:t>29</a:t>
            </a:fld>
            <a:endParaRPr lang="tr-TR" dirty="0">
              <a:solidFill>
                <a:srgbClr val="000000">
                  <a:lumMod val="65000"/>
                  <a:lumOff val="35000"/>
                </a:srgbClr>
              </a:solidFill>
            </a:endParaRPr>
          </a:p>
        </p:txBody>
      </p:sp>
      <p:sp>
        <p:nvSpPr>
          <p:cNvPr id="4" name="Dikdörtgen 3"/>
          <p:cNvSpPr/>
          <p:nvPr/>
        </p:nvSpPr>
        <p:spPr>
          <a:xfrm>
            <a:off x="395536" y="2636912"/>
            <a:ext cx="8136904" cy="1754326"/>
          </a:xfrm>
          <a:prstGeom prst="rect">
            <a:avLst/>
          </a:prstGeom>
        </p:spPr>
        <p:txBody>
          <a:bodyPr wrap="square">
            <a:spAutoFit/>
          </a:bodyPr>
          <a:lstStyle/>
          <a:p>
            <a:pPr lvl="0" algn="ctr"/>
            <a:r>
              <a:rPr lang="tr-TR" sz="3600" b="1" dirty="0" smtClean="0">
                <a:solidFill>
                  <a:srgbClr val="FF0000"/>
                </a:solidFill>
              </a:rPr>
              <a:t>2.2. </a:t>
            </a:r>
          </a:p>
          <a:p>
            <a:pPr lvl="0" algn="ctr"/>
            <a:r>
              <a:rPr lang="tr-TR" sz="3600" b="1" dirty="0">
                <a:solidFill>
                  <a:srgbClr val="FF0000"/>
                </a:solidFill>
              </a:rPr>
              <a:t>14 </a:t>
            </a:r>
            <a:r>
              <a:rPr lang="tr-TR" sz="3600" b="1" dirty="0" err="1">
                <a:solidFill>
                  <a:srgbClr val="FF0000"/>
                </a:solidFill>
              </a:rPr>
              <a:t>Nolu</a:t>
            </a:r>
            <a:r>
              <a:rPr lang="tr-TR" sz="3600" b="1" dirty="0">
                <a:solidFill>
                  <a:srgbClr val="FF0000"/>
                </a:solidFill>
              </a:rPr>
              <a:t> Örnek (</a:t>
            </a:r>
            <a:r>
              <a:rPr lang="pt-BR" sz="3600" b="1" u="sng" dirty="0">
                <a:solidFill>
                  <a:srgbClr val="FF0000"/>
                </a:solidFill>
                <a:effectLst>
                  <a:outerShdw blurRad="38100" dist="38100" dir="2700000" algn="tl">
                    <a:srgbClr val="000000">
                      <a:alpha val="43137"/>
                    </a:srgbClr>
                  </a:outerShdw>
                </a:effectLst>
              </a:rPr>
              <a:t>Harcama Birimi Taşınır Mal Yönetim Hesabı Cetveli</a:t>
            </a:r>
            <a:r>
              <a:rPr lang="tr-TR" sz="3600" b="1" dirty="0">
                <a:solidFill>
                  <a:srgbClr val="FF0000"/>
                </a:solidFill>
              </a:rPr>
              <a:t>)</a:t>
            </a:r>
            <a:endParaRPr lang="tr-TR" sz="3600" i="1" dirty="0">
              <a:effectLst>
                <a:outerShdw blurRad="38100" dist="38100" dir="2700000" algn="tl">
                  <a:srgbClr val="000000">
                    <a:alpha val="43137"/>
                  </a:srgbClr>
                </a:outerShdw>
              </a:effectLst>
              <a:latin typeface="Bookman Old Style" panose="02050604050505020204" pitchFamily="18" charset="0"/>
            </a:endParaRPr>
          </a:p>
        </p:txBody>
      </p:sp>
    </p:spTree>
    <p:extLst>
      <p:ext uri="{BB962C8B-B14F-4D97-AF65-F5344CB8AC3E}">
        <p14:creationId xmlns="" xmlns:p14="http://schemas.microsoft.com/office/powerpoint/2010/main" val="3923584399"/>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pPr>
              <a:defRPr/>
            </a:pPr>
            <a:fld id="{873AF1F3-4FC4-47C4-B503-1C97E6EDFBF1}" type="slidenum">
              <a:rPr lang="tr-TR" smtClean="0">
                <a:solidFill>
                  <a:srgbClr val="04617B">
                    <a:shade val="90000"/>
                  </a:srgbClr>
                </a:solidFill>
              </a:rPr>
              <a:pPr>
                <a:defRPr/>
              </a:pPr>
              <a:t>3</a:t>
            </a:fld>
            <a:endParaRPr lang="tr-TR">
              <a:solidFill>
                <a:srgbClr val="04617B">
                  <a:shade val="90000"/>
                </a:srgbClr>
              </a:solidFill>
            </a:endParaRPr>
          </a:p>
        </p:txBody>
      </p:sp>
      <p:sp>
        <p:nvSpPr>
          <p:cNvPr id="4" name="Dikdörtgen 3"/>
          <p:cNvSpPr/>
          <p:nvPr/>
        </p:nvSpPr>
        <p:spPr>
          <a:xfrm>
            <a:off x="323528" y="44624"/>
            <a:ext cx="5025735" cy="523220"/>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effectLst>
                  <a:outerShdw blurRad="38100" dist="38100" dir="2700000" algn="tl">
                    <a:srgbClr val="000000">
                      <a:alpha val="43137"/>
                    </a:srgbClr>
                  </a:outerShdw>
                </a:effectLst>
                <a:latin typeface="Calibri"/>
              </a:rPr>
              <a:t>SAYIM VE YIL SONU İŞLEMLERİ</a:t>
            </a:r>
            <a:endParaRPr lang="tr-TR" b="1" dirty="0">
              <a:solidFill>
                <a:srgbClr val="FF0000"/>
              </a:solidFill>
              <a:effectLst>
                <a:outerShdw blurRad="38100" dist="38100" dir="2700000" algn="tl">
                  <a:srgbClr val="000000">
                    <a:alpha val="43137"/>
                  </a:srgbClr>
                </a:outerShdw>
              </a:effectLst>
            </a:endParaRPr>
          </a:p>
        </p:txBody>
      </p:sp>
      <p:sp>
        <p:nvSpPr>
          <p:cNvPr id="5" name="Rectangle 4"/>
          <p:cNvSpPr>
            <a:spLocks noChangeArrowheads="1"/>
          </p:cNvSpPr>
          <p:nvPr/>
        </p:nvSpPr>
        <p:spPr bwMode="auto">
          <a:xfrm>
            <a:off x="467544" y="646812"/>
            <a:ext cx="8213725" cy="6001643"/>
          </a:xfrm>
          <a:prstGeom prst="rect">
            <a:avLst/>
          </a:prstGeom>
          <a:noFill/>
          <a:ln w="9525">
            <a:noFill/>
            <a:miter lim="800000"/>
            <a:headEnd/>
            <a:tailEnd/>
          </a:ln>
          <a:effectLst/>
        </p:spPr>
        <p:txBody>
          <a:bodyPr anchor="ctr">
            <a:spAutoFit/>
          </a:bodyPr>
          <a:lstStyle/>
          <a:p>
            <a:pPr algn="ctr"/>
            <a:r>
              <a:rPr lang="tr-TR"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TAŞINIR MAL YÖNETMELİĞİ</a:t>
            </a:r>
          </a:p>
          <a:p>
            <a:pPr algn="ctr"/>
            <a:r>
              <a:rPr lang="tr-TR" sz="1600" b="1" dirty="0">
                <a:solidFill>
                  <a:prstClr val="black"/>
                </a:solidFill>
                <a:latin typeface="Tahoma" pitchFamily="34" charset="0"/>
                <a:cs typeface="Arial" charset="0"/>
              </a:rPr>
              <a:t>Sayım ve sayım sonrası yapılacak </a:t>
            </a:r>
            <a:r>
              <a:rPr lang="tr-TR" sz="1600" b="1" dirty="0" smtClean="0">
                <a:solidFill>
                  <a:prstClr val="black"/>
                </a:solidFill>
                <a:latin typeface="Tahoma" pitchFamily="34" charset="0"/>
                <a:cs typeface="Arial" charset="0"/>
              </a:rPr>
              <a:t>işlemler</a:t>
            </a:r>
          </a:p>
          <a:p>
            <a:pPr algn="ctr"/>
            <a:endParaRPr lang="tr-TR" sz="1600" dirty="0" smtClean="0">
              <a:solidFill>
                <a:prstClr val="black"/>
              </a:solidFill>
              <a:latin typeface="Tahoma" pitchFamily="34" charset="0"/>
              <a:cs typeface="Arial" charset="0"/>
            </a:endParaRPr>
          </a:p>
          <a:p>
            <a:pPr algn="just"/>
            <a:r>
              <a:rPr lang="tr-TR" sz="1600" b="1" dirty="0">
                <a:solidFill>
                  <a:prstClr val="black"/>
                </a:solidFill>
                <a:latin typeface="Tahoma" pitchFamily="34" charset="0"/>
                <a:cs typeface="Arial" charset="0"/>
              </a:rPr>
              <a:t>	MADDE </a:t>
            </a:r>
            <a:r>
              <a:rPr lang="tr-TR" sz="1600" b="1" dirty="0" smtClean="0">
                <a:solidFill>
                  <a:prstClr val="black"/>
                </a:solidFill>
                <a:latin typeface="Tahoma" pitchFamily="34" charset="0"/>
                <a:cs typeface="Arial" charset="0"/>
              </a:rPr>
              <a:t>32 </a:t>
            </a:r>
            <a:r>
              <a:rPr lang="tr-TR" sz="1600" b="1" dirty="0">
                <a:solidFill>
                  <a:prstClr val="black"/>
                </a:solidFill>
                <a:latin typeface="Tahoma" pitchFamily="34" charset="0"/>
                <a:cs typeface="Arial" charset="0"/>
              </a:rPr>
              <a:t>–</a:t>
            </a:r>
            <a:r>
              <a:rPr lang="tr-TR" sz="1600" dirty="0">
                <a:solidFill>
                  <a:prstClr val="black"/>
                </a:solidFill>
                <a:latin typeface="Tahoma" pitchFamily="34" charset="0"/>
                <a:cs typeface="Arial" charset="0"/>
              </a:rPr>
              <a:t> </a:t>
            </a:r>
            <a:endParaRPr lang="tr-TR" sz="1600" dirty="0" smtClean="0">
              <a:solidFill>
                <a:prstClr val="black"/>
              </a:solidFill>
              <a:latin typeface="Tahoma" pitchFamily="34" charset="0"/>
              <a:cs typeface="Arial" charset="0"/>
            </a:endParaRPr>
          </a:p>
          <a:p>
            <a:pPr algn="just"/>
            <a:r>
              <a:rPr lang="tr-TR" sz="1600" dirty="0">
                <a:solidFill>
                  <a:prstClr val="black"/>
                </a:solidFill>
                <a:latin typeface="Tahoma" pitchFamily="34" charset="0"/>
                <a:cs typeface="Arial" charset="0"/>
              </a:rPr>
              <a:t>	</a:t>
            </a:r>
            <a:endParaRPr lang="tr-TR" sz="1600" dirty="0" smtClean="0">
              <a:solidFill>
                <a:prstClr val="black"/>
              </a:solidFill>
              <a:latin typeface="Tahoma" pitchFamily="34" charset="0"/>
              <a:cs typeface="Arial" charset="0"/>
            </a:endParaRPr>
          </a:p>
          <a:p>
            <a:pPr algn="just"/>
            <a:r>
              <a:rPr lang="tr-TR" sz="1600" dirty="0">
                <a:solidFill>
                  <a:prstClr val="black"/>
                </a:solidFill>
                <a:latin typeface="Tahoma" pitchFamily="34" charset="0"/>
                <a:cs typeface="Arial" charset="0"/>
              </a:rPr>
              <a:t>	</a:t>
            </a:r>
            <a:r>
              <a:rPr lang="tr-TR" sz="1600" b="1" dirty="0">
                <a:solidFill>
                  <a:prstClr val="black"/>
                </a:solidFill>
                <a:latin typeface="Tahoma" pitchFamily="34" charset="0"/>
                <a:cs typeface="Arial" charset="0"/>
              </a:rPr>
              <a:t>(1)</a:t>
            </a:r>
            <a:r>
              <a:rPr lang="tr-TR" sz="1600" dirty="0">
                <a:solidFill>
                  <a:prstClr val="black"/>
                </a:solidFill>
                <a:latin typeface="Tahoma" pitchFamily="34" charset="0"/>
                <a:cs typeface="Arial" charset="0"/>
              </a:rPr>
              <a:t> Kamu idarelerine ait taşınırların, taşınır kayıt yetkililerinin görevlerinden ayrılmalarında, yılsonlarında ve harcama yetkilisinin gerekli gördüğü durum ve zamanlarda sayımı yapılır. </a:t>
            </a:r>
            <a:endParaRPr lang="tr-TR" sz="1600" dirty="0" smtClean="0">
              <a:solidFill>
                <a:prstClr val="black"/>
              </a:solidFill>
              <a:latin typeface="Tahoma" pitchFamily="34" charset="0"/>
              <a:cs typeface="Arial" charset="0"/>
            </a:endParaRPr>
          </a:p>
          <a:p>
            <a:pPr algn="just"/>
            <a:endParaRPr lang="tr-TR" sz="1600" dirty="0">
              <a:solidFill>
                <a:prstClr val="black"/>
              </a:solidFill>
              <a:latin typeface="Tahoma" pitchFamily="34" charset="0"/>
              <a:cs typeface="Arial" charset="0"/>
            </a:endParaRPr>
          </a:p>
          <a:p>
            <a:pPr algn="just"/>
            <a:r>
              <a:rPr lang="tr-TR" sz="1600" dirty="0" smtClean="0">
                <a:solidFill>
                  <a:prstClr val="black"/>
                </a:solidFill>
                <a:latin typeface="Tahoma" pitchFamily="34" charset="0"/>
                <a:cs typeface="Arial" charset="0"/>
              </a:rPr>
              <a:t>	</a:t>
            </a:r>
            <a:r>
              <a:rPr lang="tr-TR" sz="1600" b="1" dirty="0" smtClean="0">
                <a:solidFill>
                  <a:prstClr val="black"/>
                </a:solidFill>
                <a:latin typeface="Tahoma" pitchFamily="34" charset="0"/>
                <a:cs typeface="Arial" charset="0"/>
              </a:rPr>
              <a:t>(</a:t>
            </a:r>
            <a:r>
              <a:rPr lang="tr-TR" sz="1600" b="1" dirty="0">
                <a:solidFill>
                  <a:prstClr val="black"/>
                </a:solidFill>
                <a:latin typeface="Tahoma" pitchFamily="34" charset="0"/>
                <a:cs typeface="Arial" charset="0"/>
              </a:rPr>
              <a:t>2) </a:t>
            </a:r>
            <a:r>
              <a:rPr lang="tr-TR" sz="1600" dirty="0">
                <a:solidFill>
                  <a:prstClr val="black"/>
                </a:solidFill>
                <a:latin typeface="Tahoma" pitchFamily="34" charset="0"/>
                <a:cs typeface="Arial" charset="0"/>
              </a:rPr>
              <a:t>Taşınır sayımları, harcama yetkilisince, kendisinin veya görevlendireceği bir kişinin başkanlığında taşınır kayıt </a:t>
            </a:r>
            <a:r>
              <a:rPr lang="tr-TR" sz="1600" dirty="0" smtClean="0">
                <a:solidFill>
                  <a:prstClr val="black"/>
                </a:solidFill>
                <a:latin typeface="Tahoma" pitchFamily="34" charset="0"/>
                <a:cs typeface="Arial" charset="0"/>
              </a:rPr>
              <a:t>yetkilisinin </a:t>
            </a:r>
            <a:r>
              <a:rPr lang="tr-TR" sz="1600" dirty="0">
                <a:solidFill>
                  <a:prstClr val="black"/>
                </a:solidFill>
                <a:latin typeface="Tahoma" pitchFamily="34" charset="0"/>
                <a:cs typeface="Arial" charset="0"/>
              </a:rPr>
              <a:t>de katılımıyla, en az üç kişiden oluşturulan sayım kurulu tarafından yapılır. </a:t>
            </a:r>
            <a:endParaRPr lang="tr-TR" sz="1600" dirty="0" smtClean="0">
              <a:solidFill>
                <a:prstClr val="black"/>
              </a:solidFill>
              <a:latin typeface="Tahoma" pitchFamily="34" charset="0"/>
              <a:cs typeface="Arial" charset="0"/>
            </a:endParaRPr>
          </a:p>
          <a:p>
            <a:pPr algn="just"/>
            <a:endParaRPr lang="tr-TR" sz="1600" dirty="0">
              <a:solidFill>
                <a:prstClr val="black"/>
              </a:solidFill>
              <a:latin typeface="Tahoma" pitchFamily="34" charset="0"/>
              <a:cs typeface="Arial" charset="0"/>
            </a:endParaRPr>
          </a:p>
          <a:p>
            <a:pPr algn="just"/>
            <a:r>
              <a:rPr lang="tr-TR" sz="1600" dirty="0" smtClean="0">
                <a:solidFill>
                  <a:prstClr val="black"/>
                </a:solidFill>
                <a:latin typeface="Tahoma" pitchFamily="34" charset="0"/>
                <a:cs typeface="Arial" charset="0"/>
              </a:rPr>
              <a:t>	</a:t>
            </a:r>
            <a:r>
              <a:rPr lang="tr-TR" sz="1600" b="1" dirty="0">
                <a:solidFill>
                  <a:prstClr val="black"/>
                </a:solidFill>
                <a:latin typeface="Tahoma" pitchFamily="34" charset="0"/>
                <a:cs typeface="Arial" charset="0"/>
              </a:rPr>
              <a:t>(3)</a:t>
            </a:r>
            <a:r>
              <a:rPr lang="tr-TR" sz="1600" dirty="0">
                <a:solidFill>
                  <a:prstClr val="black"/>
                </a:solidFill>
                <a:latin typeface="Tahoma" pitchFamily="34" charset="0"/>
                <a:cs typeface="Arial" charset="0"/>
              </a:rPr>
              <a:t> Sayım süresince, hizmetin aksamaması ve bozulabilecek nitelikteki taşınırlar için gerekli tedbirlerin alınması kaydıyla, taşınır giriş ve çıkışları sayım kurulunun talebi üzerine harcama yetkilisince durdurulabilir. Sayım yapılırken gerekli önlemlerin alınması, sayım kurulunun görev ve sorumluluğu altındadır</a:t>
            </a:r>
            <a:r>
              <a:rPr lang="tr-TR" sz="1600" dirty="0" smtClean="0">
                <a:solidFill>
                  <a:prstClr val="black"/>
                </a:solidFill>
                <a:latin typeface="Tahoma" pitchFamily="34" charset="0"/>
                <a:cs typeface="Arial" charset="0"/>
              </a:rPr>
              <a:t>.</a:t>
            </a:r>
          </a:p>
          <a:p>
            <a:pPr algn="just"/>
            <a:endParaRPr lang="tr-TR" sz="1600" dirty="0">
              <a:solidFill>
                <a:prstClr val="black"/>
              </a:solidFill>
              <a:latin typeface="Tahoma" pitchFamily="34" charset="0"/>
              <a:cs typeface="Arial" charset="0"/>
            </a:endParaRPr>
          </a:p>
          <a:p>
            <a:pPr algn="just"/>
            <a:r>
              <a:rPr lang="tr-TR" sz="1600" dirty="0" smtClean="0">
                <a:solidFill>
                  <a:prstClr val="black"/>
                </a:solidFill>
                <a:latin typeface="Tahoma" pitchFamily="34" charset="0"/>
                <a:cs typeface="Arial" charset="0"/>
              </a:rPr>
              <a:t>	</a:t>
            </a:r>
            <a:r>
              <a:rPr lang="tr-TR" sz="1600" b="1" dirty="0">
                <a:solidFill>
                  <a:prstClr val="black"/>
                </a:solidFill>
                <a:latin typeface="Tahoma" pitchFamily="34" charset="0"/>
                <a:cs typeface="Arial" charset="0"/>
              </a:rPr>
              <a:t>(4)</a:t>
            </a:r>
            <a:r>
              <a:rPr lang="tr-TR" sz="1600" dirty="0">
                <a:solidFill>
                  <a:prstClr val="black"/>
                </a:solidFill>
                <a:latin typeface="Tahoma" pitchFamily="34" charset="0"/>
                <a:cs typeface="Arial" charset="0"/>
              </a:rPr>
              <a:t> Sayım kurulu öncelikle, taşınır kayıt yetkilisince ambarda bulunduğu veya ambardan çıktığı halde belgesi düzenlenmediği ve kayıtları yapılmadığı belirtilen taşınırlara ilişkin işlemlerin yaptırılmasını sağlar. Sayım Tutanağının "Kayıtlara Göre Ambardaki Miktar" sütunu, defter kayıtları esas alınarak doldurulduktan sonra ambarlardaki taşınırlar fiilen sayılır ve bulunan miktarlar Sayım Tutanağının "Ambarda Bulunan Miktar" sütununa kaydedilir</a:t>
            </a:r>
            <a:r>
              <a:rPr lang="tr-TR" sz="1600" dirty="0" smtClean="0">
                <a:solidFill>
                  <a:prstClr val="black"/>
                </a:solidFill>
                <a:latin typeface="Tahoma" pitchFamily="34" charset="0"/>
                <a:cs typeface="Arial" charset="0"/>
              </a:rPr>
              <a:t>.</a:t>
            </a:r>
            <a:endParaRPr lang="tr-TR" sz="1600" dirty="0">
              <a:solidFill>
                <a:prstClr val="black"/>
              </a:solidFill>
              <a:latin typeface="Tahoma" pitchFamily="34" charset="0"/>
              <a:cs typeface="Arial" charset="0"/>
            </a:endParaRPr>
          </a:p>
        </p:txBody>
      </p:sp>
    </p:spTree>
    <p:extLst>
      <p:ext uri="{BB962C8B-B14F-4D97-AF65-F5344CB8AC3E}">
        <p14:creationId xmlns="" xmlns:p14="http://schemas.microsoft.com/office/powerpoint/2010/main" val="2114780342"/>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1000"/>
                                        <p:tgtEl>
                                          <p:spTgt spid="5">
                                            <p:txEl>
                                              <p:pRg st="3" end="3"/>
                                            </p:txEl>
                                          </p:spTgt>
                                        </p:tgtEl>
                                      </p:cBhvr>
                                    </p:animEffect>
                                    <p:anim calcmode="lin" valueType="num">
                                      <p:cBhvr>
                                        <p:cTn id="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5" end="5"/>
                                            </p:txEl>
                                          </p:spTgt>
                                        </p:tgtEl>
                                        <p:attrNameLst>
                                          <p:attrName>style.visibility</p:attrName>
                                        </p:attrNameLst>
                                      </p:cBhvr>
                                      <p:to>
                                        <p:strVal val="visible"/>
                                      </p:to>
                                    </p:set>
                                    <p:animEffect transition="in" filter="fade">
                                      <p:cBhvr>
                                        <p:cTn id="14" dur="1000"/>
                                        <p:tgtEl>
                                          <p:spTgt spid="5">
                                            <p:txEl>
                                              <p:pRg st="5" end="5"/>
                                            </p:txEl>
                                          </p:spTgt>
                                        </p:tgtEl>
                                      </p:cBhvr>
                                    </p:animEffect>
                                    <p:anim calcmode="lin" valueType="num">
                                      <p:cBhvr>
                                        <p:cTn id="15"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animEffect transition="in" filter="fade">
                                      <p:cBhvr>
                                        <p:cTn id="21" dur="1000"/>
                                        <p:tgtEl>
                                          <p:spTgt spid="5">
                                            <p:txEl>
                                              <p:pRg st="7" end="7"/>
                                            </p:txEl>
                                          </p:spTgt>
                                        </p:tgtEl>
                                      </p:cBhvr>
                                    </p:animEffect>
                                    <p:anim calcmode="lin" valueType="num">
                                      <p:cBhvr>
                                        <p:cTn id="22"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9" end="9"/>
                                            </p:txEl>
                                          </p:spTgt>
                                        </p:tgtEl>
                                        <p:attrNameLst>
                                          <p:attrName>style.visibility</p:attrName>
                                        </p:attrNameLst>
                                      </p:cBhvr>
                                      <p:to>
                                        <p:strVal val="visible"/>
                                      </p:to>
                                    </p:set>
                                    <p:animEffect transition="in" filter="fade">
                                      <p:cBhvr>
                                        <p:cTn id="28" dur="1000"/>
                                        <p:tgtEl>
                                          <p:spTgt spid="5">
                                            <p:txEl>
                                              <p:pRg st="9" end="9"/>
                                            </p:txEl>
                                          </p:spTgt>
                                        </p:tgtEl>
                                      </p:cBhvr>
                                    </p:animEffect>
                                    <p:anim calcmode="lin" valueType="num">
                                      <p:cBhvr>
                                        <p:cTn id="29"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11" end="11"/>
                                            </p:txEl>
                                          </p:spTgt>
                                        </p:tgtEl>
                                        <p:attrNameLst>
                                          <p:attrName>style.visibility</p:attrName>
                                        </p:attrNameLst>
                                      </p:cBhvr>
                                      <p:to>
                                        <p:strVal val="visible"/>
                                      </p:to>
                                    </p:set>
                                    <p:animEffect transition="in" filter="fade">
                                      <p:cBhvr>
                                        <p:cTn id="35" dur="1000"/>
                                        <p:tgtEl>
                                          <p:spTgt spid="5">
                                            <p:txEl>
                                              <p:pRg st="11" end="11"/>
                                            </p:txEl>
                                          </p:spTgt>
                                        </p:tgtEl>
                                      </p:cBhvr>
                                    </p:animEffect>
                                    <p:anim calcmode="lin" valueType="num">
                                      <p:cBhvr>
                                        <p:cTn id="36" dur="1000" fill="hold"/>
                                        <p:tgtEl>
                                          <p:spTgt spid="5">
                                            <p:txEl>
                                              <p:pRg st="11" end="11"/>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p:nvPr/>
        </p:nvPicPr>
        <p:blipFill rotWithShape="1">
          <a:blip r:embed="rId3" cstate="print"/>
          <a:srcRect t="11544" r="1373" b="4781"/>
          <a:stretch/>
        </p:blipFill>
        <p:spPr bwMode="auto">
          <a:xfrm>
            <a:off x="358778" y="1012694"/>
            <a:ext cx="8389686" cy="5440642"/>
          </a:xfrm>
          <a:prstGeom prst="rect">
            <a:avLst/>
          </a:prstGeom>
          <a:ln>
            <a:noFill/>
          </a:ln>
          <a:extLst>
            <a:ext uri="{53640926-AAD7-44D8-BBD7-CCE9431645EC}">
              <a14:shadowObscured xmlns="" xmlns:a14="http://schemas.microsoft.com/office/drawing/2010/main"/>
            </a:ext>
          </a:extLst>
        </p:spPr>
      </p:pic>
      <p:pic>
        <p:nvPicPr>
          <p:cNvPr id="14" name="Picture 2" descr="LOGO"/>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Dikdörtgen 3"/>
          <p:cNvSpPr/>
          <p:nvPr/>
        </p:nvSpPr>
        <p:spPr>
          <a:xfrm>
            <a:off x="-36512" y="44624"/>
            <a:ext cx="6900287"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TAŞINIAR RAPORLARI</a:t>
            </a:r>
          </a:p>
          <a:p>
            <a:r>
              <a:rPr lang="tr-TR" sz="2800" b="1" dirty="0" smtClean="0">
                <a:solidFill>
                  <a:srgbClr val="FF0000"/>
                </a:solidFill>
                <a:effectLst>
                  <a:outerShdw blurRad="38100" dist="38100" dir="2700000" algn="tl">
                    <a:srgbClr val="000000">
                      <a:alpha val="43137"/>
                    </a:srgbClr>
                  </a:outerShdw>
                </a:effectLst>
              </a:rPr>
              <a:t>		</a:t>
            </a:r>
            <a:r>
              <a:rPr lang="tr-TR" sz="2400" b="1" dirty="0">
                <a:solidFill>
                  <a:srgbClr val="FF0000"/>
                </a:solidFill>
              </a:rPr>
              <a:t> 13 </a:t>
            </a:r>
            <a:r>
              <a:rPr lang="tr-TR" sz="2400" b="1" dirty="0" err="1">
                <a:solidFill>
                  <a:srgbClr val="FF0000"/>
                </a:solidFill>
              </a:rPr>
              <a:t>Nolu</a:t>
            </a:r>
            <a:r>
              <a:rPr lang="tr-TR" sz="2400" b="1" dirty="0">
                <a:solidFill>
                  <a:srgbClr val="FF0000"/>
                </a:solidFill>
              </a:rPr>
              <a:t> Örnek (Sayım Döküm Cetveli)</a:t>
            </a:r>
            <a:endParaRPr lang="tr-TR" sz="2400" b="1" dirty="0">
              <a:effectLst>
                <a:outerShdw blurRad="38100" dist="38100" dir="2700000" algn="tl">
                  <a:srgbClr val="000000">
                    <a:alpha val="43137"/>
                  </a:srgbClr>
                </a:outerShdw>
              </a:effectLst>
            </a:endParaRPr>
          </a:p>
        </p:txBody>
      </p:sp>
      <p:sp>
        <p:nvSpPr>
          <p:cNvPr id="11" name="Yuvarlatılmış Dikdörtgen 10"/>
          <p:cNvSpPr/>
          <p:nvPr/>
        </p:nvSpPr>
        <p:spPr>
          <a:xfrm>
            <a:off x="6856744" y="4005064"/>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Taşınır Raporlar</a:t>
            </a:r>
            <a:endParaRPr lang="tr-TR" sz="1050" dirty="0">
              <a:solidFill>
                <a:schemeClr val="tx1"/>
              </a:solidFill>
            </a:endParaRPr>
          </a:p>
        </p:txBody>
      </p:sp>
      <p:sp>
        <p:nvSpPr>
          <p:cNvPr id="12" name="Dikdörtgen 11"/>
          <p:cNvSpPr/>
          <p:nvPr/>
        </p:nvSpPr>
        <p:spPr>
          <a:xfrm>
            <a:off x="377064" y="3265379"/>
            <a:ext cx="684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Dikdörtgen 12"/>
          <p:cNvSpPr/>
          <p:nvPr/>
        </p:nvSpPr>
        <p:spPr>
          <a:xfrm>
            <a:off x="521080" y="3393141"/>
            <a:ext cx="540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Dikdörtgen 14"/>
          <p:cNvSpPr/>
          <p:nvPr/>
        </p:nvSpPr>
        <p:spPr>
          <a:xfrm>
            <a:off x="2915816" y="2095912"/>
            <a:ext cx="2268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Yuvarlatılmış Dikdörtgen 15"/>
          <p:cNvSpPr/>
          <p:nvPr/>
        </p:nvSpPr>
        <p:spPr>
          <a:xfrm>
            <a:off x="6850026" y="4525712"/>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Rapor Seç</a:t>
            </a:r>
            <a:endParaRPr lang="tr-TR" sz="1050" dirty="0">
              <a:solidFill>
                <a:schemeClr val="tx1"/>
              </a:solidFill>
            </a:endParaRPr>
          </a:p>
        </p:txBody>
      </p:sp>
    </p:spTree>
    <p:extLst>
      <p:ext uri="{BB962C8B-B14F-4D97-AF65-F5344CB8AC3E}">
        <p14:creationId xmlns="" xmlns:p14="http://schemas.microsoft.com/office/powerpoint/2010/main" val="1150505964"/>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animBg="1"/>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Resim 16"/>
          <p:cNvPicPr/>
          <p:nvPr/>
        </p:nvPicPr>
        <p:blipFill rotWithShape="1">
          <a:blip r:embed="rId2" cstate="print"/>
          <a:srcRect t="11401" r="1304" b="4937"/>
          <a:stretch/>
        </p:blipFill>
        <p:spPr bwMode="auto">
          <a:xfrm>
            <a:off x="358778" y="1007294"/>
            <a:ext cx="8389686" cy="5427570"/>
          </a:xfrm>
          <a:prstGeom prst="rect">
            <a:avLst/>
          </a:prstGeom>
          <a:ln>
            <a:noFill/>
          </a:ln>
          <a:extLst>
            <a:ext uri="{53640926-AAD7-44D8-BBD7-CCE9431645EC}">
              <a14:shadowObscured xmlns="" xmlns:a14="http://schemas.microsoft.com/office/drawing/2010/main"/>
            </a:ext>
          </a:extLst>
        </p:spPr>
      </p:pic>
      <p:pic>
        <p:nvPicPr>
          <p:cNvPr id="14" name="Picture 2" descr="LOGO"/>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6633" t="13742" r="16649" b="13215"/>
          <a:stretch/>
        </p:blipFill>
        <p:spPr bwMode="auto">
          <a:xfrm>
            <a:off x="395536" y="5784845"/>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Dikdörtgen 3"/>
          <p:cNvSpPr/>
          <p:nvPr/>
        </p:nvSpPr>
        <p:spPr>
          <a:xfrm>
            <a:off x="-36512" y="44624"/>
            <a:ext cx="8212761" cy="892552"/>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TAŞINIAR RAPORLARI</a:t>
            </a:r>
          </a:p>
          <a:p>
            <a:r>
              <a:rPr lang="tr-TR" sz="2400" b="1" dirty="0" smtClean="0">
                <a:solidFill>
                  <a:srgbClr val="FF0000"/>
                </a:solidFill>
              </a:rPr>
              <a:t> 	</a:t>
            </a:r>
            <a:r>
              <a:rPr lang="tr-TR" sz="2000" b="1" dirty="0" smtClean="0">
                <a:solidFill>
                  <a:srgbClr val="FF0000"/>
                </a:solidFill>
              </a:rPr>
              <a:t>14 </a:t>
            </a:r>
            <a:r>
              <a:rPr lang="tr-TR" sz="2000" b="1" dirty="0" err="1" smtClean="0">
                <a:solidFill>
                  <a:srgbClr val="FF0000"/>
                </a:solidFill>
              </a:rPr>
              <a:t>Nolu</a:t>
            </a:r>
            <a:r>
              <a:rPr lang="tr-TR" sz="2000" b="1" dirty="0" smtClean="0">
                <a:solidFill>
                  <a:srgbClr val="FF0000"/>
                </a:solidFill>
              </a:rPr>
              <a:t> Örnek (</a:t>
            </a:r>
            <a:r>
              <a:rPr lang="pt-BR" sz="2000" b="1" dirty="0">
                <a:solidFill>
                  <a:srgbClr val="FF0000"/>
                </a:solidFill>
              </a:rPr>
              <a:t>Harcama Birimi Taşınır Mal Yönetim Hesabı Cetveli</a:t>
            </a:r>
            <a:r>
              <a:rPr lang="tr-TR" sz="2000" b="1" dirty="0" smtClean="0">
                <a:solidFill>
                  <a:srgbClr val="FF0000"/>
                </a:solidFill>
              </a:rPr>
              <a:t>)</a:t>
            </a:r>
            <a:endParaRPr lang="tr-TR" sz="2000" b="1" dirty="0">
              <a:effectLst>
                <a:outerShdw blurRad="38100" dist="38100" dir="2700000" algn="tl">
                  <a:srgbClr val="000000">
                    <a:alpha val="43137"/>
                  </a:srgbClr>
                </a:outerShdw>
              </a:effectLst>
            </a:endParaRPr>
          </a:p>
        </p:txBody>
      </p:sp>
      <p:sp>
        <p:nvSpPr>
          <p:cNvPr id="5" name="Yuvarlatılmış Dikdörtgen 4"/>
          <p:cNvSpPr/>
          <p:nvPr/>
        </p:nvSpPr>
        <p:spPr>
          <a:xfrm>
            <a:off x="6856744" y="4005064"/>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Rapor</a:t>
            </a:r>
            <a:endParaRPr lang="tr-TR" sz="1050" dirty="0">
              <a:solidFill>
                <a:schemeClr val="tx1"/>
              </a:solidFill>
            </a:endParaRPr>
          </a:p>
        </p:txBody>
      </p:sp>
      <p:sp>
        <p:nvSpPr>
          <p:cNvPr id="7" name="Dikdörtgen 6"/>
          <p:cNvSpPr/>
          <p:nvPr/>
        </p:nvSpPr>
        <p:spPr>
          <a:xfrm>
            <a:off x="377064" y="3265379"/>
            <a:ext cx="684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521080" y="3393141"/>
            <a:ext cx="540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2897344" y="2095912"/>
            <a:ext cx="2268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Yuvarlatılmış Dikdörtgen 9"/>
          <p:cNvSpPr/>
          <p:nvPr/>
        </p:nvSpPr>
        <p:spPr>
          <a:xfrm>
            <a:off x="6850026" y="4525712"/>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Ait Olduğu Yıl</a:t>
            </a:r>
            <a:endParaRPr lang="tr-TR" sz="1050" dirty="0">
              <a:solidFill>
                <a:schemeClr val="tx1"/>
              </a:solidFill>
            </a:endParaRPr>
          </a:p>
        </p:txBody>
      </p:sp>
      <p:sp>
        <p:nvSpPr>
          <p:cNvPr id="11" name="Dikdörtgen 10"/>
          <p:cNvSpPr/>
          <p:nvPr/>
        </p:nvSpPr>
        <p:spPr>
          <a:xfrm>
            <a:off x="2897344" y="2272348"/>
            <a:ext cx="1008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Dikdörtgen 11"/>
          <p:cNvSpPr/>
          <p:nvPr/>
        </p:nvSpPr>
        <p:spPr>
          <a:xfrm>
            <a:off x="2897344" y="2448783"/>
            <a:ext cx="1008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Yuvarlatılmış Dikdörtgen 12"/>
          <p:cNvSpPr/>
          <p:nvPr/>
        </p:nvSpPr>
        <p:spPr>
          <a:xfrm>
            <a:off x="6863775" y="5063407"/>
            <a:ext cx="1531680"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Hesap Kodu Seçilir.</a:t>
            </a:r>
            <a:endParaRPr lang="tr-TR" sz="1050" dirty="0">
              <a:solidFill>
                <a:schemeClr val="tx1"/>
              </a:solidFill>
            </a:endParaRPr>
          </a:p>
        </p:txBody>
      </p:sp>
      <p:sp>
        <p:nvSpPr>
          <p:cNvPr id="15" name="Yuvarlatılmış Dikdörtgen 14"/>
          <p:cNvSpPr/>
          <p:nvPr/>
        </p:nvSpPr>
        <p:spPr>
          <a:xfrm>
            <a:off x="6863775" y="5584055"/>
            <a:ext cx="1517931" cy="4988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Rapor Alınır.</a:t>
            </a:r>
            <a:endParaRPr lang="tr-TR" sz="1050" dirty="0">
              <a:solidFill>
                <a:schemeClr val="tx1"/>
              </a:solidFill>
            </a:endParaRPr>
          </a:p>
        </p:txBody>
      </p:sp>
      <p:sp>
        <p:nvSpPr>
          <p:cNvPr id="16" name="Dikdörtgen 15"/>
          <p:cNvSpPr/>
          <p:nvPr/>
        </p:nvSpPr>
        <p:spPr>
          <a:xfrm>
            <a:off x="3675339" y="3722354"/>
            <a:ext cx="324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1485670695"/>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animBg="1"/>
      <p:bldP spid="15" grpId="0" animBg="1"/>
      <p:bldP spid="1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Resim 8"/>
          <p:cNvPicPr/>
          <p:nvPr/>
        </p:nvPicPr>
        <p:blipFill rotWithShape="1">
          <a:blip r:embed="rId2" cstate="print"/>
          <a:srcRect l="16356" t="10974" r="17107" b="5653"/>
          <a:stretch/>
        </p:blipFill>
        <p:spPr bwMode="auto">
          <a:xfrm>
            <a:off x="358778" y="1052736"/>
            <a:ext cx="8389686" cy="5400600"/>
          </a:xfrm>
          <a:prstGeom prst="rect">
            <a:avLst/>
          </a:prstGeom>
          <a:ln>
            <a:noFill/>
          </a:ln>
          <a:extLst>
            <a:ext uri="{53640926-AAD7-44D8-BBD7-CCE9431645EC}">
              <a14:shadowObscured xmlns="" xmlns:a14="http://schemas.microsoft.com/office/drawing/2010/main"/>
            </a:ext>
          </a:extLst>
        </p:spPr>
      </p:pic>
      <p:pic>
        <p:nvPicPr>
          <p:cNvPr id="14" name="Picture 2" descr="LOGO"/>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Dikdörtgen 3"/>
          <p:cNvSpPr/>
          <p:nvPr/>
        </p:nvSpPr>
        <p:spPr>
          <a:xfrm>
            <a:off x="-36512" y="44624"/>
            <a:ext cx="8212761" cy="892552"/>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TAŞINIAR RAPORLARI</a:t>
            </a:r>
          </a:p>
          <a:p>
            <a:r>
              <a:rPr lang="tr-TR" sz="2400" b="1" dirty="0" smtClean="0">
                <a:solidFill>
                  <a:srgbClr val="FF0000"/>
                </a:solidFill>
              </a:rPr>
              <a:t> 	</a:t>
            </a:r>
            <a:r>
              <a:rPr lang="tr-TR" sz="2000" b="1" dirty="0" smtClean="0">
                <a:solidFill>
                  <a:srgbClr val="FF0000"/>
                </a:solidFill>
              </a:rPr>
              <a:t>14 </a:t>
            </a:r>
            <a:r>
              <a:rPr lang="tr-TR" sz="2000" b="1" dirty="0" err="1" smtClean="0">
                <a:solidFill>
                  <a:srgbClr val="FF0000"/>
                </a:solidFill>
              </a:rPr>
              <a:t>Nolu</a:t>
            </a:r>
            <a:r>
              <a:rPr lang="tr-TR" sz="2000" b="1" dirty="0" smtClean="0">
                <a:solidFill>
                  <a:srgbClr val="FF0000"/>
                </a:solidFill>
              </a:rPr>
              <a:t> Örnek (</a:t>
            </a:r>
            <a:r>
              <a:rPr lang="pt-BR" sz="2000" b="1" dirty="0">
                <a:solidFill>
                  <a:srgbClr val="FF0000"/>
                </a:solidFill>
              </a:rPr>
              <a:t>Harcama Birimi Taşınır Mal Yönetim Hesabı Cetveli</a:t>
            </a:r>
            <a:r>
              <a:rPr lang="tr-TR" sz="2000" b="1" dirty="0" smtClean="0">
                <a:solidFill>
                  <a:srgbClr val="FF0000"/>
                </a:solidFill>
              </a:rPr>
              <a:t>)</a:t>
            </a:r>
            <a:endParaRPr lang="tr-TR" sz="2000" b="1" dirty="0">
              <a:effectLst>
                <a:outerShdw blurRad="38100" dist="38100" dir="2700000" algn="tl">
                  <a:srgbClr val="000000">
                    <a:alpha val="43137"/>
                  </a:srgbClr>
                </a:outerShdw>
              </a:effectLst>
            </a:endParaRPr>
          </a:p>
        </p:txBody>
      </p:sp>
      <p:sp>
        <p:nvSpPr>
          <p:cNvPr id="6" name="Yuvarlatılmış Dikdörtgen 5"/>
          <p:cNvSpPr/>
          <p:nvPr/>
        </p:nvSpPr>
        <p:spPr>
          <a:xfrm>
            <a:off x="5315603" y="2095034"/>
            <a:ext cx="3432861" cy="288032"/>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solidFill>
                  <a:schemeClr val="tx1"/>
                </a:solidFill>
              </a:rPr>
              <a:t>Taşınır Kayıt Yetkilisi Tarafından imzalanır.</a:t>
            </a:r>
            <a:endParaRPr lang="tr-TR" sz="1200" dirty="0">
              <a:solidFill>
                <a:schemeClr val="tx1"/>
              </a:solidFill>
            </a:endParaRPr>
          </a:p>
        </p:txBody>
      </p:sp>
      <p:sp>
        <p:nvSpPr>
          <p:cNvPr id="7" name="Dikdörtgen 6"/>
          <p:cNvSpPr/>
          <p:nvPr/>
        </p:nvSpPr>
        <p:spPr>
          <a:xfrm>
            <a:off x="719824" y="4706672"/>
            <a:ext cx="2268000" cy="75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2771800" y="1340768"/>
            <a:ext cx="3600000" cy="14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p:cNvSpPr/>
          <p:nvPr/>
        </p:nvSpPr>
        <p:spPr>
          <a:xfrm>
            <a:off x="3437800" y="4706672"/>
            <a:ext cx="2268000" cy="75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Dikdörtgen 10"/>
          <p:cNvSpPr/>
          <p:nvPr/>
        </p:nvSpPr>
        <p:spPr>
          <a:xfrm>
            <a:off x="6155776" y="4689796"/>
            <a:ext cx="2268000" cy="75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Dikdörtgen 11"/>
          <p:cNvSpPr/>
          <p:nvPr/>
        </p:nvSpPr>
        <p:spPr>
          <a:xfrm>
            <a:off x="3437800" y="5574573"/>
            <a:ext cx="2268000" cy="75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Yuvarlatılmış Dikdörtgen 12"/>
          <p:cNvSpPr/>
          <p:nvPr/>
        </p:nvSpPr>
        <p:spPr>
          <a:xfrm>
            <a:off x="5315603" y="2404204"/>
            <a:ext cx="3432861" cy="288032"/>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solidFill>
                  <a:schemeClr val="tx1"/>
                </a:solidFill>
              </a:rPr>
              <a:t>Taşınır Kontrol Yetkilisi Tarafından imzalanır.</a:t>
            </a:r>
            <a:endParaRPr lang="tr-TR" sz="1200" dirty="0">
              <a:solidFill>
                <a:schemeClr val="tx1"/>
              </a:solidFill>
            </a:endParaRPr>
          </a:p>
        </p:txBody>
      </p:sp>
      <p:sp>
        <p:nvSpPr>
          <p:cNvPr id="15" name="Yuvarlatılmış Dikdörtgen 14"/>
          <p:cNvSpPr/>
          <p:nvPr/>
        </p:nvSpPr>
        <p:spPr>
          <a:xfrm>
            <a:off x="5315603" y="2708508"/>
            <a:ext cx="3432861" cy="288032"/>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solidFill>
                  <a:schemeClr val="tx1"/>
                </a:solidFill>
              </a:rPr>
              <a:t>Muhasebe Yetkilisi Tarafından imzalanarak,</a:t>
            </a:r>
            <a:endParaRPr lang="tr-TR" sz="1200" dirty="0">
              <a:solidFill>
                <a:schemeClr val="tx1"/>
              </a:solidFill>
            </a:endParaRPr>
          </a:p>
        </p:txBody>
      </p:sp>
      <p:sp>
        <p:nvSpPr>
          <p:cNvPr id="16" name="Yuvarlatılmış Dikdörtgen 15"/>
          <p:cNvSpPr/>
          <p:nvPr/>
        </p:nvSpPr>
        <p:spPr>
          <a:xfrm>
            <a:off x="5315602" y="3005026"/>
            <a:ext cx="3432861" cy="288032"/>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solidFill>
                  <a:schemeClr val="tx1"/>
                </a:solidFill>
              </a:rPr>
              <a:t>Harcama Yetkilisine Onaya sunulur.</a:t>
            </a:r>
            <a:endParaRPr lang="tr-TR" sz="1200" dirty="0">
              <a:solidFill>
                <a:schemeClr val="tx1"/>
              </a:solidFill>
            </a:endParaRPr>
          </a:p>
        </p:txBody>
      </p:sp>
    </p:spTree>
    <p:extLst>
      <p:ext uri="{BB962C8B-B14F-4D97-AF65-F5344CB8AC3E}">
        <p14:creationId xmlns="" xmlns:p14="http://schemas.microsoft.com/office/powerpoint/2010/main" val="4058965329"/>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5" grpId="0" animBg="1"/>
      <p:bldP spid="1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27026" y="1123578"/>
            <a:ext cx="8784976" cy="3385542"/>
          </a:xfrm>
          <a:prstGeom prst="rect">
            <a:avLst/>
          </a:prstGeom>
        </p:spPr>
        <p:txBody>
          <a:bodyPr wrap="square">
            <a:spAutoFit/>
          </a:bodyPr>
          <a:lstStyle/>
          <a:p>
            <a:pPr algn="ctr"/>
            <a:endParaRPr lang="tr-TR" sz="2400" b="1" dirty="0" smtClean="0">
              <a:latin typeface="Arial" pitchFamily="34" charset="0"/>
              <a:cs typeface="Arial" pitchFamily="34" charset="0"/>
            </a:endParaRPr>
          </a:p>
          <a:p>
            <a:pPr algn="ctr"/>
            <a:endParaRPr lang="tr-TR" sz="2400" b="1" dirty="0" smtClean="0">
              <a:latin typeface="Arial" pitchFamily="34" charset="0"/>
              <a:cs typeface="Arial" pitchFamily="34" charset="0"/>
            </a:endParaRPr>
          </a:p>
          <a:p>
            <a:pPr algn="ctr"/>
            <a:r>
              <a:rPr lang="tr-TR" sz="2400" b="1" dirty="0" smtClean="0">
                <a:latin typeface="Arial" pitchFamily="34" charset="0"/>
                <a:cs typeface="Arial" pitchFamily="34" charset="0"/>
              </a:rPr>
              <a:t>Günay KILIÇ</a:t>
            </a:r>
          </a:p>
          <a:p>
            <a:pPr algn="ctr"/>
            <a:r>
              <a:rPr lang="tr-TR" sz="2400" b="1" dirty="0" smtClean="0">
                <a:latin typeface="Arial" pitchFamily="34" charset="0"/>
                <a:cs typeface="Arial" pitchFamily="34" charset="0"/>
              </a:rPr>
              <a:t>Taşınır Kayıt Yetkilisi</a:t>
            </a:r>
          </a:p>
          <a:p>
            <a:pPr algn="ctr"/>
            <a:endParaRPr lang="tr-TR" sz="2400" b="1" dirty="0" smtClean="0">
              <a:latin typeface="Arial" pitchFamily="34" charset="0"/>
              <a:cs typeface="Arial" pitchFamily="34" charset="0"/>
            </a:endParaRPr>
          </a:p>
          <a:p>
            <a:pPr algn="ctr"/>
            <a:r>
              <a:rPr lang="tr-TR" sz="2400" b="1" u="sng" dirty="0" smtClean="0">
                <a:latin typeface="Arial" pitchFamily="34" charset="0"/>
                <a:cs typeface="Arial" pitchFamily="34" charset="0"/>
                <a:hlinkClick r:id="rId2"/>
              </a:rPr>
              <a:t>gnyklc623@hotmail.com</a:t>
            </a:r>
            <a:endParaRPr lang="tr-TR" sz="2400" b="1" u="sng" dirty="0" smtClean="0">
              <a:latin typeface="Arial" pitchFamily="34" charset="0"/>
              <a:cs typeface="Arial" pitchFamily="34" charset="0"/>
            </a:endParaRPr>
          </a:p>
          <a:p>
            <a:pPr algn="ctr"/>
            <a:endParaRPr lang="tr-TR" sz="2400" b="1" dirty="0" smtClean="0">
              <a:latin typeface="Arial" pitchFamily="34" charset="0"/>
              <a:cs typeface="Arial" pitchFamily="34" charset="0"/>
            </a:endParaRPr>
          </a:p>
          <a:p>
            <a:pPr algn="ctr"/>
            <a:endParaRPr lang="tr-TR" sz="2400" b="1" dirty="0" smtClean="0">
              <a:latin typeface="Arial" pitchFamily="34" charset="0"/>
              <a:cs typeface="Arial" pitchFamily="34" charset="0"/>
            </a:endParaRPr>
          </a:p>
          <a:p>
            <a:pPr algn="ctr"/>
            <a:endParaRPr lang="tr-TR" sz="2200" b="1" dirty="0" smtClean="0">
              <a:solidFill>
                <a:srgbClr val="C00000"/>
              </a:solidFill>
              <a:latin typeface="Arial" pitchFamily="34" charset="0"/>
              <a:cs typeface="Arial" pitchFamily="34" charset="0"/>
            </a:endParaRPr>
          </a:p>
        </p:txBody>
      </p:sp>
      <p:sp>
        <p:nvSpPr>
          <p:cNvPr id="4" name="Slayt Numarası Yer Tutucusu 3"/>
          <p:cNvSpPr>
            <a:spLocks noGrp="1"/>
          </p:cNvSpPr>
          <p:nvPr>
            <p:ph type="sldNum" sz="quarter" idx="12"/>
          </p:nvPr>
        </p:nvSpPr>
        <p:spPr/>
        <p:txBody>
          <a:bodyPr/>
          <a:lstStyle/>
          <a:p>
            <a:fld id="{F302176B-0E47-46AC-8F43-DAB4B8A37D06}" type="slidenum">
              <a:rPr lang="tr-TR" smtClean="0"/>
              <a:pPr/>
              <a:t>33</a:t>
            </a:fld>
            <a:endParaRPr lang="tr-TR"/>
          </a:p>
        </p:txBody>
      </p:sp>
      <p:pic>
        <p:nvPicPr>
          <p:cNvPr id="614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3395" y="5521637"/>
            <a:ext cx="9144000" cy="11451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70440599"/>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pPr>
              <a:defRPr/>
            </a:pPr>
            <a:fld id="{873AF1F3-4FC4-47C4-B503-1C97E6EDFBF1}" type="slidenum">
              <a:rPr lang="tr-TR" smtClean="0">
                <a:solidFill>
                  <a:srgbClr val="04617B">
                    <a:shade val="90000"/>
                  </a:srgbClr>
                </a:solidFill>
              </a:rPr>
              <a:pPr>
                <a:defRPr/>
              </a:pPr>
              <a:t>4</a:t>
            </a:fld>
            <a:endParaRPr lang="tr-TR">
              <a:solidFill>
                <a:srgbClr val="04617B">
                  <a:shade val="90000"/>
                </a:srgbClr>
              </a:solidFill>
            </a:endParaRPr>
          </a:p>
        </p:txBody>
      </p:sp>
      <p:sp>
        <p:nvSpPr>
          <p:cNvPr id="5" name="Rectangle 4"/>
          <p:cNvSpPr>
            <a:spLocks noChangeArrowheads="1"/>
          </p:cNvSpPr>
          <p:nvPr/>
        </p:nvSpPr>
        <p:spPr bwMode="auto">
          <a:xfrm>
            <a:off x="467544" y="462146"/>
            <a:ext cx="8213725" cy="6370975"/>
          </a:xfrm>
          <a:prstGeom prst="rect">
            <a:avLst/>
          </a:prstGeom>
          <a:noFill/>
          <a:ln w="9525">
            <a:noFill/>
            <a:miter lim="800000"/>
            <a:headEnd/>
            <a:tailEnd/>
          </a:ln>
          <a:effectLst/>
        </p:spPr>
        <p:txBody>
          <a:bodyPr anchor="ctr">
            <a:spAutoFit/>
          </a:bodyPr>
          <a:lstStyle/>
          <a:p>
            <a:pPr algn="ctr"/>
            <a:r>
              <a:rPr lang="tr-TR"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TAŞINIR MAL YÖNETMELİĞİ</a:t>
            </a:r>
          </a:p>
          <a:p>
            <a:pPr algn="ctr"/>
            <a:r>
              <a:rPr lang="tr-TR" sz="1600" b="1" dirty="0">
                <a:solidFill>
                  <a:prstClr val="black"/>
                </a:solidFill>
                <a:latin typeface="Tahoma" pitchFamily="34" charset="0"/>
                <a:cs typeface="Arial" charset="0"/>
              </a:rPr>
              <a:t>Sayım ve sayım sonrası yapılacak </a:t>
            </a:r>
            <a:r>
              <a:rPr lang="tr-TR" sz="1600" b="1" dirty="0" smtClean="0">
                <a:solidFill>
                  <a:prstClr val="black"/>
                </a:solidFill>
                <a:latin typeface="Tahoma" pitchFamily="34" charset="0"/>
                <a:cs typeface="Arial" charset="0"/>
              </a:rPr>
              <a:t>işlemler</a:t>
            </a:r>
          </a:p>
          <a:p>
            <a:pPr algn="ctr"/>
            <a:endParaRPr lang="tr-TR" sz="1600" dirty="0" smtClean="0">
              <a:solidFill>
                <a:prstClr val="black"/>
              </a:solidFill>
              <a:latin typeface="Tahoma" pitchFamily="34" charset="0"/>
              <a:cs typeface="Arial" charset="0"/>
            </a:endParaRPr>
          </a:p>
          <a:p>
            <a:pPr algn="just"/>
            <a:r>
              <a:rPr lang="tr-TR" sz="1600" b="1" dirty="0">
                <a:solidFill>
                  <a:prstClr val="black"/>
                </a:solidFill>
                <a:latin typeface="Tahoma" pitchFamily="34" charset="0"/>
                <a:cs typeface="Arial" charset="0"/>
              </a:rPr>
              <a:t>	</a:t>
            </a:r>
            <a:r>
              <a:rPr lang="tr-TR" b="1" dirty="0">
                <a:solidFill>
                  <a:srgbClr val="FF0000"/>
                </a:solidFill>
              </a:rPr>
              <a:t>(5)</a:t>
            </a:r>
            <a:r>
              <a:rPr lang="tr-TR" dirty="0">
                <a:solidFill>
                  <a:srgbClr val="FF0000"/>
                </a:solidFill>
              </a:rPr>
              <a:t> (Değişik: 14/3/2016-2016/8646 K.) Ambar sayım </a:t>
            </a:r>
            <a:r>
              <a:rPr lang="tr-TR" dirty="0" smtClean="0">
                <a:solidFill>
                  <a:srgbClr val="FF0000"/>
                </a:solidFill>
              </a:rPr>
              <a:t>işlemleri tamamlandıktan </a:t>
            </a:r>
            <a:r>
              <a:rPr lang="tr-TR" dirty="0">
                <a:solidFill>
                  <a:srgbClr val="FF0000"/>
                </a:solidFill>
              </a:rPr>
              <a:t>sonra oda, büro, bölüm, geçit, salon, atölye, garaj ve servis gibi ortak kullanım alanlarında bulunan taşınırlar Dayanıklı Taşınırlar Listeleri esas alınarak sayılır ve sayım sonuçları Sayım Tutanağında gösterilir. Kullanım amacıyla kamu görevlilerine taşınır teslim belgesiyle verilmiş olan taşınırlar için, sayım yapılmaksızın Sayım Tutanağının “Kayıtlara Göre Kişilere Verilen Miktar” sütunundaki bilgiler dikkate alınır.</a:t>
            </a:r>
          </a:p>
          <a:p>
            <a:pPr algn="just"/>
            <a:r>
              <a:rPr lang="tr-TR" dirty="0" smtClean="0"/>
              <a:t>	</a:t>
            </a:r>
            <a:r>
              <a:rPr lang="tr-TR" b="1" dirty="0" smtClean="0"/>
              <a:t>(</a:t>
            </a:r>
            <a:r>
              <a:rPr lang="tr-TR" b="1" dirty="0"/>
              <a:t>6)</a:t>
            </a:r>
            <a:r>
              <a:rPr lang="tr-TR" dirty="0"/>
              <a:t> Sayımda bulunan miktar ile kayıtlı miktar arasında fark bulunması halinde miktarlarında farklılık bulunan taşınırların sayımı bir kez daha tekrarlanır. Yine farklı çıkarsa bu miktar "Fazla" veya "Noksan" sütununa kaydedilir. </a:t>
            </a:r>
          </a:p>
          <a:p>
            <a:pPr algn="just"/>
            <a:r>
              <a:rPr lang="tr-TR" dirty="0" smtClean="0"/>
              <a:t>	</a:t>
            </a:r>
            <a:r>
              <a:rPr lang="tr-TR" b="1" dirty="0" smtClean="0"/>
              <a:t>(</a:t>
            </a:r>
            <a:r>
              <a:rPr lang="tr-TR" b="1" dirty="0"/>
              <a:t>7)</a:t>
            </a:r>
            <a:r>
              <a:rPr lang="tr-TR" dirty="0"/>
              <a:t> Sayım kurulunca, taşınırların fiili miktarlarının kayıtlı miktarlardan eksik oluğunun tespit edilmesi halinde Kayıttan Düşme Teklif ve Onay Tutanağı ve Taşınır İşlem Fişi; fazla olduğunun tespit edilmesi halinde ise Taşınır İşlem Fişi düzenlettirilerek, defter kayıtlarının sayım sonuçlarıyla uygunluğu sağlanır. </a:t>
            </a:r>
          </a:p>
          <a:p>
            <a:pPr algn="just"/>
            <a:r>
              <a:rPr lang="tr-TR" dirty="0" smtClean="0"/>
              <a:t>	</a:t>
            </a:r>
            <a:r>
              <a:rPr lang="tr-TR" b="1" dirty="0" smtClean="0"/>
              <a:t>(</a:t>
            </a:r>
            <a:r>
              <a:rPr lang="tr-TR" b="1" dirty="0"/>
              <a:t>8)</a:t>
            </a:r>
            <a:r>
              <a:rPr lang="tr-TR" dirty="0"/>
              <a:t> Düzenlenen giriş ve çıkış belgelerinin bir örneği, muhasebe kayıtlarının yapılması için muhasebe birimine gönderilir. </a:t>
            </a:r>
          </a:p>
          <a:p>
            <a:pPr algn="just"/>
            <a:r>
              <a:rPr lang="tr-TR" dirty="0" smtClean="0"/>
              <a:t>	</a:t>
            </a:r>
            <a:r>
              <a:rPr lang="tr-TR" b="1" dirty="0" smtClean="0"/>
              <a:t>(</a:t>
            </a:r>
            <a:r>
              <a:rPr lang="tr-TR" b="1" dirty="0"/>
              <a:t>9)</a:t>
            </a:r>
            <a:r>
              <a:rPr lang="tr-TR" dirty="0"/>
              <a:t> Kayıtların sayım sonuçlarıyla uygunluğu sağlandıktan sonra sayım kurulu tarafından Taşınır Sayım ve Döküm Cetveli düzenlenir. Cetvel, sayım kurulu ile taşınır kayıt yetkilisi tarafından imzalanır. Bu Cetvel ve eki sayım tutanağı ile sayım sonuçlarına göre düzenlenen giriş ve çıkış belgeleri, taşınır kayıt yetkilisinin yıl sonu hesabını oluşturur.</a:t>
            </a:r>
            <a:endParaRPr lang="tr-TR" sz="1600" dirty="0">
              <a:solidFill>
                <a:prstClr val="black"/>
              </a:solidFill>
              <a:latin typeface="Tahoma" pitchFamily="34" charset="0"/>
              <a:cs typeface="Arial" charset="0"/>
            </a:endParaRPr>
          </a:p>
        </p:txBody>
      </p:sp>
      <p:sp>
        <p:nvSpPr>
          <p:cNvPr id="6" name="Dikdörtgen 5"/>
          <p:cNvSpPr/>
          <p:nvPr/>
        </p:nvSpPr>
        <p:spPr>
          <a:xfrm>
            <a:off x="323528" y="44624"/>
            <a:ext cx="5025735" cy="523220"/>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effectLst>
                  <a:outerShdw blurRad="38100" dist="38100" dir="2700000" algn="tl">
                    <a:srgbClr val="000000">
                      <a:alpha val="43137"/>
                    </a:srgbClr>
                  </a:outerShdw>
                </a:effectLst>
                <a:latin typeface="Calibri"/>
              </a:rPr>
              <a:t>SAYIM VE YIL SONU İŞLEMLERİ</a:t>
            </a:r>
            <a:endParaRPr lang="tr-TR"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2832944043"/>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1000"/>
                                        <p:tgtEl>
                                          <p:spTgt spid="5">
                                            <p:txEl>
                                              <p:pRg st="3" end="3"/>
                                            </p:txEl>
                                          </p:spTgt>
                                        </p:tgtEl>
                                      </p:cBhvr>
                                    </p:animEffect>
                                    <p:anim calcmode="lin" valueType="num">
                                      <p:cBhvr>
                                        <p:cTn id="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fade">
                                      <p:cBhvr>
                                        <p:cTn id="28" dur="1000"/>
                                        <p:tgtEl>
                                          <p:spTgt spid="5">
                                            <p:txEl>
                                              <p:pRg st="6" end="6"/>
                                            </p:txEl>
                                          </p:spTgt>
                                        </p:tgtEl>
                                      </p:cBhvr>
                                    </p:animEffect>
                                    <p:anim calcmode="lin" valueType="num">
                                      <p:cBhvr>
                                        <p:cTn id="29"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animEffect transition="in" filter="fade">
                                      <p:cBhvr>
                                        <p:cTn id="35" dur="1000"/>
                                        <p:tgtEl>
                                          <p:spTgt spid="5">
                                            <p:txEl>
                                              <p:pRg st="7" end="7"/>
                                            </p:txEl>
                                          </p:spTgt>
                                        </p:tgtEl>
                                      </p:cBhvr>
                                    </p:animEffect>
                                    <p:anim calcmode="lin" valueType="num">
                                      <p:cBhvr>
                                        <p:cTn id="36"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p:cNvSpPr>
            <a:spLocks noGrp="1"/>
          </p:cNvSpPr>
          <p:nvPr>
            <p:ph type="sldNum" sz="quarter" idx="12"/>
          </p:nvPr>
        </p:nvSpPr>
        <p:spPr/>
        <p:txBody>
          <a:bodyPr/>
          <a:lstStyle/>
          <a:p>
            <a:fld id="{AAEAE4A8-A6E5-453E-B946-FB774B73F48C}" type="slidenum">
              <a:rPr lang="tr-TR" smtClean="0">
                <a:solidFill>
                  <a:srgbClr val="000000">
                    <a:lumMod val="65000"/>
                    <a:lumOff val="35000"/>
                  </a:srgbClr>
                </a:solidFill>
              </a:rPr>
              <a:pPr/>
              <a:t>5</a:t>
            </a:fld>
            <a:endParaRPr lang="tr-TR" dirty="0">
              <a:solidFill>
                <a:srgbClr val="000000">
                  <a:lumMod val="65000"/>
                  <a:lumOff val="35000"/>
                </a:srgbClr>
              </a:solidFill>
            </a:endParaRPr>
          </a:p>
        </p:txBody>
      </p:sp>
      <p:sp>
        <p:nvSpPr>
          <p:cNvPr id="4" name="Dikdörtgen 3"/>
          <p:cNvSpPr/>
          <p:nvPr/>
        </p:nvSpPr>
        <p:spPr>
          <a:xfrm>
            <a:off x="395536" y="2636912"/>
            <a:ext cx="8136904" cy="1754326"/>
          </a:xfrm>
          <a:prstGeom prst="rect">
            <a:avLst/>
          </a:prstGeom>
        </p:spPr>
        <p:txBody>
          <a:bodyPr wrap="square">
            <a:spAutoFit/>
          </a:bodyPr>
          <a:lstStyle/>
          <a:p>
            <a:pPr lvl="0" algn="ctr"/>
            <a:r>
              <a:rPr lang="tr-TR" sz="3600" b="1" i="1" dirty="0" smtClean="0">
                <a:solidFill>
                  <a:srgbClr val="FF0000"/>
                </a:solidFill>
                <a:effectLst>
                  <a:outerShdw blurRad="38100" dist="38100" dir="2700000" algn="tl">
                    <a:srgbClr val="000000">
                      <a:alpha val="43137"/>
                    </a:srgbClr>
                  </a:outerShdw>
                </a:effectLst>
                <a:latin typeface="Bookman Old Style" panose="02050604050505020204" pitchFamily="18" charset="0"/>
              </a:rPr>
              <a:t>YIL SONU İŞLEMİ YAPILMADAN ÖNCE YAPILACAK EN </a:t>
            </a:r>
            <a:r>
              <a:rPr lang="tr-TR" sz="3600" b="1" i="1" u="sng" dirty="0" smtClean="0">
                <a:solidFill>
                  <a:srgbClr val="FF0000"/>
                </a:solidFill>
                <a:effectLst>
                  <a:outerShdw blurRad="38100" dist="38100" dir="2700000" algn="tl">
                    <a:srgbClr val="000000">
                      <a:alpha val="43137"/>
                    </a:srgbClr>
                  </a:outerShdw>
                </a:effectLst>
                <a:latin typeface="Bookman Old Style" panose="02050604050505020204" pitchFamily="18" charset="0"/>
              </a:rPr>
              <a:t>ÖNEMLİ</a:t>
            </a:r>
            <a:r>
              <a:rPr lang="tr-TR" sz="3600" b="1" i="1" dirty="0" smtClean="0">
                <a:solidFill>
                  <a:srgbClr val="FF0000"/>
                </a:solidFill>
                <a:effectLst>
                  <a:outerShdw blurRad="38100" dist="38100" dir="2700000" algn="tl">
                    <a:srgbClr val="000000">
                      <a:alpha val="43137"/>
                    </a:srgbClr>
                  </a:outerShdw>
                </a:effectLst>
                <a:latin typeface="Bookman Old Style" panose="02050604050505020204" pitchFamily="18" charset="0"/>
              </a:rPr>
              <a:t> İŞLEM</a:t>
            </a:r>
            <a:endParaRPr lang="tr-TR" sz="3600" i="1" dirty="0">
              <a:effectLst>
                <a:outerShdw blurRad="38100" dist="38100" dir="2700000" algn="tl">
                  <a:srgbClr val="000000">
                    <a:alpha val="43137"/>
                  </a:srgbClr>
                </a:outerShdw>
              </a:effectLst>
              <a:latin typeface="Bookman Old Style" panose="02050604050505020204" pitchFamily="18" charset="0"/>
            </a:endParaRPr>
          </a:p>
        </p:txBody>
      </p:sp>
    </p:spTree>
    <p:extLst>
      <p:ext uri="{BB962C8B-B14F-4D97-AF65-F5344CB8AC3E}">
        <p14:creationId xmlns="" xmlns:p14="http://schemas.microsoft.com/office/powerpoint/2010/main" val="3031811558"/>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LOGO"/>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Dikdörtgen 3"/>
          <p:cNvSpPr/>
          <p:nvPr/>
        </p:nvSpPr>
        <p:spPr>
          <a:xfrm>
            <a:off x="-36512" y="44624"/>
            <a:ext cx="7664534"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ÖNEMLİ !!!</a:t>
            </a:r>
          </a:p>
          <a:p>
            <a:r>
              <a:rPr lang="tr-TR" sz="2800" b="1" dirty="0" smtClean="0">
                <a:solidFill>
                  <a:srgbClr val="FF0000"/>
                </a:solidFill>
                <a:effectLst>
                  <a:outerShdw blurRad="38100" dist="38100" dir="2700000" algn="tl">
                    <a:srgbClr val="000000">
                      <a:alpha val="43137"/>
                    </a:srgbClr>
                  </a:outerShdw>
                </a:effectLst>
              </a:rPr>
              <a:t>		</a:t>
            </a:r>
            <a:r>
              <a:rPr lang="tr-TR" sz="2400" b="1" dirty="0">
                <a:solidFill>
                  <a:srgbClr val="FF0000"/>
                </a:solidFill>
              </a:rPr>
              <a:t> Taşınır (TKYS) – Taşınır (MUHASEBE) Raporu</a:t>
            </a:r>
            <a:endParaRPr lang="tr-TR" sz="2400" b="1" dirty="0">
              <a:effectLst>
                <a:outerShdw blurRad="38100" dist="38100" dir="2700000" algn="tl">
                  <a:srgbClr val="000000">
                    <a:alpha val="43137"/>
                  </a:srgbClr>
                </a:outerShdw>
              </a:effectLst>
            </a:endParaRPr>
          </a:p>
        </p:txBody>
      </p:sp>
      <p:pic>
        <p:nvPicPr>
          <p:cNvPr id="5" name="Resim 4"/>
          <p:cNvPicPr/>
          <p:nvPr/>
        </p:nvPicPr>
        <p:blipFill rotWithShape="1">
          <a:blip r:embed="rId3" cstate="print"/>
          <a:srcRect t="11687" r="1053" b="5214"/>
          <a:stretch/>
        </p:blipFill>
        <p:spPr bwMode="auto">
          <a:xfrm>
            <a:off x="358778" y="1032351"/>
            <a:ext cx="8389686" cy="5420985"/>
          </a:xfrm>
          <a:prstGeom prst="rect">
            <a:avLst/>
          </a:prstGeom>
          <a:ln>
            <a:noFill/>
          </a:ln>
          <a:extLst>
            <a:ext uri="{53640926-AAD7-44D8-BBD7-CCE9431645EC}">
              <a14:shadowObscured xmlns="" xmlns:a14="http://schemas.microsoft.com/office/drawing/2010/main"/>
            </a:ext>
          </a:extLst>
        </p:spPr>
      </p:pic>
      <p:sp>
        <p:nvSpPr>
          <p:cNvPr id="9" name="Dikdörtgen 8"/>
          <p:cNvSpPr/>
          <p:nvPr/>
        </p:nvSpPr>
        <p:spPr>
          <a:xfrm>
            <a:off x="386486" y="3408648"/>
            <a:ext cx="612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Yuvarlatılmış Dikdörtgen 9"/>
          <p:cNvSpPr/>
          <p:nvPr/>
        </p:nvSpPr>
        <p:spPr>
          <a:xfrm>
            <a:off x="4932040" y="4556800"/>
            <a:ext cx="1224136" cy="463406"/>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Yönetim Raporları</a:t>
            </a:r>
            <a:endParaRPr lang="tr-TR" sz="1050" dirty="0">
              <a:solidFill>
                <a:schemeClr val="tx1"/>
              </a:solidFill>
            </a:endParaRPr>
          </a:p>
        </p:txBody>
      </p:sp>
      <p:sp>
        <p:nvSpPr>
          <p:cNvPr id="12" name="Dikdörtgen 11"/>
          <p:cNvSpPr/>
          <p:nvPr/>
        </p:nvSpPr>
        <p:spPr>
          <a:xfrm>
            <a:off x="539552" y="3531796"/>
            <a:ext cx="1116000" cy="10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Yuvarlatılmış Dikdörtgen 12"/>
          <p:cNvSpPr/>
          <p:nvPr/>
        </p:nvSpPr>
        <p:spPr>
          <a:xfrm>
            <a:off x="4932040" y="5053826"/>
            <a:ext cx="3672408" cy="463406"/>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Taşınır (TKYS) – Taşınır (MUHASEBE) Raporu Sekmeleri açılır.</a:t>
            </a:r>
            <a:endParaRPr lang="tr-TR" sz="1050" dirty="0">
              <a:solidFill>
                <a:schemeClr val="tx1"/>
              </a:solidFill>
            </a:endParaRPr>
          </a:p>
        </p:txBody>
      </p:sp>
    </p:spTree>
    <p:extLst>
      <p:ext uri="{BB962C8B-B14F-4D97-AF65-F5344CB8AC3E}">
        <p14:creationId xmlns="" xmlns:p14="http://schemas.microsoft.com/office/powerpoint/2010/main" val="1510282476"/>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LOGO"/>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16633" t="13742" r="16649" b="13215"/>
          <a:stretch/>
        </p:blipFill>
        <p:spPr bwMode="auto">
          <a:xfrm>
            <a:off x="358778" y="5821789"/>
            <a:ext cx="612822" cy="631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Resim 5"/>
          <p:cNvPicPr/>
          <p:nvPr/>
        </p:nvPicPr>
        <p:blipFill rotWithShape="1">
          <a:blip r:embed="rId3" cstate="print"/>
          <a:srcRect t="11829" r="1304" b="5075"/>
          <a:stretch/>
        </p:blipFill>
        <p:spPr bwMode="auto">
          <a:xfrm>
            <a:off x="358778" y="1012694"/>
            <a:ext cx="8389686" cy="5440642"/>
          </a:xfrm>
          <a:prstGeom prst="rect">
            <a:avLst/>
          </a:prstGeom>
          <a:ln>
            <a:noFill/>
          </a:ln>
          <a:extLst>
            <a:ext uri="{53640926-AAD7-44D8-BBD7-CCE9431645EC}">
              <a14:shadowObscured xmlns="" xmlns:a14="http://schemas.microsoft.com/office/drawing/2010/main"/>
            </a:ext>
          </a:extLst>
        </p:spPr>
      </p:pic>
      <p:sp>
        <p:nvSpPr>
          <p:cNvPr id="5" name="Dikdörtgen 4"/>
          <p:cNvSpPr/>
          <p:nvPr/>
        </p:nvSpPr>
        <p:spPr>
          <a:xfrm>
            <a:off x="2060956" y="1916832"/>
            <a:ext cx="540000" cy="14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Yuvarlatılmış Dikdörtgen 6"/>
          <p:cNvSpPr/>
          <p:nvPr/>
        </p:nvSpPr>
        <p:spPr>
          <a:xfrm>
            <a:off x="6444208" y="4725144"/>
            <a:ext cx="1800200" cy="463406"/>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smtClean="0">
                <a:solidFill>
                  <a:schemeClr val="tx1"/>
                </a:solidFill>
              </a:rPr>
              <a:t>Ait Olduğu Yıl Seçilir.</a:t>
            </a:r>
            <a:endParaRPr lang="tr-TR" sz="1050" dirty="0">
              <a:solidFill>
                <a:schemeClr val="tx1"/>
              </a:solidFill>
            </a:endParaRPr>
          </a:p>
        </p:txBody>
      </p:sp>
      <p:sp>
        <p:nvSpPr>
          <p:cNvPr id="8" name="Yuvarlatılmış Dikdörtgen 7"/>
          <p:cNvSpPr/>
          <p:nvPr/>
        </p:nvSpPr>
        <p:spPr>
          <a:xfrm>
            <a:off x="6444208" y="5196756"/>
            <a:ext cx="1800200" cy="463406"/>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050" dirty="0" err="1" smtClean="0">
                <a:solidFill>
                  <a:schemeClr val="tx1"/>
                </a:solidFill>
              </a:rPr>
              <a:t>Pdf</a:t>
            </a:r>
            <a:r>
              <a:rPr lang="tr-TR" sz="1050" dirty="0" smtClean="0">
                <a:solidFill>
                  <a:schemeClr val="tx1"/>
                </a:solidFill>
              </a:rPr>
              <a:t> Rapor Al Tıklanır.</a:t>
            </a:r>
            <a:endParaRPr lang="tr-TR" sz="1050" dirty="0">
              <a:solidFill>
                <a:schemeClr val="tx1"/>
              </a:solidFill>
            </a:endParaRPr>
          </a:p>
        </p:txBody>
      </p:sp>
      <p:sp>
        <p:nvSpPr>
          <p:cNvPr id="9" name="Dikdörtgen 8"/>
          <p:cNvSpPr/>
          <p:nvPr/>
        </p:nvSpPr>
        <p:spPr>
          <a:xfrm>
            <a:off x="2045876" y="2177156"/>
            <a:ext cx="468000" cy="14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2" name="Grup 1"/>
          <p:cNvGrpSpPr/>
          <p:nvPr/>
        </p:nvGrpSpPr>
        <p:grpSpPr>
          <a:xfrm>
            <a:off x="2843808" y="3480683"/>
            <a:ext cx="2016224" cy="2952328"/>
            <a:chOff x="2843808" y="3480683"/>
            <a:chExt cx="2016224" cy="2952328"/>
          </a:xfrm>
        </p:grpSpPr>
        <p:pic>
          <p:nvPicPr>
            <p:cNvPr id="10" name="Resim 9"/>
            <p:cNvPicPr/>
            <p:nvPr/>
          </p:nvPicPr>
          <p:blipFill rotWithShape="1">
            <a:blip r:embed="rId4" cstate="print"/>
            <a:srcRect l="33033" t="10974" r="33943" b="5358"/>
            <a:stretch/>
          </p:blipFill>
          <p:spPr bwMode="auto">
            <a:xfrm>
              <a:off x="2843808" y="3480683"/>
              <a:ext cx="2016224" cy="2952328"/>
            </a:xfrm>
            <a:prstGeom prst="rect">
              <a:avLst/>
            </a:prstGeom>
            <a:ln>
              <a:noFill/>
            </a:ln>
            <a:extLst>
              <a:ext uri="{53640926-AAD7-44D8-BBD7-CCE9431645EC}">
                <a14:shadowObscured xmlns="" xmlns:a14="http://schemas.microsoft.com/office/drawing/2010/main"/>
              </a:ext>
            </a:extLst>
          </p:spPr>
        </p:pic>
        <p:sp>
          <p:nvSpPr>
            <p:cNvPr id="11" name="Dikdörtgen 10"/>
            <p:cNvSpPr/>
            <p:nvPr/>
          </p:nvSpPr>
          <p:spPr>
            <a:xfrm>
              <a:off x="3350366" y="3502000"/>
              <a:ext cx="1005609" cy="143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12" name="Dikdörtgen 11"/>
          <p:cNvSpPr/>
          <p:nvPr/>
        </p:nvSpPr>
        <p:spPr>
          <a:xfrm>
            <a:off x="-36512" y="44624"/>
            <a:ext cx="7664534"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ÖNEMLİ !!!</a:t>
            </a:r>
          </a:p>
          <a:p>
            <a:r>
              <a:rPr lang="tr-TR" sz="2800" b="1" dirty="0" smtClean="0">
                <a:solidFill>
                  <a:srgbClr val="FF0000"/>
                </a:solidFill>
                <a:effectLst>
                  <a:outerShdw blurRad="38100" dist="38100" dir="2700000" algn="tl">
                    <a:srgbClr val="000000">
                      <a:alpha val="43137"/>
                    </a:srgbClr>
                  </a:outerShdw>
                </a:effectLst>
              </a:rPr>
              <a:t>		</a:t>
            </a:r>
            <a:r>
              <a:rPr lang="tr-TR" sz="2400" b="1" dirty="0">
                <a:solidFill>
                  <a:srgbClr val="FF0000"/>
                </a:solidFill>
              </a:rPr>
              <a:t> Taşınır (TKYS) – Taşınır (MUHASEBE) Raporu</a:t>
            </a:r>
            <a:endParaRPr lang="tr-TR" sz="2400" b="1"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3027178971"/>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1000" fill="hold"/>
                                        <p:tgtEl>
                                          <p:spTgt spid="2"/>
                                        </p:tgtEl>
                                        <p:attrNameLst>
                                          <p:attrName>ppt_w</p:attrName>
                                        </p:attrNameLst>
                                      </p:cBhvr>
                                      <p:tavLst>
                                        <p:tav tm="0">
                                          <p:val>
                                            <p:fltVal val="0"/>
                                          </p:val>
                                        </p:tav>
                                        <p:tav tm="100000">
                                          <p:val>
                                            <p:strVal val="#ppt_w"/>
                                          </p:val>
                                        </p:tav>
                                      </p:tavLst>
                                    </p:anim>
                                    <p:anim calcmode="lin" valueType="num">
                                      <p:cBhvr>
                                        <p:cTn id="36" dur="1000" fill="hold"/>
                                        <p:tgtEl>
                                          <p:spTgt spid="2"/>
                                        </p:tgtEl>
                                        <p:attrNameLst>
                                          <p:attrName>ppt_h</p:attrName>
                                        </p:attrNameLst>
                                      </p:cBhvr>
                                      <p:tavLst>
                                        <p:tav tm="0">
                                          <p:val>
                                            <p:fltVal val="0"/>
                                          </p:val>
                                        </p:tav>
                                        <p:tav tm="100000">
                                          <p:val>
                                            <p:strVal val="#ppt_h"/>
                                          </p:val>
                                        </p:tav>
                                      </p:tavLst>
                                    </p:anim>
                                    <p:anim calcmode="lin" valueType="num">
                                      <p:cBhvr>
                                        <p:cTn id="37" dur="1000" fill="hold"/>
                                        <p:tgtEl>
                                          <p:spTgt spid="2"/>
                                        </p:tgtEl>
                                        <p:attrNameLst>
                                          <p:attrName>style.rotation</p:attrName>
                                        </p:attrNameLst>
                                      </p:cBhvr>
                                      <p:tavLst>
                                        <p:tav tm="0">
                                          <p:val>
                                            <p:fltVal val="90"/>
                                          </p:val>
                                        </p:tav>
                                        <p:tav tm="100000">
                                          <p:val>
                                            <p:fltVal val="0"/>
                                          </p:val>
                                        </p:tav>
                                      </p:tavLst>
                                    </p:anim>
                                    <p:animEffect transition="in" filter="fade">
                                      <p:cBhvr>
                                        <p:cTn id="3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Resim 9"/>
          <p:cNvPicPr/>
          <p:nvPr/>
        </p:nvPicPr>
        <p:blipFill rotWithShape="1">
          <a:blip r:embed="rId2" cstate="print"/>
          <a:srcRect l="33038" t="11544" r="34009" b="5897"/>
          <a:stretch/>
        </p:blipFill>
        <p:spPr bwMode="auto">
          <a:xfrm>
            <a:off x="4141547" y="998730"/>
            <a:ext cx="4576869" cy="5742637"/>
          </a:xfrm>
          <a:prstGeom prst="rect">
            <a:avLst/>
          </a:prstGeom>
          <a:ln>
            <a:noFill/>
          </a:ln>
          <a:extLst>
            <a:ext uri="{53640926-AAD7-44D8-BBD7-CCE9431645EC}">
              <a14:shadowObscured xmlns="" xmlns:a14="http://schemas.microsoft.com/office/drawing/2010/main"/>
            </a:ext>
          </a:extLst>
        </p:spPr>
      </p:pic>
      <p:sp>
        <p:nvSpPr>
          <p:cNvPr id="6" name="Dikdörtgen 5"/>
          <p:cNvSpPr/>
          <p:nvPr/>
        </p:nvSpPr>
        <p:spPr>
          <a:xfrm>
            <a:off x="-36512" y="44624"/>
            <a:ext cx="7664534"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ÖNEMLİ !!!</a:t>
            </a:r>
          </a:p>
          <a:p>
            <a:r>
              <a:rPr lang="tr-TR" sz="2800" b="1" dirty="0" smtClean="0">
                <a:solidFill>
                  <a:srgbClr val="FF0000"/>
                </a:solidFill>
                <a:effectLst>
                  <a:outerShdw blurRad="38100" dist="38100" dir="2700000" algn="tl">
                    <a:srgbClr val="000000">
                      <a:alpha val="43137"/>
                    </a:srgbClr>
                  </a:outerShdw>
                </a:effectLst>
              </a:rPr>
              <a:t>		</a:t>
            </a:r>
            <a:r>
              <a:rPr lang="tr-TR" sz="2400" b="1" dirty="0">
                <a:solidFill>
                  <a:srgbClr val="FF0000"/>
                </a:solidFill>
              </a:rPr>
              <a:t> Taşınır (TKYS) – Taşınır (MUHASEBE) Raporu</a:t>
            </a:r>
            <a:endParaRPr lang="tr-TR" sz="2400" b="1" dirty="0">
              <a:effectLst>
                <a:outerShdw blurRad="38100" dist="38100" dir="2700000" algn="tl">
                  <a:srgbClr val="000000">
                    <a:alpha val="43137"/>
                  </a:srgbClr>
                </a:outerShdw>
              </a:effectLst>
            </a:endParaRPr>
          </a:p>
        </p:txBody>
      </p:sp>
      <p:sp>
        <p:nvSpPr>
          <p:cNvPr id="7" name="Sağ Ok Belirtme Çizgisi 6"/>
          <p:cNvSpPr/>
          <p:nvPr/>
        </p:nvSpPr>
        <p:spPr>
          <a:xfrm>
            <a:off x="179512" y="980728"/>
            <a:ext cx="3744416" cy="5400600"/>
          </a:xfrm>
          <a:prstGeom prst="rightArrowCallout">
            <a:avLst/>
          </a:prstGeom>
          <a:noFill/>
          <a:ln w="730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b="1" dirty="0">
                <a:solidFill>
                  <a:srgbClr val="FF0000"/>
                </a:solidFill>
              </a:rPr>
              <a:t>Taşınır (TKYS) – Taşınır (MUHASEBE) </a:t>
            </a:r>
            <a:r>
              <a:rPr lang="tr-TR" b="1" dirty="0" smtClean="0">
                <a:solidFill>
                  <a:srgbClr val="FF0000"/>
                </a:solidFill>
              </a:rPr>
              <a:t>Raporunda Fark Sütunu 0.00 olmalıdır.</a:t>
            </a:r>
          </a:p>
          <a:p>
            <a:pPr lvl="0"/>
            <a:endParaRPr lang="tr-TR" b="1" dirty="0">
              <a:solidFill>
                <a:srgbClr val="FF0000"/>
              </a:solidFill>
            </a:endParaRPr>
          </a:p>
          <a:p>
            <a:pPr lvl="0"/>
            <a:r>
              <a:rPr lang="tr-TR" b="1" dirty="0" smtClean="0">
                <a:solidFill>
                  <a:srgbClr val="FF0000"/>
                </a:solidFill>
              </a:rPr>
              <a:t>Eğer fark varsa sorun çözüldükten sonra Yıl Sonu İşlemlerine geçilmelidir.</a:t>
            </a:r>
            <a:endParaRPr lang="tr-TR" dirty="0">
              <a:solidFill>
                <a:schemeClr val="tx1"/>
              </a:solidFill>
            </a:endParaRPr>
          </a:p>
        </p:txBody>
      </p:sp>
      <p:sp>
        <p:nvSpPr>
          <p:cNvPr id="8" name="Dikdörtgen 7"/>
          <p:cNvSpPr/>
          <p:nvPr/>
        </p:nvSpPr>
        <p:spPr>
          <a:xfrm>
            <a:off x="7937904" y="1466312"/>
            <a:ext cx="648008" cy="5112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535095283"/>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Resim 8"/>
          <p:cNvPicPr/>
          <p:nvPr/>
        </p:nvPicPr>
        <p:blipFill rotWithShape="1">
          <a:blip r:embed="rId3" cstate="print"/>
          <a:srcRect l="47293" t="7491" r="19044" b="7632"/>
          <a:stretch/>
        </p:blipFill>
        <p:spPr bwMode="auto">
          <a:xfrm>
            <a:off x="4139952" y="980728"/>
            <a:ext cx="4248472" cy="5616624"/>
          </a:xfrm>
          <a:prstGeom prst="rect">
            <a:avLst/>
          </a:prstGeom>
          <a:ln>
            <a:noFill/>
          </a:ln>
          <a:extLst>
            <a:ext uri="{53640926-AAD7-44D8-BBD7-CCE9431645EC}">
              <a14:shadowObscured xmlns="" xmlns:a14="http://schemas.microsoft.com/office/drawing/2010/main"/>
            </a:ext>
          </a:extLst>
        </p:spPr>
      </p:pic>
      <p:sp>
        <p:nvSpPr>
          <p:cNvPr id="6" name="Dikdörtgen 5"/>
          <p:cNvSpPr/>
          <p:nvPr/>
        </p:nvSpPr>
        <p:spPr>
          <a:xfrm>
            <a:off x="-36512" y="44624"/>
            <a:ext cx="7664534" cy="954107"/>
          </a:xfrm>
          <a:prstGeom prst="rect">
            <a:avLst/>
          </a:prstGeom>
        </p:spPr>
        <p:txBody>
          <a:bodyPr wrap="none">
            <a:spAutoFit/>
          </a:bodyPr>
          <a:lstStyle/>
          <a:p>
            <a:r>
              <a:rPr lang="tr-TR" sz="2800" dirty="0" smtClean="0">
                <a:solidFill>
                  <a:prstClr val="black"/>
                </a:solidFill>
                <a:latin typeface="Calibri"/>
              </a:rPr>
              <a:t> </a:t>
            </a:r>
            <a:r>
              <a:rPr lang="tr-TR" sz="2800" b="1" dirty="0" smtClean="0">
                <a:solidFill>
                  <a:srgbClr val="FF0000"/>
                </a:solidFill>
              </a:rPr>
              <a:t>ÖNEMLİ !!!</a:t>
            </a:r>
          </a:p>
          <a:p>
            <a:r>
              <a:rPr lang="tr-TR" sz="2800" b="1" dirty="0" smtClean="0">
                <a:solidFill>
                  <a:srgbClr val="FF0000"/>
                </a:solidFill>
                <a:effectLst>
                  <a:outerShdw blurRad="38100" dist="38100" dir="2700000" algn="tl">
                    <a:srgbClr val="000000">
                      <a:alpha val="43137"/>
                    </a:srgbClr>
                  </a:outerShdw>
                </a:effectLst>
              </a:rPr>
              <a:t>		</a:t>
            </a:r>
            <a:r>
              <a:rPr lang="tr-TR" sz="2400" b="1" dirty="0">
                <a:solidFill>
                  <a:srgbClr val="FF0000"/>
                </a:solidFill>
              </a:rPr>
              <a:t> Taşınır (TKYS) – Taşınır (MUHASEBE) Raporu</a:t>
            </a:r>
            <a:endParaRPr lang="tr-TR" sz="2400" b="1" dirty="0">
              <a:effectLst>
                <a:outerShdw blurRad="38100" dist="38100" dir="2700000" algn="tl">
                  <a:srgbClr val="000000">
                    <a:alpha val="43137"/>
                  </a:srgbClr>
                </a:outerShdw>
              </a:effectLst>
            </a:endParaRPr>
          </a:p>
        </p:txBody>
      </p:sp>
      <p:sp>
        <p:nvSpPr>
          <p:cNvPr id="7" name="Sağ Ok Belirtme Çizgisi 6"/>
          <p:cNvSpPr/>
          <p:nvPr/>
        </p:nvSpPr>
        <p:spPr>
          <a:xfrm>
            <a:off x="179512" y="980728"/>
            <a:ext cx="3744416" cy="5616624"/>
          </a:xfrm>
          <a:prstGeom prst="rightArrowCallout">
            <a:avLst/>
          </a:prstGeom>
          <a:noFill/>
          <a:ln w="730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b="1" dirty="0">
                <a:solidFill>
                  <a:srgbClr val="FF0000"/>
                </a:solidFill>
              </a:rPr>
              <a:t>Taşınır (TKYS) – Taşınır (MUHASEBE) </a:t>
            </a:r>
            <a:r>
              <a:rPr lang="tr-TR" b="1" dirty="0" smtClean="0">
                <a:solidFill>
                  <a:srgbClr val="FF0000"/>
                </a:solidFill>
              </a:rPr>
              <a:t>Raporunda Fark Sütununda; far  kuruş ise ‘’Kuruş Farkları Cetveli’’ düzenlenerek ilgili mal müdürlüğüne verilir ve hesap denkliği sağlanır.</a:t>
            </a:r>
          </a:p>
          <a:p>
            <a:pPr lvl="0"/>
            <a:endParaRPr lang="tr-TR" b="1" dirty="0">
              <a:solidFill>
                <a:srgbClr val="FF0000"/>
              </a:solidFill>
            </a:endParaRPr>
          </a:p>
          <a:p>
            <a:pPr lvl="0"/>
            <a:endParaRPr lang="tr-TR" dirty="0">
              <a:solidFill>
                <a:schemeClr val="tx1"/>
              </a:solidFill>
            </a:endParaRPr>
          </a:p>
        </p:txBody>
      </p:sp>
      <p:sp>
        <p:nvSpPr>
          <p:cNvPr id="8" name="Dikdörtgen 7"/>
          <p:cNvSpPr/>
          <p:nvPr/>
        </p:nvSpPr>
        <p:spPr>
          <a:xfrm>
            <a:off x="4283968" y="2420888"/>
            <a:ext cx="3960440" cy="648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Dikdörtgen 10"/>
          <p:cNvSpPr/>
          <p:nvPr/>
        </p:nvSpPr>
        <p:spPr>
          <a:xfrm>
            <a:off x="5652120" y="1286763"/>
            <a:ext cx="1224136" cy="1260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911389805"/>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1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rgbClr val="FF0000"/>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2606</TotalTime>
  <Words>503</Words>
  <PresentationFormat>Ekran Gösterisi (4:3)</PresentationFormat>
  <Paragraphs>165</Paragraphs>
  <Slides>33</Slides>
  <Notes>5</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1_Ofis Teması</vt:lpstr>
      <vt:lpstr> TAŞINIR KAYIT YÖNETİM SİSTEMİ  (TKYS)  Günay KILIÇ Taşınır Kayıt Yetkilisi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Printed>2016-05-26T07:30:07Z</cp:lastPrinted>
  <dcterms:created xsi:type="dcterms:W3CDTF">2016-05-24T12:53:58Z</dcterms:created>
  <dcterms:modified xsi:type="dcterms:W3CDTF">2016-12-08T13:09:30Z</dcterms:modified>
  <cp:category>www.sorubak.com</cp:category>
</cp:coreProperties>
</file>