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8" r:id="rId2"/>
    <p:sldId id="420" r:id="rId3"/>
    <p:sldId id="403" r:id="rId4"/>
    <p:sldId id="402" r:id="rId5"/>
    <p:sldId id="442" r:id="rId6"/>
    <p:sldId id="404" r:id="rId7"/>
    <p:sldId id="405" r:id="rId8"/>
    <p:sldId id="406" r:id="rId9"/>
    <p:sldId id="408" r:id="rId10"/>
    <p:sldId id="410" r:id="rId11"/>
    <p:sldId id="411" r:id="rId12"/>
    <p:sldId id="443" r:id="rId13"/>
    <p:sldId id="414" r:id="rId14"/>
    <p:sldId id="415" r:id="rId15"/>
    <p:sldId id="416" r:id="rId16"/>
    <p:sldId id="417" r:id="rId17"/>
    <p:sldId id="418" r:id="rId18"/>
    <p:sldId id="419" r:id="rId19"/>
    <p:sldId id="421" r:id="rId20"/>
    <p:sldId id="422" r:id="rId21"/>
    <p:sldId id="423" r:id="rId22"/>
    <p:sldId id="424" r:id="rId23"/>
    <p:sldId id="425" r:id="rId24"/>
    <p:sldId id="446" r:id="rId25"/>
    <p:sldId id="445" r:id="rId26"/>
    <p:sldId id="441" r:id="rId27"/>
  </p:sldIdLst>
  <p:sldSz cx="9144000" cy="6858000" type="screen4x3"/>
  <p:notesSz cx="6797675" cy="99266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77" autoAdjust="0"/>
    <p:restoredTop sz="94622" autoAdjust="0"/>
  </p:normalViewPr>
  <p:slideViewPr>
    <p:cSldViewPr>
      <p:cViewPr varScale="1">
        <p:scale>
          <a:sx n="86" d="100"/>
          <a:sy n="86" d="100"/>
        </p:scale>
        <p:origin x="-9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638B4-D63F-4209-849B-FD755AF16D24}" type="datetimeFigureOut">
              <a:rPr lang="tr-TR" smtClean="0"/>
              <a:pPr/>
              <a:t>08.12.2016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8E464-8642-40FF-AC08-45B4A994CD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8E464-8642-40FF-AC08-45B4A994CDA8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8E464-8642-40FF-AC08-45B4A994CDA8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8E464-8642-40FF-AC08-45B4A994CDA8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8E464-8642-40FF-AC08-45B4A994CDA8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8E464-8642-40FF-AC08-45B4A994CDA8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8A99E-DDB5-4605-AC7D-747B5E188A6F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5937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11855-5634-46DD-8985-FDB9DD854949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336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F11C9-DB74-4CAE-B6CE-DE02CC29A565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123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2E9ED-49BF-4F75-8AE6-FC8E8A06AB7E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5746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B2B7-1CC1-4134-8689-78872BFDE5C2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058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06EA-3233-442F-B6CD-DA12C005645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999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2C2E-1653-4CC9-BC54-00E4ABFE772A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26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552AA-497F-40F2-A2F4-034EF74817D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0467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57806-7628-4879-A995-C5A9F14EACEC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2152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9F44-863D-43CD-81F1-C5BDF8BCCFDA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0172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3903-ED4B-4167-A819-AC1DEF5613BD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33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BC70A-2985-4A71-902C-A4F7B842187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08.12.2016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00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mailto:gnyklc623@hot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54295" cy="58566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 smtClean="0">
                <a:solidFill>
                  <a:schemeClr val="tx1"/>
                </a:solidFill>
              </a:rPr>
              <a:t> </a:t>
            </a:r>
            <a:r>
              <a:rPr lang="tr-TR" sz="3100" b="1" dirty="0">
                <a:solidFill>
                  <a:srgbClr val="800000"/>
                </a:solidFill>
                <a:latin typeface="Calisto MT" panose="02040603050505030304" pitchFamily="18" charset="0"/>
              </a:rPr>
              <a:t>TAŞINIR KAYIT </a:t>
            </a:r>
            <a: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  <a:t>YÖNETİM SİSTEMİ </a:t>
            </a:r>
            <a:b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</a:br>
            <a: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  <a:t>(</a:t>
            </a:r>
            <a:r>
              <a:rPr lang="tr-TR" sz="3100" b="1" dirty="0">
                <a:solidFill>
                  <a:srgbClr val="800000"/>
                </a:solidFill>
                <a:latin typeface="Calisto MT" panose="02040603050505030304" pitchFamily="18" charset="0"/>
              </a:rPr>
              <a:t>TKYS)</a:t>
            </a:r>
            <a: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  <a:t/>
            </a:r>
            <a:b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</a:br>
            <a: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  <a:t/>
            </a:r>
            <a:br>
              <a:rPr lang="tr-TR" sz="3100" b="1" dirty="0" smtClean="0">
                <a:solidFill>
                  <a:srgbClr val="800000"/>
                </a:solidFill>
                <a:latin typeface="Calisto MT" panose="02040603050505030304" pitchFamily="18" charset="0"/>
              </a:rPr>
            </a:br>
            <a:r>
              <a:rPr lang="tr-TR" sz="3100" dirty="0" smtClean="0">
                <a:solidFill>
                  <a:srgbClr val="800000"/>
                </a:solidFill>
                <a:latin typeface="Calisto MT" panose="02040603050505030304" pitchFamily="18" charset="0"/>
              </a:rPr>
              <a:t>Günay KILIÇ</a:t>
            </a:r>
            <a:br>
              <a:rPr lang="tr-TR" sz="3100" dirty="0" smtClean="0">
                <a:solidFill>
                  <a:srgbClr val="800000"/>
                </a:solidFill>
                <a:latin typeface="Calisto MT" panose="02040603050505030304" pitchFamily="18" charset="0"/>
              </a:rPr>
            </a:br>
            <a:r>
              <a:rPr lang="tr-TR" sz="3100" dirty="0">
                <a:solidFill>
                  <a:srgbClr val="800000"/>
                </a:solidFill>
                <a:latin typeface="Calisto MT" panose="02040603050505030304" pitchFamily="18" charset="0"/>
              </a:rPr>
              <a:t>Taşınır Kayıt Yetkilisi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tr-TR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1</a:t>
            </a:fld>
            <a:endParaRPr lang="tr-TR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0433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635" r="1559" b="7418"/>
          <a:stretch/>
        </p:blipFill>
        <p:spPr bwMode="auto">
          <a:xfrm>
            <a:off x="352520" y="1022034"/>
            <a:ext cx="8539958" cy="53337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6512" y="44624"/>
            <a:ext cx="3945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İstekleri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5436096" y="5157192"/>
            <a:ext cx="2846582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Oluşturulan Taşınır İstek Belgesi raporu alınır.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46588" y="2451368"/>
            <a:ext cx="622800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39552" y="2955424"/>
            <a:ext cx="86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6553200" y="2469096"/>
            <a:ext cx="540060" cy="1080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44803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54701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11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3" cstate="print"/>
          <a:srcRect l="31684" t="12629" r="32609" b="4937"/>
          <a:stretch/>
        </p:blipFill>
        <p:spPr bwMode="auto">
          <a:xfrm>
            <a:off x="4067944" y="450250"/>
            <a:ext cx="4320480" cy="60750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3945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İstekleri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637404" y="655752"/>
            <a:ext cx="1188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4184252" y="3140968"/>
            <a:ext cx="2088232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Belirtme Çizgisi 10"/>
          <p:cNvSpPr/>
          <p:nvPr/>
        </p:nvSpPr>
        <p:spPr>
          <a:xfrm>
            <a:off x="386727" y="1074290"/>
            <a:ext cx="3537201" cy="5400600"/>
          </a:xfrm>
          <a:prstGeom prst="rightArrowCallout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>
                <a:solidFill>
                  <a:srgbClr val="FF0000"/>
                </a:solidFill>
              </a:rPr>
              <a:t>Oluşturulan Taşınır İstek belgesi imzalanarak ilgili Taşınır Kayıt Yetkilisine verilir.</a:t>
            </a:r>
            <a:endParaRPr lang="tr-T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195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tr-TR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12</a:t>
            </a:fld>
            <a:endParaRPr lang="tr-TR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59632" y="3070701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1.1.2 TAŞINIR TALEPLERİ  </a:t>
            </a:r>
            <a:endParaRPr lang="tr-TR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97547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13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634" r="1141" b="4818"/>
          <a:stretch/>
        </p:blipFill>
        <p:spPr bwMode="auto">
          <a:xfrm>
            <a:off x="352520" y="1021500"/>
            <a:ext cx="8539958" cy="5334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740176" y="5517232"/>
            <a:ext cx="4141005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>
                <a:solidFill>
                  <a:schemeClr val="tx1"/>
                </a:solidFill>
              </a:rPr>
              <a:t>Sisteme ilk girildiğinde ‘’Bekleyen İşlemler ‘’ bulunmaktadır uyarısı gelmektedir</a:t>
            </a:r>
          </a:p>
        </p:txBody>
      </p:sp>
      <p:pic>
        <p:nvPicPr>
          <p:cNvPr id="8" name="Resim 7"/>
          <p:cNvPicPr/>
          <p:nvPr/>
        </p:nvPicPr>
        <p:blipFill rotWithShape="1">
          <a:blip r:embed="rId3" cstate="print"/>
          <a:srcRect l="26944" t="31078" r="17641" b="15819"/>
          <a:stretch/>
        </p:blipFill>
        <p:spPr bwMode="auto">
          <a:xfrm>
            <a:off x="2339753" y="2569210"/>
            <a:ext cx="3827050" cy="2299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9" name="Picture 2" descr="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859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87387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14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882" r="1266" b="4725"/>
          <a:stretch/>
        </p:blipFill>
        <p:spPr bwMode="auto">
          <a:xfrm>
            <a:off x="355259" y="1021499"/>
            <a:ext cx="8537219" cy="5334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5613170" y="4399985"/>
            <a:ext cx="2846582" cy="75056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Sırasıyla;</a:t>
            </a:r>
          </a:p>
          <a:p>
            <a:r>
              <a:rPr lang="tr-TR" sz="1050" dirty="0" smtClean="0">
                <a:solidFill>
                  <a:schemeClr val="tx1"/>
                </a:solidFill>
              </a:rPr>
              <a:t>   1-Taşınır Mal İşlemleri</a:t>
            </a:r>
          </a:p>
          <a:p>
            <a:r>
              <a:rPr lang="tr-TR" sz="1050" dirty="0" smtClean="0">
                <a:solidFill>
                  <a:schemeClr val="tx1"/>
                </a:solidFill>
              </a:rPr>
              <a:t>   2-Taşınır Talepleri</a:t>
            </a:r>
          </a:p>
          <a:p>
            <a:r>
              <a:rPr lang="tr-TR" sz="1050" dirty="0" smtClean="0">
                <a:solidFill>
                  <a:schemeClr val="tx1"/>
                </a:solidFill>
              </a:rPr>
              <a:t>   3-Taşınır İstek Belgesi menüsü Açılır.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3284984"/>
            <a:ext cx="86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355259" y="2762456"/>
            <a:ext cx="86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67544" y="3176984"/>
            <a:ext cx="864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2339752" y="2393180"/>
            <a:ext cx="612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Yuvarlatılmış Dikdörtgen 15"/>
          <p:cNvSpPr/>
          <p:nvPr/>
        </p:nvSpPr>
        <p:spPr>
          <a:xfrm>
            <a:off x="5626172" y="5254648"/>
            <a:ext cx="2846582" cy="406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Oluşturulacak İstek Seçilerek Link Tıklanır. 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722820" y="2404296"/>
            <a:ext cx="540060" cy="1080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567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88810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15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973" r="994" b="6630"/>
          <a:stretch/>
        </p:blipFill>
        <p:spPr bwMode="auto">
          <a:xfrm>
            <a:off x="355259" y="1020964"/>
            <a:ext cx="8537219" cy="53348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39752" y="2420960"/>
            <a:ext cx="4824536" cy="64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4644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74333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16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2257" r="1383" b="6921"/>
          <a:stretch/>
        </p:blipFill>
        <p:spPr bwMode="auto">
          <a:xfrm>
            <a:off x="355259" y="1020429"/>
            <a:ext cx="8537219" cy="53353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39752" y="2436144"/>
            <a:ext cx="48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339752" y="2583566"/>
            <a:ext cx="48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339752" y="2734792"/>
            <a:ext cx="48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2339752" y="2882214"/>
            <a:ext cx="48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644008" y="2439620"/>
            <a:ext cx="360000" cy="576000"/>
          </a:xfrm>
          <a:prstGeom prst="rect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Yuvarlatılmış Dikdörtgen 13"/>
          <p:cNvSpPr/>
          <p:nvPr/>
        </p:nvSpPr>
        <p:spPr>
          <a:xfrm>
            <a:off x="5004008" y="5445224"/>
            <a:ext cx="3583035" cy="406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İstek yapılan malzemeler depo mevcutları oranında karşılanır.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5004009" y="5880700"/>
            <a:ext cx="2016264" cy="406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Ve Malzeme Listesi linki tıklanır.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336324" y="1867684"/>
            <a:ext cx="684000" cy="1518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varlatılmış Dikdörtgen 16"/>
          <p:cNvSpPr/>
          <p:nvPr/>
        </p:nvSpPr>
        <p:spPr>
          <a:xfrm>
            <a:off x="3491880" y="3901370"/>
            <a:ext cx="3456384" cy="89578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NOT : İstek Yapılan Miktarın altında malzeme karşılanabilir fakat istek miktarının üzerinde malzeme karşılanamaz.</a:t>
            </a:r>
            <a:endParaRPr lang="tr-TR" sz="1400" b="1" dirty="0">
              <a:solidFill>
                <a:srgbClr val="FF0000"/>
              </a:solidFill>
            </a:endParaRPr>
          </a:p>
        </p:txBody>
      </p:sp>
      <p:pic>
        <p:nvPicPr>
          <p:cNvPr id="18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567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38045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6" name="Resim 5"/>
          <p:cNvPicPr/>
          <p:nvPr/>
        </p:nvPicPr>
        <p:blipFill rotWithShape="1">
          <a:blip r:embed="rId3" cstate="print"/>
          <a:srcRect t="12114" r="896" b="6207"/>
          <a:stretch/>
        </p:blipFill>
        <p:spPr bwMode="auto">
          <a:xfrm>
            <a:off x="355259" y="1019894"/>
            <a:ext cx="8537219" cy="5335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40828" y="2924944"/>
            <a:ext cx="482400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3851920" y="4581128"/>
            <a:ext cx="3583035" cy="43204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Karşılanan malzemeler işaretlenip </a:t>
            </a:r>
            <a:r>
              <a:rPr lang="tr-TR" sz="1050" b="1" dirty="0" smtClean="0">
                <a:solidFill>
                  <a:schemeClr val="tx1"/>
                </a:solidFill>
              </a:rPr>
              <a:t>‘’Taşınır İşlem/Taşınır Teslim Belgesi Oluştur’’ </a:t>
            </a:r>
            <a:r>
              <a:rPr lang="tr-TR" sz="1050" dirty="0" smtClean="0">
                <a:solidFill>
                  <a:schemeClr val="tx1"/>
                </a:solidFill>
              </a:rPr>
              <a:t>Tıklanır.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33208" y="2555855"/>
            <a:ext cx="158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1236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5125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18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545" b="4655"/>
          <a:stretch/>
        </p:blipFill>
        <p:spPr bwMode="auto">
          <a:xfrm>
            <a:off x="355259" y="1019359"/>
            <a:ext cx="8537219" cy="53364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67744" y="1878732"/>
            <a:ext cx="468052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6012160" y="5157192"/>
            <a:ext cx="2556829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>
                <a:solidFill>
                  <a:schemeClr val="tx1"/>
                </a:solidFill>
              </a:rPr>
              <a:t>Onaylama İşlemlerine Gidilerek Onaysız Taşınır İşlem Fişi Onaylanır.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39552" y="4293096"/>
            <a:ext cx="68400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859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04416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6" name="Resim 5"/>
          <p:cNvPicPr/>
          <p:nvPr/>
        </p:nvPicPr>
        <p:blipFill rotWithShape="1">
          <a:blip r:embed="rId2" cstate="print"/>
          <a:srcRect t="11547" r="1155" b="4937"/>
          <a:stretch/>
        </p:blipFill>
        <p:spPr bwMode="auto">
          <a:xfrm>
            <a:off x="355259" y="1018824"/>
            <a:ext cx="8537219" cy="53369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76448" y="2719350"/>
            <a:ext cx="622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6012160" y="4693786"/>
            <a:ext cx="2556829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Oluşturulan Onaysız Taşınır İşlem Fişi Onaylanana kadar fiyat oluşmaz.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75856" y="2261648"/>
            <a:ext cx="64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755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01599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tr-TR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2</a:t>
            </a:fld>
            <a:endParaRPr lang="tr-TR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39279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Sunum Planı</a:t>
            </a:r>
            <a:endParaRPr lang="tr-TR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82501" y="1412776"/>
            <a:ext cx="7777931" cy="4392488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r-TR" sz="31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Taşınır Mal İşlemleri 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31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1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	</a:t>
            </a:r>
            <a:r>
              <a:rPr kumimoji="0" lang="tr-TR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1.1. TÜKETİME VERME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b="1" noProof="0" dirty="0" smtClean="0">
                <a:solidFill>
                  <a:srgbClr val="FF0000"/>
                </a:solidFill>
                <a:latin typeface="Calibri"/>
              </a:rPr>
              <a:t>      	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b="1" dirty="0">
                <a:solidFill>
                  <a:srgbClr val="FF0000"/>
                </a:solidFill>
                <a:latin typeface="Calibri"/>
              </a:rPr>
              <a:t>	</a:t>
            </a:r>
            <a:r>
              <a:rPr lang="tr-TR" sz="2800" b="1" dirty="0" smtClean="0">
                <a:solidFill>
                  <a:srgbClr val="FF0000"/>
                </a:solidFill>
                <a:latin typeface="Calibri"/>
              </a:rPr>
              <a:t>	</a:t>
            </a:r>
            <a:r>
              <a:rPr lang="tr-TR" sz="2800" b="1" noProof="0" dirty="0" smtClean="0">
                <a:solidFill>
                  <a:srgbClr val="FF0000"/>
                </a:solidFill>
                <a:latin typeface="Calibri"/>
              </a:rPr>
              <a:t>1.1.1. Taşınır İstekleri: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b="1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tr-TR" sz="2800" b="1" dirty="0" smtClean="0">
                <a:solidFill>
                  <a:sysClr val="windowText" lastClr="000000"/>
                </a:solidFill>
                <a:latin typeface="Calibri"/>
              </a:rPr>
              <a:t>          		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b="1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tr-TR" sz="2800" b="1" dirty="0" smtClean="0">
                <a:solidFill>
                  <a:sysClr val="windowText" lastClr="000000"/>
                </a:solidFill>
                <a:latin typeface="Calibri"/>
              </a:rPr>
              <a:t>     		</a:t>
            </a:r>
            <a:r>
              <a:rPr lang="tr-TR" sz="2800" b="1" dirty="0" smtClean="0">
                <a:solidFill>
                  <a:srgbClr val="FF0000"/>
                </a:solidFill>
                <a:latin typeface="Calibri"/>
              </a:rPr>
              <a:t>1.1.2. Taşınır Talepleri: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sz="2800" b="1" dirty="0">
              <a:solidFill>
                <a:srgbClr val="FF0000"/>
              </a:solidFill>
              <a:latin typeface="Calibri"/>
            </a:endParaRPr>
          </a:p>
          <a:p>
            <a:pPr>
              <a:defRPr/>
            </a:pPr>
            <a:r>
              <a:rPr lang="tr-TR" sz="2800" b="1" dirty="0" smtClean="0">
                <a:solidFill>
                  <a:srgbClr val="FF0000"/>
                </a:solidFill>
              </a:rPr>
              <a:t>	</a:t>
            </a:r>
            <a:endParaRPr lang="tr-TR" sz="2800" b="1" dirty="0">
              <a:solidFill>
                <a:srgbClr val="FF0000"/>
              </a:solidFill>
              <a:latin typeface="Calibri"/>
            </a:endParaRPr>
          </a:p>
          <a:p>
            <a:pPr lvl="0">
              <a:defRPr/>
            </a:pPr>
            <a:r>
              <a:rPr lang="tr-TR" sz="2800" b="1" dirty="0">
                <a:solidFill>
                  <a:sysClr val="windowText" lastClr="000000"/>
                </a:solidFill>
              </a:rPr>
              <a:t> 		</a:t>
            </a:r>
            <a:r>
              <a:rPr lang="tr-TR" sz="2800" b="1" noProof="0" dirty="0" smtClean="0">
                <a:solidFill>
                  <a:sysClr val="windowText" lastClr="000000"/>
                </a:solidFill>
                <a:latin typeface="Calibri"/>
              </a:rPr>
              <a:t>	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/>
            </a:r>
            <a:b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62215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20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6" name="Resim 5"/>
          <p:cNvPicPr/>
          <p:nvPr/>
        </p:nvPicPr>
        <p:blipFill rotWithShape="1">
          <a:blip r:embed="rId3" cstate="print"/>
          <a:srcRect l="33035" t="11401" r="34180" b="5904"/>
          <a:stretch/>
        </p:blipFill>
        <p:spPr bwMode="auto">
          <a:xfrm>
            <a:off x="4067944" y="521677"/>
            <a:ext cx="4327833" cy="60750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4836712" y="739258"/>
            <a:ext cx="432048" cy="2040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4145980" y="1647272"/>
            <a:ext cx="690732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7596997" y="2753220"/>
            <a:ext cx="756000" cy="10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Belirtme Çizgisi 12"/>
          <p:cNvSpPr/>
          <p:nvPr/>
        </p:nvSpPr>
        <p:spPr>
          <a:xfrm>
            <a:off x="386727" y="1074290"/>
            <a:ext cx="3537201" cy="5400600"/>
          </a:xfrm>
          <a:prstGeom prst="rightArrowCallout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>
                <a:solidFill>
                  <a:srgbClr val="FF0000"/>
                </a:solidFill>
              </a:rPr>
              <a:t>Oluşturulan Onaysız Taşınır İşlem Fişi .</a:t>
            </a:r>
            <a:endParaRPr lang="tr-T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5796168" y="4309986"/>
            <a:ext cx="2556829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Oluşturulan Onaysız Taşınır İşlem Fişi Onaylanana kadar fiyat oluşmaz.</a:t>
            </a:r>
            <a:endParaRPr lang="tr-T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794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21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547" r="1155" b="4937"/>
          <a:stretch/>
        </p:blipFill>
        <p:spPr bwMode="auto">
          <a:xfrm>
            <a:off x="355259" y="1018824"/>
            <a:ext cx="8537219" cy="53369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39752" y="2708936"/>
            <a:ext cx="630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6012160" y="4693786"/>
            <a:ext cx="2556829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>
                <a:solidFill>
                  <a:schemeClr val="tx1"/>
                </a:solidFill>
              </a:rPr>
              <a:t>Onaylama İşlemlerine Gidilerek Onaysız Taşınır İşlem Fişi Onaylanır ve TİF Oluşturulur.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944103" y="2260280"/>
            <a:ext cx="36681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0"/>
          <p:cNvPicPr/>
          <p:nvPr/>
        </p:nvPicPr>
        <p:blipFill rotWithShape="1">
          <a:blip r:embed="rId3" cstate="print"/>
          <a:srcRect l="32951" t="11830" r="34023" b="5621"/>
          <a:stretch/>
        </p:blipFill>
        <p:spPr bwMode="auto">
          <a:xfrm>
            <a:off x="2339752" y="2883328"/>
            <a:ext cx="2161767" cy="33402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2" name="Oval 11"/>
          <p:cNvSpPr/>
          <p:nvPr/>
        </p:nvSpPr>
        <p:spPr>
          <a:xfrm>
            <a:off x="2304688" y="3473300"/>
            <a:ext cx="549012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" descr="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6047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16673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22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l="32951" t="11830" r="34023" b="5621"/>
          <a:stretch/>
        </p:blipFill>
        <p:spPr bwMode="auto">
          <a:xfrm>
            <a:off x="4067944" y="445206"/>
            <a:ext cx="4327833" cy="60526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4067944" y="1484784"/>
            <a:ext cx="93610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Belirtme Çizgisi 8"/>
          <p:cNvSpPr/>
          <p:nvPr/>
        </p:nvSpPr>
        <p:spPr>
          <a:xfrm>
            <a:off x="179512" y="980728"/>
            <a:ext cx="3816424" cy="5400600"/>
          </a:xfrm>
          <a:prstGeom prst="rightArrowCallout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rgbClr val="FF0000"/>
                </a:solidFill>
              </a:rPr>
              <a:t>Oluşturulan Taşınır İşlem Fişi  </a:t>
            </a:r>
            <a:r>
              <a:rPr lang="tr-TR" sz="2400" dirty="0" smtClean="0">
                <a:solidFill>
                  <a:srgbClr val="FF0000"/>
                </a:solidFill>
              </a:rPr>
              <a:t> 2 </a:t>
            </a:r>
            <a:r>
              <a:rPr lang="tr-TR" sz="2400" dirty="0">
                <a:solidFill>
                  <a:srgbClr val="FF0000"/>
                </a:solidFill>
              </a:rPr>
              <a:t>Nüsha halinde çıkartılır; </a:t>
            </a:r>
          </a:p>
          <a:p>
            <a:pPr lvl="0" algn="ctr"/>
            <a:endParaRPr lang="tr-TR" sz="2400" dirty="0">
              <a:solidFill>
                <a:srgbClr val="FF0000"/>
              </a:solidFill>
            </a:endParaRPr>
          </a:p>
          <a:p>
            <a:pPr lvl="0"/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>
                <a:solidFill>
                  <a:srgbClr val="FF0000"/>
                </a:solidFill>
              </a:rPr>
              <a:t>1- Dosyasında Muhafaza Edilir,</a:t>
            </a:r>
          </a:p>
          <a:p>
            <a:pPr lvl="0"/>
            <a:r>
              <a:rPr lang="tr-TR" sz="2400" b="1" dirty="0">
                <a:solidFill>
                  <a:srgbClr val="FF0000"/>
                </a:solidFill>
              </a:rPr>
              <a:t>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lvl="0"/>
            <a:r>
              <a:rPr lang="tr-TR" sz="2400" b="1" dirty="0" smtClean="0">
                <a:solidFill>
                  <a:srgbClr val="FF0000"/>
                </a:solidFill>
              </a:rPr>
              <a:t>2- </a:t>
            </a:r>
            <a:r>
              <a:rPr lang="tr-TR" sz="2400" b="1" dirty="0">
                <a:solidFill>
                  <a:srgbClr val="FF0000"/>
                </a:solidFill>
              </a:rPr>
              <a:t>İstek Yapan İstek Birim Yetkilisine verilir.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091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23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3" cstate="print"/>
          <a:srcRect t="11687" r="1475" b="5214"/>
          <a:stretch/>
        </p:blipFill>
        <p:spPr bwMode="auto">
          <a:xfrm>
            <a:off x="355258" y="1042658"/>
            <a:ext cx="8537219" cy="53131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Resim 5"/>
          <p:cNvPicPr/>
          <p:nvPr/>
        </p:nvPicPr>
        <p:blipFill rotWithShape="1">
          <a:blip r:embed="rId4" cstate="print"/>
          <a:srcRect l="43623" t="49312" r="44671" b="42272"/>
          <a:stretch/>
        </p:blipFill>
        <p:spPr bwMode="auto">
          <a:xfrm>
            <a:off x="3779912" y="4119644"/>
            <a:ext cx="1528031" cy="5334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42836" y="3926356"/>
            <a:ext cx="500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4716016" y="5877272"/>
            <a:ext cx="4141005" cy="46340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>
                <a:solidFill>
                  <a:schemeClr val="tx1"/>
                </a:solidFill>
              </a:rPr>
              <a:t>Oluşturulan </a:t>
            </a:r>
            <a:r>
              <a:rPr lang="tr-TR" sz="1050" dirty="0" smtClean="0">
                <a:solidFill>
                  <a:schemeClr val="tx1"/>
                </a:solidFill>
              </a:rPr>
              <a:t>Tüketim Malzeme Çıkışı </a:t>
            </a:r>
            <a:r>
              <a:rPr lang="tr-TR" sz="1050" dirty="0" err="1" smtClean="0">
                <a:solidFill>
                  <a:schemeClr val="tx1"/>
                </a:solidFill>
              </a:rPr>
              <a:t>TİF’i</a:t>
            </a:r>
            <a:r>
              <a:rPr lang="tr-TR" sz="1050" dirty="0" smtClean="0">
                <a:solidFill>
                  <a:schemeClr val="tx1"/>
                </a:solidFill>
              </a:rPr>
              <a:t> ‘</a:t>
            </a:r>
            <a:r>
              <a:rPr lang="tr-TR" sz="1050" dirty="0">
                <a:solidFill>
                  <a:schemeClr val="tx1"/>
                </a:solidFill>
              </a:rPr>
              <a:t>’Harcama Yönetim Sistemine Gönder’’ Butonuna Basılarak İşlem Sonlandırılır.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194709" y="3560778"/>
            <a:ext cx="1093986" cy="998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6047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99136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24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Resim 10"/>
          <p:cNvPicPr/>
          <p:nvPr/>
        </p:nvPicPr>
        <p:blipFill rotWithShape="1">
          <a:blip r:embed="rId2" cstate="print"/>
          <a:srcRect l="32883" t="12542" r="34088" b="5071"/>
          <a:stretch/>
        </p:blipFill>
        <p:spPr bwMode="auto">
          <a:xfrm>
            <a:off x="4780671" y="400729"/>
            <a:ext cx="3967793" cy="60526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Oval 7"/>
          <p:cNvSpPr/>
          <p:nvPr/>
        </p:nvSpPr>
        <p:spPr>
          <a:xfrm>
            <a:off x="5364088" y="476672"/>
            <a:ext cx="26642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Belirtme Çizgisi 11"/>
          <p:cNvSpPr/>
          <p:nvPr/>
        </p:nvSpPr>
        <p:spPr>
          <a:xfrm>
            <a:off x="209489" y="1047971"/>
            <a:ext cx="4509517" cy="5400600"/>
          </a:xfrm>
          <a:prstGeom prst="rightArrowCallout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ÖNEMLİ !!!</a:t>
            </a:r>
          </a:p>
          <a:p>
            <a:pPr algn="ctr"/>
            <a:endParaRPr lang="tr-TR" sz="16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1600" dirty="0" smtClean="0">
                <a:solidFill>
                  <a:srgbClr val="FF0000"/>
                </a:solidFill>
              </a:rPr>
              <a:t>Tüketim </a:t>
            </a:r>
            <a:r>
              <a:rPr lang="tr-TR" sz="1600" dirty="0">
                <a:solidFill>
                  <a:srgbClr val="FF0000"/>
                </a:solidFill>
              </a:rPr>
              <a:t>Malzemelerinin Çıkışlarının Muhasebeleşmesi 3 er aylık dönemler halinde  gerçekleştirilir ve dönemin bittiği ilk gün 3 aylık Tüketim Raporu düzenlenerek muhasebeleştirilir.</a:t>
            </a:r>
          </a:p>
          <a:p>
            <a:endParaRPr lang="tr-TR" sz="1600" dirty="0">
              <a:solidFill>
                <a:srgbClr val="FF0000"/>
              </a:solidFill>
            </a:endParaRPr>
          </a:p>
          <a:p>
            <a:r>
              <a:rPr lang="tr-TR" sz="1400" u="sng" dirty="0" smtClean="0">
                <a:solidFill>
                  <a:srgbClr val="FF0000"/>
                </a:solidFill>
              </a:rPr>
              <a:t>1’inci </a:t>
            </a:r>
            <a:r>
              <a:rPr lang="tr-TR" sz="1400" u="sng" dirty="0">
                <a:solidFill>
                  <a:srgbClr val="FF0000"/>
                </a:solidFill>
              </a:rPr>
              <a:t>Dönem  </a:t>
            </a:r>
            <a:r>
              <a:rPr lang="tr-TR" sz="1400" u="sng" dirty="0" smtClean="0">
                <a:solidFill>
                  <a:srgbClr val="FF0000"/>
                </a:solidFill>
              </a:rPr>
              <a:t>: </a:t>
            </a:r>
            <a:r>
              <a:rPr lang="tr-TR" sz="1400" u="sng" dirty="0">
                <a:solidFill>
                  <a:srgbClr val="FF0000"/>
                </a:solidFill>
              </a:rPr>
              <a:t>01 Ocak – 31 Mart</a:t>
            </a:r>
          </a:p>
          <a:p>
            <a:r>
              <a:rPr lang="tr-TR" sz="1400" u="sng" dirty="0" smtClean="0">
                <a:solidFill>
                  <a:srgbClr val="FF0000"/>
                </a:solidFill>
              </a:rPr>
              <a:t>2’nci </a:t>
            </a:r>
            <a:r>
              <a:rPr lang="tr-TR" sz="1400" u="sng" dirty="0">
                <a:solidFill>
                  <a:srgbClr val="FF0000"/>
                </a:solidFill>
              </a:rPr>
              <a:t>Dönem   </a:t>
            </a:r>
            <a:r>
              <a:rPr lang="tr-TR" sz="1400" u="sng" dirty="0" smtClean="0">
                <a:solidFill>
                  <a:srgbClr val="FF0000"/>
                </a:solidFill>
              </a:rPr>
              <a:t>: </a:t>
            </a:r>
            <a:r>
              <a:rPr lang="tr-TR" sz="1400" u="sng" dirty="0">
                <a:solidFill>
                  <a:srgbClr val="FF0000"/>
                </a:solidFill>
              </a:rPr>
              <a:t>01 Nisan – 30 Haziran</a:t>
            </a:r>
          </a:p>
          <a:p>
            <a:r>
              <a:rPr lang="tr-TR" sz="1400" u="sng" dirty="0" smtClean="0">
                <a:solidFill>
                  <a:srgbClr val="FF0000"/>
                </a:solidFill>
              </a:rPr>
              <a:t>3’üncü </a:t>
            </a:r>
            <a:r>
              <a:rPr lang="tr-TR" sz="1400" u="sng" dirty="0">
                <a:solidFill>
                  <a:srgbClr val="FF0000"/>
                </a:solidFill>
              </a:rPr>
              <a:t>Dönem : 01 Temmuz – 30 Eylül</a:t>
            </a:r>
          </a:p>
          <a:p>
            <a:r>
              <a:rPr lang="tr-TR" sz="1400" u="sng" dirty="0" smtClean="0">
                <a:solidFill>
                  <a:srgbClr val="FF0000"/>
                </a:solidFill>
              </a:rPr>
              <a:t>4’üncü </a:t>
            </a:r>
            <a:r>
              <a:rPr lang="tr-TR" sz="1400" u="sng" dirty="0">
                <a:solidFill>
                  <a:srgbClr val="FF0000"/>
                </a:solidFill>
              </a:rPr>
              <a:t>Dönem : 01 Ekim – 31 Aralık </a:t>
            </a:r>
          </a:p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75209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/>
          <p:nvPr/>
        </p:nvPicPr>
        <p:blipFill rotWithShape="1">
          <a:blip r:embed="rId2" cstate="print"/>
          <a:srcRect t="11687" r="1047" b="4928"/>
          <a:stretch/>
        </p:blipFill>
        <p:spPr bwMode="auto">
          <a:xfrm>
            <a:off x="355257" y="1042122"/>
            <a:ext cx="8537219" cy="53136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41824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1.1.1. Taşınır Talepleri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60472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346021" y="3465016"/>
            <a:ext cx="684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39552" y="3591488"/>
            <a:ext cx="684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032124" y="2204864"/>
            <a:ext cx="252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3031945" y="2395098"/>
            <a:ext cx="891983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028714" y="2582474"/>
            <a:ext cx="891983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3846133" y="3935450"/>
            <a:ext cx="299848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Yuvarlatılmış Dikdörtgen 20"/>
          <p:cNvSpPr/>
          <p:nvPr/>
        </p:nvSpPr>
        <p:spPr>
          <a:xfrm>
            <a:off x="1907704" y="4498293"/>
            <a:ext cx="2556829" cy="33245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Taşınır Raporlar / Taşınır Raporlar: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1907704" y="4847340"/>
            <a:ext cx="2556829" cy="33245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Rapor Seç,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1907704" y="5208848"/>
            <a:ext cx="2556829" cy="33245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Ait Olduğu Yıl,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24" name="Yuvarlatılmış Dikdörtgen 23"/>
          <p:cNvSpPr/>
          <p:nvPr/>
        </p:nvSpPr>
        <p:spPr>
          <a:xfrm>
            <a:off x="1907703" y="5580004"/>
            <a:ext cx="2556829" cy="33245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Ait Olduğu </a:t>
            </a:r>
            <a:r>
              <a:rPr lang="tr-TR" sz="1050" dirty="0" err="1" smtClean="0">
                <a:solidFill>
                  <a:schemeClr val="tx1"/>
                </a:solidFill>
              </a:rPr>
              <a:t>Dömen</a:t>
            </a:r>
            <a:r>
              <a:rPr lang="tr-TR" sz="1050" dirty="0" smtClean="0">
                <a:solidFill>
                  <a:schemeClr val="tx1"/>
                </a:solidFill>
              </a:rPr>
              <a:t> Seçilir.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25" name="Yuvarlatılmış Dikdörtgen 24"/>
          <p:cNvSpPr/>
          <p:nvPr/>
        </p:nvSpPr>
        <p:spPr>
          <a:xfrm>
            <a:off x="1908950" y="5948634"/>
            <a:ext cx="2556829" cy="33245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Rapor Sekmesine Tıklanır ve rapor alınır.</a:t>
            </a:r>
            <a:endParaRPr lang="tr-TR" sz="1050" dirty="0">
              <a:solidFill>
                <a:schemeClr val="tx1"/>
              </a:solidFill>
            </a:endParaRPr>
          </a:p>
        </p:txBody>
      </p:sp>
      <p:pic>
        <p:nvPicPr>
          <p:cNvPr id="26" name="Resim 25"/>
          <p:cNvPicPr/>
          <p:nvPr/>
        </p:nvPicPr>
        <p:blipFill rotWithShape="1">
          <a:blip r:embed="rId4" cstate="print"/>
          <a:srcRect l="32883" t="12542" r="34088" b="5071"/>
          <a:stretch/>
        </p:blipFill>
        <p:spPr bwMode="auto">
          <a:xfrm>
            <a:off x="6015375" y="2021128"/>
            <a:ext cx="2702123" cy="4116643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356131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27026" y="1123578"/>
            <a:ext cx="878497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2400" b="1" dirty="0" smtClean="0">
                <a:latin typeface="Arial" pitchFamily="34" charset="0"/>
                <a:cs typeface="Arial" pitchFamily="34" charset="0"/>
              </a:rPr>
              <a:t>Günay KILIÇ</a:t>
            </a:r>
          </a:p>
          <a:p>
            <a:pPr algn="ctr"/>
            <a:r>
              <a:rPr lang="tr-TR" sz="2400" b="1" dirty="0" smtClean="0">
                <a:latin typeface="Arial" pitchFamily="34" charset="0"/>
                <a:cs typeface="Arial" pitchFamily="34" charset="0"/>
              </a:rPr>
              <a:t>Taşınır Kayıt Yetkilisi</a:t>
            </a:r>
          </a:p>
          <a:p>
            <a:pPr algn="ctr"/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2400" b="1" u="sng" dirty="0" smtClean="0">
                <a:latin typeface="Arial" pitchFamily="34" charset="0"/>
                <a:cs typeface="Arial" pitchFamily="34" charset="0"/>
                <a:hlinkClick r:id="rId2"/>
              </a:rPr>
              <a:t>gnyklc623@hotmail.com</a:t>
            </a:r>
            <a:endParaRPr lang="tr-TR" sz="2400" b="1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tr-TR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tr-TR" sz="22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26</a:t>
            </a:fld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5" y="5521637"/>
            <a:ext cx="9144000" cy="114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179512" y="189390"/>
            <a:ext cx="1117240" cy="115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7569560" y="260648"/>
            <a:ext cx="1117240" cy="115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1640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tr-TR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3</a:t>
            </a:fld>
            <a:endParaRPr lang="tr-TR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2564904"/>
            <a:ext cx="8928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1.1. TÜKETİME </a:t>
            </a:r>
            <a:r>
              <a:rPr lang="tr-TR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VERME</a:t>
            </a:r>
          </a:p>
          <a:p>
            <a:pPr lvl="0" algn="ctr"/>
            <a:r>
              <a:rPr lang="tr-TR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İŞLEMLERİ </a:t>
            </a:r>
            <a:endParaRPr lang="tr-TR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909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11188" y="706896"/>
            <a:ext cx="821372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TAŞINIR MAL YÖNETMELİĞİ</a:t>
            </a:r>
          </a:p>
          <a:p>
            <a:pPr algn="ctr"/>
            <a:r>
              <a:rPr lang="tr-TR" b="1" dirty="0" smtClean="0">
                <a:solidFill>
                  <a:prstClr val="black"/>
                </a:solidFill>
                <a:latin typeface="Tahoma" pitchFamily="34" charset="0"/>
                <a:cs typeface="Arial" charset="0"/>
              </a:rPr>
              <a:t>Tüketim </a:t>
            </a:r>
            <a:r>
              <a:rPr lang="tr-TR" b="1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suretiyle </a:t>
            </a:r>
            <a:r>
              <a:rPr lang="tr-TR" b="1" dirty="0" smtClean="0">
                <a:solidFill>
                  <a:prstClr val="black"/>
                </a:solidFill>
                <a:latin typeface="Tahoma" pitchFamily="34" charset="0"/>
                <a:cs typeface="Arial" charset="0"/>
              </a:rPr>
              <a:t>çıkış</a:t>
            </a:r>
          </a:p>
          <a:p>
            <a:pPr algn="ctr"/>
            <a:endParaRPr lang="tr-TR" dirty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  <a:p>
            <a:pPr algn="just"/>
            <a:r>
              <a:rPr lang="tr-TR" b="1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MADDE 22 –</a:t>
            </a:r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 </a:t>
            </a:r>
            <a:endParaRPr lang="tr-TR" dirty="0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  <a:p>
            <a:pPr algn="just"/>
            <a:endParaRPr lang="tr-TR" dirty="0" smtClean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</a:t>
            </a:r>
            <a:r>
              <a:rPr lang="tr-TR" dirty="0" smtClean="0">
                <a:solidFill>
                  <a:prstClr val="black"/>
                </a:solidFill>
                <a:latin typeface="Tahoma" pitchFamily="34" charset="0"/>
                <a:cs typeface="Arial" charset="0"/>
              </a:rPr>
              <a:t>(</a:t>
            </a:r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1) </a:t>
            </a:r>
            <a:r>
              <a:rPr lang="tr-TR" b="1" dirty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Tüketim malzemeleri, Taşınır İstek Belgesi karşılığında düzenlenecek Taşınır İşlem Fişi ile çıkış kaydedilir. 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(2) Kamu idarelerinin iç imkanlarıyla kendi kullanımları için üretecekleri dayanıklı taşınırların üretiminde kullanılan taşınırlar için de birinci fıkra hükmü uygulanır. 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(3) Taşınır İşlem Fişi düzenlenmeden hiçbir şekilde tüketim malzemesi çıkışı yapılamaz. 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</a:t>
            </a:r>
          </a:p>
          <a:p>
            <a:pPr algn="just"/>
            <a:r>
              <a:rPr lang="tr-TR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	(4) </a:t>
            </a:r>
            <a:r>
              <a:rPr lang="tr-TR" dirty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Tüketim malzemelerinin çıkış kayıtları, ambarlara girişlerindeki öncelik sırası dikkate alınarak "ilk giren-ilk çıkar" esasına göre ve giriş bedelleri üzerinden yapılır</a:t>
            </a:r>
            <a:r>
              <a:rPr lang="tr-TR" dirty="0" smtClean="0">
                <a:solidFill>
                  <a:srgbClr val="FF0000"/>
                </a:solidFill>
                <a:latin typeface="Tahoma" pitchFamily="34" charset="0"/>
                <a:cs typeface="Arial" charset="0"/>
              </a:rPr>
              <a:t>.</a:t>
            </a:r>
          </a:p>
          <a:p>
            <a:pPr algn="just"/>
            <a:endParaRPr lang="tr-TR" dirty="0">
              <a:solidFill>
                <a:srgbClr val="FF0000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23528" y="188640"/>
            <a:ext cx="2948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Verme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4780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tr-TR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5</a:t>
            </a:fld>
            <a:endParaRPr lang="tr-TR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59632" y="3070701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1.1.1 TAŞINIR İSTEKLERİ  </a:t>
            </a:r>
            <a:endParaRPr lang="tr-TR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419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6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512" y="44624"/>
            <a:ext cx="387631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İstekleri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 rotWithShape="1">
          <a:blip r:embed="rId2" cstate="print"/>
          <a:srcRect t="11513" r="1420" b="5194"/>
          <a:stretch/>
        </p:blipFill>
        <p:spPr bwMode="auto">
          <a:xfrm>
            <a:off x="348220" y="1022567"/>
            <a:ext cx="8544258" cy="53332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83568" y="1772816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8778" y="5398719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Yuvarlatılmış Dikdörtgen 12"/>
          <p:cNvSpPr/>
          <p:nvPr/>
        </p:nvSpPr>
        <p:spPr>
          <a:xfrm>
            <a:off x="4104710" y="4725144"/>
            <a:ext cx="4787768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50" dirty="0" smtClean="0">
                <a:solidFill>
                  <a:schemeClr val="tx1"/>
                </a:solidFill>
              </a:rPr>
              <a:t>Taşınır İstekleri yetkilendirilen Taşınır İstek Birim Yetkilisi tarafından yapılır.</a:t>
            </a:r>
            <a:endParaRPr lang="tr-T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83790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7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636" r="1420" b="5317"/>
          <a:stretch/>
        </p:blipFill>
        <p:spPr bwMode="auto">
          <a:xfrm>
            <a:off x="348220" y="1022035"/>
            <a:ext cx="8544258" cy="53337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3945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İstekleri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09072" y="2796168"/>
            <a:ext cx="1008112" cy="1173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6588224" y="5155692"/>
            <a:ext cx="1800200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Taşınır İstek Belgesi Oluştur</a:t>
            </a:r>
            <a:endParaRPr lang="tr-TR" sz="1050" dirty="0">
              <a:solidFill>
                <a:schemeClr val="tx1"/>
              </a:solidFill>
            </a:endParaRPr>
          </a:p>
        </p:txBody>
      </p:sp>
      <p:pic>
        <p:nvPicPr>
          <p:cNvPr id="10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358778" y="5398719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226708" y="2004080"/>
            <a:ext cx="6480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72676" y="2659772"/>
            <a:ext cx="655692" cy="1358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6588224" y="4669372"/>
            <a:ext cx="1584176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Taşınır Talepleri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4" name="Yuvarlatılmış Dikdörtgen 13"/>
          <p:cNvSpPr/>
          <p:nvPr/>
        </p:nvSpPr>
        <p:spPr>
          <a:xfrm>
            <a:off x="6588224" y="5641746"/>
            <a:ext cx="2160240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Açılan Pencerede Ambar Adı Seçilir.</a:t>
            </a:r>
            <a:endParaRPr lang="tr-T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27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8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511" r="1128" b="7036"/>
          <a:stretch/>
        </p:blipFill>
        <p:spPr bwMode="auto">
          <a:xfrm>
            <a:off x="348220" y="1021503"/>
            <a:ext cx="8544258" cy="53343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36512" y="44624"/>
            <a:ext cx="3945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İstekleri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09072" y="2837696"/>
            <a:ext cx="1008112" cy="1173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226708" y="2034560"/>
            <a:ext cx="6480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3013942" y="4653136"/>
            <a:ext cx="3508777" cy="48605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Talep edilecek malzeme işaretlenerek istek miktarı yazılır.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139952" y="2420888"/>
            <a:ext cx="280467" cy="10275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2093248" y="2420888"/>
            <a:ext cx="44294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2095148" y="2862652"/>
            <a:ext cx="44294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2093620" y="3160400"/>
            <a:ext cx="44294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2094364" y="3304416"/>
            <a:ext cx="44294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44803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041742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AF1F3-4FC4-47C4-B503-1C97E6EDFBF1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9</a:t>
            </a:fld>
            <a:endParaRPr lang="tr-TR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4" name="Resim 3"/>
          <p:cNvPicPr/>
          <p:nvPr/>
        </p:nvPicPr>
        <p:blipFill rotWithShape="1">
          <a:blip r:embed="rId2" cstate="print"/>
          <a:srcRect t="11512" r="1211" b="5317"/>
          <a:stretch/>
        </p:blipFill>
        <p:spPr bwMode="auto">
          <a:xfrm>
            <a:off x="352520" y="1030169"/>
            <a:ext cx="8539958" cy="53256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-36512" y="44624"/>
            <a:ext cx="3945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Tüketime Verme</a:t>
            </a:r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1.1. Taşınır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İstekleri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09072" y="2791976"/>
            <a:ext cx="1008112" cy="1173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611888" y="4509120"/>
            <a:ext cx="184854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581408" y="4838680"/>
            <a:ext cx="1431736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5926525" y="5504111"/>
            <a:ext cx="2688132" cy="31503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İstek Yapılacak Taşınır Kayıt Yetkilisi Seçilir.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5929124" y="5823548"/>
            <a:ext cx="1584176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İstek Yapan Birim Seçilir.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3238392" y="4557892"/>
            <a:ext cx="3205815" cy="32227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050" dirty="0" smtClean="0">
                <a:solidFill>
                  <a:schemeClr val="tx1"/>
                </a:solidFill>
              </a:rPr>
              <a:t>Ve Yerleşim Birimi (</a:t>
            </a:r>
            <a:r>
              <a:rPr lang="tr-TR" sz="1050" dirty="0" err="1" smtClean="0">
                <a:solidFill>
                  <a:schemeClr val="tx1"/>
                </a:solidFill>
              </a:rPr>
              <a:t>Lokasyon</a:t>
            </a:r>
            <a:r>
              <a:rPr lang="tr-TR" sz="1050" dirty="0" smtClean="0">
                <a:solidFill>
                  <a:schemeClr val="tx1"/>
                </a:solidFill>
              </a:rPr>
              <a:t>) seçilerek devam edilir.</a:t>
            </a:r>
            <a:endParaRPr lang="tr-TR" sz="1050" dirty="0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73860" y="3789040"/>
            <a:ext cx="144016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Picture 2" descr="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33" t="13742" r="16649" b="13215"/>
          <a:stretch/>
        </p:blipFill>
        <p:spPr bwMode="auto">
          <a:xfrm>
            <a:off x="448038" y="5445224"/>
            <a:ext cx="883602" cy="91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63725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531</Words>
  <PresentationFormat>Ekran Gösterisi (4:3)</PresentationFormat>
  <Paragraphs>148</Paragraphs>
  <Slides>26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1_Ofis Teması</vt:lpstr>
      <vt:lpstr> TAŞINIR KAYIT YÖNETİM SİSTEMİ  (TKYS)  Günay KILIÇ Taşınır Kayıt Yetkilisi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2016-05-26T07:30:07Z</cp:lastPrinted>
  <dcterms:created xsi:type="dcterms:W3CDTF">2016-05-24T12:53:58Z</dcterms:created>
  <dcterms:modified xsi:type="dcterms:W3CDTF">2016-12-08T13:10:58Z</dcterms:modified>
  <cp:category>www.sorubak.com</cp:category>
</cp:coreProperties>
</file>