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ADEE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9" d="100"/>
          <a:sy n="49" d="100"/>
        </p:scale>
        <p:origin x="-2160" y="-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69A9A9-28A7-4814-AC11-887B51BAACA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7CA37A76-01F6-45D8-9D3A-9D025CCF1D4A}">
      <dgm:prSet phldrT="[Metin]"/>
      <dgm:spPr/>
      <dgm:t>
        <a:bodyPr/>
        <a:lstStyle/>
        <a:p>
          <a:r>
            <a:rPr lang="tr-TR" dirty="0" smtClean="0"/>
            <a:t>Türkiye’nin başkenti Ankara’dır.</a:t>
          </a:r>
          <a:endParaRPr lang="tr-TR" dirty="0"/>
        </a:p>
      </dgm:t>
    </dgm:pt>
    <dgm:pt modelId="{0E5E477F-79AF-4339-AAC8-9D0BBFF6AB42}" type="parTrans" cxnId="{7565936F-7597-4A8B-8182-1FFB66E8B90A}">
      <dgm:prSet/>
      <dgm:spPr/>
      <dgm:t>
        <a:bodyPr/>
        <a:lstStyle/>
        <a:p>
          <a:endParaRPr lang="tr-TR"/>
        </a:p>
      </dgm:t>
    </dgm:pt>
    <dgm:pt modelId="{9B4BCAC8-134D-4F45-97A1-5C55415CACA8}" type="sibTrans" cxnId="{7565936F-7597-4A8B-8182-1FFB66E8B90A}">
      <dgm:prSet/>
      <dgm:spPr/>
      <dgm:t>
        <a:bodyPr/>
        <a:lstStyle/>
        <a:p>
          <a:endParaRPr lang="tr-TR"/>
        </a:p>
      </dgm:t>
    </dgm:pt>
    <dgm:pt modelId="{D81424C6-3EC3-4833-902D-FEF78BCC851B}">
      <dgm:prSet phldrT="[Metin]"/>
      <dgm:spPr/>
      <dgm:t>
        <a:bodyPr/>
        <a:lstStyle/>
        <a:p>
          <a:endParaRPr lang="tr-TR" dirty="0"/>
        </a:p>
      </dgm:t>
    </dgm:pt>
    <dgm:pt modelId="{6D6E8A38-116D-4942-B8B6-B73C0F43223D}" type="parTrans" cxnId="{857B0CDD-153B-47C2-8CDA-F9AA1CAC739B}">
      <dgm:prSet/>
      <dgm:spPr/>
      <dgm:t>
        <a:bodyPr/>
        <a:lstStyle/>
        <a:p>
          <a:endParaRPr lang="tr-TR"/>
        </a:p>
      </dgm:t>
    </dgm:pt>
    <dgm:pt modelId="{F366E62E-39E7-4BDC-BD8E-4F9677CE4EF0}" type="sibTrans" cxnId="{857B0CDD-153B-47C2-8CDA-F9AA1CAC739B}">
      <dgm:prSet/>
      <dgm:spPr/>
      <dgm:t>
        <a:bodyPr/>
        <a:lstStyle/>
        <a:p>
          <a:endParaRPr lang="tr-TR"/>
        </a:p>
      </dgm:t>
    </dgm:pt>
    <dgm:pt modelId="{00326B0D-AF5B-45DD-8C08-CE19E74C3175}">
      <dgm:prSet phldrT="[Metin]"/>
      <dgm:spPr/>
      <dgm:t>
        <a:bodyPr/>
        <a:lstStyle/>
        <a:p>
          <a:r>
            <a:rPr lang="tr-TR" dirty="0" smtClean="0"/>
            <a:t>İngiltere’nin dili </a:t>
          </a:r>
          <a:r>
            <a:rPr lang="tr-TR" dirty="0" err="1" smtClean="0"/>
            <a:t>ingilizcedir</a:t>
          </a:r>
          <a:r>
            <a:rPr lang="tr-TR" dirty="0" smtClean="0"/>
            <a:t>. </a:t>
          </a:r>
          <a:endParaRPr lang="tr-TR" dirty="0"/>
        </a:p>
      </dgm:t>
    </dgm:pt>
    <dgm:pt modelId="{A9175E0E-17AB-4FFF-8AA6-04DDDF06D5BE}" type="parTrans" cxnId="{A45FD085-67EA-470B-9394-E6C37828C2FD}">
      <dgm:prSet/>
      <dgm:spPr/>
      <dgm:t>
        <a:bodyPr/>
        <a:lstStyle/>
        <a:p>
          <a:endParaRPr lang="tr-TR"/>
        </a:p>
      </dgm:t>
    </dgm:pt>
    <dgm:pt modelId="{E63438A4-A20F-482D-B658-6099132D9FC6}" type="sibTrans" cxnId="{A45FD085-67EA-470B-9394-E6C37828C2FD}">
      <dgm:prSet/>
      <dgm:spPr/>
      <dgm:t>
        <a:bodyPr/>
        <a:lstStyle/>
        <a:p>
          <a:endParaRPr lang="tr-TR"/>
        </a:p>
      </dgm:t>
    </dgm:pt>
    <dgm:pt modelId="{01BF87C5-E037-4807-97A7-45391D946978}" type="pres">
      <dgm:prSet presAssocID="{8369A9A9-28A7-4814-AC11-887B51BAACA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2932BA1-8CCB-4C66-B908-E63253636C16}" type="pres">
      <dgm:prSet presAssocID="{7CA37A76-01F6-45D8-9D3A-9D025CCF1D4A}" presName="parentText" presStyleLbl="node1" presStyleIdx="0" presStyleCnt="2" custLinFactNeighborX="-428" custLinFactNeighborY="-8371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118F2F-B604-47AA-8B9B-C188E279C475}" type="pres">
      <dgm:prSet presAssocID="{7CA37A76-01F6-45D8-9D3A-9D025CCF1D4A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4D97492-4181-4233-9ABD-4190B8DD2085}" type="pres">
      <dgm:prSet presAssocID="{00326B0D-AF5B-45DD-8C08-CE19E74C3175}" presName="parentText" presStyleLbl="node1" presStyleIdx="1" presStyleCnt="2" custLinFactY="34916" custLinFactNeighborX="-42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8B9ED2D-C3DE-4FE9-AB48-E49FEB06C29A}" type="presOf" srcId="{D81424C6-3EC3-4833-902D-FEF78BCC851B}" destId="{69118F2F-B604-47AA-8B9B-C188E279C475}" srcOrd="0" destOrd="0" presId="urn:microsoft.com/office/officeart/2005/8/layout/vList2"/>
    <dgm:cxn modelId="{F5EB36B1-72B0-4997-A654-81EC296FEEDC}" type="presOf" srcId="{00326B0D-AF5B-45DD-8C08-CE19E74C3175}" destId="{54D97492-4181-4233-9ABD-4190B8DD2085}" srcOrd="0" destOrd="0" presId="urn:microsoft.com/office/officeart/2005/8/layout/vList2"/>
    <dgm:cxn modelId="{857B0CDD-153B-47C2-8CDA-F9AA1CAC739B}" srcId="{7CA37A76-01F6-45D8-9D3A-9D025CCF1D4A}" destId="{D81424C6-3EC3-4833-902D-FEF78BCC851B}" srcOrd="0" destOrd="0" parTransId="{6D6E8A38-116D-4942-B8B6-B73C0F43223D}" sibTransId="{F366E62E-39E7-4BDC-BD8E-4F9677CE4EF0}"/>
    <dgm:cxn modelId="{A45FD085-67EA-470B-9394-E6C37828C2FD}" srcId="{8369A9A9-28A7-4814-AC11-887B51BAACAA}" destId="{00326B0D-AF5B-45DD-8C08-CE19E74C3175}" srcOrd="1" destOrd="0" parTransId="{A9175E0E-17AB-4FFF-8AA6-04DDDF06D5BE}" sibTransId="{E63438A4-A20F-482D-B658-6099132D9FC6}"/>
    <dgm:cxn modelId="{B4CC6380-C4E1-4C04-92FF-8693DAD76554}" type="presOf" srcId="{7CA37A76-01F6-45D8-9D3A-9D025CCF1D4A}" destId="{82932BA1-8CCB-4C66-B908-E63253636C16}" srcOrd="0" destOrd="0" presId="urn:microsoft.com/office/officeart/2005/8/layout/vList2"/>
    <dgm:cxn modelId="{7565936F-7597-4A8B-8182-1FFB66E8B90A}" srcId="{8369A9A9-28A7-4814-AC11-887B51BAACAA}" destId="{7CA37A76-01F6-45D8-9D3A-9D025CCF1D4A}" srcOrd="0" destOrd="0" parTransId="{0E5E477F-79AF-4339-AAC8-9D0BBFF6AB42}" sibTransId="{9B4BCAC8-134D-4F45-97A1-5C55415CACA8}"/>
    <dgm:cxn modelId="{AA5AF841-A191-4EFA-9945-5BACCAB95AEE}" type="presOf" srcId="{8369A9A9-28A7-4814-AC11-887B51BAACAA}" destId="{01BF87C5-E037-4807-97A7-45391D946978}" srcOrd="0" destOrd="0" presId="urn:microsoft.com/office/officeart/2005/8/layout/vList2"/>
    <dgm:cxn modelId="{414CD46A-BD7E-4E12-A2B3-CF4933EA7138}" type="presParOf" srcId="{01BF87C5-E037-4807-97A7-45391D946978}" destId="{82932BA1-8CCB-4C66-B908-E63253636C16}" srcOrd="0" destOrd="0" presId="urn:microsoft.com/office/officeart/2005/8/layout/vList2"/>
    <dgm:cxn modelId="{E3B56E42-D4F7-4A74-BF63-18EFCAE80E3A}" type="presParOf" srcId="{01BF87C5-E037-4807-97A7-45391D946978}" destId="{69118F2F-B604-47AA-8B9B-C188E279C475}" srcOrd="1" destOrd="0" presId="urn:microsoft.com/office/officeart/2005/8/layout/vList2"/>
    <dgm:cxn modelId="{1425021C-408F-4BA1-ADD4-DE14660BD897}" type="presParOf" srcId="{01BF87C5-E037-4807-97A7-45391D946978}" destId="{54D97492-4181-4233-9ABD-4190B8DD208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2932BA1-8CCB-4C66-B908-E63253636C16}">
      <dsp:nvSpPr>
        <dsp:cNvPr id="0" name=""/>
        <dsp:cNvSpPr/>
      </dsp:nvSpPr>
      <dsp:spPr>
        <a:xfrm>
          <a:off x="0" y="0"/>
          <a:ext cx="6400800" cy="14285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 smtClean="0"/>
            <a:t>Türkiye’nin başkenti Ankara’dır.</a:t>
          </a:r>
          <a:endParaRPr lang="tr-TR" sz="3700" kern="1200" dirty="0"/>
        </a:p>
      </dsp:txBody>
      <dsp:txXfrm>
        <a:off x="0" y="0"/>
        <a:ext cx="6400800" cy="1428570"/>
      </dsp:txXfrm>
    </dsp:sp>
    <dsp:sp modelId="{69118F2F-B604-47AA-8B9B-C188E279C475}">
      <dsp:nvSpPr>
        <dsp:cNvPr id="0" name=""/>
        <dsp:cNvSpPr/>
      </dsp:nvSpPr>
      <dsp:spPr>
        <a:xfrm>
          <a:off x="0" y="1431000"/>
          <a:ext cx="6400800" cy="6127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25" tIns="46990" rIns="263144" bIns="46990" numCol="1" spcCol="1270" anchor="t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tr-TR" sz="2900" kern="1200" dirty="0"/>
        </a:p>
      </dsp:txBody>
      <dsp:txXfrm>
        <a:off x="0" y="1431000"/>
        <a:ext cx="6400800" cy="612720"/>
      </dsp:txXfrm>
    </dsp:sp>
    <dsp:sp modelId="{54D97492-4181-4233-9ABD-4190B8DD2085}">
      <dsp:nvSpPr>
        <dsp:cNvPr id="0" name=""/>
        <dsp:cNvSpPr/>
      </dsp:nvSpPr>
      <dsp:spPr>
        <a:xfrm>
          <a:off x="0" y="2046149"/>
          <a:ext cx="6400800" cy="14285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 smtClean="0"/>
            <a:t>İngiltere’nin dili </a:t>
          </a:r>
          <a:r>
            <a:rPr lang="tr-TR" sz="3700" kern="1200" dirty="0" err="1" smtClean="0"/>
            <a:t>ingilizcedir</a:t>
          </a:r>
          <a:r>
            <a:rPr lang="tr-TR" sz="3700" kern="1200" dirty="0" smtClean="0"/>
            <a:t>. </a:t>
          </a:r>
          <a:endParaRPr lang="tr-TR" sz="3700" kern="1200" dirty="0"/>
        </a:p>
      </dsp:txBody>
      <dsp:txXfrm>
        <a:off x="0" y="2046149"/>
        <a:ext cx="6400800" cy="14285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9468C-8012-4AF9-A431-838379FAE3B5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97996-17B9-4CD1-8597-DB4A7BCD430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77791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97996-17B9-4CD1-8597-DB4A7BCD4309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1027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1A303D6-4C8B-4C0D-94CF-3AD801B1791F}" type="datetimeFigureOut">
              <a:rPr lang="tr-TR" smtClean="0"/>
              <a:pPr/>
              <a:t>12.11.2016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D28FE96-2658-419D-9E42-2E0483961C1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solidFill>
                  <a:schemeClr val="accent2">
                    <a:lumMod val="50000"/>
                  </a:schemeClr>
                </a:solidFill>
              </a:rPr>
              <a:t>Olgu ve  görüş</a:t>
            </a:r>
            <a:endParaRPr lang="tr-TR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17581" y="1844824"/>
            <a:ext cx="7175351" cy="3080633"/>
          </a:xfrm>
        </p:spPr>
        <p:txBody>
          <a:bodyPr/>
          <a:lstStyle/>
          <a:p>
            <a:pPr marL="182880" indent="0">
              <a:buNone/>
            </a:pPr>
            <a:r>
              <a:rPr lang="tr-TR" sz="6600" dirty="0" smtClean="0"/>
              <a:t>Sosyal bilgiler 1. ünite </a:t>
            </a:r>
            <a:endParaRPr lang="tr-TR" sz="6600" dirty="0"/>
          </a:p>
        </p:txBody>
      </p:sp>
    </p:spTree>
    <p:extLst>
      <p:ext uri="{BB962C8B-B14F-4D97-AF65-F5344CB8AC3E}">
        <p14:creationId xmlns:p14="http://schemas.microsoft.com/office/powerpoint/2010/main" xmlns="" val="2630465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6000" dirty="0" smtClean="0">
                <a:solidFill>
                  <a:schemeClr val="accent4">
                    <a:lumMod val="50000"/>
                  </a:schemeClr>
                </a:solidFill>
                <a:latin typeface="Algerian" pitchFamily="82" charset="0"/>
              </a:rPr>
              <a:t>Son </a:t>
            </a:r>
          </a:p>
          <a:p>
            <a:pPr marL="45720" indent="0">
              <a:buNone/>
            </a:pPr>
            <a:r>
              <a:rPr lang="tr-TR" sz="6000" dirty="0" smtClean="0">
                <a:solidFill>
                  <a:schemeClr val="accent4">
                    <a:lumMod val="50000"/>
                  </a:schemeClr>
                </a:solidFill>
                <a:latin typeface="Algerian" pitchFamily="82" charset="0"/>
              </a:rPr>
              <a:t>İzlediğiniz için teşekkürler. . .</a:t>
            </a:r>
          </a:p>
        </p:txBody>
      </p:sp>
    </p:spTree>
    <p:extLst>
      <p:ext uri="{BB962C8B-B14F-4D97-AF65-F5344CB8AC3E}">
        <p14:creationId xmlns:p14="http://schemas.microsoft.com/office/powerpoint/2010/main" xmlns="" val="1556808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885384" cy="514575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5400" dirty="0" smtClean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            </a:t>
            </a:r>
            <a:r>
              <a:rPr lang="tr-TR" sz="5400" dirty="0" smtClean="0">
                <a:solidFill>
                  <a:schemeClr val="accent4">
                    <a:lumMod val="50000"/>
                  </a:schemeClr>
                </a:solidFill>
                <a:latin typeface="Lucida Handwriting" pitchFamily="66" charset="0"/>
                <a:cs typeface="Lucida Sans Unicode" pitchFamily="34" charset="0"/>
              </a:rPr>
              <a:t>Olgu</a:t>
            </a:r>
            <a:r>
              <a:rPr lang="tr-TR" sz="5400" dirty="0" smtClean="0">
                <a:solidFill>
                  <a:schemeClr val="accent4">
                    <a:lumMod val="50000"/>
                  </a:schemeClr>
                </a:solidFill>
                <a:latin typeface="Aharoni" pitchFamily="2" charset="-79"/>
                <a:cs typeface="Aharoni" pitchFamily="2" charset="-79"/>
              </a:rPr>
              <a:t> </a:t>
            </a:r>
            <a:endParaRPr lang="tr-TR" sz="4000" dirty="0" smtClean="0">
              <a:solidFill>
                <a:schemeClr val="accent4">
                  <a:lumMod val="50000"/>
                </a:schemeClr>
              </a:solidFill>
              <a:latin typeface="Aharoni" pitchFamily="2" charset="-79"/>
              <a:cs typeface="Aharoni" pitchFamily="2" charset="-79"/>
            </a:endParaRPr>
          </a:p>
          <a:p>
            <a:pPr marL="45720" indent="0">
              <a:buNone/>
            </a:pPr>
            <a:r>
              <a:rPr lang="tr-TR" sz="4400" dirty="0">
                <a:solidFill>
                  <a:schemeClr val="accent4">
                    <a:lumMod val="50000"/>
                  </a:schemeClr>
                </a:solidFill>
                <a:latin typeface="Georgia" pitchFamily="18" charset="0"/>
                <a:cs typeface="Lucida Sans Unicode" pitchFamily="34" charset="0"/>
              </a:rPr>
              <a:t>G</a:t>
            </a:r>
            <a:r>
              <a:rPr lang="tr-TR" sz="4400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  <a:cs typeface="Lucida Sans Unicode" pitchFamily="34" charset="0"/>
              </a:rPr>
              <a:t>erçek olan, varlığı inkar edilemeyen, bir durum bir nesne veya niteliktir. </a:t>
            </a:r>
            <a:endParaRPr lang="tr-TR" sz="4400" dirty="0" smtClean="0">
              <a:solidFill>
                <a:schemeClr val="accent4">
                  <a:lumMod val="50000"/>
                </a:schemeClr>
              </a:solidFill>
              <a:latin typeface="Georgia" pitchFamily="18" charset="0"/>
            </a:endParaRPr>
          </a:p>
          <a:p>
            <a:pPr marL="45720" indent="0">
              <a:buNone/>
            </a:pPr>
            <a:endParaRPr lang="tr-TR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1081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tr-TR" sz="4400" dirty="0" smtClean="0">
                <a:latin typeface="Aharoni" pitchFamily="2" charset="-79"/>
                <a:cs typeface="Aharoni" pitchFamily="2" charset="-79"/>
              </a:rPr>
              <a:t>              </a:t>
            </a:r>
            <a:r>
              <a:rPr lang="tr-TR" sz="4400" dirty="0" smtClean="0">
                <a:latin typeface="Lucida Handwriting" pitchFamily="66" charset="0"/>
                <a:cs typeface="Aharoni" pitchFamily="2" charset="-79"/>
              </a:rPr>
              <a:t>Görüş</a:t>
            </a:r>
          </a:p>
          <a:p>
            <a:pPr marL="45720" indent="0">
              <a:buNone/>
            </a:pPr>
            <a:r>
              <a:rPr lang="tr-TR" sz="4400" dirty="0" smtClean="0">
                <a:latin typeface="Georgia" pitchFamily="18" charset="0"/>
                <a:cs typeface="Aharoni" pitchFamily="2" charset="-79"/>
              </a:rPr>
              <a:t>Bireylerin kendilerine özgü düşünce, duygu, his, inanç ve kanaatleridir.</a:t>
            </a:r>
            <a:endParaRPr lang="tr-TR" sz="4400" dirty="0">
              <a:latin typeface="Georgia" pitchFamily="18" charset="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4309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1143000" y="1975930"/>
            <a:ext cx="6400800" cy="2230309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endParaRPr lang="tr-TR" dirty="0" smtClean="0"/>
          </a:p>
          <a:p>
            <a:pPr marL="45720" indent="0">
              <a:buNone/>
            </a:pPr>
            <a:r>
              <a:rPr lang="tr-TR" sz="2800" dirty="0" smtClean="0">
                <a:solidFill>
                  <a:schemeClr val="accent6">
                    <a:lumMod val="75000"/>
                  </a:schemeClr>
                </a:solidFill>
              </a:rPr>
              <a:t>OLGULARIN DOĞRULUĞU KANITLANABİLİR</a:t>
            </a:r>
          </a:p>
          <a:p>
            <a:pPr marL="45720" indent="0">
              <a:buNone/>
            </a:pPr>
            <a:endParaRPr lang="tr-TR" dirty="0" smtClean="0"/>
          </a:p>
          <a:p>
            <a:pPr marL="45720" indent="0">
              <a:buNone/>
            </a:pPr>
            <a:r>
              <a:rPr lang="tr-TR" sz="2800" smtClean="0">
                <a:solidFill>
                  <a:schemeClr val="accent6">
                    <a:lumMod val="75000"/>
                  </a:schemeClr>
                </a:solidFill>
              </a:rPr>
              <a:t>GÖRÜŞLERİ KANITLANAMAZ.</a:t>
            </a:r>
            <a:endParaRPr lang="tr-TR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Akış Çizelgesi: Önceden Tanımlı İşlem 3"/>
          <p:cNvSpPr/>
          <p:nvPr/>
        </p:nvSpPr>
        <p:spPr>
          <a:xfrm>
            <a:off x="755576" y="-12909"/>
            <a:ext cx="8064896" cy="1988840"/>
          </a:xfrm>
          <a:prstGeom prst="flowChartPredefinedProcess">
            <a:avLst/>
          </a:prstGeom>
          <a:solidFill>
            <a:srgbClr val="5ADEE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ÖZETLEME</a:t>
            </a:r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0450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93136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Olguysa o</a:t>
            </a:r>
            <a:br>
              <a:rPr lang="tr-TR" dirty="0" smtClean="0"/>
            </a:br>
            <a:r>
              <a:rPr lang="tr-TR" dirty="0" smtClean="0"/>
              <a:t>görüşse g yazın</a:t>
            </a:r>
            <a:endParaRPr lang="tr-TR" dirty="0"/>
          </a:p>
        </p:txBody>
      </p:sp>
      <p:graphicFrame>
        <p:nvGraphicFramePr>
          <p:cNvPr id="4" name="İçerik Yer Tutucusu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xmlns="" val="1086308715"/>
              </p:ext>
            </p:extLst>
          </p:nvPr>
        </p:nvGraphicFramePr>
        <p:xfrm>
          <a:off x="1143000" y="731520"/>
          <a:ext cx="6400800" cy="3474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Oval 4"/>
          <p:cNvSpPr/>
          <p:nvPr/>
        </p:nvSpPr>
        <p:spPr>
          <a:xfrm>
            <a:off x="7524328" y="548680"/>
            <a:ext cx="1368152" cy="1152128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</a:t>
            </a:r>
            <a:endParaRPr lang="tr-TR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Oval 5"/>
          <p:cNvSpPr/>
          <p:nvPr/>
        </p:nvSpPr>
        <p:spPr>
          <a:xfrm>
            <a:off x="7524328" y="2924944"/>
            <a:ext cx="1331894" cy="122413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3988661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Olguya 3 örnek veriniz.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  </a:t>
            </a:r>
            <a:r>
              <a:rPr lang="tr-TR" sz="3000" dirty="0" smtClean="0"/>
              <a:t>matematikte 8 x 7= 56’dır.</a:t>
            </a:r>
          </a:p>
          <a:p>
            <a:pPr marL="45720" indent="0">
              <a:buNone/>
            </a:pPr>
            <a:r>
              <a:rPr lang="tr-TR" sz="3000" dirty="0"/>
              <a:t> </a:t>
            </a:r>
            <a:r>
              <a:rPr lang="tr-TR" sz="3000" dirty="0" smtClean="0"/>
              <a:t>    </a:t>
            </a:r>
            <a:endParaRPr lang="tr-TR" sz="3000" dirty="0"/>
          </a:p>
          <a:p>
            <a:pPr marL="45720" indent="0">
              <a:buNone/>
            </a:pPr>
            <a:r>
              <a:rPr lang="tr-TR" sz="3000" dirty="0"/>
              <a:t> </a:t>
            </a:r>
            <a:r>
              <a:rPr lang="tr-TR" sz="3000" dirty="0" smtClean="0"/>
              <a:t>   </a:t>
            </a:r>
            <a:r>
              <a:rPr lang="tr-TR" sz="3000" dirty="0" smtClean="0">
                <a:ea typeface="Verdana" pitchFamily="34" charset="0"/>
                <a:cs typeface="Verdana" pitchFamily="34" charset="0"/>
              </a:rPr>
              <a:t>kitap okumak hayal gücünü artı</a:t>
            </a:r>
            <a:r>
              <a:rPr lang="tr-TR" sz="2600" dirty="0" smtClean="0">
                <a:ea typeface="Verdana" pitchFamily="34" charset="0"/>
                <a:cs typeface="Verdana" pitchFamily="34" charset="0"/>
              </a:rPr>
              <a:t>r</a:t>
            </a:r>
            <a:endParaRPr lang="tr-TR" sz="2600" dirty="0">
              <a:ea typeface="Verdana" pitchFamily="34" charset="0"/>
              <a:cs typeface="Verdana" pitchFamily="34" charset="0"/>
            </a:endParaRPr>
          </a:p>
          <a:p>
            <a:pPr marL="45720" indent="0">
              <a:buNone/>
            </a:pPr>
            <a:endParaRPr lang="tr-TR" dirty="0" smtClean="0"/>
          </a:p>
          <a:p>
            <a:pPr marL="45720" indent="0">
              <a:buNone/>
            </a:pPr>
            <a:r>
              <a:rPr lang="tr-TR" sz="3000" dirty="0" smtClean="0">
                <a:ea typeface="Verdana" pitchFamily="34" charset="0"/>
                <a:cs typeface="Verdana" pitchFamily="34" charset="0"/>
              </a:rPr>
              <a:t>   istiklal marşını MEHMET AKİF ERSOY yazmıştır.</a:t>
            </a:r>
            <a:endParaRPr lang="tr-TR" sz="3000" dirty="0">
              <a:ea typeface="Verdana" pitchFamily="34" charset="0"/>
              <a:cs typeface="Verdana" pitchFamily="34" charset="0"/>
            </a:endParaRPr>
          </a:p>
        </p:txBody>
      </p:sp>
      <p:sp>
        <p:nvSpPr>
          <p:cNvPr id="5" name="Gülen Yüz 4"/>
          <p:cNvSpPr/>
          <p:nvPr/>
        </p:nvSpPr>
        <p:spPr>
          <a:xfrm>
            <a:off x="31930" y="0"/>
            <a:ext cx="1155694" cy="1196752"/>
          </a:xfrm>
          <a:prstGeom prst="smileyFac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Gülen Yüz 5"/>
          <p:cNvSpPr/>
          <p:nvPr/>
        </p:nvSpPr>
        <p:spPr>
          <a:xfrm>
            <a:off x="8135888" y="-56085"/>
            <a:ext cx="1008112" cy="1078996"/>
          </a:xfrm>
          <a:prstGeom prst="smileyFac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>
            <a:off x="31930" y="1196752"/>
            <a:ext cx="1512168" cy="10081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>
            <a:off x="31930" y="2348880"/>
            <a:ext cx="1480238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>
            <a:off x="32546" y="3284984"/>
            <a:ext cx="1364586" cy="8640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5600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Görüşe 3 örnek veriniz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0000" lnSpcReduction="20000"/>
          </a:bodyPr>
          <a:lstStyle/>
          <a:p>
            <a:pPr marL="45720" indent="0">
              <a:buNone/>
            </a:pPr>
            <a:r>
              <a:rPr lang="tr-TR" dirty="0" smtClean="0"/>
              <a:t> </a:t>
            </a:r>
          </a:p>
          <a:p>
            <a:pPr marL="45720" indent="0">
              <a:buNone/>
            </a:pPr>
            <a:r>
              <a:rPr lang="tr-TR" dirty="0" smtClean="0"/>
              <a:t>     </a:t>
            </a:r>
          </a:p>
          <a:p>
            <a:pPr marL="45720" indent="0">
              <a:buNone/>
            </a:pPr>
            <a:r>
              <a:rPr lang="tr-TR" sz="3500" dirty="0" smtClean="0">
                <a:latin typeface="Aharoni" pitchFamily="2" charset="-79"/>
                <a:cs typeface="Aharoni" pitchFamily="2" charset="-79"/>
              </a:rPr>
              <a:t>    </a:t>
            </a:r>
            <a:r>
              <a:rPr lang="tr-TR" sz="3500" dirty="0" err="1" smtClean="0">
                <a:latin typeface="Aharoni" pitchFamily="2" charset="-79"/>
                <a:cs typeface="Aharoni" pitchFamily="2" charset="-79"/>
              </a:rPr>
              <a:t>Leptoplar</a:t>
            </a:r>
            <a:r>
              <a:rPr lang="tr-TR" sz="3500" dirty="0" smtClean="0">
                <a:latin typeface="Aharoni" pitchFamily="2" charset="-79"/>
                <a:cs typeface="Aharoni" pitchFamily="2" charset="-79"/>
              </a:rPr>
              <a:t> bilgisayardan daha iyi.</a:t>
            </a:r>
            <a:endParaRPr lang="tr-TR" sz="3500" dirty="0">
              <a:latin typeface="Aharoni" pitchFamily="2" charset="-79"/>
              <a:cs typeface="Aharoni" pitchFamily="2" charset="-79"/>
            </a:endParaRPr>
          </a:p>
          <a:p>
            <a:pPr marL="45720" indent="0">
              <a:buNone/>
            </a:pPr>
            <a:r>
              <a:rPr lang="tr-TR" sz="3500" dirty="0" smtClean="0">
                <a:latin typeface="Aharoni" pitchFamily="2" charset="-79"/>
                <a:cs typeface="Aharoni" pitchFamily="2" charset="-79"/>
              </a:rPr>
              <a:t>    </a:t>
            </a:r>
          </a:p>
          <a:p>
            <a:pPr marL="45720" indent="0">
              <a:buNone/>
            </a:pPr>
            <a:endParaRPr lang="tr-TR" dirty="0"/>
          </a:p>
          <a:p>
            <a:pPr marL="45720" indent="0">
              <a:buNone/>
            </a:pPr>
            <a:r>
              <a:rPr lang="tr-TR" dirty="0" smtClean="0"/>
              <a:t>    </a:t>
            </a:r>
            <a:r>
              <a:rPr lang="tr-TR" sz="4100" dirty="0" smtClean="0">
                <a:latin typeface="Aharoni" pitchFamily="2" charset="-79"/>
                <a:cs typeface="Aharoni" pitchFamily="2" charset="-79"/>
              </a:rPr>
              <a:t>sosyal fenden daha iyi.</a:t>
            </a:r>
          </a:p>
          <a:p>
            <a:pPr marL="45720" indent="0">
              <a:buNone/>
            </a:pPr>
            <a:endParaRPr lang="tr-TR" sz="4100" dirty="0">
              <a:latin typeface="Aharoni" pitchFamily="2" charset="-79"/>
              <a:cs typeface="Aharoni" pitchFamily="2" charset="-79"/>
            </a:endParaRPr>
          </a:p>
          <a:p>
            <a:pPr marL="45720" indent="0">
              <a:buNone/>
            </a:pPr>
            <a:endParaRPr lang="tr-TR" dirty="0" smtClean="0"/>
          </a:p>
          <a:p>
            <a:pPr marL="45720" indent="0">
              <a:buNone/>
            </a:pPr>
            <a:r>
              <a:rPr lang="tr-TR" sz="4100" dirty="0">
                <a:latin typeface="Aharoni" pitchFamily="2" charset="-79"/>
                <a:cs typeface="Aharoni" pitchFamily="2" charset="-79"/>
              </a:rPr>
              <a:t> </a:t>
            </a:r>
            <a:r>
              <a:rPr lang="tr-TR" sz="4100" dirty="0" smtClean="0">
                <a:latin typeface="Aharoni" pitchFamily="2" charset="-79"/>
                <a:cs typeface="Aharoni" pitchFamily="2" charset="-79"/>
              </a:rPr>
              <a:t>  matematik çok zor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Kalp 3"/>
          <p:cNvSpPr/>
          <p:nvPr/>
        </p:nvSpPr>
        <p:spPr>
          <a:xfrm>
            <a:off x="-99842" y="0"/>
            <a:ext cx="1368152" cy="1152128"/>
          </a:xfrm>
          <a:prstGeom prst="hear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imge &quot;Yok&quot; 4"/>
          <p:cNvSpPr/>
          <p:nvPr/>
        </p:nvSpPr>
        <p:spPr>
          <a:xfrm>
            <a:off x="7697178" y="0"/>
            <a:ext cx="1512168" cy="1584176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6" name="Çentikli Sağ Ok 5"/>
          <p:cNvSpPr/>
          <p:nvPr/>
        </p:nvSpPr>
        <p:spPr>
          <a:xfrm>
            <a:off x="15075" y="1475739"/>
            <a:ext cx="1547664" cy="7920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Çentikli Sağ Ok 6"/>
          <p:cNvSpPr/>
          <p:nvPr/>
        </p:nvSpPr>
        <p:spPr>
          <a:xfrm>
            <a:off x="-52052" y="2398235"/>
            <a:ext cx="1547664" cy="7920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Çentikli Sağ Ok 7"/>
          <p:cNvSpPr/>
          <p:nvPr/>
        </p:nvSpPr>
        <p:spPr>
          <a:xfrm>
            <a:off x="-67911" y="3501008"/>
            <a:ext cx="1547664" cy="79208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erbest Form 8"/>
          <p:cNvSpPr/>
          <p:nvPr/>
        </p:nvSpPr>
        <p:spPr>
          <a:xfrm flipH="1">
            <a:off x="11412760" y="2267827"/>
            <a:ext cx="45719" cy="256992"/>
          </a:xfrm>
          <a:custGeom>
            <a:avLst/>
            <a:gdLst>
              <a:gd name="connsiteX0" fmla="*/ 0 w 2937753"/>
              <a:gd name="connsiteY0" fmla="*/ 233464 h 817124"/>
              <a:gd name="connsiteX1" fmla="*/ 0 w 2937753"/>
              <a:gd name="connsiteY1" fmla="*/ 233464 h 817124"/>
              <a:gd name="connsiteX2" fmla="*/ 58366 w 2937753"/>
              <a:gd name="connsiteY2" fmla="*/ 408562 h 817124"/>
              <a:gd name="connsiteX3" fmla="*/ 116732 w 2937753"/>
              <a:gd name="connsiteY3" fmla="*/ 466928 h 817124"/>
              <a:gd name="connsiteX4" fmla="*/ 622570 w 2937753"/>
              <a:gd name="connsiteY4" fmla="*/ 525294 h 817124"/>
              <a:gd name="connsiteX5" fmla="*/ 739302 w 2937753"/>
              <a:gd name="connsiteY5" fmla="*/ 564205 h 817124"/>
              <a:gd name="connsiteX6" fmla="*/ 933855 w 2937753"/>
              <a:gd name="connsiteY6" fmla="*/ 622571 h 817124"/>
              <a:gd name="connsiteX7" fmla="*/ 1031132 w 2937753"/>
              <a:gd name="connsiteY7" fmla="*/ 661481 h 817124"/>
              <a:gd name="connsiteX8" fmla="*/ 1108953 w 2937753"/>
              <a:gd name="connsiteY8" fmla="*/ 700392 h 817124"/>
              <a:gd name="connsiteX9" fmla="*/ 1225685 w 2937753"/>
              <a:gd name="connsiteY9" fmla="*/ 739303 h 817124"/>
              <a:gd name="connsiteX10" fmla="*/ 1322962 w 2937753"/>
              <a:gd name="connsiteY10" fmla="*/ 778213 h 817124"/>
              <a:gd name="connsiteX11" fmla="*/ 1420238 w 2937753"/>
              <a:gd name="connsiteY11" fmla="*/ 797669 h 817124"/>
              <a:gd name="connsiteX12" fmla="*/ 1498060 w 2937753"/>
              <a:gd name="connsiteY12" fmla="*/ 817124 h 817124"/>
              <a:gd name="connsiteX13" fmla="*/ 1712068 w 2937753"/>
              <a:gd name="connsiteY13" fmla="*/ 778213 h 817124"/>
              <a:gd name="connsiteX14" fmla="*/ 1789889 w 2937753"/>
              <a:gd name="connsiteY14" fmla="*/ 680937 h 817124"/>
              <a:gd name="connsiteX15" fmla="*/ 1848255 w 2937753"/>
              <a:gd name="connsiteY15" fmla="*/ 564205 h 817124"/>
              <a:gd name="connsiteX16" fmla="*/ 1887166 w 2937753"/>
              <a:gd name="connsiteY16" fmla="*/ 505839 h 817124"/>
              <a:gd name="connsiteX17" fmla="*/ 1906621 w 2937753"/>
              <a:gd name="connsiteY17" fmla="*/ 447473 h 817124"/>
              <a:gd name="connsiteX18" fmla="*/ 1964987 w 2937753"/>
              <a:gd name="connsiteY18" fmla="*/ 408562 h 817124"/>
              <a:gd name="connsiteX19" fmla="*/ 2023353 w 2937753"/>
              <a:gd name="connsiteY19" fmla="*/ 350196 h 817124"/>
              <a:gd name="connsiteX20" fmla="*/ 1887166 w 2937753"/>
              <a:gd name="connsiteY20" fmla="*/ 291830 h 817124"/>
              <a:gd name="connsiteX21" fmla="*/ 1789889 w 2937753"/>
              <a:gd name="connsiteY21" fmla="*/ 214009 h 817124"/>
              <a:gd name="connsiteX22" fmla="*/ 1731523 w 2937753"/>
              <a:gd name="connsiteY22" fmla="*/ 116732 h 817124"/>
              <a:gd name="connsiteX23" fmla="*/ 1712068 w 2937753"/>
              <a:gd name="connsiteY23" fmla="*/ 58366 h 817124"/>
              <a:gd name="connsiteX24" fmla="*/ 1673157 w 2937753"/>
              <a:gd name="connsiteY24" fmla="*/ 0 h 817124"/>
              <a:gd name="connsiteX25" fmla="*/ 1322962 w 2937753"/>
              <a:gd name="connsiteY25" fmla="*/ 466928 h 817124"/>
              <a:gd name="connsiteX26" fmla="*/ 2937753 w 2937753"/>
              <a:gd name="connsiteY26" fmla="*/ 369652 h 81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37753" h="817124">
                <a:moveTo>
                  <a:pt x="0" y="233464"/>
                </a:moveTo>
                <a:lnTo>
                  <a:pt x="0" y="233464"/>
                </a:lnTo>
                <a:cubicBezTo>
                  <a:pt x="19455" y="291830"/>
                  <a:pt x="30852" y="353534"/>
                  <a:pt x="58366" y="408562"/>
                </a:cubicBezTo>
                <a:cubicBezTo>
                  <a:pt x="70671" y="433171"/>
                  <a:pt x="92680" y="453566"/>
                  <a:pt x="116732" y="466928"/>
                </a:cubicBezTo>
                <a:cubicBezTo>
                  <a:pt x="251200" y="541633"/>
                  <a:pt x="526420" y="520487"/>
                  <a:pt x="622570" y="525294"/>
                </a:cubicBezTo>
                <a:cubicBezTo>
                  <a:pt x="661481" y="538264"/>
                  <a:pt x="699511" y="554257"/>
                  <a:pt x="739302" y="564205"/>
                </a:cubicBezTo>
                <a:cubicBezTo>
                  <a:pt x="815748" y="583316"/>
                  <a:pt x="854903" y="590991"/>
                  <a:pt x="933855" y="622571"/>
                </a:cubicBezTo>
                <a:cubicBezTo>
                  <a:pt x="966281" y="635541"/>
                  <a:pt x="999219" y="647297"/>
                  <a:pt x="1031132" y="661481"/>
                </a:cubicBezTo>
                <a:cubicBezTo>
                  <a:pt x="1057635" y="673260"/>
                  <a:pt x="1082025" y="689621"/>
                  <a:pt x="1108953" y="700392"/>
                </a:cubicBezTo>
                <a:cubicBezTo>
                  <a:pt x="1147035" y="715625"/>
                  <a:pt x="1187603" y="724071"/>
                  <a:pt x="1225685" y="739303"/>
                </a:cubicBezTo>
                <a:cubicBezTo>
                  <a:pt x="1258111" y="752273"/>
                  <a:pt x="1289511" y="768178"/>
                  <a:pt x="1322962" y="778213"/>
                </a:cubicBezTo>
                <a:cubicBezTo>
                  <a:pt x="1354635" y="787715"/>
                  <a:pt x="1387958" y="790496"/>
                  <a:pt x="1420238" y="797669"/>
                </a:cubicBezTo>
                <a:cubicBezTo>
                  <a:pt x="1446340" y="803470"/>
                  <a:pt x="1472119" y="810639"/>
                  <a:pt x="1498060" y="817124"/>
                </a:cubicBezTo>
                <a:cubicBezTo>
                  <a:pt x="1569396" y="804154"/>
                  <a:pt x="1646365" y="808875"/>
                  <a:pt x="1712068" y="778213"/>
                </a:cubicBezTo>
                <a:cubicBezTo>
                  <a:pt x="1749697" y="760653"/>
                  <a:pt x="1767595" y="715970"/>
                  <a:pt x="1789889" y="680937"/>
                </a:cubicBezTo>
                <a:cubicBezTo>
                  <a:pt x="1813245" y="644235"/>
                  <a:pt x="1827128" y="602234"/>
                  <a:pt x="1848255" y="564205"/>
                </a:cubicBezTo>
                <a:cubicBezTo>
                  <a:pt x="1859611" y="543765"/>
                  <a:pt x="1874196" y="525294"/>
                  <a:pt x="1887166" y="505839"/>
                </a:cubicBezTo>
                <a:cubicBezTo>
                  <a:pt x="1893651" y="486384"/>
                  <a:pt x="1893810" y="463487"/>
                  <a:pt x="1906621" y="447473"/>
                </a:cubicBezTo>
                <a:cubicBezTo>
                  <a:pt x="1921228" y="429214"/>
                  <a:pt x="1947024" y="423531"/>
                  <a:pt x="1964987" y="408562"/>
                </a:cubicBezTo>
                <a:cubicBezTo>
                  <a:pt x="1986124" y="390948"/>
                  <a:pt x="2003898" y="369651"/>
                  <a:pt x="2023353" y="350196"/>
                </a:cubicBezTo>
                <a:cubicBezTo>
                  <a:pt x="1971470" y="332902"/>
                  <a:pt x="1935250" y="323886"/>
                  <a:pt x="1887166" y="291830"/>
                </a:cubicBezTo>
                <a:cubicBezTo>
                  <a:pt x="1852615" y="268796"/>
                  <a:pt x="1822315" y="239949"/>
                  <a:pt x="1789889" y="214009"/>
                </a:cubicBezTo>
                <a:cubicBezTo>
                  <a:pt x="1770434" y="181583"/>
                  <a:pt x="1748434" y="150554"/>
                  <a:pt x="1731523" y="116732"/>
                </a:cubicBezTo>
                <a:cubicBezTo>
                  <a:pt x="1722352" y="98389"/>
                  <a:pt x="1721239" y="76709"/>
                  <a:pt x="1712068" y="58366"/>
                </a:cubicBezTo>
                <a:cubicBezTo>
                  <a:pt x="1701611" y="37452"/>
                  <a:pt x="1673157" y="0"/>
                  <a:pt x="1673157" y="0"/>
                </a:cubicBezTo>
                <a:lnTo>
                  <a:pt x="1322962" y="466928"/>
                </a:lnTo>
                <a:lnTo>
                  <a:pt x="2937753" y="369652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291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tr-TR" sz="44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4400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ETKİNLİK </a:t>
            </a:r>
          </a:p>
          <a:p>
            <a:pPr marL="45720" indent="0">
              <a:buNone/>
            </a:pPr>
            <a:r>
              <a:rPr lang="tr-TR" sz="3600" dirty="0" smtClean="0"/>
              <a:t>CÜMLE OLGU İLE İLGİLİYSE O</a:t>
            </a:r>
          </a:p>
          <a:p>
            <a:pPr marL="45720" indent="0">
              <a:buNone/>
            </a:pPr>
            <a:r>
              <a:rPr lang="tr-TR" sz="3600" dirty="0" smtClean="0"/>
              <a:t>GÖRÜŞLE İLGİLİYSE G KOYUN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2615933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tr-TR" sz="2800" dirty="0" smtClean="0">
                <a:latin typeface="Cambria" pitchFamily="18" charset="0"/>
              </a:rPr>
              <a:t>Anıtkabir Ankara’ da </a:t>
            </a:r>
            <a:r>
              <a:rPr lang="tr-TR" sz="2800" dirty="0" err="1" smtClean="0">
                <a:latin typeface="Cambria" pitchFamily="18" charset="0"/>
              </a:rPr>
              <a:t>dır</a:t>
            </a:r>
            <a:r>
              <a:rPr lang="tr-TR" sz="2800" dirty="0" smtClean="0">
                <a:latin typeface="Cambria" pitchFamily="18" charset="0"/>
              </a:rPr>
              <a:t>.</a:t>
            </a:r>
          </a:p>
          <a:p>
            <a:pPr marL="45720" indent="0">
              <a:buNone/>
            </a:pPr>
            <a:endParaRPr lang="tr-TR" sz="2800" dirty="0" smtClean="0">
              <a:latin typeface="Cambria" pitchFamily="18" charset="0"/>
            </a:endParaRPr>
          </a:p>
          <a:p>
            <a:pPr marL="45720" indent="0">
              <a:buNone/>
            </a:pPr>
            <a:r>
              <a:rPr lang="tr-TR" sz="2800" dirty="0" smtClean="0">
                <a:latin typeface="Cambria" pitchFamily="18" charset="0"/>
              </a:rPr>
              <a:t>Herkes saklambacı sever. </a:t>
            </a:r>
          </a:p>
          <a:p>
            <a:pPr marL="45720" indent="0">
              <a:buNone/>
            </a:pPr>
            <a:endParaRPr lang="tr-TR" sz="2800" dirty="0" smtClean="0">
              <a:latin typeface="Cambria" pitchFamily="18" charset="0"/>
            </a:endParaRPr>
          </a:p>
          <a:p>
            <a:pPr marL="45720" indent="0">
              <a:buNone/>
            </a:pPr>
            <a:r>
              <a:rPr lang="tr-TR" sz="2800" dirty="0" smtClean="0">
                <a:latin typeface="Cambria" pitchFamily="18" charset="0"/>
              </a:rPr>
              <a:t>Devlet okulları ücretsizdir.</a:t>
            </a:r>
          </a:p>
          <a:p>
            <a:pPr marL="45720" indent="0">
              <a:buNone/>
            </a:pPr>
            <a:endParaRPr lang="tr-TR" sz="2800" dirty="0" smtClean="0">
              <a:latin typeface="Cambria" pitchFamily="18" charset="0"/>
            </a:endParaRPr>
          </a:p>
          <a:p>
            <a:pPr marL="45720" indent="0">
              <a:buNone/>
            </a:pPr>
            <a:r>
              <a:rPr lang="tr-TR" sz="2800" dirty="0" smtClean="0">
                <a:latin typeface="Cambria" pitchFamily="18" charset="0"/>
              </a:rPr>
              <a:t>En zor dersler 6. sınıftadır</a:t>
            </a:r>
          </a:p>
          <a:p>
            <a:pPr marL="45720" indent="0">
              <a:buNone/>
            </a:pPr>
            <a:endParaRPr lang="tr-TR" sz="2800" dirty="0">
              <a:latin typeface="Cambria" pitchFamily="18" charset="0"/>
            </a:endParaRPr>
          </a:p>
          <a:p>
            <a:pPr marL="45720" indent="0">
              <a:buNone/>
            </a:pPr>
            <a:r>
              <a:rPr lang="tr-TR" sz="2800" dirty="0" smtClean="0">
                <a:latin typeface="Cambria" pitchFamily="18" charset="0"/>
              </a:rPr>
              <a:t>  Bu yatak örtüsü hepsinin en güzeli. </a:t>
            </a:r>
          </a:p>
          <a:p>
            <a:pPr marL="45720" indent="0">
              <a:buNone/>
            </a:pPr>
            <a:endParaRPr lang="tr-TR" sz="2800" dirty="0" smtClean="0">
              <a:latin typeface="Cambria" pitchFamily="18" charset="0"/>
            </a:endParaRPr>
          </a:p>
        </p:txBody>
      </p:sp>
      <p:sp>
        <p:nvSpPr>
          <p:cNvPr id="10" name="Akış Çizelgesi: Delikli Teyp 9"/>
          <p:cNvSpPr/>
          <p:nvPr/>
        </p:nvSpPr>
        <p:spPr>
          <a:xfrm>
            <a:off x="6300192" y="530678"/>
            <a:ext cx="1944216" cy="756084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olgu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Akış Çizelgesi: Delikli Teyp 11"/>
          <p:cNvSpPr/>
          <p:nvPr/>
        </p:nvSpPr>
        <p:spPr>
          <a:xfrm>
            <a:off x="6300192" y="1814342"/>
            <a:ext cx="1944216" cy="750562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görüş</a:t>
            </a:r>
            <a:endParaRPr lang="tr-TR" dirty="0"/>
          </a:p>
        </p:txBody>
      </p:sp>
      <p:sp>
        <p:nvSpPr>
          <p:cNvPr id="13" name="Akış Çizelgesi: Delikli Teyp 12"/>
          <p:cNvSpPr/>
          <p:nvPr/>
        </p:nvSpPr>
        <p:spPr>
          <a:xfrm>
            <a:off x="6257292" y="2912368"/>
            <a:ext cx="1944216" cy="648072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olgu</a:t>
            </a:r>
            <a:endParaRPr lang="tr-TR" dirty="0"/>
          </a:p>
        </p:txBody>
      </p:sp>
      <p:sp>
        <p:nvSpPr>
          <p:cNvPr id="14" name="Akış Çizelgesi: Delikli Teyp 13"/>
          <p:cNvSpPr/>
          <p:nvPr/>
        </p:nvSpPr>
        <p:spPr>
          <a:xfrm>
            <a:off x="6488082" y="3933056"/>
            <a:ext cx="2160240" cy="792088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görüş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Akış Çizelgesi: Delikli Teyp 14"/>
          <p:cNvSpPr/>
          <p:nvPr/>
        </p:nvSpPr>
        <p:spPr>
          <a:xfrm>
            <a:off x="6796269" y="4977172"/>
            <a:ext cx="2016224" cy="648072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görüş</a:t>
            </a:r>
            <a:endParaRPr lang="tr-TR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8027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112</TotalTime>
  <Words>163</Words>
  <PresentationFormat>Ekran Gösterisi (4:3)</PresentationFormat>
  <Paragraphs>55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Hava Akımı</vt:lpstr>
      <vt:lpstr>Sosyal bilgiler 1. ünite </vt:lpstr>
      <vt:lpstr>Slayt 2</vt:lpstr>
      <vt:lpstr>Slayt 3</vt:lpstr>
      <vt:lpstr>Slayt 4</vt:lpstr>
      <vt:lpstr>Olguysa o görüşse g yazın</vt:lpstr>
      <vt:lpstr>Olguya 3 örnek veriniz.</vt:lpstr>
      <vt:lpstr>Görüşe 3 örnek veriniz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2016-09-27T16:34:34Z</dcterms:created>
  <dcterms:modified xsi:type="dcterms:W3CDTF">2016-11-12T09:05:30Z</dcterms:modified>
  <cp:category>www.sorubak.com</cp:category>
</cp:coreProperties>
</file>