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57" r:id="rId3"/>
    <p:sldId id="258" r:id="rId4"/>
    <p:sldId id="259" r:id="rId5"/>
    <p:sldId id="260" r:id="rId6"/>
    <p:sldId id="261" r:id="rId7"/>
    <p:sldId id="262" r:id="rId8"/>
    <p:sldId id="263" r:id="rId9"/>
    <p:sldId id="264" r:id="rId10"/>
    <p:sldId id="265" r:id="rId11"/>
    <p:sldId id="267" r:id="rId12"/>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4624" autoAdjust="0"/>
  </p:normalViewPr>
  <p:slideViewPr>
    <p:cSldViewPr>
      <p:cViewPr varScale="1">
        <p:scale>
          <a:sx n="86" d="100"/>
          <a:sy n="86" d="100"/>
        </p:scale>
        <p:origin x="-1080"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0891D696-3147-4258-835A-ECC71194A284}" type="datetimeFigureOut">
              <a:rPr lang="tr-TR"/>
              <a:pPr>
                <a:defRPr/>
              </a:pPr>
              <a:t>27.11.2016</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tr-TR" noProof="0"/>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endParaRPr lang="tr-TR" noProof="0"/>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1F5F8557-1F6B-4D46-A21A-E33832C09BAE}" type="slidenum">
              <a:rPr lang="tr-TR"/>
              <a:pPr>
                <a:defRPr/>
              </a:pPr>
              <a:t>‹#›</a:t>
            </a:fld>
            <a:endParaRPr lang="tr-TR"/>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lvl1pPr>
              <a:defRPr/>
            </a:lvl1pPr>
          </a:lstStyle>
          <a:p>
            <a:pPr>
              <a:defRPr/>
            </a:pPr>
            <a:fld id="{CFEF45C7-E8CE-4B03-8B2F-24753937F50B}" type="datetimeFigureOut">
              <a:rPr lang="tr-TR"/>
              <a:pPr>
                <a:defRPr/>
              </a:pPr>
              <a:t>27.11.2016</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AC1ED1ED-1F28-4EDE-9FAC-A7E2B625A7BD}" type="slidenum">
              <a:rPr lang="tr-TR"/>
              <a:pPr>
                <a:defRPr/>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0AFE302F-D0CC-46D4-AEB6-9F88EDB6CF1F}" type="datetimeFigureOut">
              <a:rPr lang="tr-TR"/>
              <a:pPr>
                <a:defRPr/>
              </a:pPr>
              <a:t>27.11.2016</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C3791972-8C6C-4868-A3A0-3A559374481D}" type="slidenum">
              <a:rPr lang="tr-TR"/>
              <a:pPr>
                <a:defRPr/>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78373173-B527-45E2-AEB6-6F586C38E6D5}" type="datetimeFigureOut">
              <a:rPr lang="tr-TR"/>
              <a:pPr>
                <a:defRPr/>
              </a:pPr>
              <a:t>27.11.2016</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EF01F192-58DE-407B-9CE4-BAA32C46E6D3}" type="slidenum">
              <a:rPr lang="tr-TR"/>
              <a:pPr>
                <a:defRPr/>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E47A6693-E635-45D2-AFB4-0BC1A12E087C}" type="datetimeFigureOut">
              <a:rPr lang="tr-TR"/>
              <a:pPr>
                <a:defRPr/>
              </a:pPr>
              <a:t>27.11.2016</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E6A8B472-A8C0-4853-853E-01AE3AF02919}" type="slidenum">
              <a:rPr lang="tr-TR"/>
              <a:pPr>
                <a:defRPr/>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lvl1pPr>
              <a:defRPr/>
            </a:lvl1pPr>
          </a:lstStyle>
          <a:p>
            <a:pPr>
              <a:defRPr/>
            </a:pPr>
            <a:fld id="{944B39DD-38E4-4572-BA9F-D6A19E0CDF3B}" type="datetimeFigureOut">
              <a:rPr lang="tr-TR"/>
              <a:pPr>
                <a:defRPr/>
              </a:pPr>
              <a:t>27.11.2016</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9DF36981-DE18-4515-8AF5-41244017BC75}" type="slidenum">
              <a:rPr lang="tr-TR"/>
              <a:pPr>
                <a:defRPr/>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3 Veri Yer Tutucusu"/>
          <p:cNvSpPr>
            <a:spLocks noGrp="1"/>
          </p:cNvSpPr>
          <p:nvPr>
            <p:ph type="dt" sz="half" idx="10"/>
          </p:nvPr>
        </p:nvSpPr>
        <p:spPr/>
        <p:txBody>
          <a:bodyPr/>
          <a:lstStyle>
            <a:lvl1pPr>
              <a:defRPr/>
            </a:lvl1pPr>
          </a:lstStyle>
          <a:p>
            <a:pPr>
              <a:defRPr/>
            </a:pPr>
            <a:fld id="{D3212B5D-B8AC-44CF-8B3A-07F6252D0A74}" type="datetimeFigureOut">
              <a:rPr lang="tr-TR"/>
              <a:pPr>
                <a:defRPr/>
              </a:pPr>
              <a:t>27.11.2016</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CC67CEA1-3F69-4335-A31F-00AC0D10BEEE}" type="slidenum">
              <a:rPr lang="tr-TR"/>
              <a:pPr>
                <a:defRPr/>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3 Veri Yer Tutucusu"/>
          <p:cNvSpPr>
            <a:spLocks noGrp="1"/>
          </p:cNvSpPr>
          <p:nvPr>
            <p:ph type="dt" sz="half" idx="10"/>
          </p:nvPr>
        </p:nvSpPr>
        <p:spPr/>
        <p:txBody>
          <a:bodyPr/>
          <a:lstStyle>
            <a:lvl1pPr>
              <a:defRPr/>
            </a:lvl1pPr>
          </a:lstStyle>
          <a:p>
            <a:pPr>
              <a:defRPr/>
            </a:pPr>
            <a:fld id="{3AED01DA-53F9-4443-8518-1D4C47999F07}" type="datetimeFigureOut">
              <a:rPr lang="tr-TR"/>
              <a:pPr>
                <a:defRPr/>
              </a:pPr>
              <a:t>27.11.2016</a:t>
            </a:fld>
            <a:endParaRPr lang="tr-TR"/>
          </a:p>
        </p:txBody>
      </p:sp>
      <p:sp>
        <p:nvSpPr>
          <p:cNvPr id="8" name="4 Altbilgi Yer Tutucusu"/>
          <p:cNvSpPr>
            <a:spLocks noGrp="1"/>
          </p:cNvSpPr>
          <p:nvPr>
            <p:ph type="ftr" sz="quarter" idx="11"/>
          </p:nvPr>
        </p:nvSpPr>
        <p:spPr/>
        <p:txBody>
          <a:bodyPr/>
          <a:lstStyle>
            <a:lvl1pPr>
              <a:defRPr/>
            </a:lvl1pPr>
          </a:lstStyle>
          <a:p>
            <a:pPr>
              <a:defRPr/>
            </a:pPr>
            <a:endParaRPr lang="tr-TR"/>
          </a:p>
        </p:txBody>
      </p:sp>
      <p:sp>
        <p:nvSpPr>
          <p:cNvPr id="9" name="5 Slayt Numarası Yer Tutucusu"/>
          <p:cNvSpPr>
            <a:spLocks noGrp="1"/>
          </p:cNvSpPr>
          <p:nvPr>
            <p:ph type="sldNum" sz="quarter" idx="12"/>
          </p:nvPr>
        </p:nvSpPr>
        <p:spPr/>
        <p:txBody>
          <a:bodyPr/>
          <a:lstStyle>
            <a:lvl1pPr>
              <a:defRPr/>
            </a:lvl1pPr>
          </a:lstStyle>
          <a:p>
            <a:pPr>
              <a:defRPr/>
            </a:pPr>
            <a:fld id="{E4B7D2B8-999E-4BE8-971F-B817A41E7CE8}" type="slidenum">
              <a:rPr lang="tr-TR"/>
              <a:pPr>
                <a:defRPr/>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3 Veri Yer Tutucusu"/>
          <p:cNvSpPr>
            <a:spLocks noGrp="1"/>
          </p:cNvSpPr>
          <p:nvPr>
            <p:ph type="dt" sz="half" idx="10"/>
          </p:nvPr>
        </p:nvSpPr>
        <p:spPr/>
        <p:txBody>
          <a:bodyPr/>
          <a:lstStyle>
            <a:lvl1pPr>
              <a:defRPr/>
            </a:lvl1pPr>
          </a:lstStyle>
          <a:p>
            <a:pPr>
              <a:defRPr/>
            </a:pPr>
            <a:fld id="{72190C99-7421-456F-B0A7-9743375E0959}" type="datetimeFigureOut">
              <a:rPr lang="tr-TR"/>
              <a:pPr>
                <a:defRPr/>
              </a:pPr>
              <a:t>27.11.2016</a:t>
            </a:fld>
            <a:endParaRPr lang="tr-TR"/>
          </a:p>
        </p:txBody>
      </p:sp>
      <p:sp>
        <p:nvSpPr>
          <p:cNvPr id="4" name="4 Altbilgi Yer Tutucusu"/>
          <p:cNvSpPr>
            <a:spLocks noGrp="1"/>
          </p:cNvSpPr>
          <p:nvPr>
            <p:ph type="ftr" sz="quarter" idx="11"/>
          </p:nvPr>
        </p:nvSpPr>
        <p:spPr/>
        <p:txBody>
          <a:bodyPr/>
          <a:lstStyle>
            <a:lvl1pPr>
              <a:defRPr/>
            </a:lvl1pPr>
          </a:lstStyle>
          <a:p>
            <a:pPr>
              <a:defRPr/>
            </a:pPr>
            <a:endParaRPr lang="tr-TR"/>
          </a:p>
        </p:txBody>
      </p:sp>
      <p:sp>
        <p:nvSpPr>
          <p:cNvPr id="5" name="5 Slayt Numarası Yer Tutucusu"/>
          <p:cNvSpPr>
            <a:spLocks noGrp="1"/>
          </p:cNvSpPr>
          <p:nvPr>
            <p:ph type="sldNum" sz="quarter" idx="12"/>
          </p:nvPr>
        </p:nvSpPr>
        <p:spPr/>
        <p:txBody>
          <a:bodyPr/>
          <a:lstStyle>
            <a:lvl1pPr>
              <a:defRPr/>
            </a:lvl1pPr>
          </a:lstStyle>
          <a:p>
            <a:pPr>
              <a:defRPr/>
            </a:pPr>
            <a:fld id="{3A50CB2E-7A44-486A-AD39-46AED5D9DB58}" type="slidenum">
              <a:rPr lang="tr-TR"/>
              <a:pPr>
                <a:defRPr/>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3 Veri Yer Tutucusu"/>
          <p:cNvSpPr>
            <a:spLocks noGrp="1"/>
          </p:cNvSpPr>
          <p:nvPr>
            <p:ph type="dt" sz="half" idx="10"/>
          </p:nvPr>
        </p:nvSpPr>
        <p:spPr/>
        <p:txBody>
          <a:bodyPr/>
          <a:lstStyle>
            <a:lvl1pPr>
              <a:defRPr/>
            </a:lvl1pPr>
          </a:lstStyle>
          <a:p>
            <a:pPr>
              <a:defRPr/>
            </a:pPr>
            <a:fld id="{20934EE5-AAC0-413A-BB60-D4DA5BA1C7EF}" type="datetimeFigureOut">
              <a:rPr lang="tr-TR"/>
              <a:pPr>
                <a:defRPr/>
              </a:pPr>
              <a:t>27.11.2016</a:t>
            </a:fld>
            <a:endParaRPr lang="tr-TR"/>
          </a:p>
        </p:txBody>
      </p:sp>
      <p:sp>
        <p:nvSpPr>
          <p:cNvPr id="3" name="4 Altbilgi Yer Tutucusu"/>
          <p:cNvSpPr>
            <a:spLocks noGrp="1"/>
          </p:cNvSpPr>
          <p:nvPr>
            <p:ph type="ftr" sz="quarter" idx="11"/>
          </p:nvPr>
        </p:nvSpPr>
        <p:spPr/>
        <p:txBody>
          <a:bodyPr/>
          <a:lstStyle>
            <a:lvl1pPr>
              <a:defRPr/>
            </a:lvl1pPr>
          </a:lstStyle>
          <a:p>
            <a:pPr>
              <a:defRPr/>
            </a:pPr>
            <a:endParaRPr lang="tr-TR"/>
          </a:p>
        </p:txBody>
      </p:sp>
      <p:sp>
        <p:nvSpPr>
          <p:cNvPr id="4" name="5 Slayt Numarası Yer Tutucusu"/>
          <p:cNvSpPr>
            <a:spLocks noGrp="1"/>
          </p:cNvSpPr>
          <p:nvPr>
            <p:ph type="sldNum" sz="quarter" idx="12"/>
          </p:nvPr>
        </p:nvSpPr>
        <p:spPr/>
        <p:txBody>
          <a:bodyPr/>
          <a:lstStyle>
            <a:lvl1pPr>
              <a:defRPr/>
            </a:lvl1pPr>
          </a:lstStyle>
          <a:p>
            <a:pPr>
              <a:defRPr/>
            </a:pPr>
            <a:fld id="{AA79BE02-9E31-4B7B-88BF-9DE0626AAF49}" type="slidenum">
              <a:rPr lang="tr-TR"/>
              <a:pPr>
                <a:defRPr/>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AE3E733A-7D33-49C2-B23E-C630727FC6D3}" type="datetimeFigureOut">
              <a:rPr lang="tr-TR"/>
              <a:pPr>
                <a:defRPr/>
              </a:pPr>
              <a:t>27.11.2016</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E0FF8F5E-5204-4928-B651-EDCA3F48BCD0}" type="slidenum">
              <a:rPr lang="tr-TR"/>
              <a:pPr>
                <a:defRPr/>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2BCFF51A-9A2C-435A-A071-7593821EC54C}" type="datetimeFigureOut">
              <a:rPr lang="tr-TR"/>
              <a:pPr>
                <a:defRPr/>
              </a:pPr>
              <a:t>27.11.2016</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75711CB9-DEBF-4881-90C0-E9A3D199218D}" type="slidenum">
              <a:rPr lang="tr-TR"/>
              <a:pPr>
                <a:defRPr/>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1 Başlık Yer Tutucusu"/>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1027" name="2 Metin Yer Tutucusu"/>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44A25C93-9542-42A5-BA11-372AD7B8C12E}" type="datetimeFigureOut">
              <a:rPr lang="tr-TR"/>
              <a:pPr>
                <a:defRPr/>
              </a:pPr>
              <a:t>27.11.2016</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53E9298E-3E08-4A1A-98C2-78F8C3D5DF8D}" type="slidenum">
              <a:rPr lang="tr-TR"/>
              <a:pPr>
                <a:defRPr/>
              </a:pPr>
              <a:t>‹#›</a:t>
            </a:fld>
            <a:endParaRPr lang="tr-TR"/>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charset="-94"/>
        </a:defRPr>
      </a:lvl2pPr>
      <a:lvl3pPr algn="ctr" rtl="0" fontAlgn="base">
        <a:spcBef>
          <a:spcPct val="0"/>
        </a:spcBef>
        <a:spcAft>
          <a:spcPct val="0"/>
        </a:spcAft>
        <a:defRPr sz="4400">
          <a:solidFill>
            <a:schemeClr val="tx1"/>
          </a:solidFill>
          <a:latin typeface="Calibri" charset="-94"/>
        </a:defRPr>
      </a:lvl3pPr>
      <a:lvl4pPr algn="ctr" rtl="0" fontAlgn="base">
        <a:spcBef>
          <a:spcPct val="0"/>
        </a:spcBef>
        <a:spcAft>
          <a:spcPct val="0"/>
        </a:spcAft>
        <a:defRPr sz="4400">
          <a:solidFill>
            <a:schemeClr val="tx1"/>
          </a:solidFill>
          <a:latin typeface="Calibri" charset="-94"/>
        </a:defRPr>
      </a:lvl4pPr>
      <a:lvl5pPr algn="ctr" rtl="0" fontAlgn="base">
        <a:spcBef>
          <a:spcPct val="0"/>
        </a:spcBef>
        <a:spcAft>
          <a:spcPct val="0"/>
        </a:spcAft>
        <a:defRPr sz="4400">
          <a:solidFill>
            <a:schemeClr val="tx1"/>
          </a:solidFill>
          <a:latin typeface="Calibri" charset="-94"/>
        </a:defRPr>
      </a:lvl5pPr>
      <a:lvl6pPr marL="457200" algn="ctr" rtl="0" fontAlgn="base">
        <a:spcBef>
          <a:spcPct val="0"/>
        </a:spcBef>
        <a:spcAft>
          <a:spcPct val="0"/>
        </a:spcAft>
        <a:defRPr sz="4400">
          <a:solidFill>
            <a:schemeClr val="tx1"/>
          </a:solidFill>
          <a:latin typeface="Calibri" charset="-94"/>
        </a:defRPr>
      </a:lvl6pPr>
      <a:lvl7pPr marL="914400" algn="ctr" rtl="0" fontAlgn="base">
        <a:spcBef>
          <a:spcPct val="0"/>
        </a:spcBef>
        <a:spcAft>
          <a:spcPct val="0"/>
        </a:spcAft>
        <a:defRPr sz="4400">
          <a:solidFill>
            <a:schemeClr val="tx1"/>
          </a:solidFill>
          <a:latin typeface="Calibri" charset="-94"/>
        </a:defRPr>
      </a:lvl7pPr>
      <a:lvl8pPr marL="1371600" algn="ctr" rtl="0" fontAlgn="base">
        <a:spcBef>
          <a:spcPct val="0"/>
        </a:spcBef>
        <a:spcAft>
          <a:spcPct val="0"/>
        </a:spcAft>
        <a:defRPr sz="4400">
          <a:solidFill>
            <a:schemeClr val="tx1"/>
          </a:solidFill>
          <a:latin typeface="Calibri" charset="-94"/>
        </a:defRPr>
      </a:lvl8pPr>
      <a:lvl9pPr marL="1828800" algn="ctr" rtl="0" fontAlgn="base">
        <a:spcBef>
          <a:spcPct val="0"/>
        </a:spcBef>
        <a:spcAft>
          <a:spcPct val="0"/>
        </a:spcAft>
        <a:defRPr sz="4400">
          <a:solidFill>
            <a:schemeClr val="tx1"/>
          </a:solidFill>
          <a:latin typeface="Calibri" charset="-94"/>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www.turkcebilgi.com/iklim" TargetMode="External"/><Relationship Id="rId7" Type="http://schemas.openxmlformats.org/officeDocument/2006/relationships/hyperlink" Target="http://www.turkcebilgi.com/bitki_%C3%B6rt%C3%BCs%C3%BC" TargetMode="External"/><Relationship Id="rId2" Type="http://schemas.openxmlformats.org/officeDocument/2006/relationships/hyperlink" Target="http://www.turkcebilgi.com/kutup" TargetMode="External"/><Relationship Id="rId1" Type="http://schemas.openxmlformats.org/officeDocument/2006/relationships/slideLayout" Target="../slideLayouts/slideLayout2.xml"/><Relationship Id="rId6" Type="http://schemas.openxmlformats.org/officeDocument/2006/relationships/hyperlink" Target="http://www.turkcebilgi.com/antarktika" TargetMode="External"/><Relationship Id="rId5" Type="http://schemas.openxmlformats.org/officeDocument/2006/relationships/hyperlink" Target="http://www.turkcebilgi.com/gr%C3%B6nland" TargetMode="External"/><Relationship Id="rId4" Type="http://schemas.openxmlformats.org/officeDocument/2006/relationships/hyperlink" Target="http://www.turkcebilgi.com/kuzey_kutbu"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1 Başlık"/>
          <p:cNvSpPr>
            <a:spLocks noGrp="1"/>
          </p:cNvSpPr>
          <p:nvPr>
            <p:ph type="ctrTitle"/>
          </p:nvPr>
        </p:nvSpPr>
        <p:spPr/>
        <p:txBody>
          <a:bodyPr/>
          <a:lstStyle/>
          <a:p>
            <a:r>
              <a:rPr lang="tr-TR" smtClean="0"/>
              <a:t>6.Sınıf Sosyal Bilgiler Dersi İklimler Sunusu</a:t>
            </a:r>
          </a:p>
        </p:txBody>
      </p:sp>
      <p:sp>
        <p:nvSpPr>
          <p:cNvPr id="6" name="5 Alt Başlık"/>
          <p:cNvSpPr>
            <a:spLocks noGrp="1"/>
          </p:cNvSpPr>
          <p:nvPr>
            <p:ph type="subTitle" idx="1"/>
          </p:nvPr>
        </p:nvSpPr>
        <p:spPr/>
        <p:txBody>
          <a:bodyPr rtlCol="0">
            <a:normAutofit/>
          </a:bodyPr>
          <a:lstStyle/>
          <a:p>
            <a:pPr fontAlgn="auto">
              <a:spcAft>
                <a:spcPts val="0"/>
              </a:spcAft>
              <a:buFont typeface="Arial" pitchFamily="34" charset="0"/>
              <a:buNone/>
              <a:defRPr/>
            </a:pPr>
            <a:r>
              <a:rPr lang="tr-TR" dirty="0" smtClean="0"/>
              <a:t>Dünyadaki İklimler</a:t>
            </a:r>
            <a:endParaRPr lang="tr-T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1 Başlık"/>
          <p:cNvSpPr>
            <a:spLocks noGrp="1"/>
          </p:cNvSpPr>
          <p:nvPr>
            <p:ph type="title"/>
          </p:nvPr>
        </p:nvSpPr>
        <p:spPr/>
        <p:txBody>
          <a:bodyPr/>
          <a:lstStyle/>
          <a:p>
            <a:r>
              <a:rPr lang="tr-TR" smtClean="0"/>
              <a:t>Son	</a:t>
            </a:r>
          </a:p>
        </p:txBody>
      </p:sp>
      <p:sp>
        <p:nvSpPr>
          <p:cNvPr id="23554" name="2 İçerik Yer Tutucusu"/>
          <p:cNvSpPr>
            <a:spLocks noGrp="1"/>
          </p:cNvSpPr>
          <p:nvPr>
            <p:ph idx="1"/>
          </p:nvPr>
        </p:nvSpPr>
        <p:spPr/>
        <p:txBody>
          <a:bodyPr/>
          <a:lstStyle/>
          <a:p>
            <a:r>
              <a:rPr lang="tr-TR" smtClean="0"/>
              <a:t>Slaytımız Bitmiştir Bizi İzlediğiniz İçin Teşekkürler.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1 Başlık"/>
          <p:cNvSpPr>
            <a:spLocks noGrp="1"/>
          </p:cNvSpPr>
          <p:nvPr>
            <p:ph type="title"/>
          </p:nvPr>
        </p:nvSpPr>
        <p:spPr/>
        <p:txBody>
          <a:bodyPr/>
          <a:lstStyle/>
          <a:p>
            <a:r>
              <a:rPr lang="tr-TR" smtClean="0"/>
              <a:t>Hazırlayan : Ahmet Ergönül</a:t>
            </a:r>
          </a:p>
        </p:txBody>
      </p:sp>
      <p:sp>
        <p:nvSpPr>
          <p:cNvPr id="24578" name="2 İçerik Yer Tutucusu"/>
          <p:cNvSpPr>
            <a:spLocks noGrp="1"/>
          </p:cNvSpPr>
          <p:nvPr>
            <p:ph idx="1"/>
          </p:nvPr>
        </p:nvSpPr>
        <p:spPr/>
        <p:txBody>
          <a:bodyPr/>
          <a:lstStyle/>
          <a:p>
            <a:r>
              <a:rPr lang="tr-TR" dirty="0" smtClean="0"/>
              <a:t>Sınıfı : 6/C           Okulu : Alaşehir Ortaokulu   No:11</a:t>
            </a:r>
          </a:p>
          <a:p>
            <a:r>
              <a:rPr lang="en-US" dirty="0" smtClean="0">
                <a:hlinkClick r:id="rId2"/>
              </a:rPr>
              <a:t>www.sorubak.com</a:t>
            </a:r>
            <a:r>
              <a:rPr lang="tr-TR" dirty="0" smtClean="0"/>
              <a:t> </a:t>
            </a:r>
            <a:endParaRPr lang="tr-TR" dirty="0"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1 Başlık"/>
          <p:cNvSpPr>
            <a:spLocks noGrp="1"/>
          </p:cNvSpPr>
          <p:nvPr>
            <p:ph type="title"/>
          </p:nvPr>
        </p:nvSpPr>
        <p:spPr/>
        <p:txBody>
          <a:bodyPr/>
          <a:lstStyle/>
          <a:p>
            <a:r>
              <a:rPr lang="tr-TR" smtClean="0"/>
              <a:t>Çöl İklimi</a:t>
            </a:r>
          </a:p>
        </p:txBody>
      </p:sp>
      <p:sp>
        <p:nvSpPr>
          <p:cNvPr id="3" name="2 İçerik Yer Tutucusu"/>
          <p:cNvSpPr>
            <a:spLocks noGrp="1"/>
          </p:cNvSpPr>
          <p:nvPr>
            <p:ph idx="1"/>
          </p:nvPr>
        </p:nvSpPr>
        <p:spPr>
          <a:xfrm>
            <a:off x="457200" y="1214438"/>
            <a:ext cx="8229600" cy="5643562"/>
          </a:xfrm>
        </p:spPr>
        <p:txBody>
          <a:bodyPr rtlCol="0">
            <a:normAutofit fontScale="92500" lnSpcReduction="20000"/>
          </a:bodyPr>
          <a:lstStyle/>
          <a:p>
            <a:pPr fontAlgn="auto">
              <a:spcAft>
                <a:spcPts val="0"/>
              </a:spcAft>
              <a:buFont typeface="Arial" pitchFamily="34" charset="0"/>
              <a:buChar char="•"/>
              <a:defRPr/>
            </a:pPr>
            <a:r>
              <a:rPr lang="tr-TR" dirty="0" smtClean="0"/>
              <a:t>* Bu iklim tipinde sıcaklıklar oldukça yüksek, yağışlar ise son derece azdır.</a:t>
            </a:r>
          </a:p>
          <a:p>
            <a:pPr fontAlgn="auto">
              <a:spcAft>
                <a:spcPts val="0"/>
              </a:spcAft>
              <a:buFont typeface="Arial" pitchFamily="34" charset="0"/>
              <a:buChar char="•"/>
              <a:defRPr/>
            </a:pPr>
            <a:r>
              <a:rPr lang="tr-TR" dirty="0" smtClean="0"/>
              <a:t>* Arabistan yarımadası. Büyük Sahra Çölü, Avustralya’nın iç kısımları, Meksika Çölleri, Peru Çölleri, Kızılkum, Karakum ve Taklamakan Çölleri bu iklimin görüldüğü yerlerdir.</a:t>
            </a:r>
          </a:p>
          <a:p>
            <a:pPr fontAlgn="auto">
              <a:spcAft>
                <a:spcPts val="0"/>
              </a:spcAft>
              <a:buFont typeface="Arial" pitchFamily="34" charset="0"/>
              <a:buChar char="•"/>
              <a:defRPr/>
            </a:pPr>
            <a:r>
              <a:rPr lang="tr-TR" b="1" dirty="0" smtClean="0"/>
              <a:t>            * </a:t>
            </a:r>
            <a:r>
              <a:rPr lang="tr-TR" dirty="0" smtClean="0"/>
              <a:t>Çöller, bitki örtüsü bakımından oldukça fakirdir. Çoğunlukla dikenli çalılar ve gövdelerinde su tutma özelliği olan kaktüsler, görülür.</a:t>
            </a:r>
          </a:p>
          <a:p>
            <a:pPr fontAlgn="auto">
              <a:spcAft>
                <a:spcPts val="0"/>
              </a:spcAft>
              <a:buFont typeface="Arial" pitchFamily="34" charset="0"/>
              <a:buChar char="•"/>
              <a:defRPr/>
            </a:pPr>
            <a:r>
              <a:rPr lang="tr-TR" dirty="0" smtClean="0"/>
              <a:t>* Çöl ikliminin simgesi hurmadır. Yeraltı suyunun yüzeye çıktığı yerler olan va­halarda sulama ile pamuk, yer fıstığı, tahıl ve üzüm yetiştirilir. Koyun ve deve en çok yetiştirilen evcil hayvandır.</a:t>
            </a:r>
          </a:p>
          <a:p>
            <a:pPr fontAlgn="auto">
              <a:spcAft>
                <a:spcPts val="0"/>
              </a:spcAft>
              <a:buFont typeface="Arial" pitchFamily="34" charset="0"/>
              <a:buNone/>
              <a:defRPr/>
            </a:pPr>
            <a:endParaRPr lang="tr-T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1 Başlık"/>
          <p:cNvSpPr>
            <a:spLocks noGrp="1"/>
          </p:cNvSpPr>
          <p:nvPr>
            <p:ph type="title"/>
          </p:nvPr>
        </p:nvSpPr>
        <p:spPr/>
        <p:txBody>
          <a:bodyPr/>
          <a:lstStyle/>
          <a:p>
            <a:r>
              <a:rPr lang="tr-TR" smtClean="0"/>
              <a:t>Örnek Resim</a:t>
            </a:r>
          </a:p>
        </p:txBody>
      </p:sp>
      <p:pic>
        <p:nvPicPr>
          <p:cNvPr id="16386" name="3 İçerik Yer Tutucusu" descr="url.jpg"/>
          <p:cNvPicPr>
            <a:picLocks noGrp="1" noChangeAspect="1"/>
          </p:cNvPicPr>
          <p:nvPr>
            <p:ph idx="1"/>
          </p:nvPr>
        </p:nvPicPr>
        <p:blipFill>
          <a:blip r:embed="rId2" cstate="print"/>
          <a:srcRect/>
          <a:stretch>
            <a:fillRect/>
          </a:stretch>
        </p:blipFill>
        <p:spPr>
          <a:xfrm>
            <a:off x="1071563" y="1428750"/>
            <a:ext cx="6823075" cy="4999038"/>
          </a:xfr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1 Başlık"/>
          <p:cNvSpPr>
            <a:spLocks noGrp="1"/>
          </p:cNvSpPr>
          <p:nvPr>
            <p:ph type="title"/>
          </p:nvPr>
        </p:nvSpPr>
        <p:spPr/>
        <p:txBody>
          <a:bodyPr/>
          <a:lstStyle/>
          <a:p>
            <a:r>
              <a:rPr lang="tr-TR" smtClean="0"/>
              <a:t>Muson İklimi</a:t>
            </a:r>
          </a:p>
        </p:txBody>
      </p:sp>
      <p:sp>
        <p:nvSpPr>
          <p:cNvPr id="3" name="2 İçerik Yer Tutucusu"/>
          <p:cNvSpPr>
            <a:spLocks noGrp="1"/>
          </p:cNvSpPr>
          <p:nvPr>
            <p:ph idx="1"/>
          </p:nvPr>
        </p:nvSpPr>
        <p:spPr/>
        <p:txBody>
          <a:bodyPr rtlCol="0">
            <a:normAutofit fontScale="47500" lnSpcReduction="20000"/>
          </a:bodyPr>
          <a:lstStyle/>
          <a:p>
            <a:pPr>
              <a:spcAft>
                <a:spcPts val="0"/>
              </a:spcAft>
              <a:buFont typeface="Arial" pitchFamily="34" charset="0"/>
              <a:buChar char="•"/>
              <a:defRPr/>
            </a:pPr>
            <a:r>
              <a:rPr lang="tr-TR" b="1" dirty="0" smtClean="0"/>
              <a:t>MUSON İKLİMİ</a:t>
            </a:r>
            <a:endParaRPr lang="tr-TR" dirty="0" smtClean="0"/>
          </a:p>
          <a:p>
            <a:pPr>
              <a:spcAft>
                <a:spcPts val="0"/>
              </a:spcAft>
              <a:buFont typeface="Arial" pitchFamily="34" charset="0"/>
              <a:buChar char="•"/>
              <a:defRPr/>
            </a:pPr>
            <a:r>
              <a:rPr lang="tr-TR" dirty="0" smtClean="0"/>
              <a:t>Muson Asyası dünya nüfusunun yoğun olduğu yerlerdir. Yaz mevsimi sürekli yağış alır. Ancak bu yağışlar zaman zaman sel felaketine neden olmakta ve bu durum sel felaketlerine den olmaktadır.</a:t>
            </a:r>
          </a:p>
          <a:p>
            <a:pPr>
              <a:spcAft>
                <a:spcPts val="0"/>
              </a:spcAft>
              <a:buFont typeface="Arial" pitchFamily="34" charset="0"/>
              <a:buChar char="•"/>
              <a:defRPr/>
            </a:pPr>
            <a:r>
              <a:rPr lang="tr-TR" dirty="0" smtClean="0"/>
              <a:t> </a:t>
            </a:r>
          </a:p>
          <a:p>
            <a:pPr>
              <a:spcAft>
                <a:spcPts val="0"/>
              </a:spcAft>
              <a:buFont typeface="Arial" pitchFamily="34" charset="0"/>
              <a:buChar char="•"/>
              <a:defRPr/>
            </a:pPr>
            <a:r>
              <a:rPr lang="tr-TR" dirty="0" smtClean="0"/>
              <a:t>» Muson bölgesindeki insanların çoğu damı saz ve kamıştan yapılmış evlerde yaşar.</a:t>
            </a:r>
          </a:p>
          <a:p>
            <a:pPr>
              <a:spcAft>
                <a:spcPts val="0"/>
              </a:spcAft>
              <a:buFont typeface="Arial" pitchFamily="34" charset="0"/>
              <a:buChar char="•"/>
              <a:defRPr/>
            </a:pPr>
            <a:r>
              <a:rPr lang="tr-TR" dirty="0" smtClean="0"/>
              <a:t>» En önemli geçim kaynakları tarımdır. En çok da çektik (pirinç) tarımı yapılır. Çünkü çeltik, yaz aylarında bol su ister.</a:t>
            </a:r>
          </a:p>
          <a:p>
            <a:pPr>
              <a:spcAft>
                <a:spcPts val="0"/>
              </a:spcAft>
              <a:buFont typeface="Arial" pitchFamily="34" charset="0"/>
              <a:buChar char="•"/>
              <a:defRPr/>
            </a:pPr>
            <a:r>
              <a:rPr lang="tr-TR" dirty="0" smtClean="0"/>
              <a:t>» Muson Asyası’nda sadece iki mevsim görülür: Yaz ve kış. Kışları kurak geçer. Yazları ise bol yağışlıdır. Bu nedenle yazın sel, heyelan gibi doğal afetler bolca yaşanır.</a:t>
            </a:r>
          </a:p>
          <a:p>
            <a:pPr>
              <a:spcAft>
                <a:spcPts val="0"/>
              </a:spcAft>
              <a:buFont typeface="Arial" pitchFamily="34" charset="0"/>
              <a:buChar char="•"/>
              <a:defRPr/>
            </a:pPr>
            <a:r>
              <a:rPr lang="tr-TR" dirty="0" smtClean="0"/>
              <a:t>» Yağış bol olduğu için sadece Muson Asyası’nda yetişen teak (tik) ağacı burada yaşayanlar için son derece önemlidir. Bu ağaçla eşine az rastlanır mobilyalar yaparlar.</a:t>
            </a:r>
          </a:p>
          <a:p>
            <a:pPr>
              <a:spcAft>
                <a:spcPts val="0"/>
              </a:spcAft>
              <a:buFont typeface="Arial" pitchFamily="34" charset="0"/>
              <a:buChar char="•"/>
              <a:defRPr/>
            </a:pPr>
            <a:r>
              <a:rPr lang="tr-TR" dirty="0" smtClean="0"/>
              <a:t> </a:t>
            </a:r>
          </a:p>
          <a:p>
            <a:pPr>
              <a:spcAft>
                <a:spcPts val="0"/>
              </a:spcAft>
              <a:buFont typeface="Arial" pitchFamily="34" charset="0"/>
              <a:buChar char="•"/>
              <a:defRPr/>
            </a:pPr>
            <a:r>
              <a:rPr lang="tr-TR" dirty="0" smtClean="0"/>
              <a:t>» En önemli geçim kaynakları tarımdır. En çok da çektik (pirinç) tarımı yapılır. Çünkü çeltik, yaz aylarında bol su ister.</a:t>
            </a:r>
          </a:p>
          <a:p>
            <a:pPr>
              <a:spcAft>
                <a:spcPts val="0"/>
              </a:spcAft>
              <a:buFont typeface="Arial" pitchFamily="34" charset="0"/>
              <a:buChar char="•"/>
              <a:defRPr/>
            </a:pPr>
            <a:r>
              <a:rPr lang="tr-TR" dirty="0" smtClean="0"/>
              <a:t>» Muson Asyası’nda sadece iki mevsim görülür: Yaz ve kış. Kışları kurak geçer. Yazları ise bol yağışlıdır. Bu nedenle yazın sel, heyelan gibi doğal afetler bolca yaşanır.</a:t>
            </a:r>
          </a:p>
          <a:p>
            <a:pPr>
              <a:spcAft>
                <a:spcPts val="0"/>
              </a:spcAft>
              <a:buFont typeface="Arial" pitchFamily="34" charset="0"/>
              <a:buChar char="•"/>
              <a:defRPr/>
            </a:pPr>
            <a:r>
              <a:rPr lang="tr-TR" dirty="0" smtClean="0"/>
              <a:t>» Yağış bol olduğu için sadece Muson Asyası’nda yetişen teak (tik) ağacı burada yaşayanlar için son derece önemlidir. Bu ağaçla eşine az rastlanır mobilyalar yaparlar.</a:t>
            </a:r>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1 Başlık"/>
          <p:cNvSpPr>
            <a:spLocks noGrp="1"/>
          </p:cNvSpPr>
          <p:nvPr>
            <p:ph type="title"/>
          </p:nvPr>
        </p:nvSpPr>
        <p:spPr/>
        <p:txBody>
          <a:bodyPr/>
          <a:lstStyle/>
          <a:p>
            <a:r>
              <a:rPr lang="tr-TR" smtClean="0"/>
              <a:t>Örnek Resim</a:t>
            </a:r>
          </a:p>
        </p:txBody>
      </p:sp>
      <p:pic>
        <p:nvPicPr>
          <p:cNvPr id="18434" name="3 İçerik Yer Tutucusu" descr="imgres.jpg"/>
          <p:cNvPicPr>
            <a:picLocks noGrp="1" noChangeAspect="1"/>
          </p:cNvPicPr>
          <p:nvPr>
            <p:ph idx="1"/>
          </p:nvPr>
        </p:nvPicPr>
        <p:blipFill>
          <a:blip r:embed="rId2" cstate="print"/>
          <a:srcRect/>
          <a:stretch>
            <a:fillRect/>
          </a:stretch>
        </p:blipFill>
        <p:spPr>
          <a:xfrm>
            <a:off x="1285875" y="1214438"/>
            <a:ext cx="6215063" cy="4886325"/>
          </a:xfr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1 Başlık"/>
          <p:cNvSpPr>
            <a:spLocks noGrp="1"/>
          </p:cNvSpPr>
          <p:nvPr>
            <p:ph type="title"/>
          </p:nvPr>
        </p:nvSpPr>
        <p:spPr/>
        <p:txBody>
          <a:bodyPr/>
          <a:lstStyle/>
          <a:p>
            <a:r>
              <a:rPr lang="tr-TR" smtClean="0"/>
              <a:t>Ekvatoral İklim</a:t>
            </a:r>
          </a:p>
        </p:txBody>
      </p:sp>
      <p:sp>
        <p:nvSpPr>
          <p:cNvPr id="3" name="2 İçerik Yer Tutucusu"/>
          <p:cNvSpPr>
            <a:spLocks noGrp="1"/>
          </p:cNvSpPr>
          <p:nvPr>
            <p:ph idx="1"/>
          </p:nvPr>
        </p:nvSpPr>
        <p:spPr/>
        <p:txBody>
          <a:bodyPr rtlCol="0">
            <a:normAutofit fontScale="62500" lnSpcReduction="20000"/>
          </a:bodyPr>
          <a:lstStyle/>
          <a:p>
            <a:pPr fontAlgn="auto">
              <a:spcAft>
                <a:spcPts val="0"/>
              </a:spcAft>
              <a:buFont typeface="Arial" pitchFamily="34" charset="0"/>
              <a:buChar char="•"/>
              <a:defRPr/>
            </a:pPr>
            <a:r>
              <a:rPr lang="tr-TR" b="1" dirty="0" smtClean="0"/>
              <a:t>Ekvatoral iklim</a:t>
            </a:r>
            <a:r>
              <a:rPr lang="tr-TR" dirty="0" smtClean="0"/>
              <a:t>; Yıllık sıcaklık ortalaması 25 °C ’nin üstündedir. Yıllık ve günlük sıcaklık farkı en az olan iklimdir (1–2 °C civarında). Bu durumun nedeni Güneş ışınlarının bütün yıl dike yakın açıyla düşmesi ve nemliliğin fazla olmasıdır. Ekvator çevresinde 0˚ ve 10˚ enlemleri arasında görülür. Ekvatoral iklim bölgeleri ekvator etrafındaki 0˚ ve 10˚ enlemleri arasındaki kısımlardır. Yıllık sıcaklık ortalaması 25 °C ’nin üstündedir. Yıllık ve günlük sıcaklık farkı en az olan iklim türüdür. Her mevsim düzenli yağış alır. Yıllık yağış miktarı 2000 mm‘nin üstündedir. Ekvator çevresinde, 0° -10° Kuzey ve Güney enlemleri arasında görülür. Yıllık ortalama sı- caklık 25°C dolayındadır. Yıllık sıcaklık farkı 2 – 3°C’yi geçmez. Yıllık yağış miktarı 2000 mm den fazladır. Her mevsim yağışlı olmakla birlikte, ekinoks tarihlerinde yağış maksimum düzeye erişir. Tabii bitki örtüsü oldukça gür ve geniş yapraklı ormanlardır. Ekvatoral iklim, Amazon ve Kongo havzalarının büyük bir kesiminde, Gine Körfezi kıyılarına yakın bölgelerde, Endonezya ve Malezya’nın büyük bir bölümünde etkili olmaktadır.</a:t>
            </a:r>
            <a:endParaRPr lang="tr-T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1 Başlık"/>
          <p:cNvSpPr>
            <a:spLocks noGrp="1"/>
          </p:cNvSpPr>
          <p:nvPr>
            <p:ph type="title"/>
          </p:nvPr>
        </p:nvSpPr>
        <p:spPr/>
        <p:txBody>
          <a:bodyPr/>
          <a:lstStyle/>
          <a:p>
            <a:r>
              <a:rPr lang="tr-TR" smtClean="0"/>
              <a:t>Örnek Resim</a:t>
            </a:r>
          </a:p>
        </p:txBody>
      </p:sp>
      <p:pic>
        <p:nvPicPr>
          <p:cNvPr id="20482" name="3 İçerik Yer Tutucusu" descr="imgres.jpg"/>
          <p:cNvPicPr>
            <a:picLocks noGrp="1" noChangeAspect="1"/>
          </p:cNvPicPr>
          <p:nvPr>
            <p:ph idx="1"/>
          </p:nvPr>
        </p:nvPicPr>
        <p:blipFill>
          <a:blip r:embed="rId2" cstate="print"/>
          <a:srcRect/>
          <a:stretch>
            <a:fillRect/>
          </a:stretch>
        </p:blipFill>
        <p:spPr>
          <a:xfrm>
            <a:off x="1417638" y="1500188"/>
            <a:ext cx="6154737" cy="4610100"/>
          </a:xfr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rtlCol="0">
            <a:normAutofit fontScale="90000"/>
          </a:bodyPr>
          <a:lstStyle/>
          <a:p>
            <a:pPr fontAlgn="auto">
              <a:spcAft>
                <a:spcPts val="0"/>
              </a:spcAft>
              <a:defRPr/>
            </a:pPr>
            <a:r>
              <a:rPr lang="tr-TR" dirty="0" smtClean="0"/>
              <a:t>Kutup İklimi</a:t>
            </a:r>
            <a:br>
              <a:rPr lang="tr-TR" dirty="0" smtClean="0"/>
            </a:br>
            <a:endParaRPr lang="tr-TR" dirty="0"/>
          </a:p>
        </p:txBody>
      </p:sp>
      <p:sp>
        <p:nvSpPr>
          <p:cNvPr id="3" name="2 İçerik Yer Tutucusu"/>
          <p:cNvSpPr>
            <a:spLocks noGrp="1"/>
          </p:cNvSpPr>
          <p:nvPr>
            <p:ph idx="1"/>
          </p:nvPr>
        </p:nvSpPr>
        <p:spPr/>
        <p:txBody>
          <a:bodyPr rtlCol="0">
            <a:normAutofit fontScale="40000" lnSpcReduction="20000"/>
          </a:bodyPr>
          <a:lstStyle/>
          <a:p>
            <a:pPr fontAlgn="auto">
              <a:spcAft>
                <a:spcPts val="0"/>
              </a:spcAft>
              <a:buFont typeface="Arial" pitchFamily="34" charset="0"/>
              <a:buChar char="•"/>
              <a:defRPr/>
            </a:pPr>
            <a:r>
              <a:rPr lang="tr-TR" dirty="0" smtClean="0"/>
              <a:t>Kutup iklimi, dünyanın sürekli olarak karlar ve buzlarla kaplı olan kutup bölgelerinde görülen iklim tipidir. Kuzey Kutbu çevresinde Grönland Adası’nın iç kısımlarında ve Antarktika’da etkilidir. ... </a:t>
            </a:r>
          </a:p>
          <a:p>
            <a:pPr fontAlgn="auto">
              <a:spcAft>
                <a:spcPts val="0"/>
              </a:spcAft>
              <a:buFont typeface="Arial" pitchFamily="34" charset="0"/>
              <a:buChar char="•"/>
              <a:defRPr/>
            </a:pPr>
            <a:r>
              <a:rPr lang="tr-TR" dirty="0" smtClean="0"/>
              <a:t/>
            </a:r>
            <a:br>
              <a:rPr lang="tr-TR" dirty="0" smtClean="0"/>
            </a:br>
            <a:r>
              <a:rPr lang="tr-TR" dirty="0" smtClean="0"/>
              <a:t>Kutup iklimi, karlar ve buzullarla kaplı </a:t>
            </a:r>
            <a:r>
              <a:rPr lang="tr-TR" b="1" dirty="0" smtClean="0">
                <a:hlinkClick r:id="rId2"/>
              </a:rPr>
              <a:t>kutup</a:t>
            </a:r>
            <a:endParaRPr lang="tr-TR" dirty="0" smtClean="0"/>
          </a:p>
          <a:p>
            <a:pPr fontAlgn="auto">
              <a:spcAft>
                <a:spcPts val="0"/>
              </a:spcAft>
              <a:buFont typeface="Arial" pitchFamily="34" charset="0"/>
              <a:buChar char="•"/>
              <a:defRPr/>
            </a:pPr>
            <a:r>
              <a:rPr lang="tr-TR" dirty="0" smtClean="0"/>
              <a:t> bölgelerinde görülür. Sıcaklık ortalaması bütün yıl boyunca 0°C nin altındadır. Sıcaklık, çoğu zaman -40°C ye, hatta daha altına iner. Yıllık sıcaklık farkı 30°C dolaylarındadır. Yağışlar son derece az ve kar şeklindedir. Ortalama yağış 200 mm. civarındadır. Bu </a:t>
            </a:r>
            <a:r>
              <a:rPr lang="tr-TR" b="1" dirty="0" smtClean="0">
                <a:hlinkClick r:id="rId3"/>
              </a:rPr>
              <a:t>iklim</a:t>
            </a:r>
            <a:endParaRPr lang="tr-TR" dirty="0" smtClean="0"/>
          </a:p>
          <a:p>
            <a:pPr fontAlgn="auto">
              <a:spcAft>
                <a:spcPts val="0"/>
              </a:spcAft>
              <a:buFont typeface="Arial" pitchFamily="34" charset="0"/>
              <a:buChar char="•"/>
              <a:defRPr/>
            </a:pPr>
            <a:r>
              <a:rPr lang="tr-TR" dirty="0" smtClean="0"/>
              <a:t> tipinde bitki örtüsü yoktur. Kutup iklimi, </a:t>
            </a:r>
            <a:r>
              <a:rPr lang="tr-TR" b="1" dirty="0" smtClean="0">
                <a:hlinkClick r:id="rId4"/>
              </a:rPr>
              <a:t>Kuzey Kutbu</a:t>
            </a:r>
            <a:endParaRPr lang="tr-TR" dirty="0" smtClean="0"/>
          </a:p>
          <a:p>
            <a:pPr fontAlgn="auto">
              <a:spcAft>
                <a:spcPts val="0"/>
              </a:spcAft>
              <a:buFont typeface="Arial" pitchFamily="34" charset="0"/>
              <a:buChar char="•"/>
              <a:defRPr/>
            </a:pPr>
            <a:r>
              <a:rPr lang="tr-TR" dirty="0" smtClean="0"/>
              <a:t> çevresinde </a:t>
            </a:r>
            <a:r>
              <a:rPr lang="tr-TR" b="1" dirty="0" smtClean="0">
                <a:hlinkClick r:id="rId5"/>
              </a:rPr>
              <a:t>Grönland</a:t>
            </a:r>
            <a:endParaRPr lang="tr-TR" dirty="0" smtClean="0"/>
          </a:p>
          <a:p>
            <a:pPr fontAlgn="auto">
              <a:spcAft>
                <a:spcPts val="0"/>
              </a:spcAft>
              <a:buFont typeface="Arial" pitchFamily="34" charset="0"/>
              <a:buChar char="•"/>
              <a:defRPr/>
            </a:pPr>
            <a:r>
              <a:rPr lang="tr-TR" dirty="0" smtClean="0"/>
              <a:t> Adası nın iç kısımlarında ve </a:t>
            </a:r>
            <a:r>
              <a:rPr lang="tr-TR" b="1" dirty="0" smtClean="0">
                <a:hlinkClick r:id="rId6"/>
              </a:rPr>
              <a:t>Antarktika</a:t>
            </a:r>
            <a:endParaRPr lang="tr-TR" dirty="0" smtClean="0"/>
          </a:p>
          <a:p>
            <a:pPr fontAlgn="auto">
              <a:spcAft>
                <a:spcPts val="0"/>
              </a:spcAft>
              <a:buFont typeface="Arial" pitchFamily="34" charset="0"/>
              <a:buChar char="•"/>
              <a:defRPr/>
            </a:pPr>
            <a:r>
              <a:rPr lang="tr-TR" dirty="0" smtClean="0"/>
              <a:t> da etkilidir. </a:t>
            </a:r>
            <a:br>
              <a:rPr lang="tr-TR" dirty="0" smtClean="0"/>
            </a:br>
            <a:r>
              <a:rPr lang="tr-TR" dirty="0" smtClean="0"/>
              <a:t/>
            </a:r>
            <a:br>
              <a:rPr lang="tr-TR" dirty="0" smtClean="0"/>
            </a:br>
            <a:r>
              <a:rPr lang="tr-TR" dirty="0" smtClean="0"/>
              <a:t>Sıcaklık ortalaması bütün yıl boyunca 0°C nin altındadır. Sıcaklık, çoğu zaman -40°C ye, hatta daha altına iner. </a:t>
            </a:r>
            <a:br>
              <a:rPr lang="tr-TR" dirty="0" smtClean="0"/>
            </a:br>
            <a:r>
              <a:rPr lang="tr-TR" dirty="0" smtClean="0"/>
              <a:t/>
            </a:r>
            <a:br>
              <a:rPr lang="tr-TR" dirty="0" smtClean="0"/>
            </a:br>
            <a:r>
              <a:rPr lang="tr-TR" dirty="0" smtClean="0"/>
              <a:t>Yıllık sıcaklık farkı 30°C dolaylarındadır. Güneşlenme süresi çok uzun olmasına rağmen sıcaklık yükselemez. Çünkü güneş ışınları yıl boyunca bu bölgelere eğik açılarla gelir. </a:t>
            </a:r>
            <a:br>
              <a:rPr lang="tr-TR" dirty="0" smtClean="0"/>
            </a:br>
            <a:r>
              <a:rPr lang="tr-TR" dirty="0" smtClean="0"/>
              <a:t/>
            </a:r>
            <a:br>
              <a:rPr lang="tr-TR" dirty="0" smtClean="0"/>
            </a:br>
            <a:r>
              <a:rPr lang="tr-TR" dirty="0" smtClean="0"/>
              <a:t>Sıcaklık düşük olduğundan buharlaşma ile atmosfere karışan nem azdır. Dolayısıyla yağışlar son derece az ve her zaman kar şeklindedir. Ortalama yağış yıllık 200mm civarındadır. Bu sebeple kutup iklimine soğuk çöl iklimi de denir. </a:t>
            </a:r>
            <a:br>
              <a:rPr lang="tr-TR" dirty="0" smtClean="0"/>
            </a:br>
            <a:r>
              <a:rPr lang="tr-TR" dirty="0" smtClean="0"/>
              <a:t/>
            </a:r>
            <a:br>
              <a:rPr lang="tr-TR" dirty="0" smtClean="0"/>
            </a:br>
            <a:r>
              <a:rPr lang="tr-TR" dirty="0" smtClean="0"/>
              <a:t>Zemin buzlarla kaplı olduğu için </a:t>
            </a:r>
            <a:r>
              <a:rPr lang="tr-TR" b="1" dirty="0" smtClean="0">
                <a:hlinkClick r:id="rId7"/>
              </a:rPr>
              <a:t>bitki örtüsü</a:t>
            </a:r>
            <a:endParaRPr lang="tr-TR" dirty="0" smtClean="0"/>
          </a:p>
          <a:p>
            <a:pPr fontAlgn="auto">
              <a:spcAft>
                <a:spcPts val="0"/>
              </a:spcAft>
              <a:buFont typeface="Arial" pitchFamily="34" charset="0"/>
              <a:buChar char="•"/>
              <a:defRPr/>
            </a:pPr>
            <a:r>
              <a:rPr lang="tr-TR" dirty="0" smtClean="0"/>
              <a:t> yoktur. </a:t>
            </a:r>
            <a:endParaRPr lang="tr-T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1 Başlık"/>
          <p:cNvSpPr>
            <a:spLocks noGrp="1"/>
          </p:cNvSpPr>
          <p:nvPr>
            <p:ph type="title"/>
          </p:nvPr>
        </p:nvSpPr>
        <p:spPr/>
        <p:txBody>
          <a:bodyPr/>
          <a:lstStyle/>
          <a:p>
            <a:r>
              <a:rPr lang="tr-TR" smtClean="0"/>
              <a:t>Örnek Resim</a:t>
            </a:r>
          </a:p>
        </p:txBody>
      </p:sp>
      <p:pic>
        <p:nvPicPr>
          <p:cNvPr id="22530" name="5 İçerik Yer Tutucusu" descr="imgres.jpg"/>
          <p:cNvPicPr>
            <a:picLocks noGrp="1" noChangeAspect="1"/>
          </p:cNvPicPr>
          <p:nvPr>
            <p:ph idx="1"/>
          </p:nvPr>
        </p:nvPicPr>
        <p:blipFill>
          <a:blip r:embed="rId2" cstate="print"/>
          <a:srcRect/>
          <a:stretch>
            <a:fillRect/>
          </a:stretch>
        </p:blipFill>
        <p:spPr>
          <a:xfrm>
            <a:off x="1322388" y="1428750"/>
            <a:ext cx="6199187" cy="4643438"/>
          </a:xfrm>
        </p:spPr>
      </p:pic>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TotalTime>
  <Words>204</Words>
  <PresentationFormat>Ekran Gösterisi (4:3)</PresentationFormat>
  <Paragraphs>39</Paragraphs>
  <Slides>11</Slides>
  <Notes>0</Notes>
  <HiddenSlides>0</HiddenSlides>
  <MMClips>0</MMClips>
  <ScaleCrop>false</ScaleCrop>
  <HeadingPairs>
    <vt:vector size="4" baseType="variant">
      <vt:variant>
        <vt:lpstr>Tema</vt:lpstr>
      </vt:variant>
      <vt:variant>
        <vt:i4>1</vt:i4>
      </vt:variant>
      <vt:variant>
        <vt:lpstr>Slayt Başlıkları</vt:lpstr>
      </vt:variant>
      <vt:variant>
        <vt:i4>11</vt:i4>
      </vt:variant>
    </vt:vector>
  </HeadingPairs>
  <TitlesOfParts>
    <vt:vector size="12" baseType="lpstr">
      <vt:lpstr>Ofis Teması</vt:lpstr>
      <vt:lpstr>6.Sınıf Sosyal Bilgiler Dersi İklimler Sunusu</vt:lpstr>
      <vt:lpstr>Çöl İklimi</vt:lpstr>
      <vt:lpstr>Örnek Resim</vt:lpstr>
      <vt:lpstr>Muson İklimi</vt:lpstr>
      <vt:lpstr>Örnek Resim</vt:lpstr>
      <vt:lpstr>Ekvatoral İklim</vt:lpstr>
      <vt:lpstr>Örnek Resim</vt:lpstr>
      <vt:lpstr>Kutup İklimi </vt:lpstr>
      <vt:lpstr>Örnek Resim</vt:lpstr>
      <vt:lpstr>Son </vt:lpstr>
      <vt:lpstr>Hazırlayan : Ahmet Ergönül</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modified xsi:type="dcterms:W3CDTF">2016-11-27T05:32:42Z</dcterms:modified>
  <cp:category>www.sorubak.com</cp:category>
</cp:coreProperties>
</file>