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69.xml" ContentType="application/vnd.openxmlformats-officedocument.presentationml.slide+xml"/>
  <Override PartName="/ppt/tableStyles.xml" ContentType="application/vnd.openxmlformats-officedocument.presentationml.tableStyles+xml"/>
  <Override PartName="/ppt/slides/slide129.xml" ContentType="application/vnd.openxmlformats-officedocument.presentationml.slide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136.xml" ContentType="application/vnd.openxmlformats-officedocument.presentationml.slide+xml"/>
  <Override PartName="/ppt/slides/slide165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119.xml" ContentType="application/vnd.openxmlformats-officedocument.presentationml.slide+xml"/>
  <Override PartName="/ppt/slides/slide148.xml" ContentType="application/vnd.openxmlformats-officedocument.presentationml.slide+xml"/>
  <Override PartName="/ppt/slides/slide166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55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slides/slide144.xml" ContentType="application/vnd.openxmlformats-officedocument.presentationml.slide+xml"/>
  <Override PartName="/ppt/slides/slide162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51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38.xml" ContentType="application/vnd.openxmlformats-officedocument.presentationml.slide+xml"/>
  <Override PartName="/ppt/slides/slide167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s/slide163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170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slides/slide168.xml" ContentType="application/vnd.openxmlformats-officedocument.presentationml.slide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57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  <p:sldId id="320" r:id="rId67"/>
    <p:sldId id="321" r:id="rId68"/>
    <p:sldId id="322" r:id="rId69"/>
    <p:sldId id="323" r:id="rId70"/>
    <p:sldId id="324" r:id="rId71"/>
    <p:sldId id="325" r:id="rId72"/>
    <p:sldId id="327" r:id="rId73"/>
    <p:sldId id="356" r:id="rId74"/>
    <p:sldId id="328" r:id="rId75"/>
    <p:sldId id="329" r:id="rId76"/>
    <p:sldId id="330" r:id="rId77"/>
    <p:sldId id="331" r:id="rId78"/>
    <p:sldId id="332" r:id="rId79"/>
    <p:sldId id="333" r:id="rId80"/>
    <p:sldId id="334" r:id="rId81"/>
    <p:sldId id="335" r:id="rId82"/>
    <p:sldId id="336" r:id="rId83"/>
    <p:sldId id="337" r:id="rId84"/>
    <p:sldId id="338" r:id="rId85"/>
    <p:sldId id="339" r:id="rId86"/>
    <p:sldId id="340" r:id="rId87"/>
    <p:sldId id="358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51" r:id="rId97"/>
    <p:sldId id="352" r:id="rId98"/>
    <p:sldId id="359" r:id="rId99"/>
    <p:sldId id="353" r:id="rId100"/>
    <p:sldId id="355" r:id="rId101"/>
    <p:sldId id="354" r:id="rId102"/>
    <p:sldId id="360" r:id="rId103"/>
    <p:sldId id="361" r:id="rId104"/>
    <p:sldId id="362" r:id="rId105"/>
    <p:sldId id="363" r:id="rId106"/>
    <p:sldId id="364" r:id="rId107"/>
    <p:sldId id="365" r:id="rId108"/>
    <p:sldId id="366" r:id="rId109"/>
    <p:sldId id="367" r:id="rId110"/>
    <p:sldId id="368" r:id="rId111"/>
    <p:sldId id="369" r:id="rId112"/>
    <p:sldId id="370" r:id="rId113"/>
    <p:sldId id="371" r:id="rId114"/>
    <p:sldId id="372" r:id="rId115"/>
    <p:sldId id="373" r:id="rId116"/>
    <p:sldId id="374" r:id="rId117"/>
    <p:sldId id="375" r:id="rId118"/>
    <p:sldId id="376" r:id="rId119"/>
    <p:sldId id="377" r:id="rId120"/>
    <p:sldId id="378" r:id="rId121"/>
    <p:sldId id="379" r:id="rId122"/>
    <p:sldId id="380" r:id="rId123"/>
    <p:sldId id="381" r:id="rId124"/>
    <p:sldId id="382" r:id="rId125"/>
    <p:sldId id="383" r:id="rId126"/>
    <p:sldId id="384" r:id="rId127"/>
    <p:sldId id="385" r:id="rId128"/>
    <p:sldId id="389" r:id="rId129"/>
    <p:sldId id="388" r:id="rId130"/>
    <p:sldId id="390" r:id="rId131"/>
    <p:sldId id="391" r:id="rId132"/>
    <p:sldId id="392" r:id="rId133"/>
    <p:sldId id="393" r:id="rId134"/>
    <p:sldId id="394" r:id="rId135"/>
    <p:sldId id="395" r:id="rId136"/>
    <p:sldId id="396" r:id="rId137"/>
    <p:sldId id="397" r:id="rId138"/>
    <p:sldId id="398" r:id="rId139"/>
    <p:sldId id="399" r:id="rId140"/>
    <p:sldId id="400" r:id="rId141"/>
    <p:sldId id="401" r:id="rId142"/>
    <p:sldId id="402" r:id="rId143"/>
    <p:sldId id="403" r:id="rId144"/>
    <p:sldId id="404" r:id="rId145"/>
    <p:sldId id="405" r:id="rId146"/>
    <p:sldId id="406" r:id="rId147"/>
    <p:sldId id="407" r:id="rId148"/>
    <p:sldId id="408" r:id="rId149"/>
    <p:sldId id="409" r:id="rId150"/>
    <p:sldId id="410" r:id="rId151"/>
    <p:sldId id="411" r:id="rId152"/>
    <p:sldId id="412" r:id="rId153"/>
    <p:sldId id="413" r:id="rId154"/>
    <p:sldId id="414" r:id="rId155"/>
    <p:sldId id="415" r:id="rId156"/>
    <p:sldId id="416" r:id="rId157"/>
    <p:sldId id="417" r:id="rId158"/>
    <p:sldId id="418" r:id="rId159"/>
    <p:sldId id="419" r:id="rId160"/>
    <p:sldId id="420" r:id="rId161"/>
    <p:sldId id="422" r:id="rId162"/>
    <p:sldId id="423" r:id="rId163"/>
    <p:sldId id="424" r:id="rId164"/>
    <p:sldId id="425" r:id="rId165"/>
    <p:sldId id="426" r:id="rId166"/>
    <p:sldId id="427" r:id="rId167"/>
    <p:sldId id="428" r:id="rId168"/>
    <p:sldId id="429" r:id="rId169"/>
    <p:sldId id="430" r:id="rId170"/>
    <p:sldId id="431" r:id="rId171"/>
    <p:sldId id="432" r:id="rId17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slide" Target="slides/slide158.xml"/><Relationship Id="rId175" Type="http://schemas.openxmlformats.org/officeDocument/2006/relationships/theme" Target="theme/theme1.xml"/><Relationship Id="rId170" Type="http://schemas.openxmlformats.org/officeDocument/2006/relationships/slide" Target="slides/slide169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tableStyles" Target="tableStyle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72" Type="http://schemas.openxmlformats.org/officeDocument/2006/relationships/slide" Target="slides/slide17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viewProps" Target="viewProps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A23720DD-5B6D-40BF-8493-A6B52D484E6B}" type="datetimeFigureOut">
              <a:rPr lang="tr-TR" smtClean="0"/>
              <a:pPr/>
              <a:t>08.02.2017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08.02.2017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08.02.2017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08.02.2017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08.02.2017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08.02.2017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08.02.2017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08.02.2017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6.Sınıf </a:t>
            </a:r>
            <a:r>
              <a:rPr lang="tr-TR" dirty="0"/>
              <a:t>S</a:t>
            </a:r>
            <a:r>
              <a:rPr lang="tr-TR" dirty="0" smtClean="0"/>
              <a:t>osyal </a:t>
            </a:r>
            <a:r>
              <a:rPr lang="tr-TR" dirty="0"/>
              <a:t>B</a:t>
            </a:r>
            <a:r>
              <a:rPr lang="tr-TR" dirty="0" smtClean="0"/>
              <a:t>ilgiler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BİLGİ YARIŞMASI</a:t>
            </a:r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811304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5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Orhun Yazıtları hangi devlete aittir?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899202081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7- Parayı ilk kez ……………… kullanmıştır</a:t>
            </a:r>
            <a:r>
              <a:rPr lang="tr-TR" dirty="0" smtClean="0"/>
              <a:t>.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023022730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7- Lidyalılar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974851082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8- (D) (Y) Ölçeğin hesaplanması Gerçek Uzunluk şeklinde yapılır. </a:t>
            </a:r>
          </a:p>
          <a:p>
            <a:r>
              <a:rPr lang="tr-TR" dirty="0"/>
              <a:t>Haritadaki Uzunluk</a:t>
            </a:r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054355331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8- Yanlış 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266872642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9- (D) (Y) Harita çiziminde gölgelendirme kullanılmaz.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375187580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9- Yanlış 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460674670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10-(D) (Y) Türkiye’nin Matematik Konumu 25º - 46º kuzey enlemleri ile 35º - 42º doğu </a:t>
            </a:r>
          </a:p>
          <a:p>
            <a:r>
              <a:rPr lang="tr-TR" dirty="0"/>
              <a:t>boylamları arasındadır.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796590835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10- Yanlış 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102454861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11- (D) (Y) Dünya’da 8 kıta vardır.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738963217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11- Yanlış 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008063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Cevap 5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Köktürk Devleti</a:t>
            </a:r>
          </a:p>
        </p:txBody>
      </p:sp>
    </p:spTree>
    <p:extLst>
      <p:ext uri="{BB962C8B-B14F-4D97-AF65-F5344CB8AC3E}">
        <p14:creationId xmlns="" xmlns:p14="http://schemas.microsoft.com/office/powerpoint/2010/main" val="1178721514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12- (D) (Y) Akdeniz Bölgesinin aygunhoca.com  bitki örtüsü ormandır.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182173844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12- Yanlış 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572634282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13- (D) (Y) Akdeniz Bölgesinin bitki örtüsü makidir.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044092938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13- Doğru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326944428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14- (D) (Y) Karadeniz Bölgesinin bitki örtüsü ormandır.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940436048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14- Doğru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390681719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15- (D) (Y) İç Anadolu Bölgesinin bitki örtüsü bozkırdır.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897602217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15- </a:t>
            </a:r>
            <a:r>
              <a:rPr lang="tr-TR" dirty="0" smtClean="0"/>
              <a:t>Doğru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781975037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16- (D) (Y) </a:t>
            </a:r>
            <a:r>
              <a:rPr lang="tr-TR" dirty="0" err="1"/>
              <a:t>Hititler’in</a:t>
            </a:r>
            <a:r>
              <a:rPr lang="tr-TR" dirty="0"/>
              <a:t> başkenti </a:t>
            </a:r>
            <a:r>
              <a:rPr lang="tr-TR" dirty="0" err="1"/>
              <a:t>Hattuşaş’dır</a:t>
            </a:r>
            <a:r>
              <a:rPr lang="tr-TR" dirty="0"/>
              <a:t>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525534153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16- Doğru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5145255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6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Özbekistan'ın başkenti neresidir?</a:t>
            </a:r>
          </a:p>
        </p:txBody>
      </p:sp>
    </p:spTree>
    <p:extLst>
      <p:ext uri="{BB962C8B-B14F-4D97-AF65-F5344CB8AC3E}">
        <p14:creationId xmlns="" xmlns:p14="http://schemas.microsoft.com/office/powerpoint/2010/main" val="3261977255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17- (D) (Y) </a:t>
            </a:r>
            <a:r>
              <a:rPr lang="tr-TR" dirty="0" err="1"/>
              <a:t>Urartlar’ın</a:t>
            </a:r>
            <a:r>
              <a:rPr lang="tr-TR" dirty="0"/>
              <a:t> başkenti Gordion’dur</a:t>
            </a:r>
            <a:r>
              <a:rPr lang="tr-TR" dirty="0" smtClean="0"/>
              <a:t>.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019621299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17- Yanlış 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881610440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18- (D) (Y) </a:t>
            </a:r>
            <a:r>
              <a:rPr lang="tr-TR" dirty="0" err="1"/>
              <a:t>Frigler’in</a:t>
            </a:r>
            <a:r>
              <a:rPr lang="tr-TR" dirty="0"/>
              <a:t> başlıca geçim kaynakları tarım ve hayvancılıktır.</a:t>
            </a:r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862557832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18- Doğru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877273004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19- Çağlar 4’e ayrılır. Bunlar;………….., ……………, …………….., ………………’</a:t>
            </a:r>
            <a:r>
              <a:rPr lang="tr-TR" dirty="0" err="1"/>
              <a:t>dır</a:t>
            </a:r>
            <a:r>
              <a:rPr lang="tr-TR" dirty="0" smtClean="0"/>
              <a:t>.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573404299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19- İlkçağ, Ortaçağ, Yeniçağ, </a:t>
            </a:r>
            <a:r>
              <a:rPr lang="tr-TR" dirty="0" smtClean="0"/>
              <a:t>Yakınçağ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344566830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tr-TR" dirty="0"/>
              <a:t>20- * Başkenti </a:t>
            </a:r>
            <a:r>
              <a:rPr lang="tr-TR" dirty="0" err="1"/>
              <a:t>Tuşpa’dır</a:t>
            </a:r>
            <a:r>
              <a:rPr lang="tr-TR" dirty="0"/>
              <a:t>.</a:t>
            </a:r>
          </a:p>
          <a:p>
            <a:r>
              <a:rPr lang="tr-TR" dirty="0"/>
              <a:t>* Yönetim şekilleri krallıktır.</a:t>
            </a:r>
          </a:p>
          <a:p>
            <a:r>
              <a:rPr lang="tr-TR" dirty="0"/>
              <a:t>* Dinleri çok tanrılıdır.</a:t>
            </a:r>
          </a:p>
          <a:p>
            <a:r>
              <a:rPr lang="tr-TR" dirty="0"/>
              <a:t>Yukarıda anlatılan uygarlık aşağıdakilerden hangisidir?</a:t>
            </a:r>
          </a:p>
          <a:p>
            <a:r>
              <a:rPr lang="tr-TR" dirty="0"/>
              <a:t>A) Hititler </a:t>
            </a:r>
            <a:endParaRPr lang="tr-TR" dirty="0" smtClean="0"/>
          </a:p>
          <a:p>
            <a:r>
              <a:rPr lang="tr-TR" dirty="0" smtClean="0"/>
              <a:t>B</a:t>
            </a:r>
            <a:r>
              <a:rPr lang="tr-TR" dirty="0"/>
              <a:t>) </a:t>
            </a:r>
            <a:r>
              <a:rPr lang="tr-TR" dirty="0" err="1"/>
              <a:t>Frigler</a:t>
            </a:r>
            <a:r>
              <a:rPr lang="tr-TR" dirty="0"/>
              <a:t> </a:t>
            </a:r>
            <a:endParaRPr lang="tr-TR" dirty="0" smtClean="0"/>
          </a:p>
          <a:p>
            <a:r>
              <a:rPr lang="tr-TR" dirty="0" smtClean="0"/>
              <a:t>C</a:t>
            </a:r>
            <a:r>
              <a:rPr lang="tr-TR" dirty="0"/>
              <a:t>) Urartular </a:t>
            </a:r>
            <a:endParaRPr lang="tr-TR" dirty="0" smtClean="0"/>
          </a:p>
          <a:p>
            <a:r>
              <a:rPr lang="tr-TR" dirty="0" smtClean="0"/>
              <a:t>D</a:t>
            </a:r>
            <a:r>
              <a:rPr lang="tr-TR" dirty="0"/>
              <a:t>) İyonlar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057867728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20- C (Urartular)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69361949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3. ÜNİTE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176377959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1- Köktürk alfabesi ile yazılmış ilk yazılı belgelere ………………………….. denir</a:t>
            </a:r>
            <a:r>
              <a:rPr lang="tr-TR" dirty="0" smtClean="0"/>
              <a:t>.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9664653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Cevap 6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Taşkent</a:t>
            </a:r>
          </a:p>
        </p:txBody>
      </p:sp>
    </p:spTree>
    <p:extLst>
      <p:ext uri="{BB962C8B-B14F-4D97-AF65-F5344CB8AC3E}">
        <p14:creationId xmlns="" xmlns:p14="http://schemas.microsoft.com/office/powerpoint/2010/main" val="3174618602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Orhun </a:t>
            </a:r>
            <a:r>
              <a:rPr lang="tr-TR" dirty="0" smtClean="0"/>
              <a:t>Anıtları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063593469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2- Hz. Muhammed, 8-25 yaşları arasında .......................... yanında kaldı.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961425029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2- Ebu </a:t>
            </a:r>
            <a:r>
              <a:rPr lang="tr-TR" dirty="0" smtClean="0"/>
              <a:t>Talip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62924516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3- Hz. Muhammed’in haccına ……………….. , konuşmasına da …………………. denir.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51129698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3- Veda Haccı, Veda </a:t>
            </a:r>
            <a:r>
              <a:rPr lang="tr-TR" dirty="0" smtClean="0"/>
              <a:t>Hutbesi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686591793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4- Dört halife vardır. Bunlar:</a:t>
            </a:r>
          </a:p>
          <a:p>
            <a:r>
              <a:rPr lang="sv-SE" dirty="0"/>
              <a:t>…………………….. , ……………………, ……………… …. , …………………. ‘dir.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784311465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4- Hz. Ebu Bekir, Hz. Ömer, Hz. Osman, Hz. Ali</a:t>
            </a:r>
          </a:p>
        </p:txBody>
      </p:sp>
    </p:spTree>
    <p:extLst>
      <p:ext uri="{BB962C8B-B14F-4D97-AF65-F5344CB8AC3E}">
        <p14:creationId xmlns="" xmlns:p14="http://schemas.microsoft.com/office/powerpoint/2010/main" val="4248796628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5- (D) (Y) Tarihte bilinen ilk Türk devleti Kök Türk Devletidir</a:t>
            </a:r>
            <a:r>
              <a:rPr lang="tr-TR" dirty="0" smtClean="0"/>
              <a:t>.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795308502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5- </a:t>
            </a:r>
            <a:r>
              <a:rPr lang="tr-TR" dirty="0" smtClean="0"/>
              <a:t>Yanlış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879942112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6- (D) (Y) Türklerin en önemli kutlaması Nevruz bayramıydı</a:t>
            </a:r>
            <a:r>
              <a:rPr lang="tr-TR" dirty="0" smtClean="0"/>
              <a:t>.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0790599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7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10 derece </a:t>
            </a:r>
            <a:r>
              <a:rPr lang="tr-TR" dirty="0"/>
              <a:t>doğu meridyeninde saat 10.00 ise 15 derece doğu meridyeninde bulunan bir yerde saat kaçtır?</a:t>
            </a:r>
          </a:p>
        </p:txBody>
      </p:sp>
    </p:spTree>
    <p:extLst>
      <p:ext uri="{BB962C8B-B14F-4D97-AF65-F5344CB8AC3E}">
        <p14:creationId xmlns="" xmlns:p14="http://schemas.microsoft.com/office/powerpoint/2010/main" val="2405252851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6- Doğru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889688710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7- (D) (Y) Avrupa arasında, ipek yolu ile baharat yolu da geçer.</a:t>
            </a:r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264407658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7- </a:t>
            </a:r>
            <a:r>
              <a:rPr lang="tr-TR" dirty="0" smtClean="0"/>
              <a:t>Doğru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165400313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8- (D) (Y) İslamiyet’ten önce </a:t>
            </a:r>
            <a:r>
              <a:rPr lang="tr-TR" dirty="0" err="1"/>
              <a:t>arapların</a:t>
            </a:r>
            <a:r>
              <a:rPr lang="tr-TR" dirty="0"/>
              <a:t> yurdu Arabistan’dı</a:t>
            </a:r>
            <a:r>
              <a:rPr lang="tr-TR" dirty="0" smtClean="0"/>
              <a:t>.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514862485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8- Doğru</a:t>
            </a:r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570598298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9- (D) (Y) İslamiyet’ten önce Araplar putlara tapmıyorlardı.</a:t>
            </a:r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81668988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9- Yanlış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232341575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10- (D) (Y) Araplar kabile halinde yaşarlardı. Buna bedevi denir.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538774652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10- Doğru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793849941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11- (D) (Y) Kızları diri diri gömme devrine Arap Devri denir.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6857449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Cevap 7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10.20</a:t>
            </a:r>
          </a:p>
        </p:txBody>
      </p:sp>
    </p:spTree>
    <p:extLst>
      <p:ext uri="{BB962C8B-B14F-4D97-AF65-F5344CB8AC3E}">
        <p14:creationId xmlns="" xmlns:p14="http://schemas.microsoft.com/office/powerpoint/2010/main" val="284961942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11- Yanlış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253917433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12- (D) (Y) Hz. Muhammed,30 yaşında Hz. Hatice ile evlendi.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839725483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12- Yanlış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693687309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13- (D) (Y) Bedir Savaşı, Mekkeli putperestlere yapılan ikinci savaştır.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200142756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13- </a:t>
            </a:r>
            <a:r>
              <a:rPr lang="tr-TR" dirty="0"/>
              <a:t>Yanlış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210361460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14- (D) (Y) Bedir Savaşı 626 yılında olmuştur.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42000430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14- Yanlış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187184579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15- (D) (Y) </a:t>
            </a:r>
            <a:r>
              <a:rPr lang="tr-TR" dirty="0" err="1"/>
              <a:t>Uhud</a:t>
            </a:r>
            <a:r>
              <a:rPr lang="tr-TR" dirty="0"/>
              <a:t> Savaşı 625 yılında olmuştur.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092855259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15- </a:t>
            </a:r>
            <a:r>
              <a:rPr lang="tr-TR" dirty="0" smtClean="0"/>
              <a:t>Doğru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621771956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16- (D) (Y) </a:t>
            </a:r>
            <a:r>
              <a:rPr lang="tr-TR" dirty="0" err="1"/>
              <a:t>Uhud</a:t>
            </a:r>
            <a:r>
              <a:rPr lang="tr-TR" dirty="0"/>
              <a:t> Savaşı, Bedir Savaşı ‘</a:t>
            </a:r>
            <a:r>
              <a:rPr lang="tr-TR" dirty="0" err="1"/>
              <a:t>nın</a:t>
            </a:r>
            <a:r>
              <a:rPr lang="tr-TR" dirty="0"/>
              <a:t> yenilgisinin öncünü almak için yapılmıştır.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0619427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8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/>
              <a:t>Pankuş</a:t>
            </a:r>
            <a:r>
              <a:rPr lang="tr-TR" dirty="0"/>
              <a:t> adı verilen meclisi olan ilk defa tarih yazıcılığına başlayan Anadolu medeniyeti hangisidir?</a:t>
            </a:r>
          </a:p>
        </p:txBody>
      </p:sp>
    </p:spTree>
    <p:extLst>
      <p:ext uri="{BB962C8B-B14F-4D97-AF65-F5344CB8AC3E}">
        <p14:creationId xmlns="" xmlns:p14="http://schemas.microsoft.com/office/powerpoint/2010/main" val="3248245858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16- Doğru</a:t>
            </a:r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569581774"/>
      </p:ext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17- (D) (Y) Hendek Savaşı 627 yılında yapılmıştır.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388564366"/>
      </p:ext>
    </p:extLst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17- </a:t>
            </a:r>
            <a:r>
              <a:rPr lang="tr-TR" dirty="0" smtClean="0"/>
              <a:t>Doğru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921134369"/>
      </p:ext>
    </p:extLst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18- (D) (Y) </a:t>
            </a:r>
            <a:r>
              <a:rPr lang="tr-TR" dirty="0" err="1"/>
              <a:t>Karahanlı</a:t>
            </a:r>
            <a:r>
              <a:rPr lang="tr-TR" dirty="0"/>
              <a:t> Devleti 840 yılında kuruldu</a:t>
            </a:r>
            <a:r>
              <a:rPr lang="tr-TR" dirty="0" smtClean="0"/>
              <a:t>.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170451473"/>
      </p:ext>
    </p:extLst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18- Doğru</a:t>
            </a:r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722947347"/>
      </p:ext>
    </p:extLst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19- (D) (Y) </a:t>
            </a:r>
            <a:r>
              <a:rPr lang="tr-TR" dirty="0" err="1"/>
              <a:t>Gazneli</a:t>
            </a:r>
            <a:r>
              <a:rPr lang="tr-TR" dirty="0"/>
              <a:t> Devleti 1187 yılında kuruldu.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59724982"/>
      </p:ext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19- Yanlış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965172129"/>
      </p:ext>
    </p:extLst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20- Müslümanlar neden </a:t>
            </a:r>
            <a:r>
              <a:rPr lang="tr-TR" dirty="0" err="1"/>
              <a:t>Uhud</a:t>
            </a:r>
            <a:r>
              <a:rPr lang="tr-TR" dirty="0"/>
              <a:t> Savaşı’nı yapmışlardır?</a:t>
            </a:r>
          </a:p>
          <a:p>
            <a:r>
              <a:rPr lang="tr-TR" dirty="0"/>
              <a:t>A) Hendek Savaşı’nda yenildikleri için</a:t>
            </a:r>
          </a:p>
          <a:p>
            <a:r>
              <a:rPr lang="tr-TR" dirty="0"/>
              <a:t>B) Hiçbiri</a:t>
            </a:r>
          </a:p>
          <a:p>
            <a:r>
              <a:rPr lang="tr-TR" dirty="0"/>
              <a:t>C) Medine’ye hicret için </a:t>
            </a:r>
          </a:p>
          <a:p>
            <a:r>
              <a:rPr lang="tr-TR" dirty="0"/>
              <a:t>D) Bedir Savaşı’nda yenildikleri için 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242313183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20- D(Bedir Savaşı’nda yenildikleri için)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181145006"/>
      </p:ext>
    </p:extLst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Kazanan grubu tebrik ederim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6718658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Cevap 8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Hititler</a:t>
            </a:r>
          </a:p>
        </p:txBody>
      </p:sp>
    </p:spTree>
    <p:extLst>
      <p:ext uri="{BB962C8B-B14F-4D97-AF65-F5344CB8AC3E}">
        <p14:creationId xmlns="" xmlns:p14="http://schemas.microsoft.com/office/powerpoint/2010/main" val="1579848887"/>
      </p:ext>
    </p:extLst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İZLEDİĞİNİZ İÇİN TEŞEKKÜRLER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FATMANUR </a:t>
            </a:r>
            <a:r>
              <a:rPr lang="tr-TR" smtClean="0"/>
              <a:t>AKÇALI </a:t>
            </a:r>
            <a:endParaRPr lang="tr-TR" dirty="0" smtClean="0"/>
          </a:p>
        </p:txBody>
      </p:sp>
    </p:spTree>
    <p:extLst>
      <p:ext uri="{BB962C8B-B14F-4D97-AF65-F5344CB8AC3E}">
        <p14:creationId xmlns="" xmlns:p14="http://schemas.microsoft.com/office/powerpoint/2010/main" val="299667469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Egitimhane</a:t>
            </a:r>
            <a:r>
              <a:rPr lang="tr-TR" smtClean="0"/>
              <a:t>.Com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9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Yüzölçümü en geniş olan Türk devleti hangisidir?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0219209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Cevap 9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Kazakistan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4733585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1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Öküz öldürmenin saban kırmanın cezasının ölüm </a:t>
            </a:r>
            <a:r>
              <a:rPr lang="tr-TR" dirty="0" smtClean="0"/>
              <a:t>olduğu, tarıma </a:t>
            </a:r>
            <a:r>
              <a:rPr lang="tr-TR" dirty="0"/>
              <a:t>büyük önem veren Anadolu uygarlığı hangisidir?</a:t>
            </a:r>
          </a:p>
        </p:txBody>
      </p:sp>
    </p:spTree>
    <p:extLst>
      <p:ext uri="{BB962C8B-B14F-4D97-AF65-F5344CB8AC3E}">
        <p14:creationId xmlns="" xmlns:p14="http://schemas.microsoft.com/office/powerpoint/2010/main" val="9317614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10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Yusuf Has </a:t>
            </a:r>
            <a:r>
              <a:rPr lang="tr-TR" dirty="0" err="1"/>
              <a:t>Hacib'in</a:t>
            </a:r>
            <a:r>
              <a:rPr lang="tr-TR" dirty="0"/>
              <a:t> yazmış olduğu eserin adı nedir</a:t>
            </a:r>
            <a:r>
              <a:rPr lang="tr-TR" dirty="0" smtClean="0"/>
              <a:t>?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7725626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Cevap 10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Kutadgu-Bilig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4376514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11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Küçük bir azınlığın veya sınıfın yönetimde etkili olduğu yönetim biçimi hangisidir?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2426456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Cevap 11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Oligarşi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7249481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12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Hangi antlaşma ile Mekkeliler Medineli Müslümanları siyasi bir güç olarak </a:t>
            </a:r>
            <a:r>
              <a:rPr lang="tr-TR" dirty="0" smtClean="0"/>
              <a:t>tanımışlardır</a:t>
            </a:r>
            <a:r>
              <a:rPr lang="tr-TR" dirty="0"/>
              <a:t>?</a:t>
            </a:r>
          </a:p>
        </p:txBody>
      </p:sp>
    </p:spTree>
    <p:extLst>
      <p:ext uri="{BB962C8B-B14F-4D97-AF65-F5344CB8AC3E}">
        <p14:creationId xmlns="" xmlns:p14="http://schemas.microsoft.com/office/powerpoint/2010/main" val="35297136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Cevap 12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Hudeybiye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5889825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13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indent="0">
              <a:buNone/>
            </a:pPr>
            <a:endParaRPr lang="tr-TR" dirty="0"/>
          </a:p>
          <a:p>
            <a:pPr indent="0">
              <a:buNone/>
            </a:pPr>
            <a:r>
              <a:rPr lang="tr-TR" dirty="0" smtClean="0"/>
              <a:t> </a:t>
            </a:r>
            <a:r>
              <a:rPr lang="tr-TR" dirty="0"/>
              <a:t>Bilinen ilk Türk Devletidir.</a:t>
            </a:r>
          </a:p>
          <a:p>
            <a:pPr indent="0">
              <a:buNone/>
            </a:pPr>
            <a:r>
              <a:rPr lang="tr-TR" dirty="0" smtClean="0"/>
              <a:t> </a:t>
            </a:r>
            <a:r>
              <a:rPr lang="tr-TR" dirty="0"/>
              <a:t>Orta Asya’da kurulmuştur</a:t>
            </a:r>
            <a:r>
              <a:rPr lang="tr-TR" dirty="0" smtClean="0"/>
              <a:t>.</a:t>
            </a:r>
          </a:p>
          <a:p>
            <a:pPr indent="0">
              <a:buNone/>
            </a:pPr>
            <a:r>
              <a:rPr lang="tr-TR" dirty="0" smtClean="0"/>
              <a:t>  </a:t>
            </a:r>
            <a:r>
              <a:rPr lang="tr-TR" dirty="0"/>
              <a:t>Ordu’da onluk sistemi ilk kez uygulamışlardır.</a:t>
            </a:r>
          </a:p>
          <a:p>
            <a:pPr indent="0">
              <a:buNone/>
            </a:pPr>
            <a:endParaRPr lang="tr-TR" dirty="0" smtClean="0"/>
          </a:p>
          <a:p>
            <a:pPr indent="0">
              <a:buNone/>
            </a:pPr>
            <a:r>
              <a:rPr lang="tr-TR" dirty="0" smtClean="0"/>
              <a:t>Yukarıda </a:t>
            </a:r>
            <a:r>
              <a:rPr lang="tr-TR" dirty="0"/>
              <a:t>söz edilen özellikler aşağıda verilen hangi devlete aittir?</a:t>
            </a:r>
          </a:p>
          <a:p>
            <a:pPr indent="0">
              <a:buNone/>
            </a:pPr>
            <a:r>
              <a:rPr lang="tr-TR" dirty="0"/>
              <a:t>A) Göktürkler</a:t>
            </a:r>
          </a:p>
          <a:p>
            <a:pPr indent="0">
              <a:buNone/>
            </a:pPr>
            <a:r>
              <a:rPr lang="tr-TR" dirty="0"/>
              <a:t>B) Uygurlar</a:t>
            </a:r>
          </a:p>
          <a:p>
            <a:pPr indent="0">
              <a:buNone/>
            </a:pPr>
            <a:r>
              <a:rPr lang="tr-TR" dirty="0"/>
              <a:t>C) Kutluklar</a:t>
            </a:r>
          </a:p>
          <a:p>
            <a:pPr indent="0">
              <a:buNone/>
            </a:pPr>
            <a:r>
              <a:rPr lang="tr-TR" dirty="0"/>
              <a:t>D) Hunlar</a:t>
            </a:r>
          </a:p>
        </p:txBody>
      </p:sp>
    </p:spTree>
    <p:extLst>
      <p:ext uri="{BB962C8B-B14F-4D97-AF65-F5344CB8AC3E}">
        <p14:creationId xmlns="" xmlns:p14="http://schemas.microsoft.com/office/powerpoint/2010/main" val="24752691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CEVAP 13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 CEVAP :     D</a:t>
            </a:r>
          </a:p>
        </p:txBody>
      </p:sp>
    </p:spTree>
    <p:extLst>
      <p:ext uri="{BB962C8B-B14F-4D97-AF65-F5344CB8AC3E}">
        <p14:creationId xmlns="" xmlns:p14="http://schemas.microsoft.com/office/powerpoint/2010/main" val="11734024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14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tr-TR" dirty="0"/>
              <a:t>İlk Türk devletlerinde görülen</a:t>
            </a:r>
          </a:p>
          <a:p>
            <a:r>
              <a:rPr lang="tr-TR" dirty="0"/>
              <a:t>I.              hayvancılığın geçim kaynağı olması</a:t>
            </a:r>
          </a:p>
          <a:p>
            <a:r>
              <a:rPr lang="tr-TR" dirty="0"/>
              <a:t>II.            keçeden yapılmış çadırlarda yaşamış olmaları</a:t>
            </a:r>
          </a:p>
          <a:p>
            <a:r>
              <a:rPr lang="tr-TR" dirty="0"/>
              <a:t>III.           sanatın taşınabilir eşyalar üzerinde yoğunlaşmış olması</a:t>
            </a:r>
          </a:p>
          <a:p>
            <a:r>
              <a:rPr lang="tr-TR" dirty="0"/>
              <a:t>özelliklerinden hangisinin veya hangilerinin göçebe yaşam tarzının sonucu olduğu söylenebilir?</a:t>
            </a:r>
          </a:p>
          <a:p>
            <a:r>
              <a:rPr lang="tr-TR" dirty="0"/>
              <a:t> </a:t>
            </a:r>
          </a:p>
          <a:p>
            <a:r>
              <a:rPr lang="tr-TR" dirty="0"/>
              <a:t>a) Yalnız I                  </a:t>
            </a:r>
          </a:p>
          <a:p>
            <a:r>
              <a:rPr lang="tr-TR" dirty="0"/>
              <a:t>b) Yalnız II</a:t>
            </a:r>
          </a:p>
          <a:p>
            <a:r>
              <a:rPr lang="tr-TR" dirty="0"/>
              <a:t>c) II ve III                   </a:t>
            </a:r>
          </a:p>
          <a:p>
            <a:r>
              <a:rPr lang="tr-TR" dirty="0"/>
              <a:t>d) I, II ve III</a:t>
            </a:r>
          </a:p>
        </p:txBody>
      </p:sp>
    </p:spTree>
    <p:extLst>
      <p:ext uri="{BB962C8B-B14F-4D97-AF65-F5344CB8AC3E}">
        <p14:creationId xmlns="" xmlns:p14="http://schemas.microsoft.com/office/powerpoint/2010/main" val="425645456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CEVAP 14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CEVAP </a:t>
            </a:r>
            <a:r>
              <a:rPr lang="tr-TR" dirty="0" smtClean="0"/>
              <a:t>:    D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88765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Cevap 1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/>
              <a:t>Firigyalılar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9589349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15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tr-TR" dirty="0"/>
              <a:t> - Göçebe yaşamışlardır.</a:t>
            </a:r>
          </a:p>
          <a:p>
            <a:r>
              <a:rPr lang="tr-TR" dirty="0"/>
              <a:t>- Kendilerine ait alfabe kullanmışlardır.</a:t>
            </a:r>
          </a:p>
          <a:p>
            <a:r>
              <a:rPr lang="tr-TR" dirty="0"/>
              <a:t>- İlk defa Türk adını kullanmışlardır.</a:t>
            </a:r>
          </a:p>
          <a:p>
            <a:r>
              <a:rPr lang="tr-TR" dirty="0"/>
              <a:t>Göktürk devletine ait bu bilgilere göre aşağıdaki yargılardan hangisine ulaşılamaz?</a:t>
            </a:r>
          </a:p>
          <a:p>
            <a:r>
              <a:rPr lang="tr-TR" dirty="0"/>
              <a:t> </a:t>
            </a:r>
          </a:p>
          <a:p>
            <a:r>
              <a:rPr lang="tr-TR" dirty="0"/>
              <a:t>a)    Büyük şehirler kurmuşlardır.</a:t>
            </a:r>
          </a:p>
          <a:p>
            <a:r>
              <a:rPr lang="tr-TR" dirty="0"/>
              <a:t>b)    Hayvancılık önemli geçim kaynakları arasındadır.</a:t>
            </a:r>
          </a:p>
          <a:p>
            <a:r>
              <a:rPr lang="tr-TR" dirty="0"/>
              <a:t>c)    Ulus devlet yapısındadırlar.</a:t>
            </a:r>
          </a:p>
          <a:p>
            <a:r>
              <a:rPr lang="tr-TR" dirty="0"/>
              <a:t>d-Yazılı belge bırakmışlardır.</a:t>
            </a:r>
          </a:p>
        </p:txBody>
      </p:sp>
    </p:spTree>
    <p:extLst>
      <p:ext uri="{BB962C8B-B14F-4D97-AF65-F5344CB8AC3E}">
        <p14:creationId xmlns="" xmlns:p14="http://schemas.microsoft.com/office/powerpoint/2010/main" val="18401118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CEVAP 15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CEVAP </a:t>
            </a:r>
            <a:r>
              <a:rPr lang="tr-TR" dirty="0" smtClean="0"/>
              <a:t>:    A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87139058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16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 Aşağıdakilerden hangisi Türklerin kullandığı unvanlardan biri değildir ?</a:t>
            </a:r>
          </a:p>
          <a:p>
            <a:r>
              <a:rPr lang="tr-TR" dirty="0"/>
              <a:t>a.    Han</a:t>
            </a:r>
          </a:p>
          <a:p>
            <a:r>
              <a:rPr lang="tr-TR" dirty="0"/>
              <a:t>b.    Hakan</a:t>
            </a:r>
          </a:p>
          <a:p>
            <a:r>
              <a:rPr lang="tr-TR" dirty="0"/>
              <a:t>c.    </a:t>
            </a:r>
            <a:r>
              <a:rPr lang="tr-TR" dirty="0" err="1"/>
              <a:t>Kayzer</a:t>
            </a:r>
            <a:endParaRPr lang="tr-TR" dirty="0"/>
          </a:p>
          <a:p>
            <a:r>
              <a:rPr lang="tr-TR" dirty="0"/>
              <a:t>d.    Sultan</a:t>
            </a:r>
          </a:p>
        </p:txBody>
      </p:sp>
    </p:spTree>
    <p:extLst>
      <p:ext uri="{BB962C8B-B14F-4D97-AF65-F5344CB8AC3E}">
        <p14:creationId xmlns="" xmlns:p14="http://schemas.microsoft.com/office/powerpoint/2010/main" val="419811916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CEVAP 16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CEVAP </a:t>
            </a:r>
            <a:r>
              <a:rPr lang="tr-TR" dirty="0" smtClean="0"/>
              <a:t>:    C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76846158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17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/>
              <a:t> Orta Asya ‘da Göktürklere ait olan Orhun Yazıtları  Türk devlet yöneticileri adına dikilmiştir</a:t>
            </a:r>
            <a:r>
              <a:rPr lang="tr-TR" dirty="0" smtClean="0"/>
              <a:t>. Aşağıdaki </a:t>
            </a:r>
            <a:r>
              <a:rPr lang="tr-TR" dirty="0"/>
              <a:t>devlet yöneticilerinden hangisi adına Orhun Anıtları dikilmemiştir ?</a:t>
            </a:r>
          </a:p>
          <a:p>
            <a:r>
              <a:rPr lang="tr-TR" dirty="0"/>
              <a:t> </a:t>
            </a:r>
          </a:p>
          <a:p>
            <a:r>
              <a:rPr lang="tr-TR" dirty="0" smtClean="0"/>
              <a:t>a. </a:t>
            </a:r>
            <a:r>
              <a:rPr lang="tr-TR" dirty="0" err="1" smtClean="0"/>
              <a:t>Tonyukuk</a:t>
            </a:r>
            <a:endParaRPr lang="tr-TR" dirty="0"/>
          </a:p>
          <a:p>
            <a:r>
              <a:rPr lang="tr-TR" dirty="0"/>
              <a:t>b</a:t>
            </a:r>
            <a:r>
              <a:rPr lang="tr-TR" dirty="0" smtClean="0"/>
              <a:t>. Bilge </a:t>
            </a:r>
            <a:r>
              <a:rPr lang="tr-TR" dirty="0"/>
              <a:t>Kağan</a:t>
            </a:r>
          </a:p>
          <a:p>
            <a:r>
              <a:rPr lang="tr-TR" dirty="0" smtClean="0"/>
              <a:t> c. İstemi </a:t>
            </a:r>
            <a:r>
              <a:rPr lang="tr-TR" dirty="0"/>
              <a:t>Yabgu</a:t>
            </a:r>
          </a:p>
          <a:p>
            <a:r>
              <a:rPr lang="tr-TR" dirty="0"/>
              <a:t>d</a:t>
            </a:r>
            <a:r>
              <a:rPr lang="tr-TR" dirty="0" smtClean="0"/>
              <a:t>. </a:t>
            </a:r>
            <a:r>
              <a:rPr lang="tr-TR" dirty="0" err="1" smtClean="0"/>
              <a:t>Kültigin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49466863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CEVAP 17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CEVAP </a:t>
            </a:r>
            <a:r>
              <a:rPr lang="tr-TR" dirty="0" smtClean="0"/>
              <a:t>:   C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31596280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18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r-TR" dirty="0"/>
              <a:t> 2005 yılında Orta Asya’da yapılan kazılarda  Köktürklere ait paralar bulunmuştur.     Bulunan bu paraların üzerinde Kağan ve Hatun’un resimlerinin yan yana yer aldığı görülmüştür.     Bu bilgiye dayanarak aşağıdakilerden  hangisi söylenebilir?</a:t>
            </a:r>
          </a:p>
          <a:p>
            <a:r>
              <a:rPr lang="tr-TR" dirty="0"/>
              <a:t> </a:t>
            </a:r>
          </a:p>
          <a:p>
            <a:r>
              <a:rPr lang="tr-TR" dirty="0"/>
              <a:t>a) Devlet yönetiminde hatun da söz sahibidir.</a:t>
            </a:r>
          </a:p>
          <a:p>
            <a:r>
              <a:rPr lang="tr-TR" dirty="0"/>
              <a:t>b) Yöneticilerin yarısı kadınlardan oluşur.</a:t>
            </a:r>
          </a:p>
          <a:p>
            <a:r>
              <a:rPr lang="tr-TR" dirty="0"/>
              <a:t>c) Hatun, ordunun başkomutanıdır.</a:t>
            </a:r>
          </a:p>
          <a:p>
            <a:r>
              <a:rPr lang="tr-TR" dirty="0"/>
              <a:t>d) Devletin hükümdarı kadındır.</a:t>
            </a:r>
          </a:p>
        </p:txBody>
      </p:sp>
    </p:spTree>
    <p:extLst>
      <p:ext uri="{BB962C8B-B14F-4D97-AF65-F5344CB8AC3E}">
        <p14:creationId xmlns="" xmlns:p14="http://schemas.microsoft.com/office/powerpoint/2010/main" val="274379454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CEVAP 18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CEVAP </a:t>
            </a:r>
            <a:r>
              <a:rPr lang="tr-TR" dirty="0" smtClean="0"/>
              <a:t>:   A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28203586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19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 Siyasi örgütlenmeyi sağlayarak ilk büyük Türk devletini kuran Türk devleti hangisidir?</a:t>
            </a:r>
          </a:p>
          <a:p>
            <a:r>
              <a:rPr lang="tr-TR" dirty="0"/>
              <a:t>A-) Göktürkler         </a:t>
            </a:r>
          </a:p>
          <a:p>
            <a:r>
              <a:rPr lang="tr-TR" dirty="0"/>
              <a:t>B-) Büyük Hun Devleti       </a:t>
            </a:r>
          </a:p>
          <a:p>
            <a:r>
              <a:rPr lang="tr-TR" dirty="0"/>
              <a:t>C-) Uygurlar       </a:t>
            </a:r>
          </a:p>
          <a:p>
            <a:r>
              <a:rPr lang="tr-TR" dirty="0"/>
              <a:t>D-) Sümerler</a:t>
            </a:r>
          </a:p>
        </p:txBody>
      </p:sp>
    </p:spTree>
    <p:extLst>
      <p:ext uri="{BB962C8B-B14F-4D97-AF65-F5344CB8AC3E}">
        <p14:creationId xmlns="" xmlns:p14="http://schemas.microsoft.com/office/powerpoint/2010/main" val="262682114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CEVAP 19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CEVAP </a:t>
            </a:r>
            <a:r>
              <a:rPr lang="tr-TR" dirty="0" smtClean="0"/>
              <a:t>:     B 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0764864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2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Dünya </a:t>
            </a:r>
            <a:r>
              <a:rPr lang="tr-TR" dirty="0"/>
              <a:t>bor minerallerinin yüzde kaçı Türkiye'dedir?</a:t>
            </a:r>
          </a:p>
        </p:txBody>
      </p:sp>
    </p:spTree>
    <p:extLst>
      <p:ext uri="{BB962C8B-B14F-4D97-AF65-F5344CB8AC3E}">
        <p14:creationId xmlns="" xmlns:p14="http://schemas.microsoft.com/office/powerpoint/2010/main" val="98742154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20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Yerleşik hayata geçen ilk Türk devleti hangisidir?</a:t>
            </a:r>
          </a:p>
          <a:p>
            <a:r>
              <a:rPr lang="tr-TR" dirty="0"/>
              <a:t> </a:t>
            </a:r>
          </a:p>
          <a:p>
            <a:r>
              <a:rPr lang="tr-TR" dirty="0"/>
              <a:t>A-) Uygurlar     </a:t>
            </a:r>
          </a:p>
          <a:p>
            <a:r>
              <a:rPr lang="tr-TR" dirty="0"/>
              <a:t>B-) </a:t>
            </a:r>
            <a:r>
              <a:rPr lang="tr-TR" dirty="0" err="1"/>
              <a:t>Sasaniler</a:t>
            </a:r>
            <a:r>
              <a:rPr lang="tr-TR" dirty="0"/>
              <a:t>     </a:t>
            </a:r>
          </a:p>
          <a:p>
            <a:r>
              <a:rPr lang="tr-TR" dirty="0"/>
              <a:t>C-) Göktürkler     </a:t>
            </a:r>
          </a:p>
          <a:p>
            <a:r>
              <a:rPr lang="tr-TR" dirty="0"/>
              <a:t>D-) Büyük Hun Devleti</a:t>
            </a:r>
          </a:p>
        </p:txBody>
      </p:sp>
    </p:spTree>
    <p:extLst>
      <p:ext uri="{BB962C8B-B14F-4D97-AF65-F5344CB8AC3E}">
        <p14:creationId xmlns="" xmlns:p14="http://schemas.microsoft.com/office/powerpoint/2010/main" val="415755630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CEVAP 20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CEVAP </a:t>
            </a:r>
            <a:r>
              <a:rPr lang="tr-TR" dirty="0" smtClean="0"/>
              <a:t>:      A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35425417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21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tr-TR" dirty="0"/>
              <a:t>İpek Yolu tabiatın ve iklimin hazırladığı geniş vadi yatakları ile kervanların konaklamalarına yarayacak vahalardan oluşmaktadır.</a:t>
            </a:r>
          </a:p>
          <a:p>
            <a:r>
              <a:rPr lang="tr-TR" dirty="0"/>
              <a:t>Buna göre aşağıdakilerden hangisi İpek Yolu’nun özelliklerinden biri değildir?</a:t>
            </a:r>
          </a:p>
          <a:p>
            <a:r>
              <a:rPr lang="tr-TR" dirty="0"/>
              <a:t>A) Tabiatı uygun bir yol olarak açılmış</a:t>
            </a:r>
          </a:p>
          <a:p>
            <a:r>
              <a:rPr lang="tr-TR" dirty="0"/>
              <a:t>B) İnsan gücüyle açılmış bir yoldur</a:t>
            </a:r>
          </a:p>
          <a:p>
            <a:r>
              <a:rPr lang="tr-TR" dirty="0"/>
              <a:t>C) Kervanların rahat konaklayabileceği bir yoldur</a:t>
            </a:r>
          </a:p>
          <a:p>
            <a:r>
              <a:rPr lang="tr-TR" dirty="0"/>
              <a:t>D) Geniş vadi yataklarının geçtiği bir yoldur</a:t>
            </a:r>
          </a:p>
          <a:p>
            <a:r>
              <a:rPr lang="tr-TR" dirty="0"/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88873825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Cevap 21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CEVAP </a:t>
            </a:r>
            <a:r>
              <a:rPr lang="tr-TR" dirty="0" smtClean="0"/>
              <a:t>:     B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9106451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22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/>
              <a:t>Aşağıdakilerden hangisi Türklerin Orta Asya’dan göç etme nedenleri arasında değildir?</a:t>
            </a:r>
          </a:p>
          <a:p>
            <a:r>
              <a:rPr lang="tr-TR" dirty="0"/>
              <a:t> </a:t>
            </a:r>
          </a:p>
          <a:p>
            <a:r>
              <a:rPr lang="tr-TR" dirty="0"/>
              <a:t>A) Kuraklık                        </a:t>
            </a:r>
          </a:p>
          <a:p>
            <a:r>
              <a:rPr lang="tr-TR" dirty="0"/>
              <a:t>B) Salgın hastalıklar</a:t>
            </a:r>
          </a:p>
          <a:p>
            <a:r>
              <a:rPr lang="tr-TR" dirty="0"/>
              <a:t>C) Çin baskıları                  </a:t>
            </a:r>
          </a:p>
          <a:p>
            <a:r>
              <a:rPr lang="tr-TR" dirty="0"/>
              <a:t>D) Bütünlüğün sağlanması</a:t>
            </a:r>
          </a:p>
        </p:txBody>
      </p:sp>
    </p:spTree>
    <p:extLst>
      <p:ext uri="{BB962C8B-B14F-4D97-AF65-F5344CB8AC3E}">
        <p14:creationId xmlns="" xmlns:p14="http://schemas.microsoft.com/office/powerpoint/2010/main" val="97611544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Cevap 22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CEVAP </a:t>
            </a:r>
            <a:r>
              <a:rPr lang="tr-TR" dirty="0" smtClean="0"/>
              <a:t>:      D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62490522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1. ÜNİTE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00482290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1- Meydana gelen yada ortaya çıkan duruma ……….. denir.</a:t>
            </a:r>
          </a:p>
          <a:p>
            <a:pPr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54693714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Olay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39089664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2- Doğruluğu kanıtlanabilen, bilimsel verilere dayanan bilgilere ………… denir</a:t>
            </a:r>
            <a:r>
              <a:rPr lang="tr-TR" dirty="0" smtClean="0"/>
              <a:t>.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5472494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Cevap 2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%63 </a:t>
            </a:r>
          </a:p>
        </p:txBody>
      </p:sp>
    </p:spTree>
    <p:extLst>
      <p:ext uri="{BB962C8B-B14F-4D97-AF65-F5344CB8AC3E}">
        <p14:creationId xmlns="" xmlns:p14="http://schemas.microsoft.com/office/powerpoint/2010/main" val="240111376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 </a:t>
            </a:r>
            <a:r>
              <a:rPr lang="tr-TR" dirty="0"/>
              <a:t>Olgu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86622884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3- Doğruluğu kişiden kişiye değişen bilgilere ……….. denir.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62480017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Görüş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36645947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4- Bilimsel araştırma basamaklarından 4 üncüsü ……………………………………….’tir.</a:t>
            </a:r>
          </a:p>
          <a:p>
            <a:pPr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46355099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Varsayımları tespit etmek</a:t>
            </a:r>
          </a:p>
          <a:p>
            <a:r>
              <a:rPr lang="tr-TR" dirty="0"/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17699767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5- Bir vatandaş olarak ikinci görevimiz ………………………’tır.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58764959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Askerlik yapmak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1024364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6- </a:t>
            </a:r>
            <a:r>
              <a:rPr lang="tr-TR" dirty="0" err="1"/>
              <a:t>Atatürk,Türk</a:t>
            </a:r>
            <a:r>
              <a:rPr lang="tr-TR" dirty="0"/>
              <a:t> dilinin zenginleşmesi için ………………………………..’nu kurdu.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74785252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Türk Dil Kurumu</a:t>
            </a:r>
          </a:p>
          <a:p>
            <a:r>
              <a:rPr lang="tr-TR" dirty="0"/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416859098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7- </a:t>
            </a:r>
            <a:r>
              <a:rPr lang="tr-TR" dirty="0" err="1"/>
              <a:t>Atatürk,milletinin</a:t>
            </a:r>
            <a:r>
              <a:rPr lang="tr-TR" dirty="0"/>
              <a:t> çağdaş uygarlık düzeyine ulaşması için …………..……….’nu kurdu.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938007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3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Ergenekon Destanı hangi Türk Devletine aittir?</a:t>
            </a:r>
          </a:p>
        </p:txBody>
      </p:sp>
    </p:spTree>
    <p:extLst>
      <p:ext uri="{BB962C8B-B14F-4D97-AF65-F5344CB8AC3E}">
        <p14:creationId xmlns="" xmlns:p14="http://schemas.microsoft.com/office/powerpoint/2010/main" val="200573029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Türk Tarih Kurumu</a:t>
            </a:r>
          </a:p>
          <a:p>
            <a:r>
              <a:rPr lang="tr-TR" dirty="0"/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41987778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8- Bilimsel araştırma basamaklarında 6 </a:t>
            </a:r>
            <a:r>
              <a:rPr lang="tr-TR" dirty="0" err="1"/>
              <a:t>ncısı</a:t>
            </a:r>
            <a:r>
              <a:rPr lang="tr-TR" dirty="0"/>
              <a:t> ……………….’</a:t>
            </a:r>
            <a:r>
              <a:rPr lang="tr-TR" dirty="0" err="1"/>
              <a:t>dır</a:t>
            </a:r>
            <a:r>
              <a:rPr lang="tr-TR" dirty="0"/>
              <a:t>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21021921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Kaynakça</a:t>
            </a:r>
          </a:p>
          <a:p>
            <a:r>
              <a:rPr lang="tr-TR" dirty="0"/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61150990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9- İnsanların sahip olduğu hakların en başta geleni ……………………..’tür.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52123984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Özgürlük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96388121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10- Haklarımız verilmediğinde en son çare olarak ………….…………’ ne başvurmalıyız.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21940609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 Tüketici Hakları Mahkemesi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04474203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11-Yaşadığımız yerde hizmet eksikliği varsa ilk önce …………………… başvurulmalıdır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7848373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Muhtarlığa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07638581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12- (D) (Y) Bir olayın aygunhoca.com  her zaman bir tek nedeni ve sonucu mutlaka vardır</a:t>
            </a:r>
            <a:r>
              <a:rPr lang="tr-TR" dirty="0" smtClean="0"/>
              <a:t>.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2923926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Cevap 3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Köktürk Devleti</a:t>
            </a:r>
          </a:p>
        </p:txBody>
      </p:sp>
    </p:spTree>
    <p:extLst>
      <p:ext uri="{BB962C8B-B14F-4D97-AF65-F5344CB8AC3E}">
        <p14:creationId xmlns="" xmlns:p14="http://schemas.microsoft.com/office/powerpoint/2010/main" val="56852456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Doğru</a:t>
            </a:r>
            <a:endParaRPr lang="tr-TR" dirty="0"/>
          </a:p>
          <a:p>
            <a:endParaRPr lang="tr-TR" dirty="0"/>
          </a:p>
          <a:p>
            <a:r>
              <a:rPr lang="tr-TR" dirty="0"/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97408515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13- (D) (Y) Araştıracağımız konuyu yalnızca ders kitaplarına bakmak yeterlidir.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21602569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Yanlış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66080637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14- (D) (Y) Bütün insanların hakları, özgürlükleri ve sorumlulukları vardır.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610687766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Doğru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30602369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15- (D) (Y) Örnek bir vatandaş aygunhoca.com   muhtaçlara yardım eder.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971713541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Doğru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506683277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16- (D) (Y) Eğitim görmek hem hak, hem özgürlüktür.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015721104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Doğru</a:t>
            </a:r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418724531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17- (D) (Y) İnsanların haklarına saygılı olmalıyız.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9373729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4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Türkler öldürülen düşmanın taştan kabaca yontulmuş suretlerini temsil eden heykellere ne diyorlar</a:t>
            </a:r>
            <a:r>
              <a:rPr lang="tr-TR" dirty="0" smtClean="0"/>
              <a:t>?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812890399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Doğru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96196189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18- (D) (Y) Aldığımız bir malın fişini almamıza gerek yoktur.</a:t>
            </a:r>
          </a:p>
          <a:p>
            <a:r>
              <a:rPr lang="tr-TR" dirty="0" smtClean="0"/>
              <a:t>.</a:t>
            </a: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611369527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Yanlış</a:t>
            </a:r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731255744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19- (D) (Y)Bizim haklarımız var, bir sorunu çözerken karşı tarafın hakları yoktur. </a:t>
            </a:r>
          </a:p>
        </p:txBody>
      </p:sp>
    </p:spTree>
    <p:extLst>
      <p:ext uri="{BB962C8B-B14F-4D97-AF65-F5344CB8AC3E}">
        <p14:creationId xmlns="" xmlns:p14="http://schemas.microsoft.com/office/powerpoint/2010/main" val="3311102563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Yanlış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265134935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20- Aşağıdakilerden hangisi görüştür?</a:t>
            </a:r>
          </a:p>
          <a:p>
            <a:r>
              <a:rPr lang="tr-TR" dirty="0"/>
              <a:t>A) Manisa Ege Bölgesinde bulunur.</a:t>
            </a:r>
          </a:p>
          <a:p>
            <a:r>
              <a:rPr lang="tr-TR" dirty="0"/>
              <a:t>B) En güzel il İstanbul’dur.</a:t>
            </a:r>
          </a:p>
          <a:p>
            <a:r>
              <a:rPr lang="tr-TR" dirty="0"/>
              <a:t>C) Konya da karasal iklim görülür.</a:t>
            </a:r>
          </a:p>
          <a:p>
            <a:r>
              <a:rPr lang="tr-TR" dirty="0"/>
              <a:t>D) Mersin ilinin bitki örtüsü makidir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852712830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B (En güzel il İstanbul’dur.)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252156932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2.ÜNİTE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600789097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1- Kuşbakışının belli bir oranda küçültülmesine …………… denir</a:t>
            </a:r>
            <a:r>
              <a:rPr lang="tr-TR" dirty="0" smtClean="0"/>
              <a:t>.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643400043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1- </a:t>
            </a:r>
            <a:r>
              <a:rPr lang="tr-TR" dirty="0" smtClean="0"/>
              <a:t>Harita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910710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Cevap 4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Balbal</a:t>
            </a:r>
          </a:p>
        </p:txBody>
      </p:sp>
    </p:spTree>
    <p:extLst>
      <p:ext uri="{BB962C8B-B14F-4D97-AF65-F5344CB8AC3E}">
        <p14:creationId xmlns="" xmlns:p14="http://schemas.microsoft.com/office/powerpoint/2010/main" val="2681697258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2- Ölçeksiz kabataslak çizimlere ……………. denir.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927892382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2- Kroki </a:t>
            </a:r>
          </a:p>
        </p:txBody>
      </p:sp>
    </p:spTree>
    <p:extLst>
      <p:ext uri="{BB962C8B-B14F-4D97-AF65-F5344CB8AC3E}">
        <p14:creationId xmlns="" xmlns:p14="http://schemas.microsoft.com/office/powerpoint/2010/main" val="4022227518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3- Kuzey Yarım Küre’de olan dönenceye ………………………….. denir.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87686541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3- Yengeç </a:t>
            </a:r>
            <a:r>
              <a:rPr lang="tr-TR" dirty="0" smtClean="0"/>
              <a:t>Dönencesi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249695668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4- Güney Yarım Küre’de olan dönenceye ………………………….. denir.</a:t>
            </a:r>
          </a:p>
          <a:p>
            <a:endParaRPr lang="tr-TR" dirty="0"/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154758473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4- Oğlak Dönencesi</a:t>
            </a:r>
          </a:p>
          <a:p>
            <a:endParaRPr lang="tr-TR" dirty="0"/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924784295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5- Kutup noktalarında birleşen yarım çemberlere ………………. denir</a:t>
            </a:r>
            <a:r>
              <a:rPr lang="tr-TR" dirty="0" smtClean="0"/>
              <a:t>.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67856606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5- Meridyen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179959938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6- Bir yerin karalar, denizler vb. yerlere göre belirtilmesine …………………….. denir.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149965706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6- Özel Konum 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78073028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a Tasarımı">
  <a:themeElements>
    <a:clrScheme name="Özel 15">
      <a:dk1>
        <a:srgbClr val="3F0040"/>
      </a:dk1>
      <a:lt1>
        <a:srgbClr val="FE19FF"/>
      </a:lt1>
      <a:dk2>
        <a:srgbClr val="3F0040"/>
      </a:dk2>
      <a:lt2>
        <a:srgbClr val="FE19FF"/>
      </a:lt2>
      <a:accent1>
        <a:srgbClr val="99FFCC"/>
      </a:accent1>
      <a:accent2>
        <a:srgbClr val="FF0000"/>
      </a:accent2>
      <a:accent3>
        <a:srgbClr val="00CC99"/>
      </a:accent3>
      <a:accent4>
        <a:srgbClr val="FF99CC"/>
      </a:accent4>
      <a:accent5>
        <a:srgbClr val="00CC00"/>
      </a:accent5>
      <a:accent6>
        <a:srgbClr val="000066"/>
      </a:accent6>
      <a:hlink>
        <a:srgbClr val="99FFCC"/>
      </a:hlink>
      <a:folHlink>
        <a:srgbClr val="008080"/>
      </a:folHlink>
    </a:clrScheme>
    <a:fontScheme name="Smokin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oda Tasarımı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74</TotalTime>
  <Words>1684</Words>
  <PresentationFormat>Ekran Gösterisi (4:3)</PresentationFormat>
  <Paragraphs>304</Paragraphs>
  <Slides>171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171</vt:i4>
      </vt:variant>
    </vt:vector>
  </HeadingPairs>
  <TitlesOfParts>
    <vt:vector size="172" baseType="lpstr">
      <vt:lpstr>Moda Tasarımı</vt:lpstr>
      <vt:lpstr>6.Sınıf Sosyal Bilgiler</vt:lpstr>
      <vt:lpstr>Soru 1</vt:lpstr>
      <vt:lpstr>Cevap 1</vt:lpstr>
      <vt:lpstr>Soru 2</vt:lpstr>
      <vt:lpstr>Cevap 2</vt:lpstr>
      <vt:lpstr>Soru 3</vt:lpstr>
      <vt:lpstr>Cevap 3</vt:lpstr>
      <vt:lpstr>Soru 4</vt:lpstr>
      <vt:lpstr>Cevap 4</vt:lpstr>
      <vt:lpstr>Soru 5</vt:lpstr>
      <vt:lpstr>Cevap 5</vt:lpstr>
      <vt:lpstr>Soru 6</vt:lpstr>
      <vt:lpstr>Cevap 6</vt:lpstr>
      <vt:lpstr>Soru 7</vt:lpstr>
      <vt:lpstr>Cevap 7</vt:lpstr>
      <vt:lpstr>Soru 8</vt:lpstr>
      <vt:lpstr>Cevap 8</vt:lpstr>
      <vt:lpstr>Soru 9</vt:lpstr>
      <vt:lpstr>Cevap 9</vt:lpstr>
      <vt:lpstr>Soru 10</vt:lpstr>
      <vt:lpstr>Cevap 10</vt:lpstr>
      <vt:lpstr>Soru 11</vt:lpstr>
      <vt:lpstr>Cevap 11</vt:lpstr>
      <vt:lpstr>Soru 12</vt:lpstr>
      <vt:lpstr>Cevap 12</vt:lpstr>
      <vt:lpstr>Soru 13</vt:lpstr>
      <vt:lpstr>CEVAP 13</vt:lpstr>
      <vt:lpstr>SORU 14</vt:lpstr>
      <vt:lpstr>CEVAP 14</vt:lpstr>
      <vt:lpstr>SORU 15</vt:lpstr>
      <vt:lpstr>CEVAP 15</vt:lpstr>
      <vt:lpstr>SORU 16</vt:lpstr>
      <vt:lpstr>CEVAP 16</vt:lpstr>
      <vt:lpstr>SORU 17</vt:lpstr>
      <vt:lpstr>CEVAP 17</vt:lpstr>
      <vt:lpstr>SORU 18</vt:lpstr>
      <vt:lpstr>CEVAP 18</vt:lpstr>
      <vt:lpstr>SORU 19</vt:lpstr>
      <vt:lpstr>CEVAP 19</vt:lpstr>
      <vt:lpstr>SORU 20</vt:lpstr>
      <vt:lpstr>CEVAP 20</vt:lpstr>
      <vt:lpstr>Soru 21</vt:lpstr>
      <vt:lpstr>Cevap 21</vt:lpstr>
      <vt:lpstr>Soru 22</vt:lpstr>
      <vt:lpstr>Cevap 22</vt:lpstr>
      <vt:lpstr>1. ÜNİTE</vt:lpstr>
      <vt:lpstr>Slayt 47</vt:lpstr>
      <vt:lpstr>Slayt 48</vt:lpstr>
      <vt:lpstr>Slayt 49</vt:lpstr>
      <vt:lpstr>Slayt 50</vt:lpstr>
      <vt:lpstr>Slayt 51</vt:lpstr>
      <vt:lpstr>Slayt 52</vt:lpstr>
      <vt:lpstr>Slayt 53</vt:lpstr>
      <vt:lpstr>Slayt 54</vt:lpstr>
      <vt:lpstr>Slayt 55</vt:lpstr>
      <vt:lpstr>Slayt 56</vt:lpstr>
      <vt:lpstr>Slayt 57</vt:lpstr>
      <vt:lpstr>Slayt 58</vt:lpstr>
      <vt:lpstr>Slayt 59</vt:lpstr>
      <vt:lpstr>Slayt 60</vt:lpstr>
      <vt:lpstr>Slayt 61</vt:lpstr>
      <vt:lpstr>Slayt 62</vt:lpstr>
      <vt:lpstr>Slayt 63</vt:lpstr>
      <vt:lpstr>Slayt 64</vt:lpstr>
      <vt:lpstr>Slayt 65</vt:lpstr>
      <vt:lpstr>Slayt 66</vt:lpstr>
      <vt:lpstr>Slayt 67</vt:lpstr>
      <vt:lpstr>Slayt 68</vt:lpstr>
      <vt:lpstr>Slayt 69</vt:lpstr>
      <vt:lpstr>Slayt 70</vt:lpstr>
      <vt:lpstr>Slayt 71</vt:lpstr>
      <vt:lpstr>Slayt 72</vt:lpstr>
      <vt:lpstr>Slayt 73</vt:lpstr>
      <vt:lpstr>Slayt 74</vt:lpstr>
      <vt:lpstr>Slayt 75</vt:lpstr>
      <vt:lpstr>Slayt 76</vt:lpstr>
      <vt:lpstr>Slayt 77</vt:lpstr>
      <vt:lpstr>Slayt 78</vt:lpstr>
      <vt:lpstr>Slayt 79</vt:lpstr>
      <vt:lpstr>Slayt 80</vt:lpstr>
      <vt:lpstr>Slayt 81</vt:lpstr>
      <vt:lpstr>Slayt 82</vt:lpstr>
      <vt:lpstr>Slayt 83</vt:lpstr>
      <vt:lpstr>Slayt 84</vt:lpstr>
      <vt:lpstr>Slayt 85</vt:lpstr>
      <vt:lpstr>Slayt 86</vt:lpstr>
      <vt:lpstr>2.ÜNİTE</vt:lpstr>
      <vt:lpstr>Slayt 88</vt:lpstr>
      <vt:lpstr>Slayt 89</vt:lpstr>
      <vt:lpstr>Slayt 90</vt:lpstr>
      <vt:lpstr>Slayt 91</vt:lpstr>
      <vt:lpstr>Slayt 92</vt:lpstr>
      <vt:lpstr>Slayt 93</vt:lpstr>
      <vt:lpstr>Slayt 94</vt:lpstr>
      <vt:lpstr>Slayt 95</vt:lpstr>
      <vt:lpstr>Slayt 96</vt:lpstr>
      <vt:lpstr>Slayt 97</vt:lpstr>
      <vt:lpstr>Slayt 98</vt:lpstr>
      <vt:lpstr>Slayt 99</vt:lpstr>
      <vt:lpstr>Slayt 100</vt:lpstr>
      <vt:lpstr>Slayt 101</vt:lpstr>
      <vt:lpstr>Slayt 102</vt:lpstr>
      <vt:lpstr>Slayt 103</vt:lpstr>
      <vt:lpstr>Slayt 104</vt:lpstr>
      <vt:lpstr>Slayt 105</vt:lpstr>
      <vt:lpstr>Slayt 106</vt:lpstr>
      <vt:lpstr>Slayt 107</vt:lpstr>
      <vt:lpstr>Slayt 108</vt:lpstr>
      <vt:lpstr>Slayt 109</vt:lpstr>
      <vt:lpstr>Slayt 110</vt:lpstr>
      <vt:lpstr>Slayt 111</vt:lpstr>
      <vt:lpstr>Slayt 112</vt:lpstr>
      <vt:lpstr>Slayt 113</vt:lpstr>
      <vt:lpstr>Slayt 114</vt:lpstr>
      <vt:lpstr>Slayt 115</vt:lpstr>
      <vt:lpstr>Slayt 116</vt:lpstr>
      <vt:lpstr>Slayt 117</vt:lpstr>
      <vt:lpstr>Slayt 118</vt:lpstr>
      <vt:lpstr>Slayt 119</vt:lpstr>
      <vt:lpstr>Slayt 120</vt:lpstr>
      <vt:lpstr>Slayt 121</vt:lpstr>
      <vt:lpstr>Slayt 122</vt:lpstr>
      <vt:lpstr>Slayt 123</vt:lpstr>
      <vt:lpstr>Slayt 124</vt:lpstr>
      <vt:lpstr>Slayt 125</vt:lpstr>
      <vt:lpstr>Slayt 126</vt:lpstr>
      <vt:lpstr>Slayt 127</vt:lpstr>
      <vt:lpstr>3. ÜNİTE</vt:lpstr>
      <vt:lpstr>Slayt 129</vt:lpstr>
      <vt:lpstr>Slayt 130</vt:lpstr>
      <vt:lpstr>Slayt 131</vt:lpstr>
      <vt:lpstr>Slayt 132</vt:lpstr>
      <vt:lpstr>Slayt 133</vt:lpstr>
      <vt:lpstr>Slayt 134</vt:lpstr>
      <vt:lpstr>Slayt 135</vt:lpstr>
      <vt:lpstr>Slayt 136</vt:lpstr>
      <vt:lpstr>Slayt 137</vt:lpstr>
      <vt:lpstr>Slayt 138</vt:lpstr>
      <vt:lpstr>Slayt 139</vt:lpstr>
      <vt:lpstr>Slayt 140</vt:lpstr>
      <vt:lpstr>Slayt 141</vt:lpstr>
      <vt:lpstr>Slayt 142</vt:lpstr>
      <vt:lpstr>Slayt 143</vt:lpstr>
      <vt:lpstr>Slayt 144</vt:lpstr>
      <vt:lpstr>Slayt 145</vt:lpstr>
      <vt:lpstr>Slayt 146</vt:lpstr>
      <vt:lpstr>Slayt 147</vt:lpstr>
      <vt:lpstr>Slayt 148</vt:lpstr>
      <vt:lpstr>Slayt 149</vt:lpstr>
      <vt:lpstr>Slayt 150</vt:lpstr>
      <vt:lpstr>Slayt 151</vt:lpstr>
      <vt:lpstr>Slayt 152</vt:lpstr>
      <vt:lpstr>Slayt 153</vt:lpstr>
      <vt:lpstr>Slayt 154</vt:lpstr>
      <vt:lpstr>Slayt 155</vt:lpstr>
      <vt:lpstr>Slayt 156</vt:lpstr>
      <vt:lpstr>Slayt 157</vt:lpstr>
      <vt:lpstr>Slayt 158</vt:lpstr>
      <vt:lpstr>Slayt 159</vt:lpstr>
      <vt:lpstr>Slayt 160</vt:lpstr>
      <vt:lpstr>Slayt 161</vt:lpstr>
      <vt:lpstr>Slayt 162</vt:lpstr>
      <vt:lpstr>Slayt 163</vt:lpstr>
      <vt:lpstr>Slayt 164</vt:lpstr>
      <vt:lpstr>Slayt 165</vt:lpstr>
      <vt:lpstr>Slayt 166</vt:lpstr>
      <vt:lpstr>Slayt 167</vt:lpstr>
      <vt:lpstr>Slayt 168</vt:lpstr>
      <vt:lpstr>Kazanan grubu tebrik ederim</vt:lpstr>
      <vt:lpstr>İZLEDİĞİNİZ İÇİN TEŞEKKÜRLER</vt:lpstr>
      <vt:lpstr>Egitimhane.Com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2016-11-14T15:28:33Z</dcterms:created>
  <dcterms:modified xsi:type="dcterms:W3CDTF">2017-02-08T14:22:30Z</dcterms:modified>
  <cp:category>www.sorubak.com</cp:category>
</cp:coreProperties>
</file>