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AF606853-7671-496A-8E4F-DF71F8EC918B}" styleName="Koyu Stil 1 - Vurgu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3705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080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9525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1796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7444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4391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700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5169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034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7709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1435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14840-46C9-48F3-817A-D82F0C5F8821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249FB-67AD-4987-9617-D4BB769816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829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86742" cy="1898653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SOSYAL BİLGİLER 6.SINIF</a:t>
            </a:r>
            <a:br>
              <a:rPr lang="tr-TR" dirty="0" smtClean="0"/>
            </a:br>
            <a:r>
              <a:rPr lang="tr-TR" b="1" dirty="0" smtClean="0">
                <a:solidFill>
                  <a:schemeClr val="accent6">
                    <a:lumMod val="75000"/>
                  </a:schemeClr>
                </a:solidFill>
              </a:rPr>
              <a:t>YERYÜZÜNDE YAŞAM </a:t>
            </a:r>
            <a:br>
              <a:rPr lang="tr-TR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b="1" dirty="0" smtClean="0">
                <a:solidFill>
                  <a:schemeClr val="accent6">
                    <a:lumMod val="75000"/>
                  </a:schemeClr>
                </a:solidFill>
              </a:rPr>
              <a:t>ETKİNLİĞİ</a:t>
            </a:r>
            <a:endParaRPr lang="tr-T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000372"/>
            <a:ext cx="4084506" cy="2625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17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DOĞRU-YANLIŞ ETKİNLİĞİ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34631150"/>
              </p:ext>
            </p:extLst>
          </p:nvPr>
        </p:nvGraphicFramePr>
        <p:xfrm>
          <a:off x="457200" y="1600200"/>
          <a:ext cx="8229600" cy="51257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8416"/>
                <a:gridCol w="5688632"/>
                <a:gridCol w="936104"/>
                <a:gridCol w="946448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SORULAR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1- İlk insanlar mağara</a:t>
                      </a:r>
                      <a:r>
                        <a:rPr lang="tr-TR" baseline="0" dirty="0" smtClean="0"/>
                        <a:t> ve ağaç kovuklarında yaşarlardı.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</a:t>
                      </a:r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2-İnsanları bulup kullandığı ilk maden demirdir.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3-Yazı, MÖ 3500 yılında</a:t>
                      </a:r>
                      <a:r>
                        <a:rPr lang="tr-TR" baseline="0" dirty="0" smtClean="0"/>
                        <a:t> bulunmuştur. Buna göre yazı günümüzden   3500 yıl kadar önce kullanılmaya başlanmıştır.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4-Tarım faaliyetleri  değirmen, saban, orak gibi aletlerin yapılmasında</a:t>
                      </a:r>
                      <a:r>
                        <a:rPr lang="tr-TR" baseline="0" dirty="0" smtClean="0"/>
                        <a:t> etkili olmuştur.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5- İnsanlar ilk olarak göl ve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dirty="0" smtClean="0"/>
                        <a:t> ırmak  kenarlarındaki verimli topraklara yerleşmişlerdir.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6- İnsanların  yaşadıkları yerin etrafını surlarla çevrilmesinin nedeni ticareti geliştirmektir.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7-İnsanların kullandığı  ilk araç ve gereçler  tunçtan yapılmıştır.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615912" y="2022416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615912" y="2703712"/>
            <a:ext cx="457200" cy="457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561264" y="3501008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539712" y="4293096"/>
            <a:ext cx="457200" cy="4572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582816" y="4869160"/>
            <a:ext cx="457200" cy="457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589128" y="5517232"/>
            <a:ext cx="457200" cy="457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82816" y="6165304"/>
            <a:ext cx="457200" cy="457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6774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C 0.00382 -0.01597 0.01805 -0.01991 0.0283 -0.02685 C 0.03055 -0.02824 0.03316 -0.02894 0.03489 -0.03125 C 0.03663 -0.03357 0.03802 -0.03634 0.03993 -0.03796 C 0.04288 -0.04051 0.0467 -0.04074 0.05 -0.04236 C 0.0618 -0.05463 0.07691 -0.06551 0.09166 -0.06898 C 0.10243 -0.07616 0.11406 -0.08033 0.125 -0.08681 C 0.13246 -0.09121 0.13663 -0.0956 0.14496 -0.09792 C 0.15173 -0.10394 0.15885 -0.10625 0.16666 -0.10903 C 0.17778 -0.12037 0.17066 -0.11482 0.18993 -0.12222 C 0.19496 -0.12431 0.20503 -0.12894 0.20503 -0.12894 C 0.21198 -0.13519 0.2191 -0.1338 0.22656 -0.13796 C 0.24601 -0.14884 0.26337 -0.16088 0.28489 -0.16459 C 0.29844 -0.17338 0.28732 -0.16713 0.31163 -0.17338 C 0.33437 -0.17917 0.35521 -0.18796 0.3783 -0.19121 C 0.3941 -0.20162 0.42465 -0.20093 0.44323 -0.20463 C 0.47361 -0.20278 0.50746 -0.20139 0.53663 -0.18681 C 0.54253 -0.1838 0.5493 -0.18403 0.55503 -0.18009 C 0.56528 -0.17315 0.57361 -0.15972 0.58316 -0.15116 C 0.59045 -0.13195 0.58212 -0.1507 0.59166 -0.13796 C 0.60069 -0.12593 0.59305 -0.13264 0.59982 -0.12222 C 0.60243 -0.11829 0.60833 -0.11111 0.60833 -0.11111 C 0.61128 -0.09861 0.61823 -0.09514 0.62326 -0.08449 C 0.62448 -0.08171 0.62465 -0.07778 0.62656 -0.0757 C 0.62969 -0.07222 0.63455 -0.07292 0.63837 -0.0713 C 0.64219 -0.06621 0.64965 -0.05463 0.65503 -0.05116 C 0.68073 -0.03426 0.64826 -0.06181 0.675 -0.03796 C 0.67673 -0.03634 0.67812 -0.03426 0.68003 -0.03334 C 0.68333 -0.03195 0.68993 -0.02894 0.68993 -0.02894 C 0.69653 -0.01736 0.69913 -0.00972 0.70156 0.0044 C 0.70017 0.01041 0.70017 0.02569 0.6967 0.01111 C 0.69774 0.00671 0.7 -0.00232 0.7 -0.00232 " pathEditMode="relative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0.08657 C 0.01528 0.08101 0.02344 0.05115 0.04236 0.04444 C 0.05347 0.0331 0.06528 0.01504 0.07847 0.00879 C 0.08351 0.00231 0.08681 3.7037E-6 0.0934 -0.00232 C 0.10226 -0.01366 0.09445 -0.00533 0.10816 -0.01343 C 0.11267 -0.01598 0.11719 -0.01875 0.12136 -0.02223 C 0.12413 -0.02454 0.12674 -0.02709 0.12952 -0.02894 C 0.1349 -0.03241 0.14601 -0.03774 0.14601 -0.0375 C 0.16493 -0.06366 0.1434 -0.03704 0.15747 -0.04885 C 0.17292 -0.06181 0.15955 -0.05533 0.17066 -0.05996 C 0.17517 -0.06598 0.17952 -0.07176 0.18386 -0.07778 C 0.18629 -0.08102 0.19045 -0.08079 0.19375 -0.08218 C 0.19601 -0.08334 0.19809 -0.08519 0.20035 -0.08658 C 0.20556 -0.09399 0.21545 -0.09445 0.22327 -0.09769 C 0.22986 -0.10695 0.24063 -0.10834 0.24965 -0.11111 C 0.25955 -0.11436 0.26927 -0.11783 0.27934 -0.11991 C 0.29427 -0.12709 0.29879 -0.12385 0.31875 -0.12223 C 0.32049 -0.12153 0.32205 -0.12037 0.32379 -0.11991 C 0.32917 -0.11875 0.3349 -0.11945 0.34011 -0.11783 C 0.34202 -0.11713 0.34323 -0.11459 0.34514 -0.11343 C 0.34844 -0.11135 0.35573 -0.10857 0.3599 -0.10672 C 0.36875 -0.09885 0.37743 -0.09607 0.38785 -0.09329 C 0.39983 -0.08264 0.39358 -0.08287 0.41094 -0.0801 C 0.43785 -0.06736 0.46476 -0.05695 0.49323 -0.05324 C 0.50017 -0.05139 0.50816 -0.05186 0.51441 -0.04676 C 0.5191 -0.04283 0.52327 -0.03889 0.52934 -0.03774 C 0.55035 -0.03403 0.57222 -0.03172 0.5934 -0.02894 C 0.60695 -0.02269 0.62205 -0.02153 0.63629 -0.01991 C 0.6434 -0.0176 0.65035 -0.01274 0.65764 -0.01111 C 0.69479 -0.00255 0.73507 -0.00417 0.77274 -0.00232 C 0.79618 -0.0051 0.78472 -0.0044 0.80729 -0.0044 " pathEditMode="relative" rAng="0" ptsTypes="ffffffffffffffffff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1" y="-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222 0.01042 L 0.81927 -0.0018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44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48148E-6 C 0.00486 -0.01805 0.01284 -0.03657 0.01996 -0.05324 C 0.02048 -0.05625 0.02083 -0.05926 0.0217 -0.06204 C 0.02257 -0.06458 0.02448 -0.0662 0.025 -0.06875 C 0.02673 -0.07755 0.02621 -0.0868 0.0283 -0.09537 C 0.03107 -0.10671 0.03333 -0.11759 0.03663 -0.1287 C 0.03871 -0.14977 0.04045 -0.17014 0.0434 -0.1912 C 0.04531 -0.23102 0.05121 -0.27222 0.05833 -0.31111 C 0.06076 -0.34143 0.06597 -0.37106 0.07326 -0.4 C 0.07812 -0.41944 0.07482 -0.41435 0.08333 -0.42222 C 0.08628 -0.44074 0.09271 -0.45741 0.0967 -0.47546 C 0.09965 -0.48866 0.10225 -0.50231 0.10503 -0.51551 C 0.11007 -0.53912 0.10173 -0.50532 0.11007 -0.53773 C 0.11198 -0.54514 0.11319 -0.55255 0.11493 -0.55995 C 0.11545 -0.56227 0.11666 -0.56667 0.11666 -0.56667 C 0.12656 -0.56204 0.12604 -0.56389 0.13333 -0.55555 C 0.13906 -0.54907 0.1408 -0.54097 0.14826 -0.53773 C 0.16267 -0.5118 0.18663 -0.50116 0.20659 -0.48426 C 0.22118 -0.47199 0.23472 -0.45532 0.25 -0.44444 C 0.26632 -0.43287 0.28559 -0.42222 0.3 -0.40648 C 0.30573 -0.40023 0.31527 -0.38912 0.3217 -0.38426 C 0.32639 -0.38079 0.33177 -0.37893 0.33663 -0.37546 C 0.36996 -0.35208 0.33246 -0.37639 0.36007 -0.35324 C 0.36527 -0.34884 0.37135 -0.34653 0.37673 -0.34213 C 0.3783 -0.33773 0.37916 -0.33241 0.38159 -0.3287 C 0.38281 -0.32685 0.38507 -0.32778 0.38663 -0.32662 C 0.39583 -0.31898 0.40416 -0.30972 0.41336 -0.30208 C 0.43385 -0.28472 0.41979 -0.29213 0.43159 -0.28657 C 0.44218 -0.27245 0.45399 -0.25995 0.4684 -0.25347 C 0.47239 -0.24514 0.47604 -0.24097 0.48333 -0.23796 C 0.49375 -0.22338 0.50521 -0.20718 0.51996 -0.20208 C 0.52777 -0.18611 0.54271 -0.17708 0.55486 -0.16875 C 0.55798 -0.1669 0.56007 -0.16319 0.56336 -0.16204 C 0.56753 -0.16018 0.57222 -0.16065 0.57673 -0.15995 C 0.58802 -0.1544 0.60034 -0.15046 0.61163 -0.14444 C 0.62639 -0.13657 0.63889 -0.12755 0.65503 -0.1243 C 0.67413 -0.11574 0.66475 -0.11852 0.68333 -0.11551 C 0.69097 -0.11042 0.69913 -0.10741 0.70659 -0.10208 C 0.70104 -0.10069 0.69236 -0.1044 0.68993 -0.09768 C 0.68593 -0.08634 0.6908 -0.07245 0.69166 -0.05995 C 0.69201 -0.05393 0.69149 -0.04745 0.6934 -0.04213 C 0.69514 -0.03727 0.70173 -0.03102 0.70173 -0.03102 C 0.70503 -0.0169 0.7 -0.0044 0.7 0.00903 " pathEditMode="relative" ptsTypes="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0.01504 C 0.00694 -0.0051 0.01979 -0.01181 0.02847 -0.0294 C 0.03767 -0.04838 0.04826 -0.0625 0.0618 -0.07616 C 0.07413 -0.10324 0.0592 -0.07246 0.07343 -0.09607 C 0.09427 -0.13079 0.07066 -0.09329 0.0835 -0.11829 C 0.09305 -0.13681 0.10468 -0.15602 0.1151 -0.17385 C 0.12343 -0.18797 0.13767 -0.19861 0.14513 -0.21389 C 0.15208 -0.22824 0.16163 -0.23959 0.17187 -0.24954 C 0.17395 -0.25139 0.17656 -0.25209 0.17847 -0.25394 C 0.18611 -0.26158 0.18802 -0.27037 0.19687 -0.27616 C 0.20416 -0.29098 0.22465 -0.30926 0.23854 -0.31389 C 0.26475 -0.33773 0.27951 -0.3 0.29687 -0.28496 C 0.30069 -0.27709 0.30572 -0.27454 0.31006 -0.26713 C 0.3177 -0.25394 0.32343 -0.23959 0.33177 -0.22732 C 0.34079 -0.21389 0.35104 -0.20232 0.35833 -0.18727 C 0.36215 -0.17084 0.35868 -0.1831 0.37326 -0.15602 C 0.37465 -0.15348 0.38055 -0.14144 0.38159 -0.14051 C 0.40086 -0.12547 0.39322 -0.13241 0.4052 -0.1206 C 0.41614 -0.09838 0.43177 -0.08218 0.4467 -0.06505 C 0.46441 -0.04468 0.48298 -0.02246 0.50347 -0.00718 C 0.5118 -0.0007 0.52291 0.0037 0.53177 0.00833 C 0.53941 0.0125 0.55052 0.01342 0.5585 0.01504 C 0.5993 0.02361 0.56545 0.01852 0.63506 0.02384 C 0.65347 0.03009 0.62968 0.02268 0.67013 0.02824 C 0.67691 0.02916 0.6901 0.03287 0.6901 0.0331 C 0.70746 0.03055 0.7085 0.03449 0.7085 0.01504 L 0.69687 0.00602 " pathEditMode="relative" rAng="0" ptsTypes="fffffffffffffffffffffffff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30" y="-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18519E-6 C 0.01041 0.00903 0.01875 -0.00046 0.0283 -0.00671 C 0.04201 -0.01597 0.0559 -0.02337 0.0684 -0.03564 C 0.07309 -0.05578 0.06493 -0.02546 0.07673 -0.04884 C 0.07864 -0.05277 0.07847 -0.0581 0.08003 -0.06226 C 0.08316 -0.0706 0.08923 -0.07708 0.09496 -0.08217 C 0.09809 -0.08773 0.10243 -0.09189 0.10503 -0.09791 C 0.10607 -0.10046 0.10538 -0.10416 0.10659 -0.10671 C 0.10746 -0.10833 0.11979 -0.1206 0.1217 -0.12222 C 0.12482 -0.14467 0.12031 -0.12175 0.13159 -0.14675 C 0.13281 -0.1493 0.13264 -0.15277 0.13333 -0.15555 C 0.13889 -0.17546 0.14357 -0.19606 0.15 -0.2155 C 0.16128 -0.25023 0.14791 -0.19513 0.16163 -0.24444 C 0.16319 -0.25023 0.16336 -0.25648 0.16493 -0.26226 C 0.16614 -0.26689 0.16857 -0.27106 0.16996 -0.27569 C 0.17135 -0.27985 0.17222 -0.28448 0.17326 -0.28888 C 0.17552 -0.30833 0.18021 -0.32152 0.18507 -0.34004 C 0.19149 -0.36388 0.18663 -0.36411 0.2 -0.38217 C 0.20191 -0.38472 0.20434 -0.38657 0.20659 -0.38888 C 0.20885 -0.39768 0.20955 -0.40671 0.21146 -0.4155 C 0.21406 -0.42523 0.21753 -0.43472 0.21996 -0.44444 C 0.22361 -0.45972 0.22187 -0.46481 0.22986 -0.47569 C 0.23125 -0.48078 0.23646 -0.50763 0.23993 -0.5111 C 0.24114 -0.51249 0.24323 -0.51273 0.24496 -0.51342 C 0.24618 -0.5199 0.24687 -0.52685 0.24826 -0.53333 C 0.24896 -0.53796 0.25173 -0.54675 0.25173 -0.54675 C 0.2533 -0.56064 0.25642 -0.5736 0.25989 -0.5868 C 0.26909 -0.5743 0.26753 -0.56805 0.28003 -0.56226 C 0.28628 -0.54953 0.29305 -0.5368 0.3 -0.52453 C 0.30312 -0.51249 0.30816 -0.5037 0.31336 -0.49328 C 0.31527 -0.48518 0.32326 -0.47106 0.32326 -0.47106 C 0.32708 -0.45671 0.33628 -0.44305 0.3434 -0.43124 C 0.34705 -0.42523 0.35399 -0.40138 0.36007 -0.39999 C 0.36336 -0.3993 0.36666 -0.3986 0.36996 -0.39791 C 0.38402 -0.37916 0.38698 -0.36319 0.39826 -0.34444 C 0.40468 -0.33379 0.41267 -0.32314 0.41996 -0.31342 C 0.42517 -0.29791 0.43125 -0.28194 0.43993 -0.26898 C 0.45034 -0.25347 0.46527 -0.24351 0.47673 -0.22893 C 0.48281 -0.21273 0.4783 -0.22245 0.4934 -0.20231 C 0.50017 -0.19328 0.51649 -0.18009 0.51649 -0.18009 C 0.52552 -0.1618 0.51961 -0.16874 0.53489 -0.15995 C 0.54218 -0.13009 0.56527 -0.12615 0.58159 -0.1111 C 0.59566 -0.09814 0.60955 -0.08472 0.62326 -0.07106 C 0.64149 -0.05277 0.65277 -0.03703 0.6717 -0.02222 C 0.68229 -0.01388 0.69149 -0.00277 0.7033 0.00209 C 0.71753 0.01528 0.69548 -0.00416 0.7184 0.01112 C 0.7375 0.02385 0.70955 0.01204 0.73507 0.02431 C 0.74757 0.03033 0.7618 0.02964 0.775 0.03334 C 0.77951 0.03265 0.7842 0.03357 0.78836 0.03102 C 0.78993 0.0301 0.78941 0.02663 0.78993 0.02431 C 0.79097 0.01991 0.79149 0.01505 0.7934 0.01112 C 0.79566 0.00672 0.8 -0.00232 0.8 -0.00232 " pathEditMode="relative" ptsTypes="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C 0.01545 0.00232 0.01371 0.00371 0.02847 -4.81481E-6 C 0.03628 -0.00208 0.03073 -0.00254 0.03837 -0.00671 C 0.04253 -0.00903 0.04722 -0.00949 0.05173 -0.01111 C 0.06146 -0.01967 0.07205 -0.01944 0.08003 -0.03333 C 0.08576 -0.04352 0.09149 -0.0493 0.09843 -0.05787 C 0.10798 -0.06944 0.1125 -0.0794 0.12343 -0.08657 C 0.1375 -0.10625 0.11371 -0.07361 0.13177 -0.0956 C 0.15034 -0.11828 0.13941 -0.11227 0.15173 -0.11782 C 0.16423 -0.13148 0.17691 -0.1375 0.19166 -0.14884 C 0.2 -0.15509 0.20746 -0.16342 0.2151 -0.17106 C 0.22239 -0.17824 0.23107 -0.18403 0.23663 -0.19328 C 0.23958 -0.19768 0.24218 -0.20254 0.24514 -0.20671 C 0.24878 -0.21203 0.25312 -0.21666 0.25677 -0.22222 C 0.26024 -0.22778 0.26267 -0.23472 0.26649 -0.24004 C 0.2776 -0.25578 0.27778 -0.24907 0.2868 -0.26435 C 0.29548 -0.27893 0.30538 -0.2993 0.31337 -0.31551 C 0.32066 -0.33009 0.32448 -0.34768 0.33177 -0.36227 C 0.33541 -0.3794 0.3401 -0.39467 0.34514 -0.41111 C 0.35017 -0.42778 0.34878 -0.4331 0.35677 -0.44884 C 0.35729 -0.45486 0.35729 -0.46088 0.35833 -0.46666 C 0.35903 -0.4706 0.36128 -0.47384 0.3618 -0.47778 C 0.36423 -0.49491 0.36041 -0.50231 0.3684 -0.51342 C 0.36753 -0.53588 0.37048 -0.5662 0.36007 -0.58657 C 0.35746 -0.60023 0.35607 -0.61389 0.34843 -0.62453 C 0.34479 -0.64259 0.33541 -0.66296 0.32343 -0.67338 C 0.31649 -0.68773 0.30312 -0.69166 0.29166 -0.69768 C 0.26771 -0.69629 0.24392 -0.69537 0.22014 -0.69328 C 0.21528 -0.69282 0.21076 -0.68703 0.20677 -0.68449 C 0.18212 -0.66898 0.15903 -0.65741 0.1368 -0.63565 C 0.12916 -0.62037 0.11909 -0.60926 0.10833 -0.59768 C 0.09705 -0.57222 0.10364 -0.58055 0.09166 -0.56898 C 0.08889 -0.56296 0.08489 -0.55787 0.08333 -0.55116 C 0.07934 -0.53518 0.08194 -0.54166 0.07673 -0.53102 C 0.07448 -0.51666 0.0684 -0.50509 0.0651 -0.4912 C 0.06718 -0.41296 0.06649 -0.36435 0.07847 -0.2956 C 0.08246 -0.27222 0.09253 -0.25278 0.10173 -0.23333 C 0.11007 -0.21574 0.11788 -0.19699 0.12673 -0.18009 C 0.1309 -0.17222 0.14774 -0.15578 0.15 -0.15324 C 0.15156 -0.15162 0.15191 -0.14838 0.15347 -0.14676 C 0.21666 -0.07616 0.16111 -0.13703 0.19166 -0.11111 C 0.20659 -0.09838 0.21788 -0.0831 0.23507 -0.07338 C 0.24271 -0.06898 0.25017 -0.06296 0.25833 -0.05995 C 0.26232 -0.05856 0.26632 -0.05764 0.27014 -0.05555 C 0.28628 -0.04676 0.30034 -0.03264 0.31666 -0.02453 C 0.33559 -0.01504 0.35573 -0.01065 0.375 -0.00231 C 0.38628 0.0081 0.37222 -0.00416 0.39166 0.0088 C 0.41718 0.0257 0.42239 0.02593 0.4533 0.03102 C 0.46823 0.0382 0.48455 0.03588 0.5 0.04005 C 0.52743 0.04722 0.55382 0.0588 0.58177 0.06227 C 0.59114 0.06852 0.59982 0.06875 0.60989 0.07107 C 0.61562 0.07246 0.62135 0.07292 0.62673 0.07547 C 0.63003 0.07709 0.63333 0.07917 0.6368 0.08009 C 0.64618 0.08264 0.65573 0.08287 0.6651 0.08449 C 0.68021 0.08009 0.69114 0.07408 0.70503 0.06435 C 0.70972 0.06111 0.7151 0.06019 0.72014 0.05787 C 0.72343 0.05648 0.73003 0.05324 0.73003 0.05324 C 0.73281 0.04954 0.73559 0.04584 0.73837 0.04213 C 0.74375 0.03496 0.75243 0.0331 0.75833 0.02662 C 0.76267 0.02199 0.7717 0.01343 0.7717 0.01343 C 0.80798 0.01551 0.79635 0.00834 0.81007 0.01783 " pathEditMode="relative" ptsTypes="ffffffffffffffffffffffffffffffffffffffffffffffffffffffffffff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DOĞRU-YANLIŞ ETKİNLİĞİ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62865853"/>
              </p:ext>
            </p:extLst>
          </p:nvPr>
        </p:nvGraphicFramePr>
        <p:xfrm>
          <a:off x="457200" y="1600200"/>
          <a:ext cx="8229600" cy="42113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02432"/>
                <a:gridCol w="5832648"/>
                <a:gridCol w="792088"/>
                <a:gridCol w="802432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SORULAR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8-İnsanların yerleşim yeri  seçiminde etkili olan üç temel neden vardır. Bunlar güvenlik, barınma ve beslenmedir.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9-Hayvancılıkla uğraşan insanlar  genellikle  verimli ovalarda  toplu yerleşim   yerleri kurmuşlardır.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10- </a:t>
                      </a:r>
                      <a:r>
                        <a:rPr lang="tr-TR" dirty="0" err="1" smtClean="0"/>
                        <a:t>Çağ:Ay</a:t>
                      </a:r>
                      <a:r>
                        <a:rPr lang="tr-TR" dirty="0" smtClean="0"/>
                        <a:t>, yıl, yüzyıl gibi belli bir zaman dilimi ifade eden bir kavramdır.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11-Olayların oluş sırasını</a:t>
                      </a:r>
                      <a:r>
                        <a:rPr lang="tr-TR" baseline="0" dirty="0" smtClean="0"/>
                        <a:t> belirlememizi  sağlayan çizelge takvim denir.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40980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12-Miladi takvimde Hz. Muhammed’in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dirty="0" smtClean="0"/>
                        <a:t> doğumu «0» olarak kabul edilmiştir.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13-Çatalhöyük</a:t>
                      </a:r>
                      <a:r>
                        <a:rPr lang="tr-TR" baseline="0" dirty="0" smtClean="0"/>
                        <a:t> Konya’nın Çumra ilçesinin sınırları içindedir.</a:t>
                      </a:r>
                    </a:p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603608" y="2132856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661832" y="2756952"/>
            <a:ext cx="457200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679808" y="335699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689056" y="4005064"/>
            <a:ext cx="457200" cy="457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689056" y="4581128"/>
            <a:ext cx="457200" cy="4572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603608" y="5301208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812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C 0.02066 -0.01088 0.0415 -0.01273 0.06337 -0.01782 C 0.06754 -0.02176 0.07084 -0.02708 0.075 -0.03102 C 0.07709 -0.03287 0.07969 -0.03333 0.0816 -0.03541 C 0.08594 -0.04004 0.08855 -0.04745 0.09341 -0.05115 C 0.09896 -0.05555 0.10469 -0.05949 0.11007 -0.06435 C 0.12136 -0.07477 0.11615 -0.07176 0.125 -0.07546 C 0.1408 -0.09352 0.15816 -0.10833 0.175 -0.1243 C 0.17952 -0.1287 0.18316 -0.13541 0.18837 -0.13773 C 0.2007 -0.14328 0.19514 -0.14004 0.20504 -0.14653 C 0.21459 -0.15926 0.20469 -0.14861 0.21841 -0.15555 C 0.2257 -0.15926 0.23021 -0.16435 0.23837 -0.16666 C 0.26216 -0.1875 0.29636 -0.17685 0.3217 -0.17778 C 0.34115 -0.18055 0.36059 -0.175 0.38004 -0.17106 C 0.39601 -0.16273 0.41111 -0.15416 0.4283 -0.15115 C 0.43629 -0.14583 0.44462 -0.14282 0.4533 -0.14004 C 0.46042 -0.13009 0.4533 -0.13819 0.46997 -0.13102 C 0.48091 -0.12615 0.47257 -0.12731 0.4816 -0.1243 C 0.48924 -0.12176 0.49723 -0.11967 0.50504 -0.11782 C 0.5158 -0.10254 0.51129 -0.10764 0.54167 -0.09768 C 0.54532 -0.09653 0.55521 -0.09375 0.56007 -0.09097 C 0.57483 -0.0824 0.57066 -0.07685 0.58993 -0.07338 C 0.59584 -0.06551 0.60556 -0.06435 0.61337 -0.05995 C 0.61754 -0.05764 0.62084 -0.05347 0.625 -0.05115 C 0.63872 -0.04328 0.65539 -0.03935 0.66997 -0.03541 C 0.68907 -0.01875 0.7073 -0.02153 0.7316 -0.0199 C 0.73247 -0.01967 0.74063 -0.01736 0.73993 -0.01319 C 0.73837 -0.0044 0.71997 -0.00671 0.71997 -0.00671 " pathEditMode="relative" ptsTypes="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C 0.00816 -0.00695 0.01753 -0.00926 0.02673 -0.0132 C 0.02986 -0.01458 0.03211 -0.01783 0.03507 -0.01991 C 0.04045 -0.02361 0.04635 -0.02546 0.05173 -0.02871 C 0.0658 -0.03704 0.075 -0.05023 0.08993 -0.05556 C 0.10468 -0.06713 0.10659 -0.075 0.12326 -0.08426 C 0.13003 -0.09329 0.14427 -0.1007 0.1533 -0.10648 C 0.16059 -0.11667 0.1783 -0.12037 0.18836 -0.12222 C 0.1967 -0.12361 0.21336 -0.12662 0.21336 -0.12662 C 0.23142 -0.13357 0.25 -0.13519 0.2684 -0.13982 C 0.29948 -0.13773 0.32968 -0.13796 0.36007 -0.13102 C 0.37048 -0.1257 0.37916 -0.12292 0.38993 -0.11991 C 0.40173 -0.11227 0.41198 -0.10972 0.425 -0.10648 C 0.43402 -0.09954 0.44166 -0.09306 0.45173 -0.08889 C 0.46406 -0.07708 0.48021 -0.07408 0.49496 -0.07107 C 0.49965 -0.06806 0.5033 -0.06204 0.50833 -0.05996 C 0.51475 -0.05718 0.5283 -0.05556 0.5283 -0.05556 C 0.53958 -0.04514 0.52621 -0.05625 0.54826 -0.04653 C 0.55017 -0.0456 0.55139 -0.04329 0.5533 -0.04213 C 0.55538 -0.04097 0.55781 -0.04051 0.56007 -0.03982 C 0.59774 -0.01042 0.65902 -0.025 0.6934 -0.02431 C 0.72152 -0.02107 0.74843 -0.01505 0.77673 -0.0132 C 0.78906 -0.01435 0.80382 -0.02153 0.81336 -0.0088 " pathEditMode="relative" ptsTypes="ffffffffff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0.00856 C -0.00625 -0.0051 -0.00643 -0.00255 0.00329 -0.01135 C 0.01059 -0.02523 0.01857 -0.03311 0.02829 -0.04236 C 0.03316 -0.04699 0.03559 -0.05093 0.04166 -0.05348 C 0.04861 -0.06273 0.05833 -0.0757 0.06666 -0.08241 C 0.06857 -0.08403 0.07118 -0.08357 0.07343 -0.08473 C 0.07569 -0.08588 0.07795 -0.08727 0.08003 -0.08912 C 0.08732 -0.09561 0.08697 -0.09746 0.0934 -0.10255 C 0.11354 -0.11806 0.08454 -0.09422 0.10833 -0.11135 C 0.11527 -0.11621 0.12118 -0.12269 0.12829 -0.12686 C 0.13159 -0.12871 0.13836 -0.13125 0.13836 -0.13102 C 0.14791 -0.14005 0.16041 -0.14144 0.1717 -0.14468 C 0.18871 -0.15949 0.25364 -0.13843 0.28003 -0.13588 C 0.28177 -0.13519 0.28333 -0.13403 0.28507 -0.13357 C 0.29062 -0.13195 0.29635 -0.13125 0.30173 -0.12917 C 0.30364 -0.12848 0.30486 -0.1257 0.30677 -0.12477 C 0.31163 -0.12246 0.31684 -0.12176 0.3217 -0.12014 C 0.32777 -0.10834 0.32152 -0.1176 0.33003 -0.11135 C 0.33611 -0.10695 0.34218 -0.09723 0.34843 -0.09352 C 0.36632 -0.08311 0.35191 -0.09468 0.36336 -0.08473 C 0.37343 -0.06412 0.39618 -0.03056 0.4151 -0.02477 C 0.42986 -0.01297 0.44687 -0.00857 0.46336 -0.00255 C 0.46684 -0.00139 0.47013 0.00023 0.47343 0.00208 C 0.47517 0.00324 0.47638 0.00555 0.47829 0.00648 C 0.49739 0.01551 0.49843 0.01481 0.5151 0.01759 C 0.51892 0.01898 0.52274 0.02106 0.52673 0.02199 C 0.53559 0.02407 0.55329 0.02639 0.55329 0.02662 C 0.56388 0.03125 0.57378 0.03171 0.58507 0.0331 C 0.61076 0.02986 0.63593 0.02592 0.66163 0.0243 C 0.66441 0.02361 0.66736 0.02338 0.66996 0.02199 C 0.67135 0.02106 0.67204 0.01852 0.67343 0.01759 C 0.68454 0.01041 0.68072 0.01551 0.6901 0.01088 C 0.69947 0.00625 0.7026 0.00393 0.71336 0.00208 C 0.7151 0.00139 0.7184 -0.00023 0.7184 3.33333E-6 " pathEditMode="relative" rAng="0" ptsTypes="fffffffffffffffffffffffffffffff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53" y="-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3.7037E-6 C 0.01388 0.01852 0.00051 0.00347 0.0118 0.01111 C 0.02222 0.01828 0.01093 0.01319 0.0217 0.02222 C 0.02916 0.02847 0.03558 0.03148 0.0434 0.03565 C 0.05086 0.04884 0.05069 0.04213 0.05833 0.05115 C 0.06718 0.0618 0.07204 0.07291 0.08333 0.07778 C 0.08645 0.08194 0.09027 0.08472 0.0934 0.08889 C 0.09479 0.09074 0.09513 0.09398 0.0967 0.0956 C 0.09808 0.09699 0.10017 0.09676 0.10173 0.09791 C 0.11041 0.1037 0.10329 0.10162 0.11336 0.10903 C 0.13315 0.12361 0.10972 0.10092 0.13003 0.12222 C 0.13645 0.13981 0.15051 0.14467 0.1618 0.15555 C 0.16874 0.16227 0.17239 0.17037 0.17847 0.17778 C 0.1894 0.19074 0.18541 0.1831 0.19513 0.1912 C 0.20156 0.19653 0.20451 0.2037 0.2118 0.20671 C 0.2177 0.21203 0.22256 0.21944 0.22847 0.22453 C 0.23402 0.2294 0.24045 0.23078 0.2467 0.23333 C 0.25295 0.24213 0.2467 0.23426 0.25676 0.24236 C 0.27135 0.25393 0.26111 0.24953 0.27499 0.25347 C 0.28038 0.26389 0.29131 0.2662 0.29999 0.27129 C 0.30572 0.27453 0.31163 0.27754 0.31666 0.2824 C 0.31892 0.28449 0.321 0.28703 0.32343 0.28889 C 0.33281 0.29583 0.35295 0.29676 0.36006 0.29791 C 0.38003 0.2956 0.40017 0.29398 0.42013 0.2912 C 0.42482 0.29051 0.42586 0.28727 0.43003 0.28449 C 0.43541 0.28102 0.44027 0.28102 0.44513 0.27569 C 0.44687 0.27361 0.44843 0.27129 0.44999 0.26898 C 0.45121 0.2669 0.4519 0.26412 0.45347 0.26227 C 0.4592 0.25555 0.46701 0.25023 0.47343 0.24444 C 0.48836 0.23055 0.5019 0.21574 0.5184 0.20463 C 0.52586 0.18935 0.55138 0.17268 0.56336 0.16227 C 0.57031 0.15625 0.57881 0.14004 0.58506 0.13333 C 0.59635 0.12129 0.59722 0.12685 0.61006 0.11782 C 0.61527 0.11412 0.61979 0.10833 0.62499 0.10463 C 0.62916 0.10162 0.6342 0.10069 0.63836 0.09791 C 0.64895 0.09074 0.65694 0.0831 0.6684 0.07778 C 0.67117 0.07477 0.67378 0.07153 0.67673 0.06898 C 0.68749 0.05995 0.67586 0.07453 0.6868 0.06227 C 0.69947 0.04791 0.6842 0.06203 0.6967 0.05115 C 0.70277 0.03865 0.69635 0.04884 0.70833 0.04004 C 0.71111 0.03796 0.71822 0.02477 0.7184 0.02453 C 0.72065 0.02153 0.7276 0.01736 0.73003 0.01574 C 0.73107 0.01342 0.73194 0.01088 0.73333 0.00903 C 0.73472 0.00717 0.73715 0.00671 0.73836 0.00463 C 0.74774 -0.01065 0.73072 0.00602 0.74513 -0.00648 C 0.7493 -0.02408 0.74565 -0.01991 0.73333 -0.0176 C 0.72586 -0.01088 0.72256 -0.00394 0.7184 0.00671 " pathEditMode="relative" ptsTypes="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1806 C 0.01371 -0.02546 0.03125 -0.0257 0.0467 -0.02801 C 0.06024 -0.04283 0.07205 -0.0463 0.08611 -0.0588 C 0.09826 -0.06921 0.10625 -0.08079 0.11597 -0.09352 C 0.1184 -0.09676 0.12083 -0.09931 0.12378 -0.10162 C 0.12951 -0.10625 0.14236 -0.11412 0.14236 -0.11389 C 0.146 -0.12153 0.14982 -0.12963 0.15364 -0.13658 C 0.15712 -0.14306 0.16493 -0.15509 0.16493 -0.15486 C 0.16614 -0.16412 0.17014 -0.1794 0.17621 -0.18565 C 0.17864 -0.19375 0.18316 -0.2 0.18559 -0.20833 C 0.18906 -0.22014 0.19357 -0.22755 0.19878 -0.23912 C 0.20087 -0.24375 0.20191 -0.24884 0.20434 -0.25347 C 0.2158 -0.27269 0.2085 -0.25208 0.21562 -0.26783 C 0.21875 -0.27454 0.21996 -0.28403 0.22326 -0.29028 C 0.22448 -0.29259 0.22656 -0.29398 0.22864 -0.2963 C 0.23385 -0.30301 0.23576 -0.31019 0.24201 -0.31667 C 0.24826 -0.33889 0.27691 -0.32361 0.29427 -0.31875 C 0.30034 -0.30926 0.30364 -0.31227 0.31319 -0.30857 C 0.31753 -0.3037 0.32309 -0.30023 0.32639 -0.29421 C 0.3342 -0.28125 0.34045 -0.26597 0.35243 -0.25741 C 0.35746 -0.24167 0.35034 -0.26065 0.36007 -0.24722 C 0.36128 -0.2456 0.36093 -0.24306 0.36198 -0.24097 C 0.36302 -0.23889 0.36406 -0.23681 0.36562 -0.23495 C 0.37135 -0.22778 0.37708 -0.22176 0.38264 -0.21435 C 0.38403 -0.2125 0.38472 -0.20995 0.38646 -0.20833 C 0.38975 -0.20579 0.39392 -0.20486 0.39739 -0.20208 C 0.39809 -0.2 0.39826 -0.19769 0.39948 -0.19607 C 0.40278 -0.1912 0.41076 -0.18357 0.41076 -0.18333 C 0.41423 -0.17153 0.42187 -0.16088 0.43333 -0.15718 C 0.44878 -0.13912 0.46041 -0.13542 0.48021 -0.12662 C 0.50017 -0.11736 0.48212 -0.12199 0.5026 -0.11829 C 0.51666 -0.11204 0.52899 -0.10278 0.54375 -0.09977 C 0.55521 -0.09005 0.56823 -0.08033 0.58142 -0.07315 C 0.60625 -0.05972 0.64392 -0.05301 0.67153 -0.04861 C 0.68489 -0.04653 0.68107 -0.04537 0.69774 -0.04028 C 0.71406 -0.03542 0.73159 -0.03357 0.74843 -0.03009 C 0.76093 -0.03171 0.7684 -0.03218 0.78021 -0.02801 C 0.78767 -0.02269 0.79375 -0.01713 0.80087 -0.01181 C 0.80139 -0.00972 0.80173 -0.00741 0.80278 -0.00556 C 0.80364 -0.00347 0.80573 -0.00162 0.80642 0.00069 C 0.8092 0.00787 0.80833 0.01921 0.80833 0.00255 " pathEditMode="relative" rAng="0" ptsTypes="ffffffffffffffffffffffffffffffffffffffff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1" y="-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C 0.02604 -0.00047 0.05226 0.00023 0.0783 -0.00209 C 0.08802 -0.00301 0.09705 -0.0088 0.1066 -0.01112 C 0.10937 -0.0132 0.11198 -0.01574 0.11493 -0.01737 C 0.11927 -0.01968 0.12413 -0.01922 0.1283 -0.02223 C 0.13212 -0.02477 0.13437 -0.03102 0.13837 -0.03311 C 0.15764 -0.04329 0.19045 -0.05209 0.21163 -0.05973 C 0.2184 -0.06204 0.22361 -0.06922 0.22986 -0.07292 C 0.23646 -0.07662 0.2434 -0.07848 0.25 -0.08218 C 0.27986 -0.09954 0.29305 -0.11227 0.3217 -0.13542 C 0.32743 -0.13982 0.33403 -0.14213 0.33993 -0.1463 C 0.36146 -0.16158 0.38663 -0.1801 0.4066 -0.19977 C 0.43281 -0.2257 0.45035 -0.2676 0.4717 -0.29977 C 0.48698 -0.32315 0.50625 -0.34074 0.5217 -0.36436 C 0.52552 -0.37686 0.52864 -0.38982 0.53333 -0.40209 C 0.53628 -0.40996 0.54097 -0.41667 0.54496 -0.42408 C 0.54965 -0.43357 0.55208 -0.44885 0.55503 -0.45973 C 0.56076 -0.51389 0.55972 -0.49051 0.55642 -0.57292 C 0.55625 -0.5801 0.54878 -0.59445 0.5467 -0.59977 C 0.5408 -0.61412 0.53646 -0.63195 0.5283 -0.64422 C 0.52239 -0.65278 0.5158 -0.66019 0.50989 -0.66852 C 0.49982 -0.68264 0.48628 -0.70394 0.47309 -0.71528 C 0.47153 -0.7169 0.46024 -0.71968 0.45972 -0.71968 C 0.42812 -0.71829 0.39653 -0.71922 0.36493 -0.71528 C 0.35764 -0.71436 0.33889 -0.69977 0.32656 -0.69746 C 0.31562 -0.6919 0.30538 -0.68889 0.29496 -0.68195 C 0.28628 -0.66991 0.28576 -0.67477 0.27656 -0.66644 C 0.26962 -0.66019 0.26337 -0.65278 0.2566 -0.6463 C 0.24791 -0.62755 0.23298 -0.59954 0.21979 -0.58635 C 0.21076 -0.54051 0.21753 -0.49005 0.22986 -0.4463 C 0.23142 -0.43681 0.23142 -0.43287 0.23489 -0.42408 C 0.23732 -0.41806 0.24149 -0.4132 0.24323 -0.40649 C 0.2493 -0.3838 0.25121 -0.37362 0.26476 -0.35556 C 0.26962 -0.33959 0.27187 -0.34306 0.28003 -0.33079 C 0.28732 -0.31991 0.29392 -0.30764 0.30503 -0.30417 C 0.31041 -0.29329 0.3184 -0.29005 0.32656 -0.28403 C 0.33541 -0.27732 0.33993 -0.27199 0.35 -0.26852 C 0.36528 -0.25579 0.35833 -0.25903 0.36979 -0.25533 C 0.37205 -0.25371 0.3743 -0.25186 0.37656 -0.2507 C 0.37864 -0.24954 0.38107 -0.25 0.38316 -0.24862 C 0.40486 -0.23473 0.36875 -0.24885 0.4033 -0.2375 C 0.41094 -0.23102 0.41944 -0.22987 0.42812 -0.22639 C 0.43732 -0.22269 0.44566 -0.21783 0.45503 -0.21528 C 0.46649 -0.20487 0.49236 -0.20047 0.5066 -0.19514 C 0.51823 -0.1838 0.53594 -0.18357 0.54982 -0.17778 C 0.55642 -0.16852 0.54965 -0.17616 0.56163 -0.17084 C 0.58541 -0.16065 0.56094 -0.16644 0.58489 -0.16204 C 0.59635 -0.15463 0.62153 -0.14885 0.62153 -0.14885 C 0.63871 -0.1375 0.61423 -0.15255 0.64166 -0.1419 C 0.64913 -0.13936 0.65573 -0.13287 0.66337 -0.13079 C 0.66614 -0.1301 0.66892 -0.1294 0.6717 -0.12848 C 0.67743 -0.11713 0.6901 -0.11227 0.7 -0.1088 C 0.7158 -0.09561 0.70816 -0.09908 0.7217 -0.09537 C 0.72326 -0.09375 0.72639 -0.09352 0.72656 -0.09074 C 0.72847 -0.06551 0.72326 -0.03843 0.72326 -0.0132 " pathEditMode="relative" ptsTypes="fff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EŞLEŞTİRME ETKİNLİĞİ</a:t>
            </a:r>
            <a:endParaRPr lang="tr-TR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72820972"/>
              </p:ext>
            </p:extLst>
          </p:nvPr>
        </p:nvGraphicFramePr>
        <p:xfrm>
          <a:off x="457200" y="1600200"/>
          <a:ext cx="8229601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416"/>
                <a:gridCol w="4104456"/>
                <a:gridCol w="2448272"/>
                <a:gridCol w="1018457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1-Anadolu’da insan yaşam izine rastlanılan ilk yer.</a:t>
                      </a:r>
                    </a:p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A- TRUVA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2-Çanakkale ilimizdeki eski bir yerleşim yeri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B-SANAYİ İNKILABI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3-Dünyanın ilk şehir</a:t>
                      </a:r>
                      <a:r>
                        <a:rPr lang="tr-TR" b="1" baseline="0" dirty="0" smtClean="0">
                          <a:solidFill>
                            <a:schemeClr val="tx1"/>
                          </a:solidFill>
                        </a:rPr>
                        <a:t>  yerleşkesi olarak kabul edilir.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C-ÇATALHÖYÜK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4-Üretimde insan ve hayvan gücü</a:t>
                      </a:r>
                      <a:r>
                        <a:rPr lang="tr-TR" b="1" baseline="0" dirty="0" smtClean="0">
                          <a:solidFill>
                            <a:schemeClr val="tx1"/>
                          </a:solidFill>
                        </a:rPr>
                        <a:t> yerine makine gücü kullanılması sağlayan süreç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D-KARAİN  MAĞRASI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5-Olayların oluş sırasını belirlememizi</a:t>
                      </a:r>
                      <a:r>
                        <a:rPr lang="tr-TR" b="1" baseline="0" dirty="0" smtClean="0">
                          <a:solidFill>
                            <a:schemeClr val="tx1"/>
                          </a:solidFill>
                        </a:rPr>
                        <a:t> sağlayan çizelge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E-MİLAT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6-Güneş yılı esaslı bir takvim başlangıcı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F-TAKVİM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495474" y="1706920"/>
            <a:ext cx="576064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6" name="Oval 5"/>
          <p:cNvSpPr/>
          <p:nvPr/>
        </p:nvSpPr>
        <p:spPr>
          <a:xfrm>
            <a:off x="614338" y="2636912"/>
            <a:ext cx="457200" cy="4035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7" name="Oval 6"/>
          <p:cNvSpPr/>
          <p:nvPr/>
        </p:nvSpPr>
        <p:spPr>
          <a:xfrm>
            <a:off x="571600" y="3311664"/>
            <a:ext cx="457200" cy="40536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8" name="Oval 7"/>
          <p:cNvSpPr/>
          <p:nvPr/>
        </p:nvSpPr>
        <p:spPr>
          <a:xfrm>
            <a:off x="558088" y="3861048"/>
            <a:ext cx="457200" cy="4320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4</a:t>
            </a:r>
            <a:endParaRPr lang="tr-TR" dirty="0"/>
          </a:p>
        </p:txBody>
      </p:sp>
      <p:sp>
        <p:nvSpPr>
          <p:cNvPr id="9" name="Oval 8"/>
          <p:cNvSpPr/>
          <p:nvPr/>
        </p:nvSpPr>
        <p:spPr>
          <a:xfrm>
            <a:off x="530864" y="4512528"/>
            <a:ext cx="457200" cy="4286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10" name="Oval 9"/>
          <p:cNvSpPr/>
          <p:nvPr/>
        </p:nvSpPr>
        <p:spPr>
          <a:xfrm>
            <a:off x="571600" y="5301208"/>
            <a:ext cx="457200" cy="3908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2615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67362E-19 C 0.00261 0.01713 0.01007 0.02755 0.01841 0.04005 C 0.03716 0.06782 0.01719 0.03866 0.03334 0.06667 C 0.0375 0.07384 0.05417 0.09005 0.05504 0.09097 C 0.0691 0.10579 0.05764 0.09954 0.06841 0.1044 C 0.07396 0.11181 0.0783 0.12153 0.08507 0.12662 C 0.0974 0.13588 0.11181 0.14213 0.12344 0.15324 C 0.13403 0.1632 0.15417 0.19005 0.17014 0.19769 C 0.17709 0.20116 0.18455 0.20162 0.19167 0.2044 C 0.21129 0.2125 0.22778 0.22014 0.24844 0.22431 C 0.28629 0.24005 0.32552 0.25278 0.36511 0.25764 C 0.42084 0.27176 0.47848 0.27801 0.53507 0.28218 C 0.56042 0.29329 0.52691 0.2794 0.57848 0.29329 C 0.62066 0.30463 0.56511 0.29722 0.61841 0.30208 C 0.64931 0.30926 0.68386 0.31134 0.71511 0.3132 C 0.72466 0.31759 0.73664 0.3419 0.74671 0.34445 C 0.75382 0.34607 0.76112 0.34583 0.76841 0.34653 C 0.78733 0.34398 0.80539 0.33681 0.82344 0.32894 C 0.82518 0.32732 0.82796 0.32685 0.82848 0.32431 C 0.82934 0.31921 0.82674 0.3088 0.82674 0.3088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18519E-6 C 0.00607 -0.01667 0.01441 -0.03264 0.02343 -0.04677 C 0.03003 -0.05695 0.03923 -0.06436 0.04496 -0.0757 C 0.05885 -0.10325 0.07048 -0.13056 0.08177 -0.15996 C 0.08368 -0.17362 0.0875 -0.17848 0.0934 -0.18889 C 0.09531 -0.19237 0.09635 -0.19653 0.09843 -0.20001 C 0.10086 -0.20417 0.10468 -0.20672 0.10677 -0.21112 C 0.11024 -0.21829 0.1125 -0.22663 0.11666 -0.23334 C 0.12517 -0.247 0.11788 -0.23403 0.12673 -0.24445 C 0.1302 -0.24862 0.13663 -0.25788 0.13663 -0.25788 C 0.14045 -0.27269 0.14895 -0.2757 0.15329 -0.28681 C 0.15347 -0.28751 0.15868 -0.30139 0.16006 -0.30232 C 0.1625 -0.30417 0.16562 -0.30371 0.1684 -0.3044 C 0.18333 -0.32547 0.20451 -0.32385 0.225 -0.32663 C 0.26302 -0.32339 0.26822 -0.32501 0.29496 -0.31552 C 0.2967 -0.31343 0.29791 -0.31019 0.3 -0.30903 C 0.30642 -0.30556 0.31996 -0.30232 0.31996 -0.30232 C 0.32673 -0.29376 0.33576 -0.28913 0.3434 -0.28218 C 0.35694 -0.27014 0.34652 -0.2757 0.35677 -0.27107 C 0.36197 -0.26089 0.36545 -0.26366 0.37343 -0.25996 C 0.37916 -0.2544 0.38437 -0.24792 0.3901 -0.24237 C 0.39652 -0.23612 0.40486 -0.2345 0.41163 -0.22894 C 0.41892 -0.22292 0.42274 -0.21806 0.43177 -0.21552 C 0.43923 -0.20556 0.44809 -0.20278 0.45833 -0.20001 C 0.4809 -0.18496 0.50329 -0.17431 0.52829 -0.16899 C 0.53715 -0.1632 0.54704 -0.16042 0.55677 -0.15788 C 0.58663 -0.14214 0.61458 -0.13635 0.6467 -0.13126 C 0.66631 -0.12223 0.68784 -0.12038 0.70833 -0.11783 C 0.72847 -0.11227 0.73836 -0.11251 0.76336 -0.11112 C 0.77847 -0.10487 0.77795 -0.10417 0.80503 -0.11112 C 0.80677 -0.11158 0.80451 -0.11621 0.80329 -0.11783 C 0.80243 -0.11899 0.79079 -0.12894 0.7901 -0.12894 " pathEditMode="relative" ptsTypes="fffffffffffffffffff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C 0.02795 -0.01482 0.00209 -0.00255 0.06997 -0.0088 C 0.08785 -0.01042 0.10521 -0.01597 0.12327 -0.0176 C 0.14306 -0.02639 0.15313 -0.03079 0.17327 -0.04445 C 0.18334 -0.05116 0.19775 -0.05232 0.20816 -0.05764 C 0.2198 -0.0632 0.23004 -0.07292 0.24167 -0.07778 C 0.25191 -0.08218 0.26285 -0.0831 0.27327 -0.08658 C 0.28403 -0.10093 0.29861 -0.1051 0.31007 -0.1176 C 0.32639 -0.13519 0.34445 -0.15371 0.36337 -0.16667 C 0.36806 -0.17593 0.37552 -0.1831 0.3816 -0.19097 C 0.38282 -0.19236 0.38507 -0.19537 0.38507 -0.19537 C 0.38611 -0.19908 0.38664 -0.20324 0.38837 -0.20648 C 0.39063 -0.21088 0.3967 -0.2176 0.3967 -0.2176 C 0.40191 -0.23912 0.40417 -0.24236 0.39827 -0.27315 C 0.39688 -0.28079 0.38993 -0.28449 0.38664 -0.29097 C 0.38368 -0.30347 0.3875 -0.29352 0.37674 -0.30209 C 0.37361 -0.30463 0.37118 -0.3081 0.36841 -0.31111 C 0.36372 -0.31597 0.3599 -0.32222 0.35504 -0.32662 C 0.35261 -0.32894 0.34931 -0.32917 0.3467 -0.33102 C 0.33698 -0.3375 0.32917 -0.34144 0.31841 -0.34445 C 0.30174 -0.35903 0.28611 -0.35834 0.26667 -0.35996 C 0.25052 -0.35764 0.2342 -0.35648 0.21841 -0.35324 C 0.2165 -0.35278 0.21528 -0.35 0.21337 -0.34885 C 0.2066 -0.34491 0.19896 -0.3419 0.19167 -0.33982 C 0.17535 -0.32385 0.19549 -0.34167 0.17674 -0.33102 C 0.1724 -0.32847 0.16962 -0.32292 0.16337 -0.31991 C 0.15868 -0.30741 0.15243 -0.29607 0.1467 -0.28426 C 0.14375 -0.27847 0.14167 -0.26435 0.14167 -0.26435 C 0.14497 -0.24445 0.15157 -0.22084 0.16493 -0.2088 C 0.17066 -0.19792 0.17396 -0.19491 0.18334 -0.18889 C 0.19236 -0.17616 0.20382 -0.17037 0.21493 -0.16204 C 0.22344 -0.15579 0.23056 -0.14722 0.23993 -0.14213 C 0.27049 -0.1257 0.30226 -0.11343 0.33507 -0.1088 C 0.3507 -0.10278 0.3658 -0.0963 0.3816 -0.09097 C 0.404 -0.09607 0.42205 -0.07917 0.44323 -0.07315 C 0.4533 -0.07037 0.46337 -0.06875 0.47327 -0.06667 C 0.47657 -0.06597 0.48334 -0.06435 0.48334 -0.06435 C 0.4974 -0.0669 0.51077 -0.06945 0.525 -0.07107 C 0.53664 -0.07037 0.54844 -0.07014 0.56007 -0.06875 C 0.56823 -0.06783 0.57674 -0.06111 0.58507 -0.05996 C 0.59931 -0.05787 0.63646 -0.05625 0.64827 -0.05556 C 0.66858 -0.0463 0.69028 -0.04051 0.71164 -0.03773 C 0.72344 -0.0338 0.73455 -0.03056 0.7467 -0.02871 C 0.76059 -0.02292 0.77414 -0.01551 0.78837 -0.01111 C 0.80747 -0.0132 0.80226 -0.00741 0.80834 -0.01551 " pathEditMode="relative" ptsTypes="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6.2963E-6 C 0.01302 -0.00416 0.02327 -0.01295 0.03664 -0.0155 C 0.05677 -0.02846 0.07813 -0.03842 0.1 -0.04444 C 0.11094 -0.05555 0.1198 -0.05995 0.13334 -0.06226 C 0.14115 -0.06897 0.15 -0.07337 0.1566 -0.08217 C 0.1599 -0.08657 0.16285 -0.09166 0.16667 -0.09559 C 0.17761 -0.10694 0.18195 -0.10416 0.19497 -0.11319 C 0.22136 -0.13147 0.23959 -0.15138 0.25504 -0.18448 C 0.2566 -0.18795 0.25973 -0.19027 0.26164 -0.19328 C 0.26355 -0.19675 0.26493 -0.20069 0.26667 -0.20439 C 0.2717 -0.22985 0.28316 -0.253 0.28993 -0.278 C 0.29375 -0.30971 0.29827 -0.3412 0.30174 -0.37337 C 0.30278 -0.38217 0.304 -0.3912 0.30504 -0.39999 C 0.30556 -0.40462 0.3066 -0.41319 0.3066 -0.41319 C 0.30365 -0.45022 0.29514 -0.48379 0.275 -0.5111 C 0.27309 -0.51365 0.27032 -0.51527 0.26841 -0.51782 C 0.25955 -0.52962 0.26771 -0.5243 0.2566 -0.53333 C 0.23993 -0.54675 0.21841 -0.54999 0.2 -0.55763 C 0.18941 -0.55694 0.17865 -0.55902 0.16841 -0.55555 C 0.15573 -0.55138 0.14861 -0.53217 0.13664 -0.52661 C 0.13264 -0.51828 0.12952 -0.50995 0.125 -0.50208 C 0.12327 -0.49559 0.11997 -0.48217 0.11997 -0.48217 C 0.11771 -0.44189 0.1132 -0.38749 0.1316 -0.35323 C 0.13455 -0.33819 0.14358 -0.32615 0.15 -0.31319 C 0.15105 -0.31087 0.15365 -0.31064 0.15504 -0.30879 C 0.16511 -0.29559 0.17327 -0.28008 0.18334 -0.26666 C 0.18559 -0.26365 0.18716 -0.25948 0.18993 -0.25763 C 0.20677 -0.24675 0.22257 -0.23147 0.23993 -0.22221 C 0.24861 -0.2067 0.24045 -0.21828 0.2533 -0.20902 C 0.25799 -0.20578 0.26198 -0.20092 0.26667 -0.19768 C 0.27587 -0.1912 0.28559 -0.18587 0.29497 -0.17985 C 0.30105 -0.17592 0.30834 -0.17777 0.31493 -0.17545 C 0.34028 -0.16689 0.3665 -0.16041 0.39167 -0.15115 C 0.39514 -0.14999 0.39827 -0.14745 0.40174 -0.14652 C 0.40834 -0.1449 0.44948 -0.14212 0.45 -0.14212 C 0.47622 -0.13749 0.50209 -0.12962 0.5283 -0.1243 C 0.54445 -0.12499 0.56059 -0.12476 0.57674 -0.12661 C 0.58681 -0.12777 0.59792 -0.13587 0.60834 -0.13772 C 0.62032 -0.14397 0.63247 -0.14328 0.64497 -0.14652 C 0.6783 -0.15555 0.71164 -0.16411 0.74497 -0.17337 C 0.75434 -0.17939 0.76233 -0.18495 0.7717 -0.19096 C 0.77639 -0.19745 0.77327 -0.19467 0.78004 -0.19768 C 0.78334 -0.19907 0.78993 -0.20208 0.78993 -0.20208 C 0.79688 -0.19953 0.79966 -0.19814 0.80504 -0.19096 C 0.80556 -0.18888 0.8066 -0.18448 0.8066 -0.18448 " pathEditMode="relative" ptsTypes="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6.66667E-6 C 0.05781 0.00533 0.06319 0.00672 0.15156 6.66667E-6 C 0.16475 -0.00092 0.16927 -0.01041 0.18003 -0.0155 C 0.1967 -0.02337 0.2144 -0.02754 0.23159 -0.03333 C 0.24236 -0.03703 0.25121 -0.04768 0.26163 -0.05324 C 0.27274 -0.05925 0.28385 -0.06504 0.29496 -0.07106 C 0.31111 -0.07962 0.321 -0.09305 0.33836 -0.09999 C 0.36614 -0.12453 0.39479 -0.14282 0.41493 -0.17986 C 0.42673 -0.20138 0.43281 -0.22314 0.44166 -0.24652 C 0.44583 -0.28749 0.44722 -0.27384 0.44166 -0.34212 C 0.44149 -0.34467 0.43958 -0.34675 0.43836 -0.34884 C 0.42968 -0.36481 0.4217 -0.38078 0.40989 -0.39328 C 0.39861 -0.40532 0.38645 -0.4162 0.37326 -0.4243 C 0.36631 -0.42847 0.35868 -0.42986 0.35156 -0.43333 C 0.34878 -0.43472 0.34583 -0.43587 0.34322 -0.43773 C 0.34149 -0.43888 0.34027 -0.4412 0.33836 -0.44212 C 0.31527 -0.45393 0.28923 -0.45949 0.26493 -0.46203 C 0.24236 -0.46736 0.246 -0.46759 0.20833 -0.45995 C 0.2052 -0.45925 0.20295 -0.45509 0.19999 -0.45324 C 0.19097 -0.44722 0.17968 -0.44629 0.16996 -0.44444 C 0.16388 -0.43587 0.15538 -0.43333 0.14826 -0.42662 C 0.121 -0.40069 0.14374 -0.41944 0.12499 -0.40439 C 0.11857 -0.3868 0.12534 -0.40393 0.11666 -0.38657 C 0.11371 -0.38078 0.10833 -0.36874 0.10833 -0.36874 C 0.10677 -0.3574 0.10434 -0.34837 0.10156 -0.33773 C 0.09583 -0.28819 0.10486 -0.24745 0.12326 -0.20648 C 0.1269 -0.19861 0.12899 -0.18935 0.13333 -0.18217 C 0.13559 -0.17847 0.13906 -0.17638 0.14166 -0.17314 C 0.15451 -0.1574 0.16666 -0.14143 0.18003 -0.12662 C 0.18368 -0.12268 0.18923 -0.12314 0.19322 -0.1199 C 0.19982 -0.11481 0.20538 -0.10787 0.21163 -0.10208 C 0.2302 -0.08518 0.22118 -0.0956 0.24322 -0.07777 C 0.25659 -0.06689 0.26822 -0.05277 0.28159 -0.04212 C 0.28628 -0.03842 0.29184 -0.0368 0.2967 -0.03333 C 0.33281 -0.0081 0.37065 0.0176 0.41163 0.02223 C 0.44618 0.03588 0.4809 0.05579 0.51666 0.06227 C 0.53663 0.08264 0.57031 0.07871 0.59322 0.0801 C 0.61718 0.09121 0.70208 0.08681 0.70503 0.08681 C 0.7052 0.08681 0.73298 0.08519 0.73993 0.08241 C 0.74704 0.07963 0.75104 0.07223 0.75659 0.06667 C 0.76371 0.0595 0.77447 0.0544 0.78003 0.04445 C 0.78975 0.02732 0.78229 0.03496 0.79166 0.02686 C 0.79479 0.01413 0.79722 0.00417 0.80329 -0.00648 C 0.80572 -0.01597 0.80954 -0.02175 0.81493 -0.0287 C 0.81736 -0.01643 0.81996 -0.01574 0.81996 -0.00208 L 0.80833 0.08681 " pathEditMode="relative" ptsTypes="ffffffffffffffffffffffffffffffffffffffffffff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59259E-6 C 0.00503 -0.00973 0.021 -0.02385 0.02986 -0.02662 C 0.03906 -0.03635 0.04878 -0.04838 0.05989 -0.05348 C 0.07899 -0.07894 0.10329 -0.09422 0.125 -0.11551 C 0.13229 -0.12292 0.1375 -0.13311 0.14496 -0.13982 C 0.15104 -0.14537 0.15833 -0.14885 0.16493 -0.15324 C 0.17048 -0.15695 0.17465 -0.16412 0.17986 -0.16875 C 0.18472 -0.17292 0.1901 -0.1757 0.19496 -0.17986 C 0.20017 -0.18449 0.20451 -0.19098 0.20989 -0.19537 C 0.21458 -0.19931 0.22014 -0.20116 0.22482 -0.2044 C 0.22899 -0.20695 0.23264 -0.20996 0.23663 -0.2132 C 0.24045 -0.21667 0.24427 -0.22084 0.24809 -0.22431 C 0.25816 -0.23287 0.26823 -0.24074 0.27812 -0.24885 C 0.30104 -0.2676 0.32187 -0.28774 0.34323 -0.3088 C 0.35121 -0.31667 0.3618 -0.32061 0.36823 -0.33102 C 0.37326 -0.33936 0.37812 -0.34769 0.38333 -0.35556 C 0.38593 -0.35973 0.38906 -0.36297 0.39166 -0.36667 C 0.39861 -0.37732 0.40086 -0.39028 0.40833 -0.40024 C 0.41093 -0.41852 0.42048 -0.42709 0.42656 -0.44213 C 0.43142 -0.4544 0.4342 -0.46806 0.43993 -0.47986 C 0.44444 -0.48959 0.45 -0.49815 0.45329 -0.5088 C 0.45764 -0.52338 0.4585 -0.54028 0.46475 -0.55324 C 0.46579 -0.55834 0.4677 -0.56343 0.46823 -0.56875 C 0.47048 -0.58866 0.46996 -0.62755 0.48819 -0.63542 C 0.49548 -0.6419 0.50451 -0.64815 0.51302 -0.65093 C 0.52048 -0.65764 0.52031 -0.65834 0.53159 -0.66204 C 0.53819 -0.66412 0.55156 -0.66667 0.55156 -0.66667 C 0.56232 -0.67616 0.59236 -0.67732 0.60642 -0.67778 C 0.66493 -0.67986 0.72326 -0.67917 0.78142 -0.67986 C 0.78541 -0.68056 0.78975 -0.67986 0.79323 -0.68218 C 0.80225 -0.6882 0.78663 -0.69468 0.78489 -0.69537 C 0.77482 -0.70463 0.76336 -0.70649 0.75156 -0.7088 C 0.71076 -0.72686 0.62448 -0.71204 0.6 -0.71111 C 0.58958 -0.7088 0.58576 -0.70301 0.57639 -0.7 C 0.56059 -0.69468 0.54427 -0.69422 0.52812 -0.69098 C 0.51441 -0.68496 0.52118 -0.68912 0.50833 -0.67778 C 0.50069 -0.67107 0.47864 -0.66459 0.46823 -0.66204 C 0.45573 -0.65093 0.44062 -0.64098 0.42986 -0.62662 C 0.4217 -0.61574 0.41753 -0.6044 0.40833 -0.59537 C 0.40364 -0.58033 0.40069 -0.56482 0.39826 -0.54885 C 0.4 -0.51899 0.40642 -0.45834 0.42656 -0.43982 C 0.43055 -0.42894 0.43385 -0.42014 0.44166 -0.41343 C 0.44461 -0.40093 0.45277 -0.4 0.45989 -0.39352 C 0.47448 -0.38056 0.47934 -0.36574 0.49635 -0.35787 C 0.50191 -0.34723 0.50902 -0.34676 0.51823 -0.34445 C 0.52517 -0.33519 0.53194 -0.33149 0.54149 -0.32871 C 0.56059 -0.31621 0.58541 -0.30186 0.60642 -0.29769 C 0.61857 -0.28959 0.63107 -0.28149 0.64323 -0.27315 C 0.64843 -0.26968 0.64826 -0.27246 0.65329 -0.26875 C 0.65677 -0.26621 0.65972 -0.2625 0.66319 -0.25996 C 0.66753 -0.25672 0.67986 -0.24931 0.68489 -0.24445 C 0.6868 -0.2426 0.68784 -0.23936 0.68993 -0.23774 C 0.6934 -0.23496 0.69791 -0.23542 0.70156 -0.23334 C 0.71041 -0.22824 0.71927 -0.22408 0.72829 -0.21991 C 0.73385 -0.20857 0.73368 -0.2088 0.73819 -0.2 C 0.73941 -0.19769 0.74166 -0.19329 0.74166 -0.19329 C 0.74444 -0.18125 0.7493 -0.16852 0.75833 -0.16436 C 0.76579 -0.14885 0.77534 -0.13403 0.78819 -0.12662 C 0.79531 -0.12246 0.80659 -0.12199 0.81302 -0.11783 C 0.81423 -0.1169 0.81441 -0.11459 0.81493 -0.1132 " pathEditMode="relative" ptsTypes="ffffffff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3.ETKİNLİK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pPr algn="ctr"/>
            <a:endParaRPr lang="tr-TR" b="1" dirty="0" smtClean="0"/>
          </a:p>
          <a:p>
            <a:pPr algn="ctr"/>
            <a:endParaRPr lang="tr-TR" b="1" dirty="0"/>
          </a:p>
          <a:p>
            <a:pPr algn="ctr"/>
            <a:r>
              <a:rPr lang="tr-TR" b="1" dirty="0" smtClean="0"/>
              <a:t>Aşağıdaki boşluklara kutucuklardaki ilgili sözcükleri yazınız.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550392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28673036"/>
              </p:ext>
            </p:extLst>
          </p:nvPr>
        </p:nvGraphicFramePr>
        <p:xfrm>
          <a:off x="395288" y="2349500"/>
          <a:ext cx="8291512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296"/>
                <a:gridCol w="785921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  <a:endParaRPr lang="tr-TR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Dünya’da ilk toplu</a:t>
                      </a:r>
                      <a:r>
                        <a:rPr lang="tr-TR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yerleşim yeri Anadolu’da ………………………………………….te kurulmuştur.</a:t>
                      </a:r>
                      <a:endParaRPr lang="tr-TR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İnsanlar ilk önce………………………………ve kemikten silahlar yapmışlardır.</a:t>
                      </a:r>
                    </a:p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İlk insanlar avcılık ve toplayıcılıkla geçindikleri için ………………………………….. Yaşam  sürdürmüşlerdi.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……………</a:t>
                      </a:r>
                      <a:r>
                        <a:rPr lang="tr-TR" baseline="0" dirty="0" smtClean="0"/>
                        <a:t>  ……………..(M.Ö 3500- M.S 375) Yazının icadıyla başlayıp, Kavimler </a:t>
                      </a:r>
                      <a:r>
                        <a:rPr lang="tr-TR" baseline="0" dirty="0" err="1" smtClean="0"/>
                        <a:t>Göçü’yle</a:t>
                      </a:r>
                      <a:r>
                        <a:rPr lang="tr-TR" baseline="0" dirty="0" smtClean="0"/>
                        <a:t> sona eren dönemdir.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Güvenlik</a:t>
                      </a:r>
                      <a:r>
                        <a:rPr lang="tr-TR" baseline="0" dirty="0" smtClean="0"/>
                        <a:t> ve adalet sağlama ihtiyacı …………………………………………..düzeninin kurulmasını sağlamıştır.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………………………   …………………………………..ve ……………………….insanların yerleşmek için bir bölgeye seçmelerinde etkili olan üç ana etkendir.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67544" y="476672"/>
            <a:ext cx="1226874" cy="36933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Çatalhöyük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6732240" y="332656"/>
            <a:ext cx="76315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taştan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3923928" y="332656"/>
            <a:ext cx="864339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göçebe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5652120" y="846004"/>
            <a:ext cx="1024639" cy="369332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İlk  -  Çağ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2699792" y="846004"/>
            <a:ext cx="768993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devlet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971600" y="1484784"/>
            <a:ext cx="99924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ekonomi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356097" y="1215336"/>
            <a:ext cx="964688" cy="3693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güvenlik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7236296" y="1584668"/>
            <a:ext cx="631904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iklim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42949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59444 0.288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22" y="1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L -0.41962 0.393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90" y="1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0.2441 0.477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2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C -0.01024 0.00417 -0.0342 -0.01343 -0.04496 -0.01782 C -0.07326 -0.02963 -0.10035 -0.03727 -0.13003 -0.04005 C -0.14375 -0.04282 -0.15607 -0.04722 -0.16996 -0.04907 C -0.22101 -0.04768 -0.27101 -0.04931 -0.3217 -0.04676 C -0.32882 -0.04306 -0.33212 -0.0419 -0.33837 -0.03565 C -0.3467 -0.02731 -0.35486 -0.01319 -0.3651 -0.00903 C -0.36788 -0.00532 -0.37118 -0.00208 -0.37344 0.00208 C -0.37448 0.00394 -0.37396 0.00694 -0.375 0.0088 C -0.37621 0.01134 -0.3783 0.01319 -0.38003 0.01551 C -0.38368 0.02986 -0.38767 0.04051 -0.38177 0.05764 C -0.38021 0.06181 -0.375 0.06065 -0.3717 0.06204 C -0.35816 0.08056 -0.34375 0.09815 -0.3283 0.11319 C -0.3151 0.12616 -0.31267 0.13611 -0.2934 0.14444 C -0.28837 0.14653 -0.28316 0.14815 -0.2783 0.15093 C -0.24687 0.16829 -0.27535 0.15486 -0.24844 0.17315 C -0.24201 0.17755 -0.22222 0.1831 -0.2184 0.18426 C -0.20243 0.19491 -0.18628 0.20741 -0.16996 0.21759 C -0.13732 0.23773 -0.1125 0.2537 -0.1 0.30208 C -0.10035 0.30532 -0.1026 0.33264 -0.1033 0.33773 C -0.1059 0.35486 -0.12274 0.38565 -0.13507 0.39329 C -0.13802 0.39514 -0.14167 0.39468 -0.14496 0.39537 C -0.1684 0.41366 -0.15746 0.40972 -0.17673 0.41319 C -0.22604 0.4338 -0.1941 0.42384 -0.275 0.4287 C -0.28073 0.43125 -0.28611 0.43519 -0.29167 0.43773 C -0.30278 0.44306 -0.31944 0.44375 -0.33003 0.44653 C -0.33854 0.44861 -0.34653 0.45324 -0.35503 0.45556 C -0.36649 0.46551 -0.37673 0.47176 -0.3901 0.47546 C -0.40729 0.49097 -0.4368 0.48889 -0.45503 0.49097 C -0.45278 0.49977 -0.4533 0.49537 -0.4533 0.5044 " pathEditMode="relative" ptsTypes="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48148E-6 L 0.25711 0.6018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47" y="3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0.00851 0.6032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3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13941 0.6527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79" y="3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22344 0.5782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81" y="2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4.ETKİNLİK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r>
              <a:rPr lang="tr-TR" dirty="0" smtClean="0"/>
              <a:t>AŞAĞIDA VERİLEN BİLGİNİN KARŞISINA İLGİLİ SÖZCÜĞÜ YAZINIZ.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70208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94657389"/>
              </p:ext>
            </p:extLst>
          </p:nvPr>
        </p:nvGraphicFramePr>
        <p:xfrm>
          <a:off x="467544" y="1700808"/>
          <a:ext cx="8218488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295"/>
                <a:gridCol w="4903697"/>
                <a:gridCol w="273949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1-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Karain ve Beldibi  mağaralarının</a:t>
                      </a:r>
                      <a:r>
                        <a:rPr lang="tr-TR" baseline="0" dirty="0" smtClean="0">
                          <a:solidFill>
                            <a:schemeClr val="tx1"/>
                          </a:solidFill>
                        </a:rPr>
                        <a:t> bulunduğu ilimizdir.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Avcılık ve toplayıcılık geçinen, göçebe bir yaşam süren insanların yerleşik hayata geçmelerime </a:t>
                      </a:r>
                      <a:r>
                        <a:rPr lang="tr-TR" b="1" baseline="0" dirty="0" smtClean="0"/>
                        <a:t>  neden olmuştur.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Nüfusu 500 binden fazla olan yüksek binaların bulunduğu büyük şehirler için kullanılır.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İnsanların yerleşik hayata  geçerek tarım ve hayvancılıkla uğraşma başladığı devirdir.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İnsanlığın bilim, teknik, sanat, düşünce ve kültür alanında ulaşmış olduğu düzeydir.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Bulunmasıyla tarih çağları başlamıştır</a:t>
                      </a:r>
                    </a:p>
                    <a:p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İnsanların günlük yaşamlarında kullandıkları ilk madendir.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6732240" y="404664"/>
            <a:ext cx="7918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TARIM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259632" y="404664"/>
            <a:ext cx="1250022" cy="36933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METROPOL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6732240" y="1052736"/>
            <a:ext cx="1138068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CİLALI TAŞ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2987824" y="404664"/>
            <a:ext cx="1116459" cy="3693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UYGARLIK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148064" y="404664"/>
            <a:ext cx="577915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YAZI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855339" y="1237402"/>
            <a:ext cx="743473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BAKIR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788024" y="980728"/>
            <a:ext cx="1490088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TARİH ÖNCESİ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2987824" y="1052736"/>
            <a:ext cx="1001108" cy="369332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ANTALYA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01896" y="868070"/>
            <a:ext cx="1306768" cy="369332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ÇANAKKALE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8100392" y="589330"/>
            <a:ext cx="910827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ÇUMRA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6908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4444E-6 C 0.00417 0.02616 0.01163 0.09143 -0.01007 0.11319 C -0.01632 0.11944 -0.02656 0.11898 -0.03333 0.11991 C -0.05174 0.11736 -0.05694 0.11227 -0.07326 0.1044 C -0.07951 0.09653 -0.08715 0.09306 -0.09497 0.08889 C -0.09809 0.08333 -0.10208 0.07893 -0.10503 0.07338 C -0.11181 0.06065 -0.11684 0.04606 -0.12326 0.03333 C -0.12917 -0.01181 -0.11736 -0.05926 -0.0783 -0.05995 C -0.00885 -0.06134 0.06059 -0.06157 0.13003 -0.06227 C 0.17014 -0.07107 0.21128 -0.06968 0.25174 -0.07107 C 0.29427 -0.08102 0.33559 -0.07477 0.37674 -0.06458 C 0.38108 -0.05857 0.38299 -0.05232 0.38507 -0.04444 C 0.38646 -0.03194 0.39028 -0.02315 0.3934 -0.01111 C 0.39601 0.01528 0.40278 0.04213 0.4033 0.06875 C 0.40365 0.08657 0.4033 0.1044 0.4033 0.12222 " pathEditMode="relative" ptsTypes="ffffffffffffff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7 L 0.004 0.3196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0.58524 0.424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53" y="2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00712 0.4351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2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1412 C -0.00868 -0.00093 -0.03489 -0.00394 -0.04774 -0.00579 C -0.11076 -0.0037 -0.09791 -0.00463 -0.13437 0.00301 C -0.13923 0.00764 -0.14461 0.00903 -0.1493 0.01412 C -0.15468 0.01991 -0.15364 0.02407 -0.16093 0.02755 C -0.16649 0.03727 -0.17204 0.04676 -0.1776 0.05648 C -0.18698 0.07268 -0.19079 0.09583 -0.19774 0.11389 C -0.1993 0.12477 -0.20139 0.13449 -0.2026 0.14537 C -0.20121 0.17083 -0.20173 0.17477 -0.19774 0.19861 C -0.19357 0.22315 -0.18489 0.25463 -0.17274 0.27407 C -0.17014 0.2787 -0.1552 0.29653 -0.1526 0.29861 C -0.14826 0.30139 -0.14323 0.30347 -0.13941 0.30764 C -0.13663 0.31042 -0.1342 0.31412 -0.13107 0.31643 C -0.12691 0.31921 -0.12187 0.31991 -0.1177 0.32315 C -0.11284 0.32685 -0.1092 0.33287 -0.10434 0.33611 C -0.09965 0.33935 -0.09427 0.34051 -0.08941 0.34306 C -0.08038 0.34792 -0.07152 0.35324 -0.06267 0.35856 C -0.05711 0.36181 -0.05312 0.36829 -0.04774 0.37176 C -0.03611 0.3794 -0.02083 0.3875 -0.00764 0.3919 C -0.00312 0.39815 0.00243 0.40162 0.0073 0.40764 C 0.01302 0.41481 0.01927 0.42153 0.02396 0.42986 C 0.0257 0.43287 0.02709 0.43611 0.029 0.43866 C 0.03039 0.44051 0.03264 0.4412 0.03403 0.44306 C 0.04497 0.45764 0.05087 0.47824 0.06407 0.48981 C 0.06528 0.50417 0.06841 0.51366 0.07066 0.52755 C 0.07014 0.53935 0.07032 0.55139 0.06893 0.56319 C 0.06858 0.56643 0.0665 0.56898 0.06563 0.57176 C 0.06441 0.57639 0.06337 0.58079 0.06233 0.58542 C 0.06164 0.58843 0.06146 0.5912 0.06059 0.59421 C 0.05643 0.6088 0.04896 0.62153 0.04236 0.63403 C 0.03646 0.64583 0.03195 0.65856 0.0257 0.66968 C 0.02396 0.67245 0.02101 0.67361 0.01893 0.67639 C 0.01094 0.68588 0.00296 0.69838 -0.00764 0.70301 C -0.01302 0.70532 -0.01875 0.70556 -0.0243 0.70741 C -0.05486 0.70301 -0.05208 0.70139 -0.07604 0.6919 C -0.0967 0.67361 -0.1177 0.65417 -0.13593 0.63194 C -0.14618 0.61921 -0.15451 0.60486 -0.16441 0.5919 C -0.16823 0.57893 -0.17534 0.57315 -0.17934 0.56065 C -0.18923 0.53125 -0.19427 0.50139 -0.19774 0.46968 C -0.19652 0.43727 -0.20017 0.41528 -0.18107 0.39653 C -0.17152 0.39792 -0.16198 0.39861 -0.1526 0.40093 C -0.14097 0.4037 -0.12847 0.41481 -0.1177 0.42083 C -0.09704 0.43241 -0.11927 0.41736 -0.09427 0.42986 C -0.08333 0.43542 -0.07708 0.44236 -0.06597 0.44537 C -0.05833 0.45208 -0.04097 0.46088 -0.04097 0.46111 C -0.01753 0.4919 0.01615 0.50995 0.0474 0.525 C 0.05608 0.5294 0.06598 0.53009 0.07396 0.53634 C 0.14098 0.58843 0.22101 0.60625 0.2974 0.60949 C 0.35764 0.6081 0.35782 0.61273 0.39393 0.60301 C 0.39879 0.59838 0.4033 0.59745 0.4073 0.5919 C 0.40955 0.60301 0.4073 0.61273 0.4073 0.625 " pathEditMode="relative" rAng="0" ptsTypes="ffffffffffffffffffffffffffffffffffffffffffffffffff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3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7 L 0.20469 0.7185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3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L 0.54774 0.681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78" y="3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427</Words>
  <PresentationFormat>Ekran Gösterisi (4:3)</PresentationFormat>
  <Paragraphs>94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SOSYAL BİLGİLER 6.SINIF YERYÜZÜNDE YAŞAM  ETKİNLİĞİ</vt:lpstr>
      <vt:lpstr>DOĞRU-YANLIŞ ETKİNLİĞİ</vt:lpstr>
      <vt:lpstr>DOĞRU-YANLIŞ ETKİNLİĞİ</vt:lpstr>
      <vt:lpstr>EŞLEŞTİRME ETKİNLİĞİ</vt:lpstr>
      <vt:lpstr>3.ETKİNLİK</vt:lpstr>
      <vt:lpstr>Slayt 6</vt:lpstr>
      <vt:lpstr>4.ETKİNLİK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2013-11-24T07:38:43Z</dcterms:created>
  <dcterms:modified xsi:type="dcterms:W3CDTF">2016-12-08T10:28:22Z</dcterms:modified>
  <cp:category>www.sorubak.com</cp:category>
</cp:coreProperties>
</file>