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88" r:id="rId6"/>
    <p:sldId id="289" r:id="rId7"/>
    <p:sldId id="290" r:id="rId8"/>
    <p:sldId id="260" r:id="rId9"/>
    <p:sldId id="261" r:id="rId10"/>
    <p:sldId id="262" r:id="rId11"/>
    <p:sldId id="263" r:id="rId12"/>
    <p:sldId id="264" r:id="rId13"/>
    <p:sldId id="265" r:id="rId14"/>
    <p:sldId id="266" r:id="rId15"/>
    <p:sldId id="269" r:id="rId16"/>
    <p:sldId id="267" r:id="rId17"/>
    <p:sldId id="275" r:id="rId18"/>
    <p:sldId id="268" r:id="rId19"/>
    <p:sldId id="270" r:id="rId20"/>
    <p:sldId id="276" r:id="rId21"/>
    <p:sldId id="271" r:id="rId22"/>
    <p:sldId id="287" r:id="rId23"/>
    <p:sldId id="272" r:id="rId24"/>
    <p:sldId id="273" r:id="rId25"/>
    <p:sldId id="277" r:id="rId26"/>
    <p:sldId id="274" r:id="rId27"/>
    <p:sldId id="278" r:id="rId28"/>
    <p:sldId id="279" r:id="rId29"/>
    <p:sldId id="280" r:id="rId30"/>
    <p:sldId id="281" r:id="rId31"/>
    <p:sldId id="282" r:id="rId32"/>
    <p:sldId id="283" r:id="rId33"/>
    <p:sldId id="284" r:id="rId34"/>
    <p:sldId id="285" r:id="rId35"/>
    <p:sldId id="286" r:id="rId3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6A5A84F1-FB84-435B-AC14-6D271993273D}" type="datetimeFigureOut">
              <a:rPr lang="tr-TR" smtClean="0"/>
              <a:pPr/>
              <a:t>04.04.2017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49AE790-FA0C-4F20-A18F-03BF455891B4}"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5A84F1-FB84-435B-AC14-6D271993273D}" type="datetimeFigureOut">
              <a:rPr lang="tr-TR" smtClean="0"/>
              <a:pPr/>
              <a:t>04.04.2017</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9AE790-FA0C-4F20-A18F-03BF455891B4}"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solidFill>
                  <a:srgbClr val="FF0000"/>
                </a:solidFill>
              </a:rPr>
              <a:t>ORTAÖĞRETİM KURUMLARI</a:t>
            </a:r>
            <a:endParaRPr lang="tr-TR" dirty="0">
              <a:solidFill>
                <a:srgbClr val="FF0000"/>
              </a:solidFill>
            </a:endParaRPr>
          </a:p>
        </p:txBody>
      </p:sp>
      <p:sp>
        <p:nvSpPr>
          <p:cNvPr id="3" name="2 Alt Başlık"/>
          <p:cNvSpPr>
            <a:spLocks noGrp="1"/>
          </p:cNvSpPr>
          <p:nvPr>
            <p:ph type="subTitle" idx="1"/>
          </p:nvPr>
        </p:nvSpPr>
        <p:spPr/>
        <p:txBody>
          <a:bodyPr/>
          <a:lstStyle/>
          <a:p>
            <a:endParaRPr lang="tr-T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Eşit Ağırlık Bölümünden Üniversite Programları</a:t>
            </a:r>
            <a:endParaRPr lang="tr-TR" dirty="0"/>
          </a:p>
        </p:txBody>
      </p:sp>
      <p:sp>
        <p:nvSpPr>
          <p:cNvPr id="3" name="2 İçerik Yer Tutucusu"/>
          <p:cNvSpPr>
            <a:spLocks noGrp="1"/>
          </p:cNvSpPr>
          <p:nvPr>
            <p:ph idx="1"/>
          </p:nvPr>
        </p:nvSpPr>
        <p:spPr/>
        <p:txBody>
          <a:bodyPr>
            <a:normAutofit/>
          </a:bodyPr>
          <a:lstStyle/>
          <a:p>
            <a:r>
              <a:rPr lang="tr-TR" sz="2400" dirty="0" smtClean="0"/>
              <a:t>Hukuk</a:t>
            </a:r>
          </a:p>
          <a:p>
            <a:r>
              <a:rPr lang="tr-TR" sz="2400" dirty="0" smtClean="0"/>
              <a:t>Psikoloji</a:t>
            </a:r>
          </a:p>
          <a:p>
            <a:r>
              <a:rPr lang="tr-TR" sz="2400" dirty="0" smtClean="0"/>
              <a:t>Rehberlik ve Psikolojik Danışmanlık</a:t>
            </a:r>
          </a:p>
          <a:p>
            <a:r>
              <a:rPr lang="tr-TR" sz="2400" dirty="0" smtClean="0"/>
              <a:t>İktisat</a:t>
            </a:r>
          </a:p>
          <a:p>
            <a:r>
              <a:rPr lang="tr-TR" sz="2400" dirty="0" smtClean="0"/>
              <a:t>İşletme</a:t>
            </a:r>
          </a:p>
          <a:p>
            <a:r>
              <a:rPr lang="tr-TR" sz="2400" dirty="0" smtClean="0"/>
              <a:t>Okul Öncesi Öğretmenliği</a:t>
            </a:r>
          </a:p>
          <a:p>
            <a:r>
              <a:rPr lang="tr-TR" sz="2400" dirty="0" smtClean="0"/>
              <a:t>Sosyoloji</a:t>
            </a:r>
          </a:p>
          <a:p>
            <a:r>
              <a:rPr lang="tr-TR" sz="2400" dirty="0" smtClean="0"/>
              <a:t>Uluslararası ilişkiler</a:t>
            </a:r>
          </a:p>
          <a:p>
            <a:r>
              <a:rPr lang="tr-TR" sz="2400" dirty="0" smtClean="0"/>
              <a:t>Kamu yönetimi</a:t>
            </a:r>
          </a:p>
          <a:p>
            <a:r>
              <a:rPr lang="tr-TR" sz="2400" dirty="0" smtClean="0"/>
              <a:t>Sosyal Hizmetler</a:t>
            </a:r>
          </a:p>
          <a:p>
            <a:endParaRPr lang="tr-T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Yabancı Dil Bölümündeki Üniversite Programları</a:t>
            </a:r>
            <a:br>
              <a:rPr lang="tr-TR" dirty="0" smtClean="0"/>
            </a:br>
            <a:endParaRPr lang="tr-TR" dirty="0"/>
          </a:p>
        </p:txBody>
      </p:sp>
      <p:sp>
        <p:nvSpPr>
          <p:cNvPr id="3" name="2 İçerik Yer Tutucusu"/>
          <p:cNvSpPr>
            <a:spLocks noGrp="1"/>
          </p:cNvSpPr>
          <p:nvPr>
            <p:ph idx="1"/>
          </p:nvPr>
        </p:nvSpPr>
        <p:spPr/>
        <p:txBody>
          <a:bodyPr/>
          <a:lstStyle/>
          <a:p>
            <a:r>
              <a:rPr lang="tr-TR" dirty="0" smtClean="0"/>
              <a:t>İngilizce öğretmenliği</a:t>
            </a:r>
          </a:p>
          <a:p>
            <a:r>
              <a:rPr lang="tr-TR" dirty="0" smtClean="0"/>
              <a:t>Almanca Öğretmenliği</a:t>
            </a:r>
          </a:p>
          <a:p>
            <a:r>
              <a:rPr lang="tr-TR" dirty="0" smtClean="0"/>
              <a:t>İngiliz Dili ve Edebiyatı</a:t>
            </a:r>
          </a:p>
          <a:p>
            <a:r>
              <a:rPr lang="tr-TR" dirty="0" smtClean="0"/>
              <a:t>Fransız Dili ve Edebiyatı</a:t>
            </a:r>
          </a:p>
          <a:p>
            <a:r>
              <a:rPr lang="tr-TR" dirty="0" smtClean="0"/>
              <a:t>Alman Dili ve Edebiyatı</a:t>
            </a:r>
          </a:p>
          <a:p>
            <a:r>
              <a:rPr lang="tr-TR" dirty="0" smtClean="0"/>
              <a:t>Mütercim Tercümanlık</a:t>
            </a:r>
          </a:p>
          <a:p>
            <a:r>
              <a:rPr lang="tr-TR" dirty="0" smtClean="0"/>
              <a:t>Turizm Rehberliği</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Sözel Bölümündeki Üniversite Programları</a:t>
            </a:r>
            <a:endParaRPr lang="tr-TR" dirty="0"/>
          </a:p>
        </p:txBody>
      </p:sp>
      <p:sp>
        <p:nvSpPr>
          <p:cNvPr id="3" name="2 İçerik Yer Tutucusu"/>
          <p:cNvSpPr>
            <a:spLocks noGrp="1"/>
          </p:cNvSpPr>
          <p:nvPr>
            <p:ph idx="1"/>
          </p:nvPr>
        </p:nvSpPr>
        <p:spPr/>
        <p:txBody>
          <a:bodyPr/>
          <a:lstStyle/>
          <a:p>
            <a:r>
              <a:rPr lang="tr-TR" dirty="0" smtClean="0"/>
              <a:t>Türkçe Öğretmenliği</a:t>
            </a:r>
          </a:p>
          <a:p>
            <a:r>
              <a:rPr lang="tr-TR" dirty="0" smtClean="0"/>
              <a:t>Tarih Öğretmenliği</a:t>
            </a:r>
          </a:p>
          <a:p>
            <a:r>
              <a:rPr lang="tr-TR" dirty="0" smtClean="0"/>
              <a:t>Coğrafya Öğretmenliği</a:t>
            </a:r>
          </a:p>
          <a:p>
            <a:r>
              <a:rPr lang="tr-TR" dirty="0" smtClean="0"/>
              <a:t>Sosyal Bilgiler Öğretmenliği</a:t>
            </a:r>
          </a:p>
          <a:p>
            <a:r>
              <a:rPr lang="tr-TR" dirty="0" smtClean="0"/>
              <a:t>Halkla İlişkiler</a:t>
            </a:r>
          </a:p>
          <a:p>
            <a:r>
              <a:rPr lang="tr-TR" dirty="0" smtClean="0"/>
              <a:t>Gazetecilik</a:t>
            </a:r>
          </a:p>
          <a:p>
            <a:r>
              <a:rPr lang="tr-TR" dirty="0" smtClean="0"/>
              <a:t>Radyo Televizyon Sinema</a:t>
            </a:r>
          </a:p>
          <a:p>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title"/>
          </p:nvPr>
        </p:nvSpPr>
        <p:spPr/>
        <p:txBody>
          <a:bodyPr>
            <a:noAutofit/>
          </a:bodyPr>
          <a:lstStyle/>
          <a:p>
            <a:r>
              <a:rPr lang="tr-TR" sz="3200" dirty="0" smtClean="0"/>
              <a:t>    </a:t>
            </a:r>
            <a:r>
              <a:rPr lang="tr-TR" sz="3200" dirty="0" err="1" smtClean="0"/>
              <a:t>MESLEKi</a:t>
            </a:r>
            <a:r>
              <a:rPr lang="tr-TR" sz="3200" dirty="0" smtClean="0"/>
              <a:t> ve TEKNİK LİSELER</a:t>
            </a:r>
            <a:endParaRPr lang="tr-TR" sz="3200" dirty="0"/>
          </a:p>
        </p:txBody>
      </p:sp>
      <p:sp>
        <p:nvSpPr>
          <p:cNvPr id="8" name="7 Metin Yer Tutucusu"/>
          <p:cNvSpPr>
            <a:spLocks noGrp="1"/>
          </p:cNvSpPr>
          <p:nvPr>
            <p:ph type="body" sz="half" idx="2"/>
          </p:nvPr>
        </p:nvSpPr>
        <p:spPr/>
        <p:txBody>
          <a:bodyPr/>
          <a:lstStyle/>
          <a:p>
            <a:endParaRPr lang="tr-TR"/>
          </a:p>
        </p:txBody>
      </p:sp>
      <p:pic>
        <p:nvPicPr>
          <p:cNvPr id="19458" name="Picture 2" descr="http://www.onlinepazarlama.co/wp-content/uploads/2016/01/meslek.jpg"/>
          <p:cNvPicPr>
            <a:picLocks noGrp="1" noChangeAspect="1" noChangeArrowheads="1"/>
          </p:cNvPicPr>
          <p:nvPr>
            <p:ph type="pic" idx="1"/>
          </p:nvPr>
        </p:nvPicPr>
        <p:blipFill>
          <a:blip r:embed="rId2" cstate="print"/>
          <a:srcRect/>
          <a:stretch>
            <a:fillRect/>
          </a:stretch>
        </p:blipFill>
        <p:spPr bwMode="auto">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dirty="0" smtClean="0"/>
              <a:t>Endüstri Meslek Liseleri</a:t>
            </a:r>
            <a:endParaRPr lang="tr-TR" dirty="0"/>
          </a:p>
        </p:txBody>
      </p:sp>
      <p:sp>
        <p:nvSpPr>
          <p:cNvPr id="6" name="5 İçerik Yer Tutucusu"/>
          <p:cNvSpPr>
            <a:spLocks noGrp="1"/>
          </p:cNvSpPr>
          <p:nvPr>
            <p:ph idx="1"/>
          </p:nvPr>
        </p:nvSpPr>
        <p:spPr/>
        <p:txBody>
          <a:bodyPr>
            <a:normAutofit fontScale="92500"/>
          </a:bodyPr>
          <a:lstStyle/>
          <a:p>
            <a:r>
              <a:rPr lang="tr-TR" dirty="0" smtClean="0"/>
              <a:t>Endüstri meslek liselerinin amacı öğrencileri mesleki beceriler üzerine geliştirerek işletmelerin teknik ve kalifiye eleman desteğini sağlamaktır.Eğitim süresi </a:t>
            </a:r>
            <a:r>
              <a:rPr lang="tr-TR" dirty="0" smtClean="0">
                <a:solidFill>
                  <a:srgbClr val="FF0000"/>
                </a:solidFill>
              </a:rPr>
              <a:t>4 </a:t>
            </a:r>
            <a:r>
              <a:rPr lang="tr-TR" dirty="0" smtClean="0"/>
              <a:t>yıldır. 9 . Sınıfta ortak akademik dersler görülür. 10. sınıfta bölüm seçilir.</a:t>
            </a:r>
          </a:p>
          <a:p>
            <a:r>
              <a:rPr lang="tr-TR" dirty="0" smtClean="0"/>
              <a:t>Endüstri Meslek Liselerinde Meslek ve Teknik lise  bulunmakta öğrenciler başarı durumlarına göre bu lise türlerinden birine yerleştirilmektedirler.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Teknik Liselerde öğrenciler meslek derslerinin yanı sıra üniversiteye de hazırlanırlar. Meslek liselerinde ise 11. sınıftan itibaren staj yaptıklarından daha çok pratiğe yönelik eğitim alırlar.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ENDÜSTRİ MESLEK LİSELERİ BÖLÜMLERİ</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Bilişim</a:t>
            </a:r>
          </a:p>
          <a:p>
            <a:r>
              <a:rPr lang="tr-TR" dirty="0" smtClean="0"/>
              <a:t>Elektrik elektronik</a:t>
            </a:r>
          </a:p>
          <a:p>
            <a:r>
              <a:rPr lang="tr-TR" dirty="0" smtClean="0"/>
              <a:t>Makine</a:t>
            </a:r>
          </a:p>
          <a:p>
            <a:r>
              <a:rPr lang="tr-TR" dirty="0" smtClean="0"/>
              <a:t>Motorlu Araçlar</a:t>
            </a:r>
          </a:p>
          <a:p>
            <a:r>
              <a:rPr lang="tr-TR" dirty="0" smtClean="0"/>
              <a:t>Ahşap Teknolojileri</a:t>
            </a:r>
          </a:p>
          <a:p>
            <a:r>
              <a:rPr lang="tr-TR" dirty="0" smtClean="0"/>
              <a:t>Kimya</a:t>
            </a:r>
          </a:p>
          <a:p>
            <a:r>
              <a:rPr lang="tr-TR" dirty="0" err="1" smtClean="0"/>
              <a:t>İtfayecilik</a:t>
            </a:r>
            <a:r>
              <a:rPr lang="tr-TR" dirty="0" smtClean="0"/>
              <a:t> ve Yangın Teknolojileri</a:t>
            </a:r>
          </a:p>
          <a:p>
            <a:r>
              <a:rPr lang="tr-TR" dirty="0" smtClean="0"/>
              <a:t>Endüstriyel otomasyon</a:t>
            </a:r>
          </a:p>
          <a:p>
            <a:r>
              <a:rPr lang="tr-TR" dirty="0" smtClean="0"/>
              <a:t>Tesisat ve </a:t>
            </a:r>
            <a:r>
              <a:rPr lang="tr-TR" dirty="0" err="1" smtClean="0"/>
              <a:t>İklimlendime</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  TİCARET MESLEK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1026" name="Picture 2" descr="http://cografyahocam.com/wp-content/uploads/2016/02/d%C4%B1%C5%9F-ticaret-co%C4%9Frafya-hocam.jpg"/>
          <p:cNvPicPr>
            <a:picLocks noGrp="1" noChangeAspect="1" noChangeArrowheads="1"/>
          </p:cNvPicPr>
          <p:nvPr>
            <p:ph type="pic" idx="1"/>
          </p:nvPr>
        </p:nvPicPr>
        <p:blipFill>
          <a:blip r:embed="rId2" cstate="print"/>
          <a:srcRect l="12626" r="12626"/>
          <a:stretch>
            <a:fillRect/>
          </a:stretch>
        </p:blipFill>
        <p:spPr bwMode="auto">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 MESLEK LİSELERİ</a:t>
            </a:r>
            <a:endParaRPr lang="tr-TR" dirty="0"/>
          </a:p>
        </p:txBody>
      </p:sp>
      <p:sp>
        <p:nvSpPr>
          <p:cNvPr id="3" name="2 İçerik Yer Tutucusu"/>
          <p:cNvSpPr>
            <a:spLocks noGrp="1"/>
          </p:cNvSpPr>
          <p:nvPr>
            <p:ph idx="1"/>
          </p:nvPr>
        </p:nvSpPr>
        <p:spPr/>
        <p:txBody>
          <a:bodyPr/>
          <a:lstStyle/>
          <a:p>
            <a:endParaRPr lang="tr-TR" dirty="0" smtClean="0"/>
          </a:p>
          <a:p>
            <a:r>
              <a:rPr lang="tr-TR" dirty="0" smtClean="0"/>
              <a:t>Ticari firmalara , fabrikalara , bilişim sektörüne kalifiye eleman yetiştiren okullardır. Eğitim süresi </a:t>
            </a:r>
            <a:r>
              <a:rPr lang="tr-TR" dirty="0" smtClean="0">
                <a:solidFill>
                  <a:srgbClr val="FF0000"/>
                </a:solidFill>
              </a:rPr>
              <a:t>4 </a:t>
            </a:r>
            <a:r>
              <a:rPr lang="tr-TR" dirty="0" smtClean="0"/>
              <a:t>yıldır. </a:t>
            </a:r>
          </a:p>
          <a:p>
            <a:r>
              <a:rPr lang="tr-TR" dirty="0" smtClean="0"/>
              <a:t>9 sınıfta ortak akademik dersler görülür. 10. sınıfta bölüm seçilir. 12. sınıfta öğrenciler bölümlerine uygun işletmelerde 3 gün staj yaparlar.</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Ticaret Meslek Lisesi Bölümleri</a:t>
            </a:r>
            <a:endParaRPr lang="tr-TR" dirty="0"/>
          </a:p>
        </p:txBody>
      </p:sp>
      <p:sp>
        <p:nvSpPr>
          <p:cNvPr id="3" name="2 İçerik Yer Tutucusu"/>
          <p:cNvSpPr>
            <a:spLocks noGrp="1"/>
          </p:cNvSpPr>
          <p:nvPr>
            <p:ph idx="1"/>
          </p:nvPr>
        </p:nvSpPr>
        <p:spPr/>
        <p:txBody>
          <a:bodyPr/>
          <a:lstStyle/>
          <a:p>
            <a:r>
              <a:rPr lang="tr-TR" dirty="0" smtClean="0"/>
              <a:t>Bilişim Teknolojileri</a:t>
            </a:r>
          </a:p>
          <a:p>
            <a:r>
              <a:rPr lang="tr-TR" dirty="0" smtClean="0"/>
              <a:t>Muhasebe ve Finansman</a:t>
            </a:r>
          </a:p>
          <a:p>
            <a:r>
              <a:rPr lang="tr-TR" dirty="0" smtClean="0"/>
              <a:t>Büro Yönetimi ve Sekreterlik</a:t>
            </a:r>
          </a:p>
          <a:p>
            <a:r>
              <a:rPr lang="tr-TR" dirty="0" smtClean="0"/>
              <a:t>Ulaştırma Hizmetleri</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1792288" y="4800600"/>
            <a:ext cx="5486400" cy="1292696"/>
          </a:xfrm>
        </p:spPr>
        <p:txBody>
          <a:bodyPr/>
          <a:lstStyle/>
          <a:p>
            <a:endParaRPr lang="tr-TR" dirty="0"/>
          </a:p>
        </p:txBody>
      </p:sp>
      <p:sp>
        <p:nvSpPr>
          <p:cNvPr id="6" name="5 Metin Yer Tutucusu"/>
          <p:cNvSpPr>
            <a:spLocks noGrp="1"/>
          </p:cNvSpPr>
          <p:nvPr>
            <p:ph type="body" sz="half" idx="2"/>
          </p:nvPr>
        </p:nvSpPr>
        <p:spPr>
          <a:xfrm>
            <a:off x="1792288" y="4941168"/>
            <a:ext cx="5486400" cy="864096"/>
          </a:xfrm>
        </p:spPr>
        <p:txBody>
          <a:bodyPr>
            <a:normAutofit/>
          </a:bodyPr>
          <a:lstStyle/>
          <a:p>
            <a:r>
              <a:rPr lang="tr-TR" sz="4000" dirty="0" smtClean="0"/>
              <a:t>            FEN LİSELERİ</a:t>
            </a:r>
          </a:p>
          <a:p>
            <a:endParaRPr lang="tr-TR" dirty="0"/>
          </a:p>
          <a:p>
            <a:endParaRPr lang="tr-TR" dirty="0" smtClean="0"/>
          </a:p>
          <a:p>
            <a:endParaRPr lang="tr-TR" dirty="0"/>
          </a:p>
        </p:txBody>
      </p:sp>
      <p:pic>
        <p:nvPicPr>
          <p:cNvPr id="10242" name="Picture 2" descr="http://www.hazircevap.net/files/fizikodevkonulari.jpg"/>
          <p:cNvPicPr>
            <a:picLocks noGrp="1" noChangeAspect="1" noChangeArrowheads="1"/>
          </p:cNvPicPr>
          <p:nvPr>
            <p:ph type="pic" idx="1"/>
          </p:nvPr>
        </p:nvPicPr>
        <p:blipFill>
          <a:blip r:embed="rId2" cstate="print"/>
          <a:srcRect t="15385" b="15385"/>
          <a:stretch>
            <a:fillRect/>
          </a:stretch>
        </p:blipFill>
        <p:spPr bwMode="auto">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ADALET MESLEK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33796" name="Picture 4" descr="http://www.kirpiedebiyat.com/wp-content/uploads/adalet_bakanligi_mubasirleri_unutmamali_h20594.jpg"/>
          <p:cNvPicPr>
            <a:picLocks noGrp="1" noChangeAspect="1" noChangeArrowheads="1"/>
          </p:cNvPicPr>
          <p:nvPr>
            <p:ph type="pic" idx="1"/>
          </p:nvPr>
        </p:nvPicPr>
        <p:blipFill>
          <a:blip r:embed="rId2" cstate="print"/>
          <a:srcRect l="8243" r="8243"/>
          <a:stretch>
            <a:fillRect/>
          </a:stretch>
        </p:blipFill>
        <p:spPr bwMode="auto">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Adalet Meslek Liseleri</a:t>
            </a:r>
            <a:endParaRPr lang="tr-TR" dirty="0"/>
          </a:p>
        </p:txBody>
      </p:sp>
      <p:sp>
        <p:nvSpPr>
          <p:cNvPr id="3" name="2 İçerik Yer Tutucusu"/>
          <p:cNvSpPr>
            <a:spLocks noGrp="1"/>
          </p:cNvSpPr>
          <p:nvPr>
            <p:ph idx="1"/>
          </p:nvPr>
        </p:nvSpPr>
        <p:spPr/>
        <p:txBody>
          <a:bodyPr/>
          <a:lstStyle/>
          <a:p>
            <a:r>
              <a:rPr lang="tr-TR" dirty="0" smtClean="0"/>
              <a:t>Adalet alanı , alan bünyesinde yer alan </a:t>
            </a:r>
            <a:r>
              <a:rPr lang="tr-TR" dirty="0" smtClean="0">
                <a:solidFill>
                  <a:srgbClr val="FF0000"/>
                </a:solidFill>
              </a:rPr>
              <a:t>Zabit Katipliği </a:t>
            </a:r>
            <a:r>
              <a:rPr lang="tr-TR" dirty="0" smtClean="0"/>
              <a:t>, </a:t>
            </a:r>
            <a:r>
              <a:rPr lang="tr-TR" dirty="0" smtClean="0">
                <a:solidFill>
                  <a:srgbClr val="FF0000"/>
                </a:solidFill>
              </a:rPr>
              <a:t>İnfaz ve Koruma </a:t>
            </a:r>
            <a:r>
              <a:rPr lang="tr-TR" dirty="0" smtClean="0"/>
              <a:t>dallarında , sektörün ihtiyaçları bilimsel ve teknolojik gelişmeler doğrultusunda gerekli olan mesleki yeterliliği kazanmış , nitelikli meslek elemanları yetiştirmeyi amaçlar.</a:t>
            </a:r>
          </a:p>
          <a:p>
            <a:r>
              <a:rPr lang="tr-TR" dirty="0" smtClean="0"/>
              <a:t>Eğitim süresi </a:t>
            </a:r>
            <a:r>
              <a:rPr lang="tr-TR" dirty="0" smtClean="0">
                <a:solidFill>
                  <a:srgbClr val="FF0000"/>
                </a:solidFill>
              </a:rPr>
              <a:t>4 </a:t>
            </a:r>
            <a:r>
              <a:rPr lang="tr-TR" dirty="0" smtClean="0"/>
              <a:t>yıldır. 9. sınıfta ortak akademik dersler görülür. 10. sınıfta bölüm seçilir.</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Adalet Meslek Lisesi mezunları KPSS ye girerek Zabıt Katibi yada İnfaz Koruma Memuru olarak atanabilirler. 12. sınıfta adliyelerde staj yaparlar.</a:t>
            </a:r>
          </a:p>
          <a:p>
            <a:r>
              <a:rPr lang="tr-TR" dirty="0" smtClean="0"/>
              <a:t>2 yıllık Adalet Meslek Yüksek okulunu kazanıp bitirmeleri durumunda Dikey Geçiş Sınavıyla Hukuk Fakültesine girme şansları vardır. </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SAĞLIK MESLEK LİSELERİ</a:t>
            </a: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Bilimsel gelişmelerin ışığında sağlıklı toplum için çalışan eğitimli sağlık personeli yetiştirmeyi amaçlayan okullardır.</a:t>
            </a:r>
          </a:p>
          <a:p>
            <a:r>
              <a:rPr lang="tr-TR" dirty="0" smtClean="0"/>
              <a:t>Eğitim süresi </a:t>
            </a:r>
            <a:r>
              <a:rPr lang="tr-TR" dirty="0" smtClean="0">
                <a:solidFill>
                  <a:srgbClr val="FF0000"/>
                </a:solidFill>
              </a:rPr>
              <a:t>4 </a:t>
            </a:r>
            <a:r>
              <a:rPr lang="tr-TR" dirty="0" smtClean="0"/>
              <a:t>yıldır. 9. Sınıfta Ortak akademik dersler görülür. 10. Sınıfta bölüm seçilir.</a:t>
            </a:r>
          </a:p>
          <a:p>
            <a:r>
              <a:rPr lang="tr-TR" dirty="0" smtClean="0"/>
              <a:t>10 . Sınıfa geçerken öğrenciler </a:t>
            </a:r>
            <a:r>
              <a:rPr lang="tr-TR" dirty="0" smtClean="0">
                <a:solidFill>
                  <a:srgbClr val="FF0000"/>
                </a:solidFill>
              </a:rPr>
              <a:t>Sağlık Hizmetleri </a:t>
            </a:r>
            <a:r>
              <a:rPr lang="tr-TR" dirty="0" smtClean="0"/>
              <a:t>, </a:t>
            </a:r>
            <a:r>
              <a:rPr lang="tr-TR" dirty="0" smtClean="0">
                <a:solidFill>
                  <a:srgbClr val="FF0000"/>
                </a:solidFill>
              </a:rPr>
              <a:t>Hasta ve Yaşlı Bakım Hizmetleri </a:t>
            </a:r>
            <a:r>
              <a:rPr lang="tr-TR" dirty="0" smtClean="0"/>
              <a:t>alanlarından birini seçerler. </a:t>
            </a:r>
          </a:p>
          <a:p>
            <a:r>
              <a:rPr lang="tr-TR" dirty="0" smtClean="0"/>
              <a:t>Sağlık Hizmetleri Bölümünü seçen öğrenciler 12. sınıfta hastanelerde staj yaparlar. </a:t>
            </a:r>
          </a:p>
          <a:p>
            <a:endParaRPr lang="tr-TR" dirty="0" smtClean="0"/>
          </a:p>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Sağlık Meslek </a:t>
            </a:r>
            <a:r>
              <a:rPr lang="tr-TR" dirty="0" smtClean="0">
                <a:solidFill>
                  <a:srgbClr val="FF0000"/>
                </a:solidFill>
              </a:rPr>
              <a:t>Liselerinin</a:t>
            </a:r>
            <a:r>
              <a:rPr lang="tr-TR" dirty="0" smtClean="0"/>
              <a:t> Bölümleri</a:t>
            </a:r>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sz="2800" dirty="0" smtClean="0"/>
              <a:t>Öğrenciler 11. Sınıfa geçerken seçtikleri alanda bölüm seçerler. </a:t>
            </a:r>
          </a:p>
          <a:p>
            <a:pPr>
              <a:buNone/>
            </a:pPr>
            <a:r>
              <a:rPr lang="tr-TR" sz="2800" dirty="0" smtClean="0">
                <a:solidFill>
                  <a:srgbClr val="FF0000"/>
                </a:solidFill>
              </a:rPr>
              <a:t>Sağlık Hizmetleri Bölümü</a:t>
            </a:r>
          </a:p>
          <a:p>
            <a:r>
              <a:rPr lang="tr-TR" sz="2800" dirty="0" smtClean="0"/>
              <a:t>Hemşire Yardımcılığı</a:t>
            </a:r>
          </a:p>
          <a:p>
            <a:r>
              <a:rPr lang="tr-TR" sz="2800" dirty="0" smtClean="0"/>
              <a:t>Ebe Yardımcılığı</a:t>
            </a:r>
          </a:p>
          <a:p>
            <a:r>
              <a:rPr lang="tr-TR" sz="2800" dirty="0" smtClean="0"/>
              <a:t>Sağlık Bakım Teknisyenliği</a:t>
            </a:r>
          </a:p>
          <a:p>
            <a:pPr>
              <a:buNone/>
            </a:pPr>
            <a:r>
              <a:rPr lang="tr-TR" sz="2800" dirty="0" smtClean="0">
                <a:solidFill>
                  <a:srgbClr val="FF0000"/>
                </a:solidFill>
              </a:rPr>
              <a:t>Hasta ve Yaşlı Bakımı Bölümü</a:t>
            </a:r>
          </a:p>
          <a:p>
            <a:r>
              <a:rPr lang="tr-TR" sz="2800" dirty="0" smtClean="0"/>
              <a:t>Hasta Bakımı</a:t>
            </a:r>
          </a:p>
          <a:p>
            <a:r>
              <a:rPr lang="tr-TR" sz="2800" dirty="0" smtClean="0"/>
              <a:t>Yaşlı Bakımı</a:t>
            </a:r>
          </a:p>
          <a:p>
            <a:r>
              <a:rPr lang="tr-TR" sz="2800" dirty="0" smtClean="0"/>
              <a:t>Engelli Bakımı</a:t>
            </a:r>
          </a:p>
          <a:p>
            <a:endParaRPr lang="tr-TR" sz="2800" dirty="0" smtClean="0"/>
          </a:p>
          <a:p>
            <a:pPr>
              <a:buNone/>
            </a:pPr>
            <a:endParaRPr lang="tr-TR" dirty="0" smtClean="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TURİZM MESLEK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34818" name="Picture 2" descr="http://www.cinargayrimenkul.com.tr/wp-content/uploads/2015/03/1417258003.jpg"/>
          <p:cNvPicPr>
            <a:picLocks noGrp="1" noChangeAspect="1" noChangeArrowheads="1"/>
          </p:cNvPicPr>
          <p:nvPr>
            <p:ph type="pic" idx="1"/>
          </p:nvPr>
        </p:nvPicPr>
        <p:blipFill>
          <a:blip r:embed="rId2" cstate="print"/>
          <a:srcRect l="10028" r="10028"/>
          <a:stretch>
            <a:fillRect/>
          </a:stretch>
        </p:blipFill>
        <p:spPr bwMode="auto">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TURİZM MESLEK LİSELERİ</a:t>
            </a:r>
            <a:endParaRPr lang="tr-TR" dirty="0"/>
          </a:p>
        </p:txBody>
      </p:sp>
      <p:sp>
        <p:nvSpPr>
          <p:cNvPr id="3" name="2 İçerik Yer Tutucusu"/>
          <p:cNvSpPr>
            <a:spLocks noGrp="1"/>
          </p:cNvSpPr>
          <p:nvPr>
            <p:ph idx="1"/>
          </p:nvPr>
        </p:nvSpPr>
        <p:spPr/>
        <p:txBody>
          <a:bodyPr/>
          <a:lstStyle/>
          <a:p>
            <a:r>
              <a:rPr lang="tr-TR" dirty="0" smtClean="0"/>
              <a:t>Turizm sektöründe çalışacak kalifiye eleman yetiştirmeyi amaçlar. Eğitim süresi </a:t>
            </a:r>
            <a:r>
              <a:rPr lang="tr-TR" dirty="0" smtClean="0">
                <a:solidFill>
                  <a:srgbClr val="FF0000"/>
                </a:solidFill>
              </a:rPr>
              <a:t>4 </a:t>
            </a:r>
            <a:r>
              <a:rPr lang="tr-TR" dirty="0" smtClean="0"/>
              <a:t>yıldır. 9. Sınıfta ortak akademik dersler görülür. 10. Sınıfta</a:t>
            </a:r>
            <a:r>
              <a:rPr lang="tr-TR" dirty="0" smtClean="0">
                <a:solidFill>
                  <a:srgbClr val="FF0000"/>
                </a:solidFill>
              </a:rPr>
              <a:t> Yiyecek içecek Hizmetleri </a:t>
            </a:r>
            <a:r>
              <a:rPr lang="tr-TR" dirty="0" smtClean="0"/>
              <a:t>, </a:t>
            </a:r>
            <a:r>
              <a:rPr lang="tr-TR" dirty="0" smtClean="0">
                <a:solidFill>
                  <a:srgbClr val="FF0000"/>
                </a:solidFill>
              </a:rPr>
              <a:t>Konaklama ve Seyahat</a:t>
            </a:r>
            <a:r>
              <a:rPr lang="tr-TR" dirty="0" smtClean="0"/>
              <a:t>  bölümlerinden biri seçilir.</a:t>
            </a:r>
          </a:p>
          <a:p>
            <a:r>
              <a:rPr lang="tr-TR" dirty="0" smtClean="0"/>
              <a:t>Turizm Meslek Lisesi öğrencileri 12 . Sınıf olduklarında Turizm Şirketlerinde , otellerde staj yapalar.</a:t>
            </a:r>
          </a:p>
          <a:p>
            <a:endParaRPr lang="tr-TR" dirty="0" smtClean="0"/>
          </a:p>
          <a:p>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           KIZ MESLEK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35842" name="Picture 2" descr="http://www.cocukgelisimi.org/wp-content/uploads/2016-%C3%A7ocuk-geli%C5%9Fimi-taban-puan.jpg"/>
          <p:cNvPicPr>
            <a:picLocks noGrp="1" noChangeAspect="1" noChangeArrowheads="1"/>
          </p:cNvPicPr>
          <p:nvPr>
            <p:ph type="pic" idx="1"/>
          </p:nvPr>
        </p:nvPicPr>
        <p:blipFill>
          <a:blip r:embed="rId2" cstate="print"/>
          <a:srcRect l="12295" r="12295"/>
          <a:stretch>
            <a:fillRect/>
          </a:stretch>
        </p:blipFill>
        <p:spPr bwMode="auto">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a:p>
        </p:txBody>
      </p:sp>
      <p:sp>
        <p:nvSpPr>
          <p:cNvPr id="6" name="5 İçerik Yer Tutucusu"/>
          <p:cNvSpPr>
            <a:spLocks noGrp="1"/>
          </p:cNvSpPr>
          <p:nvPr>
            <p:ph idx="1"/>
          </p:nvPr>
        </p:nvSpPr>
        <p:spPr/>
        <p:txBody>
          <a:bodyPr/>
          <a:lstStyle/>
          <a:p>
            <a:r>
              <a:rPr lang="tr-TR" dirty="0" smtClean="0"/>
              <a:t>Kız meslek liseleri çeşitli alanlarda pratiğe dayalı meslek kazandırmak için kurulmuş ortaöğretim kurumlarıdır. Öğrenim süresi </a:t>
            </a:r>
            <a:r>
              <a:rPr lang="tr-TR" dirty="0" smtClean="0">
                <a:solidFill>
                  <a:srgbClr val="FF0000"/>
                </a:solidFill>
              </a:rPr>
              <a:t>4 </a:t>
            </a:r>
            <a:r>
              <a:rPr lang="tr-TR" dirty="0" smtClean="0"/>
              <a:t>yıldır. 9. sınıfta ortak akademik dersler görülür. 10. sınıfta öğrenciler bölüm seçerler.Öğrenciler 12. sınıfta seçtikleri bölüme uygun işletmelerde yada okullarda staj yaparlar.</a:t>
            </a:r>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KIZ MESLEK LİSELERİ BÖLÜMLERİ</a:t>
            </a:r>
            <a:endParaRPr lang="tr-TR" dirty="0"/>
          </a:p>
        </p:txBody>
      </p:sp>
      <p:sp>
        <p:nvSpPr>
          <p:cNvPr id="3" name="2 İçerik Yer Tutucusu"/>
          <p:cNvSpPr>
            <a:spLocks noGrp="1"/>
          </p:cNvSpPr>
          <p:nvPr>
            <p:ph idx="1"/>
          </p:nvPr>
        </p:nvSpPr>
        <p:spPr/>
        <p:txBody>
          <a:bodyPr>
            <a:normAutofit fontScale="85000" lnSpcReduction="20000"/>
          </a:bodyPr>
          <a:lstStyle/>
          <a:p>
            <a:r>
              <a:rPr lang="tr-TR" dirty="0" smtClean="0"/>
              <a:t>Çocuk Gelişimi</a:t>
            </a:r>
          </a:p>
          <a:p>
            <a:r>
              <a:rPr lang="tr-TR" dirty="0" smtClean="0"/>
              <a:t>Bilişim Teknolojileri</a:t>
            </a:r>
          </a:p>
          <a:p>
            <a:r>
              <a:rPr lang="tr-TR" dirty="0" smtClean="0"/>
              <a:t>Grafik ve Fotoğraf</a:t>
            </a:r>
          </a:p>
          <a:p>
            <a:r>
              <a:rPr lang="tr-TR" dirty="0" smtClean="0"/>
              <a:t>Giyim Üretim</a:t>
            </a:r>
          </a:p>
          <a:p>
            <a:r>
              <a:rPr lang="tr-TR" dirty="0" smtClean="0"/>
              <a:t>Güzellik ve Saç Bakımı</a:t>
            </a:r>
          </a:p>
          <a:p>
            <a:r>
              <a:rPr lang="tr-TR" dirty="0" smtClean="0"/>
              <a:t>Seramik ve Cam Teknolojileri</a:t>
            </a:r>
          </a:p>
          <a:p>
            <a:r>
              <a:rPr lang="tr-TR" dirty="0" smtClean="0"/>
              <a:t>Yiyecek – İçecek</a:t>
            </a:r>
          </a:p>
          <a:p>
            <a:r>
              <a:rPr lang="tr-TR" dirty="0" smtClean="0"/>
              <a:t>Halkla ilişkiler ve Organizasyon</a:t>
            </a:r>
          </a:p>
          <a:p>
            <a:r>
              <a:rPr lang="tr-TR" dirty="0" smtClean="0"/>
              <a:t>Sanat ve Tasarım</a:t>
            </a:r>
          </a:p>
          <a:p>
            <a:r>
              <a:rPr lang="tr-TR" dirty="0" smtClean="0"/>
              <a:t>Hasta Bakımı</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a:p>
        </p:txBody>
      </p:sp>
      <p:sp>
        <p:nvSpPr>
          <p:cNvPr id="6" name="5 İçerik Yer Tutucusu"/>
          <p:cNvSpPr>
            <a:spLocks noGrp="1"/>
          </p:cNvSpPr>
          <p:nvPr>
            <p:ph idx="1"/>
          </p:nvPr>
        </p:nvSpPr>
        <p:spPr/>
        <p:txBody>
          <a:bodyPr>
            <a:normAutofit lnSpcReduction="10000"/>
          </a:bodyPr>
          <a:lstStyle/>
          <a:p>
            <a:endParaRPr lang="tr-TR" dirty="0" smtClean="0"/>
          </a:p>
          <a:p>
            <a:r>
              <a:rPr lang="tr-TR" dirty="0" smtClean="0"/>
              <a:t>Fen ve matematik alanlarında yetenekleri yüksek öğrencileri aynı alanlardaki yüksek öğrenime hazırlar. Öğrencilerin yabancı dil öğrenmelerine de imkan sağlayan bu okulların öğrenim süresi</a:t>
            </a:r>
            <a:r>
              <a:rPr lang="tr-TR" dirty="0" smtClean="0">
                <a:solidFill>
                  <a:srgbClr val="FF0000"/>
                </a:solidFill>
              </a:rPr>
              <a:t> 4 </a:t>
            </a:r>
            <a:r>
              <a:rPr lang="tr-TR" dirty="0" smtClean="0"/>
              <a:t>yıldır.</a:t>
            </a:r>
          </a:p>
          <a:p>
            <a:r>
              <a:rPr lang="tr-TR" dirty="0" smtClean="0"/>
              <a:t>Fen liselerini tercih edecek öğrencilerin fen ve matematik derslerine yeteneğin yanı sıra ilgilerinin de olması önemlidir.</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2800" dirty="0" smtClean="0"/>
              <a:t>ANADOLU İMAM HATİP LİSELERİ</a:t>
            </a:r>
            <a:endParaRPr lang="tr-TR" sz="2800" dirty="0"/>
          </a:p>
        </p:txBody>
      </p:sp>
      <p:sp>
        <p:nvSpPr>
          <p:cNvPr id="6" name="5 Metin Yer Tutucusu"/>
          <p:cNvSpPr>
            <a:spLocks noGrp="1"/>
          </p:cNvSpPr>
          <p:nvPr>
            <p:ph type="body" sz="half" idx="2"/>
          </p:nvPr>
        </p:nvSpPr>
        <p:spPr/>
        <p:txBody>
          <a:bodyPr/>
          <a:lstStyle/>
          <a:p>
            <a:endParaRPr lang="tr-TR"/>
          </a:p>
        </p:txBody>
      </p:sp>
      <p:pic>
        <p:nvPicPr>
          <p:cNvPr id="36866" name="Picture 2" descr="http://static.birgun.net/resim/haber-detay-resim/2016/03/24/artvin-de-imam-hatip-lisesi-ogretmeni-erkek-cocuklara-cinsel-istismardan-tutuklandi-123468-5.jpg"/>
          <p:cNvPicPr>
            <a:picLocks noGrp="1" noChangeAspect="1" noChangeArrowheads="1"/>
          </p:cNvPicPr>
          <p:nvPr>
            <p:ph type="pic" idx="1"/>
          </p:nvPr>
        </p:nvPicPr>
        <p:blipFill>
          <a:blip r:embed="rId2" cstate="print"/>
          <a:srcRect l="10784" r="10784"/>
          <a:stretch>
            <a:fillRect/>
          </a:stretch>
        </p:blipFill>
        <p:spPr bwMode="auto">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a:p>
        </p:txBody>
      </p:sp>
      <p:sp>
        <p:nvSpPr>
          <p:cNvPr id="6" name="5 İçerik Yer Tutucusu"/>
          <p:cNvSpPr>
            <a:spLocks noGrp="1"/>
          </p:cNvSpPr>
          <p:nvPr>
            <p:ph idx="1"/>
          </p:nvPr>
        </p:nvSpPr>
        <p:spPr/>
        <p:txBody>
          <a:bodyPr/>
          <a:lstStyle/>
          <a:p>
            <a:r>
              <a:rPr lang="tr-TR" dirty="0" smtClean="0"/>
              <a:t>Anadolu İmam Hatip Liseleri Din Görevlisi ve yükseköğrenim kurumlarına öğrenci yetiştiren okullardır. Akademik derslerin </a:t>
            </a:r>
            <a:r>
              <a:rPr lang="tr-TR" dirty="0" err="1" smtClean="0"/>
              <a:t>yanısıra</a:t>
            </a:r>
            <a:r>
              <a:rPr lang="tr-TR" dirty="0" smtClean="0"/>
              <a:t> Kuran-ı Kerim, Fıkıh, Tefsir , Siyer gibi dini derslerde görülür. Anadolu İmam Hatip Liselerinin eğitim süresi </a:t>
            </a:r>
            <a:r>
              <a:rPr lang="tr-TR" dirty="0" smtClean="0">
                <a:solidFill>
                  <a:srgbClr val="FF0000"/>
                </a:solidFill>
              </a:rPr>
              <a:t>4 </a:t>
            </a:r>
            <a:r>
              <a:rPr lang="tr-TR" dirty="0" smtClean="0"/>
              <a:t>yıldır.</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2400" dirty="0" smtClean="0"/>
              <a:t> </a:t>
            </a:r>
            <a:r>
              <a:rPr lang="tr-TR" sz="3200" dirty="0" smtClean="0"/>
              <a:t>GÜZEL SANATLAR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39938" name="Picture 2" descr="http://www.edebiyatciyim.com/wp-content/uploads/2015/10/G%C3%BCzel-Sanatlar-300x280.jpg"/>
          <p:cNvPicPr>
            <a:picLocks noGrp="1" noChangeAspect="1" noChangeArrowheads="1"/>
          </p:cNvPicPr>
          <p:nvPr>
            <p:ph type="pic" idx="1"/>
          </p:nvPr>
        </p:nvPicPr>
        <p:blipFill>
          <a:blip r:embed="rId2" cstate="print"/>
          <a:srcRect t="9821" b="9821"/>
          <a:stretch>
            <a:fillRect/>
          </a:stretch>
        </p:blipFill>
        <p:spPr bwMode="auto">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dirty="0"/>
          </a:p>
        </p:txBody>
      </p:sp>
      <p:sp>
        <p:nvSpPr>
          <p:cNvPr id="6" name="5 İçerik Yer Tutucusu"/>
          <p:cNvSpPr>
            <a:spLocks noGrp="1"/>
          </p:cNvSpPr>
          <p:nvPr>
            <p:ph idx="1"/>
          </p:nvPr>
        </p:nvSpPr>
        <p:spPr/>
        <p:txBody>
          <a:bodyPr>
            <a:normAutofit fontScale="92500" lnSpcReduction="10000"/>
          </a:bodyPr>
          <a:lstStyle/>
          <a:p>
            <a:r>
              <a:rPr lang="tr-TR" dirty="0" smtClean="0"/>
              <a:t>Güzel sanatlar lisesinde </a:t>
            </a:r>
            <a:r>
              <a:rPr lang="tr-TR" dirty="0" smtClean="0">
                <a:solidFill>
                  <a:srgbClr val="FF0000"/>
                </a:solidFill>
              </a:rPr>
              <a:t>Resim</a:t>
            </a:r>
            <a:r>
              <a:rPr lang="tr-TR" dirty="0" smtClean="0"/>
              <a:t> ve </a:t>
            </a:r>
            <a:r>
              <a:rPr lang="tr-TR" dirty="0" smtClean="0">
                <a:solidFill>
                  <a:srgbClr val="FF0000"/>
                </a:solidFill>
              </a:rPr>
              <a:t>Müzik </a:t>
            </a:r>
            <a:r>
              <a:rPr lang="tr-TR" dirty="0" smtClean="0"/>
              <a:t>olmak üzere 2 bölüm bulunmaktadır. Eğitim süresi </a:t>
            </a:r>
            <a:r>
              <a:rPr lang="tr-TR" dirty="0" smtClean="0">
                <a:solidFill>
                  <a:srgbClr val="FF0000"/>
                </a:solidFill>
              </a:rPr>
              <a:t>4</a:t>
            </a:r>
            <a:r>
              <a:rPr lang="tr-TR" dirty="0" smtClean="0"/>
              <a:t> yıldır. </a:t>
            </a:r>
          </a:p>
          <a:p>
            <a:r>
              <a:rPr lang="tr-TR" dirty="0" smtClean="0"/>
              <a:t>Güzel Sanatlar lisesine girmek isteyen öğrenciler her yıl haziran ayında açılan yetenek sınavına girmek durumundadırlar. Yetenek sınavından aldıkları puanın yüzde 70i ve TEOG puanının yüzde 30 toplanarak yerleştirme puanı oluşturulur. Puan sıralamasına göre kontenjan miktarınca öğrenci alınır.</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           SPOR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41986" name="Picture 2" descr="http://besyo.biz/uploads/images/64472.jpg"/>
          <p:cNvPicPr>
            <a:picLocks noGrp="1" noChangeAspect="1" noChangeArrowheads="1"/>
          </p:cNvPicPr>
          <p:nvPr>
            <p:ph type="pic" idx="1"/>
          </p:nvPr>
        </p:nvPicPr>
        <p:blipFill>
          <a:blip r:embed="rId2" cstate="print"/>
          <a:srcRect l="12661" r="12661"/>
          <a:stretch>
            <a:fillRect/>
          </a:stretch>
        </p:blipFill>
        <p:spPr bwMode="auto">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a:p>
        </p:txBody>
      </p:sp>
      <p:sp>
        <p:nvSpPr>
          <p:cNvPr id="6" name="5 İçerik Yer Tutucusu"/>
          <p:cNvSpPr>
            <a:spLocks noGrp="1"/>
          </p:cNvSpPr>
          <p:nvPr>
            <p:ph idx="1"/>
          </p:nvPr>
        </p:nvSpPr>
        <p:spPr/>
        <p:txBody>
          <a:bodyPr>
            <a:normAutofit fontScale="92500" lnSpcReduction="20000"/>
          </a:bodyPr>
          <a:lstStyle/>
          <a:p>
            <a:r>
              <a:rPr lang="tr-TR" dirty="0" smtClean="0"/>
              <a:t>Spor Liselerinde eğitim </a:t>
            </a:r>
            <a:r>
              <a:rPr lang="tr-TR" dirty="0" smtClean="0">
                <a:solidFill>
                  <a:srgbClr val="FF0000"/>
                </a:solidFill>
              </a:rPr>
              <a:t>4 </a:t>
            </a:r>
            <a:r>
              <a:rPr lang="tr-TR" dirty="0" smtClean="0"/>
              <a:t>yıldır. 9. sınıfta ağırlıklı olarak akademik dersler görülür. 10. sınıftan itibaren spor dersleri yoğun olarak görülmeye başlanır.</a:t>
            </a:r>
          </a:p>
          <a:p>
            <a:r>
              <a:rPr lang="tr-TR" dirty="0" smtClean="0"/>
              <a:t>Spor lisesine girmek isteyen öğrenciler her yıl haziran ayında açılan yetenek sınavına girmek durumundadırlar. Yetenek sınavından aldıkları puanın yüzde 70i ve TEOG puanının yüzde 30 toplanarak yerleştirme puanı oluşturulur. Puan sıralamasına göre kontenjan miktarınca öğrenci alınır.</a:t>
            </a:r>
          </a:p>
          <a:p>
            <a:endParaRPr lang="tr-TR" dirty="0" smtClean="0"/>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Sayısal Alandan Seçilebilecek Üniversite Programları</a:t>
            </a:r>
            <a:endParaRPr lang="tr-TR" dirty="0"/>
          </a:p>
        </p:txBody>
      </p:sp>
      <p:sp>
        <p:nvSpPr>
          <p:cNvPr id="3" name="2 İçerik Yer Tutucusu"/>
          <p:cNvSpPr>
            <a:spLocks noGrp="1"/>
          </p:cNvSpPr>
          <p:nvPr>
            <p:ph idx="1"/>
          </p:nvPr>
        </p:nvSpPr>
        <p:spPr/>
        <p:txBody>
          <a:bodyPr>
            <a:normAutofit/>
          </a:bodyPr>
          <a:lstStyle/>
          <a:p>
            <a:r>
              <a:rPr lang="tr-TR" sz="2400" dirty="0" smtClean="0"/>
              <a:t>Tıp</a:t>
            </a:r>
          </a:p>
          <a:p>
            <a:r>
              <a:rPr lang="tr-TR" sz="2400" dirty="0" smtClean="0"/>
              <a:t>Diş Hekimliği</a:t>
            </a:r>
          </a:p>
          <a:p>
            <a:r>
              <a:rPr lang="tr-TR" sz="2400" dirty="0" smtClean="0"/>
              <a:t>Eczacılık</a:t>
            </a:r>
          </a:p>
          <a:p>
            <a:r>
              <a:rPr lang="tr-TR" sz="2400" dirty="0" smtClean="0"/>
              <a:t>Mühendislikler</a:t>
            </a:r>
          </a:p>
          <a:p>
            <a:r>
              <a:rPr lang="tr-TR" sz="2400" dirty="0" smtClean="0"/>
              <a:t>Mimarlık</a:t>
            </a:r>
          </a:p>
          <a:p>
            <a:r>
              <a:rPr lang="tr-TR" sz="2400" dirty="0" smtClean="0"/>
              <a:t>Diyetisyenlik</a:t>
            </a:r>
          </a:p>
          <a:p>
            <a:r>
              <a:rPr lang="tr-TR" sz="2400" dirty="0" smtClean="0"/>
              <a:t>Hemşirelik</a:t>
            </a:r>
          </a:p>
          <a:p>
            <a:r>
              <a:rPr lang="tr-TR" sz="2400" dirty="0" smtClean="0"/>
              <a:t>Ebelik</a:t>
            </a:r>
          </a:p>
          <a:p>
            <a:r>
              <a:rPr lang="tr-TR" sz="2400" dirty="0" smtClean="0"/>
              <a:t>Fizyoterapi</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SOSYAL BİLİMLER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1026" name="Picture 2" descr="http://portal.ku.edu.tr/~kusb/ana/ccc.jpg"/>
          <p:cNvPicPr>
            <a:picLocks noGrp="1" noChangeAspect="1" noChangeArrowheads="1"/>
          </p:cNvPicPr>
          <p:nvPr>
            <p:ph type="pic" idx="1"/>
          </p:nvPr>
        </p:nvPicPr>
        <p:blipFill>
          <a:blip r:embed="rId2" cstate="print"/>
          <a:srcRect t="55" b="55"/>
          <a:stretch>
            <a:fillRect/>
          </a:stretch>
        </p:blipFill>
        <p:spPr bwMode="auto">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endParaRPr lang="tr-TR"/>
          </a:p>
        </p:txBody>
      </p:sp>
      <p:sp>
        <p:nvSpPr>
          <p:cNvPr id="6" name="5 İçerik Yer Tutucusu"/>
          <p:cNvSpPr>
            <a:spLocks noGrp="1"/>
          </p:cNvSpPr>
          <p:nvPr>
            <p:ph idx="1"/>
          </p:nvPr>
        </p:nvSpPr>
        <p:spPr/>
        <p:txBody>
          <a:bodyPr>
            <a:normAutofit/>
          </a:bodyPr>
          <a:lstStyle/>
          <a:p>
            <a:r>
              <a:rPr lang="tr-TR" dirty="0" smtClean="0"/>
              <a:t>Sosyal Bilimler Liseleri Fen Liselerinin sözeldeki karşılığı olarak kurulmuş okullardır. Eğitim süresi </a:t>
            </a:r>
            <a:r>
              <a:rPr lang="tr-TR" dirty="0" smtClean="0">
                <a:solidFill>
                  <a:srgbClr val="FF0000"/>
                </a:solidFill>
              </a:rPr>
              <a:t>5 </a:t>
            </a:r>
            <a:r>
              <a:rPr lang="tr-TR" dirty="0" smtClean="0"/>
              <a:t>yıldır. İlk yıl hazırlık sınıfında yoğunluklu olarak </a:t>
            </a:r>
            <a:r>
              <a:rPr lang="tr-TR" dirty="0" err="1" smtClean="0"/>
              <a:t>ingilizce</a:t>
            </a:r>
            <a:r>
              <a:rPr lang="tr-TR" dirty="0" smtClean="0"/>
              <a:t> ve seçmeli ikinci yabancı dil olarak da </a:t>
            </a:r>
            <a:r>
              <a:rPr lang="tr-TR" dirty="0" err="1" smtClean="0"/>
              <a:t>fransızca</a:t>
            </a:r>
            <a:r>
              <a:rPr lang="tr-TR" dirty="0" smtClean="0"/>
              <a:t> yada </a:t>
            </a:r>
            <a:r>
              <a:rPr lang="tr-TR" dirty="0" err="1" smtClean="0"/>
              <a:t>arapça</a:t>
            </a:r>
            <a:r>
              <a:rPr lang="tr-TR" dirty="0" smtClean="0"/>
              <a:t> öğrenirler.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t>Sosyal Bilimler Liselerinde öğrenciler eşit ağırlık bölümü dersleri okurlar. Üniversite sınavını kazanarak eşit ağırlık programlarından birine yerleşebilirler. Sosyal bilimlere yeteneği ve ilgisi olan öğrencilerin tercih edebileceği bir </a:t>
            </a:r>
            <a:r>
              <a:rPr lang="tr-TR" smtClean="0"/>
              <a:t>ortaöğretim kurumudur.</a:t>
            </a:r>
            <a:endParaRPr lang="tr-TR" dirty="0" smtClean="0"/>
          </a:p>
          <a:p>
            <a:r>
              <a:rPr lang="tr-TR" dirty="0" smtClean="0"/>
              <a:t>Sosyal Bilimler Liseleri pansiyonlu okullardır. Okula ulaşım konusunda sıkıntı yaşayan öğrenciler pansiyonda kalabilirler.</a:t>
            </a:r>
          </a:p>
          <a:p>
            <a:endParaRPr lang="tr-TR" dirty="0" smtClean="0"/>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p:txBody>
          <a:bodyPr>
            <a:noAutofit/>
          </a:bodyPr>
          <a:lstStyle/>
          <a:p>
            <a:r>
              <a:rPr lang="tr-TR" sz="3200" dirty="0" smtClean="0"/>
              <a:t>             ANADOLU LİSELERİ</a:t>
            </a:r>
            <a:endParaRPr lang="tr-TR" sz="3200" dirty="0"/>
          </a:p>
        </p:txBody>
      </p:sp>
      <p:sp>
        <p:nvSpPr>
          <p:cNvPr id="6" name="5 Metin Yer Tutucusu"/>
          <p:cNvSpPr>
            <a:spLocks noGrp="1"/>
          </p:cNvSpPr>
          <p:nvPr>
            <p:ph type="body" sz="half" idx="2"/>
          </p:nvPr>
        </p:nvSpPr>
        <p:spPr/>
        <p:txBody>
          <a:bodyPr/>
          <a:lstStyle/>
          <a:p>
            <a:endParaRPr lang="tr-TR"/>
          </a:p>
        </p:txBody>
      </p:sp>
      <p:pic>
        <p:nvPicPr>
          <p:cNvPr id="16386" name="Picture 2" descr="İlgili resim"/>
          <p:cNvPicPr>
            <a:picLocks noGrp="1" noChangeAspect="1" noChangeArrowheads="1"/>
          </p:cNvPicPr>
          <p:nvPr>
            <p:ph type="pic" idx="1"/>
          </p:nvPr>
        </p:nvPicPr>
        <p:blipFill>
          <a:blip r:embed="rId2" cstate="print"/>
          <a:srcRect l="8333" r="8333"/>
          <a:stretch>
            <a:fillRect/>
          </a:stretch>
        </p:blipFill>
        <p:spPr bwMode="auto">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Başlık"/>
          <p:cNvSpPr>
            <a:spLocks noGrp="1"/>
          </p:cNvSpPr>
          <p:nvPr>
            <p:ph type="title"/>
          </p:nvPr>
        </p:nvSpPr>
        <p:spPr/>
        <p:txBody>
          <a:bodyPr/>
          <a:lstStyle/>
          <a:p>
            <a:endParaRPr lang="tr-TR"/>
          </a:p>
        </p:txBody>
      </p:sp>
      <p:sp>
        <p:nvSpPr>
          <p:cNvPr id="7" name="6 İçerik Yer Tutucusu"/>
          <p:cNvSpPr>
            <a:spLocks noGrp="1"/>
          </p:cNvSpPr>
          <p:nvPr>
            <p:ph idx="1"/>
          </p:nvPr>
        </p:nvSpPr>
        <p:spPr/>
        <p:txBody>
          <a:bodyPr>
            <a:normAutofit fontScale="92500" lnSpcReduction="10000"/>
          </a:bodyPr>
          <a:lstStyle/>
          <a:p>
            <a:r>
              <a:rPr lang="tr-TR" dirty="0" smtClean="0"/>
              <a:t>Öğrencileri ilgi , yetenek ve başarıların göre yüksek öğretim programlarına hazırlayan ortaöğretim kurumlarıdır.</a:t>
            </a:r>
          </a:p>
          <a:p>
            <a:r>
              <a:rPr lang="tr-TR" dirty="0" smtClean="0"/>
              <a:t>Yabancı dili dünyadaki bilimsel ve teknolojik gelişmeleri takip edebilecek düzeyde öğretmeyi hedefler.</a:t>
            </a:r>
          </a:p>
          <a:p>
            <a:r>
              <a:rPr lang="tr-TR" dirty="0" smtClean="0"/>
              <a:t>Öğretim süresi </a:t>
            </a:r>
            <a:r>
              <a:rPr lang="tr-TR" dirty="0" smtClean="0">
                <a:solidFill>
                  <a:srgbClr val="FF0000"/>
                </a:solidFill>
              </a:rPr>
              <a:t>4 </a:t>
            </a:r>
            <a:r>
              <a:rPr lang="tr-TR" dirty="0" smtClean="0"/>
              <a:t>yıldır.</a:t>
            </a:r>
          </a:p>
          <a:p>
            <a:r>
              <a:rPr lang="tr-TR" dirty="0" smtClean="0"/>
              <a:t>11 . Sınıfa geçerken öğrenciler </a:t>
            </a:r>
            <a:r>
              <a:rPr lang="tr-TR" dirty="0" smtClean="0">
                <a:solidFill>
                  <a:srgbClr val="FF0000"/>
                </a:solidFill>
              </a:rPr>
              <a:t>sayısal, eşit ağırlık (</a:t>
            </a:r>
            <a:r>
              <a:rPr lang="tr-TR" dirty="0" err="1" smtClean="0">
                <a:solidFill>
                  <a:srgbClr val="FF0000"/>
                </a:solidFill>
              </a:rPr>
              <a:t>türkçe</a:t>
            </a:r>
            <a:r>
              <a:rPr lang="tr-TR" dirty="0" smtClean="0">
                <a:solidFill>
                  <a:srgbClr val="FF0000"/>
                </a:solidFill>
              </a:rPr>
              <a:t>-matematik), sözel (her okulda yok), yabancı dil </a:t>
            </a:r>
            <a:r>
              <a:rPr lang="tr-TR" dirty="0" smtClean="0"/>
              <a:t>bölümlerinden birini seçerler.</a:t>
            </a:r>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2044</TotalTime>
  <Words>957</Words>
  <PresentationFormat>Ekran Gösterisi (4:3)</PresentationFormat>
  <Paragraphs>123</Paragraphs>
  <Slides>35</Slides>
  <Notes>0</Notes>
  <HiddenSlides>0</HiddenSlides>
  <MMClips>0</MMClips>
  <ScaleCrop>false</ScaleCrop>
  <HeadingPairs>
    <vt:vector size="4" baseType="variant">
      <vt:variant>
        <vt:lpstr>Tema</vt:lpstr>
      </vt:variant>
      <vt:variant>
        <vt:i4>1</vt:i4>
      </vt:variant>
      <vt:variant>
        <vt:lpstr>Slayt Başlıkları</vt:lpstr>
      </vt:variant>
      <vt:variant>
        <vt:i4>35</vt:i4>
      </vt:variant>
    </vt:vector>
  </HeadingPairs>
  <TitlesOfParts>
    <vt:vector size="36" baseType="lpstr">
      <vt:lpstr>Ofis Teması</vt:lpstr>
      <vt:lpstr>ORTAÖĞRETİM KURUMLARI</vt:lpstr>
      <vt:lpstr>Slayt 2</vt:lpstr>
      <vt:lpstr>Slayt 3</vt:lpstr>
      <vt:lpstr>Sayısal Alandan Seçilebilecek Üniversite Programları</vt:lpstr>
      <vt:lpstr>SOSYAL BİLİMLER LİSELERİ</vt:lpstr>
      <vt:lpstr>Slayt 6</vt:lpstr>
      <vt:lpstr>Slayt 7</vt:lpstr>
      <vt:lpstr>             ANADOLU LİSELERİ</vt:lpstr>
      <vt:lpstr>Slayt 9</vt:lpstr>
      <vt:lpstr>Eşit Ağırlık Bölümünden Üniversite Programları</vt:lpstr>
      <vt:lpstr>Yabancı Dil Bölümündeki Üniversite Programları </vt:lpstr>
      <vt:lpstr>Sözel Bölümündeki Üniversite Programları</vt:lpstr>
      <vt:lpstr>    MESLEKi ve TEKNİK LİSELER</vt:lpstr>
      <vt:lpstr>Endüstri Meslek Liseleri</vt:lpstr>
      <vt:lpstr>Slayt 15</vt:lpstr>
      <vt:lpstr>ENDÜSTRİ MESLEK LİSELERİ BÖLÜMLERİ</vt:lpstr>
      <vt:lpstr>  TİCARET MESLEK LİSELERİ</vt:lpstr>
      <vt:lpstr>TİCARET MESLEK LİSELERİ</vt:lpstr>
      <vt:lpstr>Ticaret Meslek Lisesi Bölümleri</vt:lpstr>
      <vt:lpstr>ADALET MESLEK LİSELERİ</vt:lpstr>
      <vt:lpstr>Adalet Meslek Liseleri</vt:lpstr>
      <vt:lpstr>Slayt 22</vt:lpstr>
      <vt:lpstr>SAĞLIK MESLEK LİSELERİ</vt:lpstr>
      <vt:lpstr>Sağlık Meslek Liselerinin Bölümleri</vt:lpstr>
      <vt:lpstr>TURİZM MESLEK LİSELERİ</vt:lpstr>
      <vt:lpstr>TURİZM MESLEK LİSELERİ</vt:lpstr>
      <vt:lpstr>           KIZ MESLEK LİSELERİ</vt:lpstr>
      <vt:lpstr>Slayt 28</vt:lpstr>
      <vt:lpstr>KIZ MESLEK LİSELERİ BÖLÜMLERİ</vt:lpstr>
      <vt:lpstr>ANADOLU İMAM HATİP LİSELERİ</vt:lpstr>
      <vt:lpstr>Slayt 31</vt:lpstr>
      <vt:lpstr> GÜZEL SANATLAR LİSELERİ</vt:lpstr>
      <vt:lpstr>Slayt 33</vt:lpstr>
      <vt:lpstr>           SPOR LİSELERİ</vt:lpstr>
      <vt:lpstr>Slayt 35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2017-03-29T06:39:34Z</dcterms:created>
  <dcterms:modified xsi:type="dcterms:W3CDTF">2017-04-04T15:36:58Z</dcterms:modified>
  <cp:category>www.sorubak.com</cp:category>
</cp:coreProperties>
</file>