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media/audio41.wav" ContentType="audio/x-wav"/>
  <Override PartName="/ppt/media/audio61.wav" ContentType="audio/x-wav"/>
  <Override PartName="/ppt/media/audio2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media/audio31.wav" ContentType="audio/x-wav"/>
  <Override PartName="/ppt/media/audio51.wav" ContentType="audio/x-wav"/>
  <Override PartName="/ppt/slideLayouts/slideLayout10.xml" ContentType="application/vnd.openxmlformats-officedocument.presentationml.slideLayout+xml"/>
  <Override PartName="/ppt/media/audio11.wav" ContentType="audio/x-wa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4" r:id="rId12"/>
    <p:sldId id="265" r:id="rId13"/>
    <p:sldId id="270" r:id="rId14"/>
    <p:sldId id="271" r:id="rId15"/>
    <p:sldId id="272" r:id="rId16"/>
    <p:sldId id="277" r:id="rId17"/>
    <p:sldId id="273" r:id="rId18"/>
    <p:sldId id="274" r:id="rId19"/>
    <p:sldId id="275" r:id="rId20"/>
    <p:sldId id="276" r:id="rId21"/>
    <p:sldId id="278" r:id="rId22"/>
    <p:sldId id="279" r:id="rId23"/>
    <p:sldId id="284" r:id="rId24"/>
    <p:sldId id="280" r:id="rId25"/>
    <p:sldId id="281" r:id="rId26"/>
    <p:sldId id="282" r:id="rId27"/>
    <p:sldId id="283" r:id="rId28"/>
    <p:sldId id="285" r:id="rId29"/>
    <p:sldId id="286" r:id="rId30"/>
    <p:sldId id="287" r:id="rId31"/>
    <p:sldId id="288" r:id="rId32"/>
    <p:sldId id="289" r:id="rId33"/>
    <p:sldId id="290" r:id="rId34"/>
    <p:sldId id="293" r:id="rId35"/>
    <p:sldId id="291" r:id="rId36"/>
    <p:sldId id="292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4" r:id="rId45"/>
    <p:sldId id="302" r:id="rId46"/>
    <p:sldId id="303" r:id="rId47"/>
    <p:sldId id="305" r:id="rId48"/>
    <p:sldId id="306" r:id="rId49"/>
    <p:sldId id="307" r:id="rId50"/>
    <p:sldId id="308" r:id="rId51"/>
    <p:sldId id="309" r:id="rId5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6A032"/>
    <a:srgbClr val="003300"/>
    <a:srgbClr val="FF00FF"/>
    <a:srgbClr val="660066"/>
    <a:srgbClr val="341B0C"/>
    <a:srgbClr val="00FFFF"/>
    <a:srgbClr val="2E2717"/>
    <a:srgbClr val="F0DEDF"/>
    <a:srgbClr val="FF00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636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C307DD-38E5-427E-A25E-E6C5BA9C8901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4C865-161F-4989-941F-4777F37AC8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53633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C4C865-161F-4989-941F-4777F37AC8F9}" type="slidenum">
              <a:rPr lang="tr-TR" smtClean="0"/>
              <a:pPr/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6408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925447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5105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9374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20269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7840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9905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3446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8270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01622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096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977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6581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44958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50677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6268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85478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208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3B80957-3073-4B41-84E4-88E6CD90B86C}" type="datetimeFigureOut">
              <a:rPr lang="tr-TR" smtClean="0"/>
              <a:pPr/>
              <a:t>07.03.2017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EE51641-22E1-435B-88C9-133E9C964A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8860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1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 rot="21420000">
            <a:off x="605008" y="3515109"/>
            <a:ext cx="10145542" cy="1010174"/>
          </a:xfrm>
        </p:spPr>
        <p:txBody>
          <a:bodyPr/>
          <a:lstStyle/>
          <a:p>
            <a:r>
              <a:rPr lang="tr-TR" dirty="0">
                <a:solidFill>
                  <a:srgbClr val="FF00FF"/>
                </a:solidFill>
              </a:rPr>
              <a:t>e</a:t>
            </a:r>
            <a:r>
              <a:rPr lang="tr-TR" dirty="0" smtClean="0">
                <a:solidFill>
                  <a:srgbClr val="FF00FF"/>
                </a:solidFill>
              </a:rPr>
              <a:t>-siyasi a. Y. i.  </a:t>
            </a:r>
            <a:r>
              <a:rPr lang="tr-TR" dirty="0" smtClean="0">
                <a:solidFill>
                  <a:srgbClr val="660066"/>
                </a:solidFill>
              </a:rPr>
              <a:t>f-hukuk a. Y. i.  </a:t>
            </a:r>
            <a:r>
              <a:rPr lang="tr-TR" dirty="0" smtClean="0">
                <a:solidFill>
                  <a:srgbClr val="341B0C"/>
                </a:solidFill>
              </a:rPr>
              <a:t>G-toplumsal a. Y. i. </a:t>
            </a:r>
          </a:p>
          <a:p>
            <a:r>
              <a:rPr lang="tr-TR" dirty="0" smtClean="0">
                <a:solidFill>
                  <a:srgbClr val="003300"/>
                </a:solidFill>
              </a:rPr>
              <a:t> H-eğitim ve kültür a. Y. i.  </a:t>
            </a:r>
            <a:r>
              <a:rPr lang="tr-TR" dirty="0" smtClean="0">
                <a:solidFill>
                  <a:srgbClr val="00FFFF"/>
                </a:solidFill>
              </a:rPr>
              <a:t>I-ekonomi a. Y. i.   </a:t>
            </a:r>
          </a:p>
        </p:txBody>
      </p:sp>
      <p:sp>
        <p:nvSpPr>
          <p:cNvPr id="4" name="Unvan 3"/>
          <p:cNvSpPr>
            <a:spLocks noGrp="1"/>
          </p:cNvSpPr>
          <p:nvPr>
            <p:ph type="ctrTitle"/>
          </p:nvPr>
        </p:nvSpPr>
        <p:spPr>
          <a:xfrm rot="21420000">
            <a:off x="423578" y="674901"/>
            <a:ext cx="10223131" cy="2766528"/>
          </a:xfrm>
        </p:spPr>
        <p:txBody>
          <a:bodyPr/>
          <a:lstStyle/>
          <a:p>
            <a:r>
              <a:rPr lang="tr-TR" dirty="0" smtClean="0"/>
              <a:t>İnkılaplar </a:t>
            </a:r>
            <a:r>
              <a:rPr lang="tr-TR" dirty="0" smtClean="0">
                <a:solidFill>
                  <a:srgbClr val="26A032"/>
                </a:solidFill>
              </a:rPr>
              <a:t>(devrimler)</a:t>
            </a:r>
            <a:endParaRPr lang="tr-TR" dirty="0">
              <a:solidFill>
                <a:srgbClr val="26A0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5525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camera.wav"/>
          </p:stSnd>
        </p:sndAc>
      </p:transition>
    </mc:Choice>
    <mc:Fallback>
      <p:transition spd="slow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Hukuk alanında yapılan inkılaplar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f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17356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45660"/>
            <a:ext cx="10396882" cy="1592105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1-1921 anayasası </a:t>
            </a:r>
            <a:r>
              <a:rPr lang="tr-TR" dirty="0" smtClean="0">
                <a:solidFill>
                  <a:srgbClr val="FF0066"/>
                </a:solidFill>
              </a:rPr>
              <a:t>(teşkilat-ı esasiye)</a:t>
            </a:r>
            <a:endParaRPr lang="tr-TR" dirty="0">
              <a:solidFill>
                <a:srgbClr val="FF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1123" y="1837765"/>
            <a:ext cx="3760549" cy="3760549"/>
          </a:xfrm>
        </p:spPr>
      </p:pic>
    </p:spTree>
    <p:extLst>
      <p:ext uri="{BB962C8B-B14F-4D97-AF65-F5344CB8AC3E}">
        <p14:creationId xmlns:p14="http://schemas.microsoft.com/office/powerpoint/2010/main" xmlns="" val="417073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2-medeni </a:t>
            </a:r>
            <a:r>
              <a:rPr lang="tr-TR" dirty="0" err="1" smtClean="0">
                <a:solidFill>
                  <a:srgbClr val="002060"/>
                </a:solidFill>
              </a:rPr>
              <a:t>kanun'un</a:t>
            </a:r>
            <a:r>
              <a:rPr lang="tr-TR" dirty="0" smtClean="0">
                <a:solidFill>
                  <a:srgbClr val="002060"/>
                </a:solidFill>
              </a:rPr>
              <a:t> kabulü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0420" y="1837766"/>
            <a:ext cx="4232103" cy="3757816"/>
          </a:xfrm>
        </p:spPr>
      </p:pic>
    </p:spTree>
    <p:extLst>
      <p:ext uri="{BB962C8B-B14F-4D97-AF65-F5344CB8AC3E}">
        <p14:creationId xmlns:p14="http://schemas.microsoft.com/office/powerpoint/2010/main" xmlns="" val="184746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3-türk-ticaret kanunu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5967" y="1837765"/>
            <a:ext cx="2718724" cy="3757817"/>
          </a:xfrm>
        </p:spPr>
      </p:pic>
    </p:spTree>
    <p:extLst>
      <p:ext uri="{BB962C8B-B14F-4D97-AF65-F5344CB8AC3E}">
        <p14:creationId xmlns:p14="http://schemas.microsoft.com/office/powerpoint/2010/main" xmlns="" val="138217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4-borçlar kanunu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3887" y="1837765"/>
            <a:ext cx="2477068" cy="3735905"/>
          </a:xfrm>
        </p:spPr>
      </p:pic>
    </p:spTree>
    <p:extLst>
      <p:ext uri="{BB962C8B-B14F-4D97-AF65-F5344CB8AC3E}">
        <p14:creationId xmlns:p14="http://schemas.microsoft.com/office/powerpoint/2010/main" xmlns="" val="92302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5-ceza kanunu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3385" y="1837765"/>
            <a:ext cx="3261815" cy="3727789"/>
          </a:xfrm>
        </p:spPr>
      </p:pic>
    </p:spTree>
    <p:extLst>
      <p:ext uri="{BB962C8B-B14F-4D97-AF65-F5344CB8AC3E}">
        <p14:creationId xmlns:p14="http://schemas.microsoft.com/office/powerpoint/2010/main" xmlns="" val="355955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Toplumsal alanda yapılan inkılaplar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g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39911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explode.wav"/>
          </p:stSnd>
        </p:sndAc>
      </p:transition>
    </mc:Choice>
    <mc:Fallback>
      <p:transition spd="slow"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1-kılık-kıyafette değişiklik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8993" y="1837765"/>
            <a:ext cx="7183743" cy="3771465"/>
          </a:xfrm>
        </p:spPr>
      </p:pic>
    </p:spTree>
    <p:extLst>
      <p:ext uri="{BB962C8B-B14F-4D97-AF65-F5344CB8AC3E}">
        <p14:creationId xmlns:p14="http://schemas.microsoft.com/office/powerpoint/2010/main" xmlns="" val="257815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300252"/>
            <a:ext cx="10396882" cy="1537514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2060"/>
                </a:solidFill>
              </a:rPr>
              <a:t>2-tekke,zaviye Ve türbelerin kapatılması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5302" y="1742231"/>
            <a:ext cx="5064231" cy="3730521"/>
          </a:xfrm>
        </p:spPr>
      </p:pic>
    </p:spTree>
    <p:extLst>
      <p:ext uri="{BB962C8B-B14F-4D97-AF65-F5344CB8AC3E}">
        <p14:creationId xmlns:p14="http://schemas.microsoft.com/office/powerpoint/2010/main" xmlns="" val="151701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150126"/>
            <a:ext cx="10396882" cy="1687640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3-takvim,saat ve ölçülerde değişiklik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069" y="1837766"/>
            <a:ext cx="7559428" cy="3744168"/>
          </a:xfrm>
        </p:spPr>
      </p:pic>
    </p:spTree>
    <p:extLst>
      <p:ext uri="{BB962C8B-B14F-4D97-AF65-F5344CB8AC3E}">
        <p14:creationId xmlns:p14="http://schemas.microsoft.com/office/powerpoint/2010/main" xmlns="" val="260528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Siyasi alanda yapılan inkılaplar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4558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applause.wav"/>
          </p:stSnd>
        </p:sndAc>
      </p:transition>
    </mc:Choice>
    <mc:Fallback>
      <p:transition spd="slow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32012"/>
            <a:ext cx="10396882" cy="1605753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4-haftasonu tatilinin Pazar gününe alınması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4917" y="1837765"/>
            <a:ext cx="6915587" cy="3730521"/>
          </a:xfrm>
        </p:spPr>
      </p:pic>
    </p:spTree>
    <p:extLst>
      <p:ext uri="{BB962C8B-B14F-4D97-AF65-F5344CB8AC3E}">
        <p14:creationId xmlns:p14="http://schemas.microsoft.com/office/powerpoint/2010/main" xmlns="" val="35532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5-soyadı </a:t>
            </a:r>
            <a:r>
              <a:rPr lang="tr-TR" dirty="0" err="1" smtClean="0">
                <a:solidFill>
                  <a:srgbClr val="002060"/>
                </a:solidFill>
              </a:rPr>
              <a:t>kanunu'nun</a:t>
            </a:r>
            <a:r>
              <a:rPr lang="tr-TR" dirty="0" smtClean="0">
                <a:solidFill>
                  <a:srgbClr val="002060"/>
                </a:solidFill>
              </a:rPr>
              <a:t> kabulü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9381" y="1837764"/>
            <a:ext cx="7164768" cy="3744169"/>
          </a:xfrm>
        </p:spPr>
      </p:pic>
    </p:spTree>
    <p:extLst>
      <p:ext uri="{BB962C8B-B14F-4D97-AF65-F5344CB8AC3E}">
        <p14:creationId xmlns:p14="http://schemas.microsoft.com/office/powerpoint/2010/main" xmlns="" val="317729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6-medeni </a:t>
            </a:r>
            <a:r>
              <a:rPr lang="tr-TR" dirty="0" err="1" smtClean="0">
                <a:solidFill>
                  <a:srgbClr val="002060"/>
                </a:solidFill>
              </a:rPr>
              <a:t>kanun'un</a:t>
            </a:r>
            <a:r>
              <a:rPr lang="tr-TR" dirty="0" smtClean="0">
                <a:solidFill>
                  <a:srgbClr val="002060"/>
                </a:solidFill>
              </a:rPr>
              <a:t> kabulü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99045" y="1837765"/>
            <a:ext cx="3216119" cy="3708538"/>
          </a:xfrm>
        </p:spPr>
      </p:pic>
    </p:spTree>
    <p:extLst>
      <p:ext uri="{BB962C8B-B14F-4D97-AF65-F5344CB8AC3E}">
        <p14:creationId xmlns:p14="http://schemas.microsoft.com/office/powerpoint/2010/main" xmlns="" val="337861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 rot="21420000">
            <a:off x="902390" y="502720"/>
            <a:ext cx="9755187" cy="3513383"/>
          </a:xfrm>
        </p:spPr>
        <p:txBody>
          <a:bodyPr/>
          <a:lstStyle/>
          <a:p>
            <a:r>
              <a:rPr lang="tr-TR" dirty="0" smtClean="0"/>
              <a:t>Eğitim Ve kültür alanında yapılan inkılaplar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 rot="21420000">
            <a:off x="1007736" y="4009177"/>
            <a:ext cx="9755187" cy="484016"/>
          </a:xfrm>
        </p:spPr>
        <p:txBody>
          <a:bodyPr/>
          <a:lstStyle/>
          <a:p>
            <a:r>
              <a:rPr lang="tr-TR" dirty="0" smtClean="0"/>
              <a:t>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30453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hammer.wav"/>
          </p:stSnd>
        </p:sndAc>
      </p:transition>
    </mc:Choice>
    <mc:Fallback>
      <p:transition spd="slow"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1-tevhid-i tedrisat kanunu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5037" y="1837765"/>
            <a:ext cx="5424669" cy="3757817"/>
          </a:xfrm>
        </p:spPr>
      </p:pic>
    </p:spTree>
    <p:extLst>
      <p:ext uri="{BB962C8B-B14F-4D97-AF65-F5344CB8AC3E}">
        <p14:creationId xmlns:p14="http://schemas.microsoft.com/office/powerpoint/2010/main" xmlns="" val="82607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2-latin alfabesinin kabulü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3227" y="1837765"/>
            <a:ext cx="3883134" cy="3730522"/>
          </a:xfrm>
        </p:spPr>
      </p:pic>
    </p:spTree>
    <p:extLst>
      <p:ext uri="{BB962C8B-B14F-4D97-AF65-F5344CB8AC3E}">
        <p14:creationId xmlns:p14="http://schemas.microsoft.com/office/powerpoint/2010/main" xmlns="" val="273445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3-millet </a:t>
            </a:r>
            <a:r>
              <a:rPr lang="tr-TR" dirty="0" err="1" smtClean="0">
                <a:solidFill>
                  <a:srgbClr val="002060"/>
                </a:solidFill>
              </a:rPr>
              <a:t>mektepleri'nin</a:t>
            </a:r>
            <a:r>
              <a:rPr lang="tr-TR" dirty="0" smtClean="0">
                <a:solidFill>
                  <a:srgbClr val="002060"/>
                </a:solidFill>
              </a:rPr>
              <a:t> açılması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7743" y="1837765"/>
            <a:ext cx="3021285" cy="3757817"/>
          </a:xfrm>
        </p:spPr>
      </p:pic>
    </p:spTree>
    <p:extLst>
      <p:ext uri="{BB962C8B-B14F-4D97-AF65-F5344CB8AC3E}">
        <p14:creationId xmlns:p14="http://schemas.microsoft.com/office/powerpoint/2010/main" xmlns="" val="192697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32012"/>
            <a:ext cx="10396882" cy="1605753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4-türk tarih </a:t>
            </a:r>
            <a:r>
              <a:rPr lang="tr-TR" dirty="0" err="1" smtClean="0">
                <a:solidFill>
                  <a:srgbClr val="002060"/>
                </a:solidFill>
              </a:rPr>
              <a:t>kurumu'nun</a:t>
            </a:r>
            <a:r>
              <a:rPr lang="tr-TR" dirty="0" smtClean="0">
                <a:solidFill>
                  <a:srgbClr val="002060"/>
                </a:solidFill>
              </a:rPr>
              <a:t>  kurulması </a:t>
            </a:r>
            <a:r>
              <a:rPr lang="tr-TR" dirty="0" smtClean="0">
                <a:solidFill>
                  <a:srgbClr val="FF0066"/>
                </a:solidFill>
              </a:rPr>
              <a:t>(1931)</a:t>
            </a:r>
            <a:endParaRPr lang="tr-TR" dirty="0">
              <a:solidFill>
                <a:srgbClr val="FF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7278" y="1837765"/>
            <a:ext cx="3698382" cy="3716874"/>
          </a:xfrm>
        </p:spPr>
      </p:pic>
    </p:spTree>
    <p:extLst>
      <p:ext uri="{BB962C8B-B14F-4D97-AF65-F5344CB8AC3E}">
        <p14:creationId xmlns:p14="http://schemas.microsoft.com/office/powerpoint/2010/main" xmlns="" val="169110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0" y="136479"/>
            <a:ext cx="10396882" cy="1660344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5-türk dil </a:t>
            </a:r>
            <a:r>
              <a:rPr lang="tr-TR" dirty="0" err="1" smtClean="0">
                <a:solidFill>
                  <a:srgbClr val="002060"/>
                </a:solidFill>
              </a:rPr>
              <a:t>kurumu'nun</a:t>
            </a:r>
            <a:r>
              <a:rPr lang="tr-TR" dirty="0" smtClean="0">
                <a:solidFill>
                  <a:srgbClr val="002060"/>
                </a:solidFill>
              </a:rPr>
              <a:t> kurulması </a:t>
            </a:r>
            <a:r>
              <a:rPr lang="tr-TR" dirty="0" smtClean="0">
                <a:solidFill>
                  <a:srgbClr val="FF0066"/>
                </a:solidFill>
              </a:rPr>
              <a:t>(1932)</a:t>
            </a:r>
            <a:endParaRPr lang="tr-TR" dirty="0">
              <a:solidFill>
                <a:srgbClr val="FF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5271" y="1796822"/>
            <a:ext cx="3711637" cy="3711637"/>
          </a:xfrm>
        </p:spPr>
      </p:pic>
    </p:spTree>
    <p:extLst>
      <p:ext uri="{BB962C8B-B14F-4D97-AF65-F5344CB8AC3E}">
        <p14:creationId xmlns:p14="http://schemas.microsoft.com/office/powerpoint/2010/main" xmlns="" val="268147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6-üniversite reformu </a:t>
            </a:r>
            <a:r>
              <a:rPr lang="tr-TR" dirty="0" smtClean="0">
                <a:solidFill>
                  <a:srgbClr val="FF0066"/>
                </a:solidFill>
              </a:rPr>
              <a:t>(1933)</a:t>
            </a:r>
            <a:endParaRPr lang="tr-TR" dirty="0">
              <a:solidFill>
                <a:srgbClr val="FF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7165" y="1837764"/>
            <a:ext cx="5740087" cy="3771465"/>
          </a:xfrm>
        </p:spPr>
      </p:pic>
    </p:spTree>
    <p:extLst>
      <p:ext uri="{BB962C8B-B14F-4D97-AF65-F5344CB8AC3E}">
        <p14:creationId xmlns:p14="http://schemas.microsoft.com/office/powerpoint/2010/main" xmlns="" val="312051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2060"/>
                </a:solidFill>
              </a:rPr>
              <a:t>1-TBMM'nin Açılması </a:t>
            </a:r>
            <a:r>
              <a:rPr lang="tr-TR" dirty="0" smtClean="0">
                <a:solidFill>
                  <a:srgbClr val="FF0066"/>
                </a:solidFill>
              </a:rPr>
              <a:t>(23 NİSAN 1920)</a:t>
            </a:r>
            <a:endParaRPr lang="tr-TR" dirty="0">
              <a:solidFill>
                <a:srgbClr val="FF0066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534770" y="2082844"/>
            <a:ext cx="4885899" cy="365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336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177422"/>
            <a:ext cx="10396882" cy="1660344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7-ankara </a:t>
            </a:r>
            <a:r>
              <a:rPr lang="tr-TR" dirty="0" err="1" smtClean="0">
                <a:solidFill>
                  <a:srgbClr val="002060"/>
                </a:solidFill>
              </a:rPr>
              <a:t>dil,tarih</a:t>
            </a:r>
            <a:r>
              <a:rPr lang="tr-TR" dirty="0" smtClean="0">
                <a:solidFill>
                  <a:srgbClr val="002060"/>
                </a:solidFill>
              </a:rPr>
              <a:t>-coğrafya fakültesi açıldı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6845" y="1837766"/>
            <a:ext cx="4998657" cy="3744168"/>
          </a:xfrm>
        </p:spPr>
      </p:pic>
    </p:spTree>
    <p:extLst>
      <p:ext uri="{BB962C8B-B14F-4D97-AF65-F5344CB8AC3E}">
        <p14:creationId xmlns:p14="http://schemas.microsoft.com/office/powerpoint/2010/main" xmlns="" val="134439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8-güzel sanatlar akademisi açıldı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6839" y="1837765"/>
            <a:ext cx="6084275" cy="3744169"/>
          </a:xfrm>
        </p:spPr>
      </p:pic>
    </p:spTree>
    <p:extLst>
      <p:ext uri="{BB962C8B-B14F-4D97-AF65-F5344CB8AC3E}">
        <p14:creationId xmlns:p14="http://schemas.microsoft.com/office/powerpoint/2010/main" xmlns="" val="34081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9-musiki muallim mektebi açıldı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4720" y="1837765"/>
            <a:ext cx="5203096" cy="3730522"/>
          </a:xfrm>
        </p:spPr>
      </p:pic>
    </p:spTree>
    <p:extLst>
      <p:ext uri="{BB962C8B-B14F-4D97-AF65-F5344CB8AC3E}">
        <p14:creationId xmlns:p14="http://schemas.microsoft.com/office/powerpoint/2010/main" xmlns="" val="285475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10-halk evleri açıldı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5257" y="1837765"/>
            <a:ext cx="5677970" cy="3744169"/>
          </a:xfrm>
        </p:spPr>
      </p:pic>
    </p:spTree>
    <p:extLst>
      <p:ext uri="{BB962C8B-B14F-4D97-AF65-F5344CB8AC3E}">
        <p14:creationId xmlns:p14="http://schemas.microsoft.com/office/powerpoint/2010/main" xmlns="" val="241152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Ekonomi alanında yapılan inkılaplar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3300"/>
                </a:solidFill>
              </a:rPr>
              <a:t>I     A-milli ekonomi </a:t>
            </a:r>
            <a:r>
              <a:rPr lang="tr-TR" dirty="0" smtClean="0">
                <a:solidFill>
                  <a:srgbClr val="660066"/>
                </a:solidFill>
              </a:rPr>
              <a:t>b-tarım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FF"/>
                </a:solidFill>
              </a:rPr>
              <a:t>c-ticaret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00FFFF"/>
                </a:solidFill>
              </a:rPr>
              <a:t>d-sanayi</a:t>
            </a:r>
          </a:p>
        </p:txBody>
      </p:sp>
    </p:spTree>
    <p:extLst>
      <p:ext uri="{BB962C8B-B14F-4D97-AF65-F5344CB8AC3E}">
        <p14:creationId xmlns:p14="http://schemas.microsoft.com/office/powerpoint/2010/main" xmlns="" val="2361019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type.wav"/>
          </p:stSnd>
        </p:sndAc>
      </p:transition>
    </mc:Choice>
    <mc:Fallback>
      <p:transition spd="slow">
        <p:sndAc>
          <p:stSnd>
            <p:snd r:embed="rId2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45660"/>
            <a:ext cx="10396882" cy="1592105"/>
          </a:xfrm>
        </p:spPr>
        <p:txBody>
          <a:bodyPr/>
          <a:lstStyle/>
          <a:p>
            <a:r>
              <a:rPr lang="tr-TR" dirty="0" smtClean="0">
                <a:solidFill>
                  <a:srgbClr val="003300"/>
                </a:solidFill>
              </a:rPr>
              <a:t>A-</a:t>
            </a:r>
            <a:r>
              <a:rPr lang="tr-TR" dirty="0" smtClean="0">
                <a:solidFill>
                  <a:srgbClr val="002060"/>
                </a:solidFill>
              </a:rPr>
              <a:t>1-izmir iktisat kongresi toplandı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1469" y="1837765"/>
            <a:ext cx="4991152" cy="3757817"/>
          </a:xfrm>
        </p:spPr>
      </p:pic>
    </p:spTree>
    <p:extLst>
      <p:ext uri="{BB962C8B-B14F-4D97-AF65-F5344CB8AC3E}">
        <p14:creationId xmlns:p14="http://schemas.microsoft.com/office/powerpoint/2010/main" xmlns="" val="312755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3300"/>
                </a:solidFill>
              </a:rPr>
              <a:t>A-</a:t>
            </a:r>
            <a:r>
              <a:rPr lang="tr-TR" dirty="0" smtClean="0">
                <a:solidFill>
                  <a:srgbClr val="002060"/>
                </a:solidFill>
              </a:rPr>
              <a:t>2-misak-ı iktisadi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1941" y="1837765"/>
            <a:ext cx="4983564" cy="3732862"/>
          </a:xfrm>
        </p:spPr>
      </p:pic>
    </p:spTree>
    <p:extLst>
      <p:ext uri="{BB962C8B-B14F-4D97-AF65-F5344CB8AC3E}">
        <p14:creationId xmlns:p14="http://schemas.microsoft.com/office/powerpoint/2010/main" xmlns="" val="374200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660066"/>
                </a:solidFill>
              </a:rPr>
              <a:t>B-</a:t>
            </a:r>
            <a:r>
              <a:rPr lang="tr-TR" dirty="0" smtClean="0">
                <a:solidFill>
                  <a:srgbClr val="002060"/>
                </a:solidFill>
              </a:rPr>
              <a:t>3-aşar vergisi kaldırıldı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0176" y="1837765"/>
            <a:ext cx="5448132" cy="3758202"/>
          </a:xfrm>
        </p:spPr>
      </p:pic>
    </p:spTree>
    <p:extLst>
      <p:ext uri="{BB962C8B-B14F-4D97-AF65-F5344CB8AC3E}">
        <p14:creationId xmlns:p14="http://schemas.microsoft.com/office/powerpoint/2010/main" xmlns="" val="190530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660066"/>
                </a:solidFill>
              </a:rPr>
              <a:t>B-</a:t>
            </a:r>
            <a:r>
              <a:rPr lang="tr-TR" dirty="0" smtClean="0">
                <a:solidFill>
                  <a:srgbClr val="002060"/>
                </a:solidFill>
              </a:rPr>
              <a:t>4-makinalı tarıma geçildi</a:t>
            </a:r>
            <a:endParaRPr lang="tr-TR" dirty="0">
              <a:solidFill>
                <a:srgbClr val="66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1521" y="1837765"/>
            <a:ext cx="7776351" cy="3744169"/>
          </a:xfrm>
        </p:spPr>
      </p:pic>
    </p:spTree>
    <p:extLst>
      <p:ext uri="{BB962C8B-B14F-4D97-AF65-F5344CB8AC3E}">
        <p14:creationId xmlns:p14="http://schemas.microsoft.com/office/powerpoint/2010/main" xmlns="" val="51431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660066"/>
                </a:solidFill>
              </a:rPr>
              <a:t>B-</a:t>
            </a:r>
            <a:r>
              <a:rPr lang="tr-TR" dirty="0" smtClean="0">
                <a:solidFill>
                  <a:srgbClr val="002060"/>
                </a:solidFill>
              </a:rPr>
              <a:t>5-ziraat bankası yapılandırıldı</a:t>
            </a:r>
            <a:endParaRPr lang="tr-TR" dirty="0">
              <a:solidFill>
                <a:srgbClr val="66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4101" y="1837765"/>
            <a:ext cx="6240282" cy="3744169"/>
          </a:xfrm>
        </p:spPr>
      </p:pic>
    </p:spTree>
    <p:extLst>
      <p:ext uri="{BB962C8B-B14F-4D97-AF65-F5344CB8AC3E}">
        <p14:creationId xmlns:p14="http://schemas.microsoft.com/office/powerpoint/2010/main" xmlns="" val="124602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2060"/>
                </a:solidFill>
              </a:rPr>
              <a:t>2-Saltanatın Kaldırılması </a:t>
            </a:r>
            <a:r>
              <a:rPr lang="tr-TR" dirty="0" smtClean="0">
                <a:solidFill>
                  <a:srgbClr val="FF0066"/>
                </a:solidFill>
              </a:rPr>
              <a:t>(1 KASIM 1922)</a:t>
            </a:r>
            <a:endParaRPr lang="tr-TR" dirty="0">
              <a:solidFill>
                <a:srgbClr val="FF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6455" y="1842449"/>
            <a:ext cx="5538187" cy="3766781"/>
          </a:xfrm>
        </p:spPr>
      </p:pic>
    </p:spTree>
    <p:extLst>
      <p:ext uri="{BB962C8B-B14F-4D97-AF65-F5344CB8AC3E}">
        <p14:creationId xmlns:p14="http://schemas.microsoft.com/office/powerpoint/2010/main" xmlns="" val="229912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660066"/>
                </a:solidFill>
              </a:rPr>
              <a:t>B-</a:t>
            </a:r>
            <a:r>
              <a:rPr lang="tr-TR" dirty="0" smtClean="0">
                <a:solidFill>
                  <a:srgbClr val="002060"/>
                </a:solidFill>
              </a:rPr>
              <a:t>6-çiftçiye mülkiyet hakkı verildi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1136" y="1837765"/>
            <a:ext cx="7515634" cy="3757817"/>
          </a:xfrm>
        </p:spPr>
      </p:pic>
    </p:spTree>
    <p:extLst>
      <p:ext uri="{BB962C8B-B14F-4D97-AF65-F5344CB8AC3E}">
        <p14:creationId xmlns:p14="http://schemas.microsoft.com/office/powerpoint/2010/main" xmlns="" val="18037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660066"/>
                </a:solidFill>
              </a:rPr>
              <a:t>B-</a:t>
            </a:r>
            <a:r>
              <a:rPr lang="tr-TR" dirty="0" smtClean="0">
                <a:solidFill>
                  <a:srgbClr val="002060"/>
                </a:solidFill>
              </a:rPr>
              <a:t>7-Atatürk orman çiftliği açıldı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0090" y="1837765"/>
            <a:ext cx="6708303" cy="3744169"/>
          </a:xfrm>
        </p:spPr>
      </p:pic>
    </p:spTree>
    <p:extLst>
      <p:ext uri="{BB962C8B-B14F-4D97-AF65-F5344CB8AC3E}">
        <p14:creationId xmlns:p14="http://schemas.microsoft.com/office/powerpoint/2010/main" xmlns="" val="296086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660066"/>
                </a:solidFill>
              </a:rPr>
              <a:t>B-</a:t>
            </a:r>
            <a:r>
              <a:rPr lang="tr-TR" dirty="0" smtClean="0">
                <a:solidFill>
                  <a:srgbClr val="002060"/>
                </a:solidFill>
              </a:rPr>
              <a:t>8-ziraat fakültesi açıldı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1796" y="1837212"/>
            <a:ext cx="3703779" cy="3703779"/>
          </a:xfrm>
        </p:spPr>
      </p:pic>
    </p:spTree>
    <p:extLst>
      <p:ext uri="{BB962C8B-B14F-4D97-AF65-F5344CB8AC3E}">
        <p14:creationId xmlns:p14="http://schemas.microsoft.com/office/powerpoint/2010/main" xmlns="" val="175108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18364"/>
            <a:ext cx="10396882" cy="1619401"/>
          </a:xfrm>
        </p:spPr>
        <p:txBody>
          <a:bodyPr/>
          <a:lstStyle/>
          <a:p>
            <a:r>
              <a:rPr lang="tr-TR" dirty="0" smtClean="0">
                <a:solidFill>
                  <a:srgbClr val="660066"/>
                </a:solidFill>
              </a:rPr>
              <a:t>B-</a:t>
            </a:r>
            <a:r>
              <a:rPr lang="tr-TR" dirty="0" smtClean="0">
                <a:solidFill>
                  <a:srgbClr val="002060"/>
                </a:solidFill>
              </a:rPr>
              <a:t>9-tarım kredi kooperatifleri kuruldu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6246" y="1831989"/>
            <a:ext cx="3752978" cy="3736298"/>
          </a:xfrm>
        </p:spPr>
      </p:pic>
    </p:spTree>
    <p:extLst>
      <p:ext uri="{BB962C8B-B14F-4D97-AF65-F5344CB8AC3E}">
        <p14:creationId xmlns:p14="http://schemas.microsoft.com/office/powerpoint/2010/main" xmlns="" val="203603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59307"/>
            <a:ext cx="10396882" cy="1584633"/>
          </a:xfrm>
        </p:spPr>
        <p:txBody>
          <a:bodyPr/>
          <a:lstStyle/>
          <a:p>
            <a:r>
              <a:rPr lang="tr-TR" dirty="0" smtClean="0">
                <a:solidFill>
                  <a:srgbClr val="FF00FF"/>
                </a:solidFill>
              </a:rPr>
              <a:t>C-</a:t>
            </a:r>
            <a:r>
              <a:rPr lang="tr-TR" dirty="0" smtClean="0">
                <a:solidFill>
                  <a:srgbClr val="002060"/>
                </a:solidFill>
              </a:rPr>
              <a:t>10-iş </a:t>
            </a:r>
            <a:r>
              <a:rPr lang="tr-TR" dirty="0">
                <a:solidFill>
                  <a:srgbClr val="002060"/>
                </a:solidFill>
              </a:rPr>
              <a:t>bankası ve merkez bankası açıldı 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0063" y="2063397"/>
            <a:ext cx="2480195" cy="3311188"/>
          </a:xfrm>
        </p:spPr>
      </p:pic>
      <p:pic>
        <p:nvPicPr>
          <p:cNvPr id="6" name="İçerik Yer Tutucusu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62645" y="2198782"/>
            <a:ext cx="4610605" cy="2549573"/>
          </a:xfrm>
        </p:spPr>
      </p:pic>
    </p:spTree>
    <p:extLst>
      <p:ext uri="{BB962C8B-B14F-4D97-AF65-F5344CB8AC3E}">
        <p14:creationId xmlns:p14="http://schemas.microsoft.com/office/powerpoint/2010/main" xmlns="" val="378931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FF"/>
                </a:solidFill>
              </a:rPr>
              <a:t>C-</a:t>
            </a:r>
            <a:r>
              <a:rPr lang="tr-TR" dirty="0" smtClean="0">
                <a:solidFill>
                  <a:srgbClr val="002060"/>
                </a:solidFill>
              </a:rPr>
              <a:t>11-kabotaj kanunu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93576" y="1837765"/>
            <a:ext cx="5372189" cy="3768551"/>
          </a:xfrm>
        </p:spPr>
      </p:pic>
    </p:spTree>
    <p:extLst>
      <p:ext uri="{BB962C8B-B14F-4D97-AF65-F5344CB8AC3E}">
        <p14:creationId xmlns:p14="http://schemas.microsoft.com/office/powerpoint/2010/main" xmlns="" val="144921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FFFF"/>
                </a:solidFill>
              </a:rPr>
              <a:t>d-</a:t>
            </a:r>
            <a:r>
              <a:rPr lang="tr-TR" dirty="0" smtClean="0">
                <a:solidFill>
                  <a:srgbClr val="002060"/>
                </a:solidFill>
              </a:rPr>
              <a:t>12-teşvik-i sanayi kanunu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8223" y="1837766"/>
            <a:ext cx="6624297" cy="3744168"/>
          </a:xfrm>
        </p:spPr>
      </p:pic>
    </p:spTree>
    <p:extLst>
      <p:ext uri="{BB962C8B-B14F-4D97-AF65-F5344CB8AC3E}">
        <p14:creationId xmlns:p14="http://schemas.microsoft.com/office/powerpoint/2010/main" xmlns="" val="386380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0" y="313900"/>
            <a:ext cx="10396882" cy="1401036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FFFF"/>
                </a:solidFill>
              </a:rPr>
              <a:t>D-</a:t>
            </a:r>
            <a:r>
              <a:rPr lang="tr-TR" dirty="0" smtClean="0">
                <a:solidFill>
                  <a:srgbClr val="002060"/>
                </a:solidFill>
              </a:rPr>
              <a:t>13-ı.beş yıllık kalkınma planı </a:t>
            </a:r>
            <a:r>
              <a:rPr lang="tr-TR" dirty="0" smtClean="0">
                <a:solidFill>
                  <a:srgbClr val="FF00FF"/>
                </a:solidFill>
              </a:rPr>
              <a:t>(1934-1939)</a:t>
            </a:r>
            <a:endParaRPr lang="tr-TR" dirty="0">
              <a:solidFill>
                <a:srgbClr val="FF00FF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232" y="1740253"/>
            <a:ext cx="9210022" cy="3828034"/>
          </a:xfrm>
        </p:spPr>
      </p:pic>
    </p:spTree>
    <p:extLst>
      <p:ext uri="{BB962C8B-B14F-4D97-AF65-F5344CB8AC3E}">
        <p14:creationId xmlns:p14="http://schemas.microsoft.com/office/powerpoint/2010/main" xmlns="" val="252394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FFFF"/>
                </a:solidFill>
              </a:rPr>
              <a:t>D-</a:t>
            </a:r>
            <a:r>
              <a:rPr lang="tr-TR" dirty="0" smtClean="0">
                <a:solidFill>
                  <a:srgbClr val="002060"/>
                </a:solidFill>
              </a:rPr>
              <a:t>14-fabrikaların açılması</a:t>
            </a:r>
            <a:endParaRPr lang="tr-TR" dirty="0">
              <a:solidFill>
                <a:srgbClr val="00FFFF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0678" y="1837765"/>
            <a:ext cx="5941898" cy="3703225"/>
          </a:xfrm>
        </p:spPr>
      </p:pic>
    </p:spTree>
    <p:extLst>
      <p:ext uri="{BB962C8B-B14F-4D97-AF65-F5344CB8AC3E}">
        <p14:creationId xmlns:p14="http://schemas.microsoft.com/office/powerpoint/2010/main" xmlns="" val="421631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FFFF"/>
                </a:solidFill>
              </a:rPr>
              <a:t>D-</a:t>
            </a:r>
            <a:r>
              <a:rPr lang="tr-TR" dirty="0" smtClean="0">
                <a:solidFill>
                  <a:srgbClr val="002060"/>
                </a:solidFill>
              </a:rPr>
              <a:t>15-Sümerbank açıldı</a:t>
            </a:r>
            <a:endParaRPr lang="tr-TR" dirty="0">
              <a:solidFill>
                <a:srgbClr val="00FFFF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5568" y="1837765"/>
            <a:ext cx="5357348" cy="3744169"/>
          </a:xfrm>
        </p:spPr>
      </p:pic>
    </p:spTree>
    <p:extLst>
      <p:ext uri="{BB962C8B-B14F-4D97-AF65-F5344CB8AC3E}">
        <p14:creationId xmlns:p14="http://schemas.microsoft.com/office/powerpoint/2010/main" xmlns="" val="28804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3-Ankara'nın başkent olması 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0746" y="2250781"/>
            <a:ext cx="5349922" cy="3057098"/>
          </a:xfrm>
        </p:spPr>
      </p:pic>
    </p:spTree>
    <p:extLst>
      <p:ext uri="{BB962C8B-B14F-4D97-AF65-F5344CB8AC3E}">
        <p14:creationId xmlns:p14="http://schemas.microsoft.com/office/powerpoint/2010/main" xmlns="" val="20961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72956"/>
            <a:ext cx="10396882" cy="156481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FFFF"/>
                </a:solidFill>
              </a:rPr>
              <a:t>D-</a:t>
            </a:r>
            <a:r>
              <a:rPr lang="tr-TR" dirty="0" smtClean="0">
                <a:solidFill>
                  <a:srgbClr val="002060"/>
                </a:solidFill>
              </a:rPr>
              <a:t>16-maden tetkik arama</a:t>
            </a:r>
            <a:r>
              <a:rPr lang="tr-TR" dirty="0" smtClean="0">
                <a:solidFill>
                  <a:srgbClr val="FF00FF"/>
                </a:solidFill>
              </a:rPr>
              <a:t>(</a:t>
            </a:r>
            <a:r>
              <a:rPr lang="tr-TR" dirty="0" err="1" smtClean="0">
                <a:solidFill>
                  <a:srgbClr val="FF00FF"/>
                </a:solidFill>
              </a:rPr>
              <a:t>mta</a:t>
            </a:r>
            <a:r>
              <a:rPr lang="tr-TR" dirty="0" smtClean="0">
                <a:solidFill>
                  <a:srgbClr val="FF00FF"/>
                </a:solidFill>
              </a:rPr>
              <a:t>) </a:t>
            </a:r>
            <a:r>
              <a:rPr lang="tr-TR" dirty="0" smtClean="0">
                <a:solidFill>
                  <a:srgbClr val="002060"/>
                </a:solidFill>
              </a:rPr>
              <a:t>enstitüsü açıldı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1433" y="1837766"/>
            <a:ext cx="5792434" cy="3757816"/>
          </a:xfrm>
        </p:spPr>
      </p:pic>
    </p:spTree>
    <p:extLst>
      <p:ext uri="{BB962C8B-B14F-4D97-AF65-F5344CB8AC3E}">
        <p14:creationId xmlns:p14="http://schemas.microsoft.com/office/powerpoint/2010/main" xmlns="" val="278622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32012"/>
            <a:ext cx="10396882" cy="1605753"/>
          </a:xfrm>
        </p:spPr>
        <p:txBody>
          <a:bodyPr/>
          <a:lstStyle/>
          <a:p>
            <a:r>
              <a:rPr lang="tr-TR" dirty="0" smtClean="0">
                <a:solidFill>
                  <a:srgbClr val="00FFFF"/>
                </a:solidFill>
              </a:rPr>
              <a:t>D-</a:t>
            </a:r>
            <a:r>
              <a:rPr lang="tr-TR" dirty="0" err="1" smtClean="0">
                <a:solidFill>
                  <a:srgbClr val="002060"/>
                </a:solidFill>
              </a:rPr>
              <a:t>mta'nın</a:t>
            </a:r>
            <a:r>
              <a:rPr lang="tr-TR" dirty="0" smtClean="0">
                <a:solidFill>
                  <a:srgbClr val="002060"/>
                </a:solidFill>
              </a:rPr>
              <a:t> gelirlerinin kontrolü için Etibank kuruldu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6880" y="1840405"/>
            <a:ext cx="5981459" cy="3727881"/>
          </a:xfrm>
        </p:spPr>
      </p:pic>
    </p:spTree>
    <p:extLst>
      <p:ext uri="{BB962C8B-B14F-4D97-AF65-F5344CB8AC3E}">
        <p14:creationId xmlns:p14="http://schemas.microsoft.com/office/powerpoint/2010/main" xmlns="" val="363706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0" y="95534"/>
            <a:ext cx="10396883" cy="1742231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4-cumhuriyetin ilanı </a:t>
            </a:r>
            <a:r>
              <a:rPr lang="tr-TR" dirty="0" smtClean="0">
                <a:solidFill>
                  <a:srgbClr val="FF0066"/>
                </a:solidFill>
              </a:rPr>
              <a:t>(29 </a:t>
            </a:r>
            <a:r>
              <a:rPr lang="tr-TR" dirty="0" err="1" smtClean="0">
                <a:solidFill>
                  <a:srgbClr val="FF0066"/>
                </a:solidFill>
              </a:rPr>
              <a:t>EKİm</a:t>
            </a:r>
            <a:r>
              <a:rPr lang="tr-TR" dirty="0" smtClean="0">
                <a:solidFill>
                  <a:srgbClr val="FF0066"/>
                </a:solidFill>
              </a:rPr>
              <a:t> 1923)</a:t>
            </a:r>
            <a:endParaRPr lang="tr-TR" dirty="0">
              <a:solidFill>
                <a:srgbClr val="FF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5376" y="1837765"/>
            <a:ext cx="3674541" cy="3674541"/>
          </a:xfrm>
        </p:spPr>
      </p:pic>
    </p:spTree>
    <p:extLst>
      <p:ext uri="{BB962C8B-B14F-4D97-AF65-F5344CB8AC3E}">
        <p14:creationId xmlns:p14="http://schemas.microsoft.com/office/powerpoint/2010/main" xmlns="" val="185293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04716"/>
            <a:ext cx="10396882" cy="1633049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5-halifeliğin kaldırılması </a:t>
            </a:r>
            <a:r>
              <a:rPr lang="tr-TR" dirty="0" smtClean="0">
                <a:solidFill>
                  <a:srgbClr val="FF0066"/>
                </a:solidFill>
              </a:rPr>
              <a:t>(3 mart 1924)</a:t>
            </a:r>
            <a:endParaRPr lang="tr-TR" dirty="0">
              <a:solidFill>
                <a:srgbClr val="FF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25839" y="2033517"/>
            <a:ext cx="4264930" cy="3411944"/>
          </a:xfrm>
        </p:spPr>
      </p:pic>
    </p:spTree>
    <p:extLst>
      <p:ext uri="{BB962C8B-B14F-4D97-AF65-F5344CB8AC3E}">
        <p14:creationId xmlns:p14="http://schemas.microsoft.com/office/powerpoint/2010/main" xmlns="" val="207685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232012"/>
            <a:ext cx="10396882" cy="1605753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6-çok partili hayat </a:t>
            </a:r>
            <a:r>
              <a:rPr lang="tr-TR" dirty="0" err="1" smtClean="0">
                <a:solidFill>
                  <a:srgbClr val="002060"/>
                </a:solidFill>
              </a:rPr>
              <a:t>denemleri</a:t>
            </a:r>
            <a:r>
              <a:rPr lang="tr-TR" dirty="0" smtClean="0">
                <a:solidFill>
                  <a:srgbClr val="002060"/>
                </a:solidFill>
              </a:rPr>
              <a:t> </a:t>
            </a:r>
            <a:r>
              <a:rPr lang="tr-TR" dirty="0" smtClean="0">
                <a:solidFill>
                  <a:srgbClr val="FF0066"/>
                </a:solidFill>
              </a:rPr>
              <a:t>(1924-1930)</a:t>
            </a:r>
            <a:endParaRPr lang="tr-TR" dirty="0">
              <a:solidFill>
                <a:srgbClr val="FF006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6849" y="2142700"/>
            <a:ext cx="5065330" cy="3039198"/>
          </a:xfrm>
        </p:spPr>
      </p:pic>
    </p:spTree>
    <p:extLst>
      <p:ext uri="{BB962C8B-B14F-4D97-AF65-F5344CB8AC3E}">
        <p14:creationId xmlns:p14="http://schemas.microsoft.com/office/powerpoint/2010/main" xmlns="" val="267920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177422"/>
            <a:ext cx="10396882" cy="1660344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7-kadınlara siyasal hakların verilmesi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8169" y="1978925"/>
            <a:ext cx="4517408" cy="3197716"/>
          </a:xfrm>
        </p:spPr>
      </p:pic>
    </p:spTree>
    <p:extLst>
      <p:ext uri="{BB962C8B-B14F-4D97-AF65-F5344CB8AC3E}">
        <p14:creationId xmlns:p14="http://schemas.microsoft.com/office/powerpoint/2010/main" xmlns="" val="169340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a Olay">
  <a:themeElements>
    <a:clrScheme name="Ana Olay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Ana Olay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a Olay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 Olay</Template>
  <TotalTime>342</TotalTime>
  <Words>261</Words>
  <PresentationFormat>Özel</PresentationFormat>
  <Paragraphs>60</Paragraphs>
  <Slides>51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51</vt:i4>
      </vt:variant>
    </vt:vector>
  </HeadingPairs>
  <TitlesOfParts>
    <vt:vector size="52" baseType="lpstr">
      <vt:lpstr>Ana Olay</vt:lpstr>
      <vt:lpstr>İnkılaplar (devrimler)</vt:lpstr>
      <vt:lpstr>Siyasi alanda yapılan inkılaplar</vt:lpstr>
      <vt:lpstr>1-TBMM'nin Açılması (23 NİSAN 1920)</vt:lpstr>
      <vt:lpstr>2-Saltanatın Kaldırılması (1 KASIM 1922)</vt:lpstr>
      <vt:lpstr>3-Ankara'nın başkent olması </vt:lpstr>
      <vt:lpstr>4-cumhuriyetin ilanı (29 EKİm 1923)</vt:lpstr>
      <vt:lpstr>5-halifeliğin kaldırılması (3 mart 1924)</vt:lpstr>
      <vt:lpstr>6-çok partili hayat denemleri (1924-1930)</vt:lpstr>
      <vt:lpstr>7-kadınlara siyasal hakların verilmesi</vt:lpstr>
      <vt:lpstr>Hukuk alanında yapılan inkılaplar</vt:lpstr>
      <vt:lpstr>1-1921 anayasası (teşkilat-ı esasiye)</vt:lpstr>
      <vt:lpstr>2-medeni kanun'un kabulü</vt:lpstr>
      <vt:lpstr>3-türk-ticaret kanunu</vt:lpstr>
      <vt:lpstr>4-borçlar kanunu</vt:lpstr>
      <vt:lpstr>5-ceza kanunu</vt:lpstr>
      <vt:lpstr>Toplumsal alanda yapılan inkılaplar</vt:lpstr>
      <vt:lpstr>1-kılık-kıyafette değişiklik</vt:lpstr>
      <vt:lpstr>2-tekke,zaviye Ve türbelerin kapatılması</vt:lpstr>
      <vt:lpstr>3-takvim,saat ve ölçülerde değişiklik</vt:lpstr>
      <vt:lpstr>4-haftasonu tatilinin Pazar gününe alınması</vt:lpstr>
      <vt:lpstr>5-soyadı kanunu'nun kabulü</vt:lpstr>
      <vt:lpstr>6-medeni kanun'un kabulü</vt:lpstr>
      <vt:lpstr>Eğitim Ve kültür alanında yapılan inkılaplar</vt:lpstr>
      <vt:lpstr>1-tevhid-i tedrisat kanunu</vt:lpstr>
      <vt:lpstr>2-latin alfabesinin kabulü</vt:lpstr>
      <vt:lpstr>3-millet mektepleri'nin açılması</vt:lpstr>
      <vt:lpstr>4-türk tarih kurumu'nun  kurulması (1931)</vt:lpstr>
      <vt:lpstr>5-türk dil kurumu'nun kurulması (1932)</vt:lpstr>
      <vt:lpstr>6-üniversite reformu (1933)</vt:lpstr>
      <vt:lpstr>7-ankara dil,tarih-coğrafya fakültesi açıldı</vt:lpstr>
      <vt:lpstr>8-güzel sanatlar akademisi açıldı</vt:lpstr>
      <vt:lpstr>9-musiki muallim mektebi açıldı</vt:lpstr>
      <vt:lpstr>10-halk evleri açıldı</vt:lpstr>
      <vt:lpstr>Ekonomi alanında yapılan inkılaplar</vt:lpstr>
      <vt:lpstr>A-1-izmir iktisat kongresi toplandı</vt:lpstr>
      <vt:lpstr>A-2-misak-ı iktisadi</vt:lpstr>
      <vt:lpstr>B-3-aşar vergisi kaldırıldı</vt:lpstr>
      <vt:lpstr>B-4-makinalı tarıma geçildi</vt:lpstr>
      <vt:lpstr>B-5-ziraat bankası yapılandırıldı</vt:lpstr>
      <vt:lpstr>B-6-çiftçiye mülkiyet hakkı verildi</vt:lpstr>
      <vt:lpstr>B-7-Atatürk orman çiftliği açıldı</vt:lpstr>
      <vt:lpstr>B-8-ziraat fakültesi açıldı</vt:lpstr>
      <vt:lpstr>B-9-tarım kredi kooperatifleri kuruldu</vt:lpstr>
      <vt:lpstr>C-10-iş bankası ve merkez bankası açıldı </vt:lpstr>
      <vt:lpstr>C-11-kabotaj kanunu</vt:lpstr>
      <vt:lpstr>d-12-teşvik-i sanayi kanunu</vt:lpstr>
      <vt:lpstr>D-13-ı.beş yıllık kalkınma planı (1934-1939)</vt:lpstr>
      <vt:lpstr>D-14-fabrikaların açılması</vt:lpstr>
      <vt:lpstr>D-15-Sümerbank açıldı</vt:lpstr>
      <vt:lpstr>D-16-maden tetkik arama(mta) enstitüsü açıldı</vt:lpstr>
      <vt:lpstr>D-mta'nın gelirlerinin kontrolü için Etibank kuruldu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2017-03-05T14:24:51Z</dcterms:created>
  <dcterms:modified xsi:type="dcterms:W3CDTF">2017-03-07T14:00:49Z</dcterms:modified>
  <cp:category>www.sorubak.com</cp:category>
</cp:coreProperties>
</file>