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5" r:id="rId18"/>
    <p:sldId id="272" r:id="rId19"/>
    <p:sldId id="273" r:id="rId20"/>
    <p:sldId id="274" r:id="rId21"/>
    <p:sldId id="276" r:id="rId22"/>
    <p:sldId id="277" r:id="rId23"/>
    <p:sldId id="279" r:id="rId24"/>
    <p:sldId id="278" r:id="rId25"/>
    <p:sldId id="281" r:id="rId26"/>
    <p:sldId id="282" r:id="rId27"/>
    <p:sldId id="283" r:id="rId28"/>
    <p:sldId id="284" r:id="rId29"/>
    <p:sldId id="285" r:id="rId30"/>
    <p:sldId id="286" r:id="rId31"/>
    <p:sldId id="287" r:id="rId32"/>
    <p:sldId id="289" r:id="rId33"/>
    <p:sldId id="288" r:id="rId34"/>
    <p:sldId id="290" r:id="rId35"/>
    <p:sldId id="291" r:id="rId36"/>
    <p:sldId id="292" r:id="rId37"/>
    <p:sldId id="293" r:id="rId38"/>
    <p:sldId id="294" r:id="rId39"/>
    <p:sldId id="295" r:id="rId40"/>
    <p:sldId id="296" r:id="rId41"/>
    <p:sldId id="297" r:id="rId42"/>
    <p:sldId id="299" r:id="rId43"/>
    <p:sldId id="298"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1" r:id="rId75"/>
    <p:sldId id="332" r:id="rId76"/>
    <p:sldId id="334" r:id="rId77"/>
    <p:sldId id="335" r:id="rId78"/>
    <p:sldId id="336" r:id="rId79"/>
    <p:sldId id="337" r:id="rId80"/>
    <p:sldId id="338" r:id="rId81"/>
    <p:sldId id="339" r:id="rId82"/>
    <p:sldId id="341" r:id="rId83"/>
    <p:sldId id="340" r:id="rId84"/>
    <p:sldId id="342" r:id="rId85"/>
    <p:sldId id="343" r:id="rId86"/>
    <p:sldId id="344" r:id="rId87"/>
    <p:sldId id="348" r:id="rId88"/>
    <p:sldId id="345" r:id="rId89"/>
    <p:sldId id="350" r:id="rId90"/>
    <p:sldId id="346" r:id="rId91"/>
    <p:sldId id="349" r:id="rId92"/>
    <p:sldId id="347" r:id="rId93"/>
    <p:sldId id="351" r:id="rId94"/>
    <p:sldId id="352" r:id="rId95"/>
    <p:sldId id="353" r:id="rId96"/>
    <p:sldId id="354" r:id="rId97"/>
    <p:sldId id="355" r:id="rId98"/>
    <p:sldId id="356" r:id="rId9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410" y="-3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10614B-7463-4136-B020-9A94475C88D5}" type="datetimeFigureOut">
              <a:rPr lang="tr-TR" smtClean="0"/>
              <a:pPr/>
              <a:t>28.11.2016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012C88-6E48-4E9F-B67A-52298E09F684}" type="slidenum">
              <a:rPr lang="tr-TR" smtClean="0"/>
              <a:pPr/>
              <a:t>‹#›</a:t>
            </a:fld>
            <a:endParaRPr lang="tr-TR"/>
          </a:p>
        </p:txBody>
      </p:sp>
    </p:spTree>
    <p:extLst>
      <p:ext uri="{BB962C8B-B14F-4D97-AF65-F5344CB8AC3E}">
        <p14:creationId xmlns:p14="http://schemas.microsoft.com/office/powerpoint/2010/main" xmlns="" val="1010665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3 Slayt Numarası Yer Tutucusu"/>
          <p:cNvSpPr>
            <a:spLocks noGrp="1"/>
          </p:cNvSpPr>
          <p:nvPr>
            <p:ph type="sldNum" sz="quarter" idx="10"/>
          </p:nvPr>
        </p:nvSpPr>
        <p:spPr/>
        <p:txBody>
          <a:bodyPr/>
          <a:lstStyle/>
          <a:p>
            <a:fld id="{65012C88-6E48-4E9F-B67A-52298E09F684}" type="slidenum">
              <a:rPr lang="tr-TR" smtClean="0"/>
              <a:pPr/>
              <a:t>98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5" name="Footer Placeholder 4"/>
          <p:cNvSpPr>
            <a:spLocks noGrp="1"/>
          </p:cNvSpPr>
          <p:nvPr>
            <p:ph type="ftr" sz="quarter" idx="11"/>
          </p:nvPr>
        </p:nvSpPr>
        <p:spPr/>
        <p:txBody>
          <a:bodyPr/>
          <a:lstStyle/>
          <a:p>
            <a:endParaRPr lang="tr-TR"/>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302176B-0E47-46AC-8F43-DAB4B8A37D06}" type="slidenum">
              <a:rPr lang="tr-TR" smtClean="0"/>
              <a:pPr/>
              <a:t>‹#›</a:t>
            </a:fld>
            <a:endParaRPr lang="tr-TR"/>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tr-TR" smtClean="0"/>
              <a:t>Asıl başlık stili için tıklatın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tr-TR" smtClean="0"/>
              <a:t>Asıl başlık stili için tıklatın</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tr-TR" smtClean="0"/>
              <a:t>Asıl başlık stili için tıklatın</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28.11.2016</a:t>
            </a:fld>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tr-TR"/>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tr-TR" smtClean="0"/>
              <a:t>Asıl başlık stili için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A23720DD-5B6D-40BF-8493-A6B52D484E6B}" type="datetimeFigureOut">
              <a:rPr lang="tr-TR" smtClean="0"/>
              <a:pPr/>
              <a:t>28.11.2016</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302176B-0E47-46AC-8F43-DAB4B8A37D06}" type="slidenum">
              <a:rPr lang="tr-TR" smtClean="0"/>
              <a:pPr/>
              <a:t>‹#›</a:t>
            </a:fld>
            <a:endParaRPr lang="tr-TR"/>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9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971600" y="611396"/>
            <a:ext cx="5832648" cy="523220"/>
          </a:xfrm>
          <a:prstGeom prst="rect">
            <a:avLst/>
          </a:prstGeom>
        </p:spPr>
        <p:txBody>
          <a:bodyPr wrap="square">
            <a:spAutoFit/>
          </a:bodyPr>
          <a:lstStyle/>
          <a:p>
            <a:r>
              <a:rPr lang="tr-TR" sz="2800" b="1" dirty="0" smtClean="0">
                <a:solidFill>
                  <a:srgbClr val="002060"/>
                </a:solidFill>
                <a:latin typeface="Cambria" pitchFamily="18" charset="0"/>
              </a:rPr>
              <a:t>Birinci Dünya Savaşının Nedenleri</a:t>
            </a:r>
            <a:endParaRPr lang="tr-TR" sz="2800" b="1" dirty="0">
              <a:solidFill>
                <a:srgbClr val="002060"/>
              </a:solidFill>
              <a:latin typeface="Cambria" pitchFamily="18"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340768"/>
            <a:ext cx="7963272" cy="26171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853369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endParaRPr lang="tr-T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2438845"/>
            <a:ext cx="8208912" cy="199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544" y="4493930"/>
            <a:ext cx="8280920" cy="1194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604436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Autofit/>
          </a:bodyPr>
          <a:lstStyle/>
          <a:p>
            <a:pPr marL="114300" indent="0">
              <a:buNone/>
            </a:pPr>
            <a:r>
              <a:rPr lang="tr-TR" sz="2000" dirty="0" smtClean="0">
                <a:latin typeface="Calibri" pitchFamily="34" charset="0"/>
              </a:rPr>
              <a:t>Almanların </a:t>
            </a:r>
            <a:r>
              <a:rPr lang="tr-TR" sz="2000" dirty="0">
                <a:latin typeface="Calibri" pitchFamily="34" charset="0"/>
              </a:rPr>
              <a:t>Osmanlı Devleti’ni kendi yanlarında savaşa katma yönündeki çabaları sonuç vermekte gecikmedi</a:t>
            </a:r>
            <a:r>
              <a:rPr lang="tr-TR" sz="2000" dirty="0" smtClean="0">
                <a:latin typeface="Calibri" pitchFamily="34" charset="0"/>
              </a:rPr>
              <a:t>. Savaş başladıktan kısa süre sonra Akdeniz’deki İngiliz donanmasından kaçan iki </a:t>
            </a:r>
            <a:r>
              <a:rPr lang="tr-TR" sz="2000" dirty="0">
                <a:latin typeface="Calibri" pitchFamily="34" charset="0"/>
              </a:rPr>
              <a:t>Alman </a:t>
            </a:r>
            <a:r>
              <a:rPr lang="tr-TR" sz="2000" dirty="0" smtClean="0">
                <a:latin typeface="Calibri" pitchFamily="34" charset="0"/>
              </a:rPr>
              <a:t>savaş gemisi Osmanlı Devleti’ne sığındı. Bu </a:t>
            </a:r>
            <a:r>
              <a:rPr lang="tr-TR" sz="2000" dirty="0">
                <a:latin typeface="Calibri" pitchFamily="34" charset="0"/>
              </a:rPr>
              <a:t>durumda </a:t>
            </a:r>
            <a:r>
              <a:rPr lang="tr-TR" sz="2000" dirty="0" smtClean="0">
                <a:latin typeface="Calibri" pitchFamily="34" charset="0"/>
              </a:rPr>
              <a:t>uluslararası hukuka göre tarafsızlığını ilan  etmiş olan Osmanlı Devleti’nin gemileri silahsızlandırması ve mürettebatı gözetim altına alarak savaşın sonuna kadar elinde tutması gerekiyordu. Ancak Osmanlı Hükûmeti bunları yapmak yerine gemileri satın aldığını açıkladı. Daha sonra Goeben’e (</a:t>
            </a:r>
            <a:r>
              <a:rPr lang="tr-TR" sz="2000" dirty="0">
                <a:latin typeface="Calibri" pitchFamily="34" charset="0"/>
              </a:rPr>
              <a:t>Goben</a:t>
            </a:r>
            <a:r>
              <a:rPr lang="tr-TR" sz="2000" dirty="0" smtClean="0">
                <a:latin typeface="Calibri" pitchFamily="34" charset="0"/>
              </a:rPr>
              <a:t>) Yavuz, Breslau’a (</a:t>
            </a:r>
            <a:r>
              <a:rPr lang="tr-TR" sz="2000" dirty="0">
                <a:latin typeface="Calibri" pitchFamily="34" charset="0"/>
              </a:rPr>
              <a:t>Breslav</a:t>
            </a:r>
            <a:r>
              <a:rPr lang="tr-TR" sz="2000" dirty="0" smtClean="0">
                <a:latin typeface="Calibri" pitchFamily="34" charset="0"/>
              </a:rPr>
              <a:t>) ise </a:t>
            </a:r>
            <a:r>
              <a:rPr lang="tr-TR" sz="2000" dirty="0">
                <a:latin typeface="Calibri" pitchFamily="34" charset="0"/>
              </a:rPr>
              <a:t>Midilli </a:t>
            </a:r>
            <a:r>
              <a:rPr lang="tr-TR" sz="2000" dirty="0" smtClean="0">
                <a:latin typeface="Calibri" pitchFamily="34" charset="0"/>
              </a:rPr>
              <a:t> adlarını vererek gönderlerine Türk bayrağı çekilen </a:t>
            </a:r>
            <a:r>
              <a:rPr lang="tr-TR" sz="2000" dirty="0">
                <a:latin typeface="Calibri" pitchFamily="34" charset="0"/>
              </a:rPr>
              <a:t>bu </a:t>
            </a:r>
            <a:r>
              <a:rPr lang="tr-TR" sz="2000" dirty="0" smtClean="0">
                <a:latin typeface="Calibri" pitchFamily="34" charset="0"/>
              </a:rPr>
              <a:t>gemileri Osmanlı donanmasına kattı. Donanma komutanlığına da </a:t>
            </a:r>
            <a:r>
              <a:rPr lang="tr-TR" sz="2000" dirty="0">
                <a:latin typeface="Calibri" pitchFamily="34" charset="0"/>
              </a:rPr>
              <a:t>Alman </a:t>
            </a:r>
            <a:r>
              <a:rPr lang="tr-TR" sz="2000" dirty="0" smtClean="0">
                <a:latin typeface="Calibri" pitchFamily="34" charset="0"/>
              </a:rPr>
              <a:t>Amirali Souchon’u (Suş on) getirdi. Amiral Souchon tatbikat yapmak bahanesiyle Karadeniz’e açıldı ve doğruca kuzeye yönelerek buradaki Rus limanlarını bombaladı.  Bunun üzerine önce </a:t>
            </a:r>
            <a:r>
              <a:rPr lang="tr-TR" sz="2000" dirty="0">
                <a:latin typeface="Calibri" pitchFamily="34" charset="0"/>
              </a:rPr>
              <a:t>Rusya</a:t>
            </a:r>
            <a:r>
              <a:rPr lang="tr-TR" sz="2000" dirty="0" smtClean="0">
                <a:latin typeface="Calibri" pitchFamily="34" charset="0"/>
              </a:rPr>
              <a:t>, daha sonra da İngiltere ve Fransa Osmanlı Devleti’ne savaş ilan </a:t>
            </a:r>
            <a:r>
              <a:rPr lang="tr-TR" sz="2000" dirty="0">
                <a:latin typeface="Calibri" pitchFamily="34" charset="0"/>
              </a:rPr>
              <a:t>etti.</a:t>
            </a:r>
          </a:p>
        </p:txBody>
      </p:sp>
    </p:spTree>
    <p:extLst>
      <p:ext uri="{BB962C8B-B14F-4D97-AF65-F5344CB8AC3E}">
        <p14:creationId xmlns:p14="http://schemas.microsoft.com/office/powerpoint/2010/main" xmlns="" val="20170428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İsmet inönü sözü</a:t>
            </a:r>
            <a:endParaRPr lang="tr-TR" dirty="0"/>
          </a:p>
        </p:txBody>
      </p:sp>
      <p:sp>
        <p:nvSpPr>
          <p:cNvPr id="3" name="İçerik Yer Tutucusu 2"/>
          <p:cNvSpPr>
            <a:spLocks noGrp="1"/>
          </p:cNvSpPr>
          <p:nvPr>
            <p:ph idx="1"/>
          </p:nvPr>
        </p:nvSpPr>
        <p:spPr/>
        <p:txBody>
          <a:bodyPr>
            <a:noAutofit/>
          </a:bodyPr>
          <a:lstStyle/>
          <a:p>
            <a:r>
              <a:rPr lang="tr-TR" dirty="0">
                <a:latin typeface="Calibri" pitchFamily="34" charset="0"/>
              </a:rPr>
              <a:t>“İsmet İnönü’ye göre ‘Bizim Cihan Harbi’ne girmemiz, ibret verici safhalardan geçerek </a:t>
            </a:r>
            <a:r>
              <a:rPr lang="tr-TR" dirty="0" smtClean="0">
                <a:latin typeface="Calibri" pitchFamily="34" charset="0"/>
              </a:rPr>
              <a:t>tahakkuk etmiştir. İtilaf Devletlerinin bize harp </a:t>
            </a:r>
            <a:r>
              <a:rPr lang="tr-TR" dirty="0">
                <a:latin typeface="Calibri" pitchFamily="34" charset="0"/>
              </a:rPr>
              <a:t>ilan </a:t>
            </a:r>
            <a:r>
              <a:rPr lang="tr-TR" dirty="0" smtClean="0">
                <a:latin typeface="Calibri" pitchFamily="34" charset="0"/>
              </a:rPr>
              <a:t>etmelerini hazırlayan hadiseleri Hükûmet Başkanı bir  emrivaki olarak kabul etmek mecburiyetinde kalmıştır. Cihan Harbi’ne girme  kararının  alınmasında,  birinci </a:t>
            </a:r>
            <a:r>
              <a:rPr lang="tr-TR" dirty="0">
                <a:latin typeface="Calibri" pitchFamily="34" charset="0"/>
              </a:rPr>
              <a:t>derecede söz sahibi olanların fikir ve mutabakatını gösteren bir </a:t>
            </a:r>
            <a:r>
              <a:rPr lang="tr-TR" dirty="0" smtClean="0">
                <a:latin typeface="Calibri" pitchFamily="34" charset="0"/>
              </a:rPr>
              <a:t> delile </a:t>
            </a:r>
            <a:r>
              <a:rPr lang="tr-TR" dirty="0">
                <a:latin typeface="Calibri" pitchFamily="34" charset="0"/>
              </a:rPr>
              <a:t>rastlamış değiliz. Birinci </a:t>
            </a:r>
            <a:r>
              <a:rPr lang="tr-TR" dirty="0" smtClean="0">
                <a:latin typeface="Calibri" pitchFamily="34" charset="0"/>
              </a:rPr>
              <a:t>Cihan  Harbi’ne </a:t>
            </a:r>
            <a:r>
              <a:rPr lang="tr-TR" dirty="0">
                <a:latin typeface="Calibri" pitchFamily="34" charset="0"/>
              </a:rPr>
              <a:t>Meclis kararı olmaksızın girmişizdir. Devlet </a:t>
            </a:r>
            <a:r>
              <a:rPr lang="tr-TR" dirty="0" smtClean="0">
                <a:latin typeface="Calibri" pitchFamily="34" charset="0"/>
              </a:rPr>
              <a:t> Başkanı’nın </a:t>
            </a:r>
            <a:r>
              <a:rPr lang="tr-TR" dirty="0">
                <a:latin typeface="Calibri" pitchFamily="34" charset="0"/>
              </a:rPr>
              <a:t>haberi yoktur, kabine üyelerinin haberi yoktur.”</a:t>
            </a:r>
          </a:p>
        </p:txBody>
      </p:sp>
    </p:spTree>
    <p:extLst>
      <p:ext uri="{BB962C8B-B14F-4D97-AF65-F5344CB8AC3E}">
        <p14:creationId xmlns:p14="http://schemas.microsoft.com/office/powerpoint/2010/main" xmlns="" val="12626652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2000" b="1" dirty="0"/>
              <a:t>Osmanlı topraklarının</a:t>
            </a:r>
            <a:br>
              <a:rPr lang="tr-TR" sz="2000" b="1" dirty="0"/>
            </a:br>
            <a:r>
              <a:rPr lang="tr-TR" sz="2000" b="1" dirty="0"/>
              <a:t>bölüşülmesini öngören gizli antlaşmalar </a:t>
            </a:r>
          </a:p>
        </p:txBody>
      </p:sp>
      <p:sp>
        <p:nvSpPr>
          <p:cNvPr id="3" name="İçerik Yer Tutucusu 2"/>
          <p:cNvSpPr>
            <a:spLocks noGrp="1"/>
          </p:cNvSpPr>
          <p:nvPr>
            <p:ph idx="1"/>
          </p:nvPr>
        </p:nvSpPr>
        <p:spPr/>
        <p:txBody>
          <a:bodyPr>
            <a:noAutofit/>
          </a:bodyPr>
          <a:lstStyle/>
          <a:p>
            <a:r>
              <a:rPr lang="tr-TR" sz="1800" dirty="0">
                <a:latin typeface="Calibri" pitchFamily="34" charset="0"/>
              </a:rPr>
              <a:t>• İngiltere’ye Irak, Ürdün, Filistin ve Arabistan’ın tamamı;</a:t>
            </a:r>
          </a:p>
          <a:p>
            <a:r>
              <a:rPr lang="tr-TR" sz="1800" dirty="0">
                <a:latin typeface="Calibri" pitchFamily="34" charset="0"/>
              </a:rPr>
              <a:t>• Fransa’ya Orta ve Güney Anadolu toprakları ile Suriye;</a:t>
            </a:r>
          </a:p>
          <a:p>
            <a:r>
              <a:rPr lang="tr-TR" sz="1800" dirty="0">
                <a:latin typeface="Calibri" pitchFamily="34" charset="0"/>
              </a:rPr>
              <a:t>• Rusya’ya Boğazların yanı sıra Erzurum, Trabzon, Van ve Bitlis ile Sivas, Elâzığ ve Diyarbakır illeri;</a:t>
            </a:r>
          </a:p>
          <a:p>
            <a:r>
              <a:rPr lang="tr-TR" sz="1800" dirty="0">
                <a:latin typeface="Calibri" pitchFamily="34" charset="0"/>
              </a:rPr>
              <a:t>• İtalya’ya ise Antalya, Muğla ve Konya illerinin yanı sıra İzmir ve çevresi bırakılmıştı.</a:t>
            </a:r>
          </a:p>
          <a:p>
            <a:endParaRPr lang="tr-TR" sz="1800" dirty="0" smtClean="0">
              <a:latin typeface="Calibri" pitchFamily="34" charset="0"/>
            </a:endParaRPr>
          </a:p>
          <a:p>
            <a:r>
              <a:rPr lang="tr-TR" sz="1800" dirty="0">
                <a:latin typeface="Calibri" pitchFamily="34" charset="0"/>
              </a:rPr>
              <a:t>Osmanlı topraklarını paylaşma tasarıları 1917’de Rusya’da çarlık rejiminin </a:t>
            </a:r>
            <a:r>
              <a:rPr lang="tr-TR" sz="1800" dirty="0" smtClean="0">
                <a:latin typeface="Calibri" pitchFamily="34" charset="0"/>
              </a:rPr>
              <a:t>yıkılması </a:t>
            </a:r>
            <a:r>
              <a:rPr lang="tr-TR" sz="1800" dirty="0">
                <a:latin typeface="Calibri" pitchFamily="34" charset="0"/>
              </a:rPr>
              <a:t>ve yeni yönetimin </a:t>
            </a:r>
            <a:r>
              <a:rPr lang="tr-TR" sz="1800" dirty="0" smtClean="0">
                <a:latin typeface="Calibri" pitchFamily="34" charset="0"/>
              </a:rPr>
              <a:t>savaştan  çekilmesiyle </a:t>
            </a:r>
            <a:r>
              <a:rPr lang="tr-TR" sz="1800" dirty="0">
                <a:latin typeface="Calibri" pitchFamily="34" charset="0"/>
              </a:rPr>
              <a:t>değişikliğe uğradı. Bu değişikliğe göre Rusya’ya bırakılan Boğazlar İtilaf Devletlerinin </a:t>
            </a:r>
            <a:r>
              <a:rPr lang="tr-TR" sz="1800" dirty="0" smtClean="0">
                <a:latin typeface="Calibri" pitchFamily="34" charset="0"/>
              </a:rPr>
              <a:t>yönetiminde kalacak, Doğu Anadolu’da ise </a:t>
            </a:r>
            <a:r>
              <a:rPr lang="tr-TR" sz="1800" dirty="0">
                <a:latin typeface="Calibri" pitchFamily="34" charset="0"/>
              </a:rPr>
              <a:t>yine </a:t>
            </a:r>
            <a:r>
              <a:rPr lang="tr-TR" sz="1800" dirty="0" smtClean="0">
                <a:latin typeface="Calibri" pitchFamily="34" charset="0"/>
              </a:rPr>
              <a:t>onlara bağlı iki yeni devlet kurulacaktı. </a:t>
            </a:r>
            <a:endParaRPr lang="tr-TR" sz="1800" dirty="0">
              <a:latin typeface="Calibri" pitchFamily="34" charset="0"/>
            </a:endParaRPr>
          </a:p>
          <a:p>
            <a:endParaRPr lang="tr-TR" sz="1800" dirty="0">
              <a:latin typeface="Calibri" pitchFamily="34" charset="0"/>
            </a:endParaRPr>
          </a:p>
        </p:txBody>
      </p:sp>
    </p:spTree>
    <p:extLst>
      <p:ext uri="{BB962C8B-B14F-4D97-AF65-F5344CB8AC3E}">
        <p14:creationId xmlns:p14="http://schemas.microsoft.com/office/powerpoint/2010/main" xmlns="" val="41501681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şlık 5"/>
          <p:cNvSpPr txBox="1">
            <a:spLocks noGrp="1"/>
          </p:cNvSpPr>
          <p:nvPr>
            <p:ph type="title"/>
          </p:nvPr>
        </p:nvSpPr>
        <p:spPr>
          <a:prstGeom prst="rect">
            <a:avLst/>
          </a:prstGeom>
          <a:noFill/>
        </p:spPr>
        <p:txBody>
          <a:bodyPr wrap="none" rtlCol="0">
            <a:spAutoFit/>
          </a:bodyPr>
          <a:lstStyle/>
          <a:p>
            <a:pPr algn="ctr"/>
            <a:r>
              <a:rPr lang="tr-TR" sz="3200" b="1" dirty="0" smtClean="0">
                <a:solidFill>
                  <a:srgbClr val="FF0000"/>
                </a:solidFill>
                <a:latin typeface="Cambria" pitchFamily="18" charset="0"/>
              </a:rPr>
              <a:t>Osmalının Savaştığı Cepheler</a:t>
            </a:r>
            <a:endParaRPr lang="tr-TR" sz="3200" b="1" dirty="0">
              <a:solidFill>
                <a:srgbClr val="FF0000"/>
              </a:solidFill>
              <a:latin typeface="Cambria" pitchFamily="18" charset="0"/>
            </a:endParaRPr>
          </a:p>
        </p:txBody>
      </p:sp>
      <p:pic>
        <p:nvPicPr>
          <p:cNvPr id="7"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484784"/>
            <a:ext cx="8551936" cy="43886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675888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1"/>
          </p:nvPr>
        </p:nvSpPr>
        <p:spPr/>
        <p:txBody>
          <a:bodyPr>
            <a:normAutofit fontScale="55000" lnSpcReduction="20000"/>
          </a:bodyPr>
          <a:lstStyle/>
          <a:p>
            <a:r>
              <a:rPr lang="tr-TR" b="1" dirty="0">
                <a:latin typeface="Calibri" pitchFamily="34" charset="0"/>
              </a:rPr>
              <a:t>OSMANLI – RUSYA </a:t>
            </a:r>
            <a:r>
              <a:rPr lang="tr-TR" dirty="0">
                <a:latin typeface="Calibri" pitchFamily="34" charset="0"/>
              </a:rPr>
              <a:t>arasında yapılmıştır</a:t>
            </a:r>
          </a:p>
          <a:p>
            <a:r>
              <a:rPr lang="tr-TR" b="1" dirty="0">
                <a:solidFill>
                  <a:srgbClr val="FF0000"/>
                </a:solidFill>
                <a:latin typeface="Calibri" pitchFamily="34" charset="0"/>
              </a:rPr>
              <a:t>Cephenin Açılmasının Nedenleri:</a:t>
            </a:r>
          </a:p>
          <a:p>
            <a:r>
              <a:rPr lang="tr-TR" dirty="0">
                <a:latin typeface="Calibri" pitchFamily="34" charset="0"/>
              </a:rPr>
              <a:t>   Rusları Doğu Anadolu’dan atmak</a:t>
            </a:r>
          </a:p>
          <a:p>
            <a:r>
              <a:rPr lang="tr-TR" dirty="0">
                <a:latin typeface="Calibri" pitchFamily="34" charset="0"/>
              </a:rPr>
              <a:t>   Orta Asya Türkleri ile birleşip büyük bir Türk dünyası kurmak. (TURANCILIK)**</a:t>
            </a:r>
          </a:p>
          <a:p>
            <a:r>
              <a:rPr lang="tr-TR" dirty="0">
                <a:latin typeface="Calibri" pitchFamily="34" charset="0"/>
              </a:rPr>
              <a:t>   Bakü petrollerinin kontrolünü sağlamak (Almanya’nın isteğidir.)</a:t>
            </a:r>
          </a:p>
          <a:p>
            <a:r>
              <a:rPr lang="tr-TR" dirty="0">
                <a:latin typeface="Calibri" pitchFamily="34" charset="0"/>
              </a:rPr>
              <a:t>Enver Paşa’nın emri sonrasında ordumuz saldırıya geçmiştir. Ancak ağır kış şartları, soğuk, açlık vb. nedenlerden dolayı yaklaşık 90 bin askerimiz donarak şehit olmuştur. Tarihimizde yaşanan bu olaya </a:t>
            </a:r>
            <a:r>
              <a:rPr lang="tr-TR" b="1" dirty="0">
                <a:solidFill>
                  <a:srgbClr val="FF0000"/>
                </a:solidFill>
                <a:latin typeface="Calibri" pitchFamily="34" charset="0"/>
              </a:rPr>
              <a:t>SARIKAMIŞ FACİASI </a:t>
            </a:r>
            <a:r>
              <a:rPr lang="tr-TR" dirty="0">
                <a:latin typeface="Calibri" pitchFamily="34" charset="0"/>
              </a:rPr>
              <a:t>denilir.</a:t>
            </a:r>
          </a:p>
          <a:p>
            <a:endParaRPr lang="tr-TR" dirty="0">
              <a:latin typeface="Calibri" pitchFamily="34" charset="0"/>
            </a:endParaRPr>
          </a:p>
          <a:p>
            <a:r>
              <a:rPr lang="tr-TR" dirty="0">
                <a:latin typeface="Calibri" pitchFamily="34" charset="0"/>
              </a:rPr>
              <a:t>    Bu olaydan sonra Ruslar Erzurum, Muş, Bitlis, Trabzon ve Erzincan’ı aldı.</a:t>
            </a:r>
          </a:p>
          <a:p>
            <a:r>
              <a:rPr lang="tr-TR" dirty="0">
                <a:latin typeface="Calibri" pitchFamily="34" charset="0"/>
              </a:rPr>
              <a:t>   Bu tarihlerde Çanakkale cephesi kapanmış ve Mustafa Kemal bu cepheye atanmıştır. Kafkas cephesine gelen Mustafa Kemal Ruslardan Muş ve Bitlis’i almıştır.</a:t>
            </a:r>
          </a:p>
          <a:p>
            <a:endParaRPr lang="tr-TR" dirty="0">
              <a:latin typeface="Calibri" pitchFamily="34" charset="0"/>
            </a:endParaRPr>
          </a:p>
          <a:p>
            <a:r>
              <a:rPr lang="tr-TR" dirty="0">
                <a:latin typeface="Calibri" pitchFamily="34" charset="0"/>
              </a:rPr>
              <a:t>Bu cephe devam ederken Rusya’da iç karışıklık çıkmıştı. Bolşevik denilen halk, ayaklanmış  ve  kendi  krallarını  (ÇAR)  devirmişlerdir.  Bu  olaya  BOLŞEVİK  İHTİLALİ denilir. Bu ihtilal sonrasında Çarlık (Krallık) Rusya yıkılmış, Sovyet Rusya kurulmuştur. Yeni kurulan Sovyet Rusya 1.Dünya savaşından çekilmiştir. Rusya savaştan çekilince Osmanlı ile Kafkas cephesini kapatan Brest Litowsky anlaşmasını imzalamıştır.</a:t>
            </a:r>
          </a:p>
          <a:p>
            <a:r>
              <a:rPr lang="tr-TR" sz="2500" b="1" dirty="0">
                <a:solidFill>
                  <a:srgbClr val="FF0000"/>
                </a:solidFill>
                <a:latin typeface="Calibri" pitchFamily="34" charset="0"/>
              </a:rPr>
              <a:t>Brest Litowsy Antlaşması ile;</a:t>
            </a:r>
          </a:p>
          <a:p>
            <a:r>
              <a:rPr lang="tr-TR" dirty="0">
                <a:latin typeface="Calibri" pitchFamily="34" charset="0"/>
              </a:rPr>
              <a:t>    Belin Anlaşması ile kaybettiğimiz Kars, Ardahan ve Batum’u geri aldık.</a:t>
            </a:r>
          </a:p>
          <a:p>
            <a:r>
              <a:rPr lang="tr-TR" dirty="0">
                <a:latin typeface="Calibri" pitchFamily="34" charset="0"/>
              </a:rPr>
              <a:t>    Rusya 1.Dünya savaşından çekildi ve Kafkas cephesi kapandı.</a:t>
            </a:r>
          </a:p>
          <a:p>
            <a:r>
              <a:rPr lang="tr-TR" dirty="0">
                <a:latin typeface="Calibri" pitchFamily="34" charset="0"/>
              </a:rPr>
              <a:t>***Rusya savaştan sonra bütün gizli anlaşmaları dünyaya duyurmuştur.***</a:t>
            </a:r>
          </a:p>
          <a:p>
            <a:r>
              <a:rPr lang="tr-TR" b="1" dirty="0">
                <a:solidFill>
                  <a:srgbClr val="FF0000"/>
                </a:solidFill>
                <a:latin typeface="Calibri" pitchFamily="34" charset="0"/>
              </a:rPr>
              <a:t>ÖNEMLİ BİLGİ: </a:t>
            </a:r>
            <a:r>
              <a:rPr lang="tr-TR" dirty="0">
                <a:latin typeface="Calibri" pitchFamily="34" charset="0"/>
              </a:rPr>
              <a:t>Bu cephe devam ederken Ermeniler Ruslarla işbirliği yapmıştır. Bunun sonucunda 1915 tarihinde Osmanlı Tehcir Kanunu (Zorunlu Göç Kanunu) çıkartarak Ermenileri Suriye ve Lübnan’a göç ettirmiştir. Ermenilerin soykırım iddiaları buna dayanmaktadır.</a:t>
            </a:r>
          </a:p>
        </p:txBody>
      </p:sp>
      <p:sp>
        <p:nvSpPr>
          <p:cNvPr id="5" name="Başlık 4"/>
          <p:cNvSpPr>
            <a:spLocks noGrp="1"/>
          </p:cNvSpPr>
          <p:nvPr>
            <p:ph type="title"/>
          </p:nvPr>
        </p:nvSpPr>
        <p:spPr/>
        <p:txBody>
          <a:bodyPr/>
          <a:lstStyle/>
          <a:p>
            <a:r>
              <a:rPr lang="tr-TR" dirty="0"/>
              <a:t>Kafkas </a:t>
            </a:r>
            <a:r>
              <a:rPr lang="tr-TR" dirty="0" smtClean="0"/>
              <a:t>Cephesi:</a:t>
            </a:r>
            <a:endParaRPr lang="tr-TR" dirty="0"/>
          </a:p>
        </p:txBody>
      </p:sp>
    </p:spTree>
    <p:extLst>
      <p:ext uri="{BB962C8B-B14F-4D97-AF65-F5344CB8AC3E}">
        <p14:creationId xmlns:p14="http://schemas.microsoft.com/office/powerpoint/2010/main" xmlns="" val="24058829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Çanakkale </a:t>
            </a:r>
            <a:r>
              <a:rPr lang="tr-TR" dirty="0" smtClean="0"/>
              <a:t>Cephesi</a:t>
            </a:r>
            <a:endParaRPr lang="tr-TR" dirty="0"/>
          </a:p>
        </p:txBody>
      </p:sp>
      <p:sp>
        <p:nvSpPr>
          <p:cNvPr id="3" name="İçerik Yer Tutucusu 2"/>
          <p:cNvSpPr>
            <a:spLocks noGrp="1"/>
          </p:cNvSpPr>
          <p:nvPr>
            <p:ph idx="1"/>
          </p:nvPr>
        </p:nvSpPr>
        <p:spPr/>
        <p:txBody>
          <a:bodyPr>
            <a:noAutofit/>
          </a:bodyPr>
          <a:lstStyle/>
          <a:p>
            <a:r>
              <a:rPr lang="tr-TR" sz="2000" dirty="0">
                <a:latin typeface="Calibri" pitchFamily="34" charset="0"/>
              </a:rPr>
              <a:t>OSMANLI VE İNGİLTERE + FRANSA arasında yapılmıştır. İtilaf Devletlerinin </a:t>
            </a:r>
            <a:r>
              <a:rPr lang="tr-TR" sz="2000" b="1" dirty="0">
                <a:solidFill>
                  <a:srgbClr val="FF0000"/>
                </a:solidFill>
                <a:latin typeface="Calibri" pitchFamily="34" charset="0"/>
              </a:rPr>
              <a:t>Çanakkale Cephesini Açmalarının Nedenleri;</a:t>
            </a:r>
          </a:p>
          <a:p>
            <a:r>
              <a:rPr lang="tr-TR" sz="2000" b="1" dirty="0">
                <a:latin typeface="Calibri" pitchFamily="34" charset="0"/>
              </a:rPr>
              <a:t>  </a:t>
            </a:r>
            <a:r>
              <a:rPr lang="tr-TR" sz="2000" dirty="0">
                <a:latin typeface="Calibri" pitchFamily="34" charset="0"/>
              </a:rPr>
              <a:t>  Rusya’ya yardım götürerek iç karışıklık çıkmasını engellemek</a:t>
            </a:r>
          </a:p>
          <a:p>
            <a:r>
              <a:rPr lang="tr-TR" sz="2000" dirty="0">
                <a:latin typeface="Calibri" pitchFamily="34" charset="0"/>
              </a:rPr>
              <a:t>    İstanbul ve Boğazları alarak Osmanlıyı savaş dışına itmek ve savaşı kısa sürede bitirmek</a:t>
            </a:r>
          </a:p>
          <a:p>
            <a:r>
              <a:rPr lang="tr-TR" sz="2000" dirty="0">
                <a:latin typeface="Calibri" pitchFamily="34" charset="0"/>
              </a:rPr>
              <a:t>    Savaşa girmeyen Balkan milletlerini kendi yanlarına çekmek</a:t>
            </a:r>
          </a:p>
          <a:p>
            <a:r>
              <a:rPr lang="tr-TR" sz="2000" dirty="0">
                <a:latin typeface="Calibri" pitchFamily="34" charset="0"/>
              </a:rPr>
              <a:t>Bu savaşta Mustafa Kemal 19. Tümen Komutanlığında görev alan Anafartalar Grup Komutanıdır. Mustafa Kemal bu savaşta “Ben size savaşmayı değil ölmeyi emrediyorum.” sözünü söylemiştir.</a:t>
            </a:r>
          </a:p>
          <a:p>
            <a:r>
              <a:rPr lang="tr-TR" sz="2000" dirty="0">
                <a:latin typeface="Calibri" pitchFamily="34" charset="0"/>
              </a:rPr>
              <a:t>Mustafa Kemal, Conkbayırı, Anafartalar, Kireçtepe, Kumkale, Arıburnu ve Seddülbahir’de başarılı olmuştur. İtilaf devletleri denizden ve karadan geçmeyi başaramamışlardır. </a:t>
            </a:r>
          </a:p>
          <a:p>
            <a:endParaRPr lang="tr-TR" sz="2000" dirty="0">
              <a:latin typeface="Calibri" pitchFamily="34" charset="0"/>
            </a:endParaRPr>
          </a:p>
        </p:txBody>
      </p:sp>
    </p:spTree>
    <p:extLst>
      <p:ext uri="{BB962C8B-B14F-4D97-AF65-F5344CB8AC3E}">
        <p14:creationId xmlns:p14="http://schemas.microsoft.com/office/powerpoint/2010/main" xmlns="" val="31397071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Çanakkale </a:t>
            </a:r>
            <a:r>
              <a:rPr lang="tr-TR" dirty="0" smtClean="0"/>
              <a:t>Cephesi</a:t>
            </a:r>
            <a:endParaRPr lang="tr-TR" dirty="0"/>
          </a:p>
        </p:txBody>
      </p:sp>
      <p:sp>
        <p:nvSpPr>
          <p:cNvPr id="3" name="İçerik Yer Tutucusu 2"/>
          <p:cNvSpPr>
            <a:spLocks noGrp="1"/>
          </p:cNvSpPr>
          <p:nvPr>
            <p:ph idx="1"/>
          </p:nvPr>
        </p:nvSpPr>
        <p:spPr>
          <a:xfrm>
            <a:off x="467544" y="1628800"/>
            <a:ext cx="8229600" cy="4373563"/>
          </a:xfrm>
        </p:spPr>
        <p:txBody>
          <a:bodyPr>
            <a:noAutofit/>
          </a:bodyPr>
          <a:lstStyle/>
          <a:p>
            <a:r>
              <a:rPr lang="tr-TR" sz="2000" b="1" dirty="0" smtClean="0">
                <a:solidFill>
                  <a:srgbClr val="FF0000"/>
                </a:solidFill>
                <a:latin typeface="Calibri" pitchFamily="34" charset="0"/>
              </a:rPr>
              <a:t>Çanakkale </a:t>
            </a:r>
            <a:r>
              <a:rPr lang="tr-TR" sz="2000" b="1" dirty="0">
                <a:solidFill>
                  <a:srgbClr val="FF0000"/>
                </a:solidFill>
                <a:latin typeface="Calibri" pitchFamily="34" charset="0"/>
              </a:rPr>
              <a:t>Cephesinin Sonuçları;</a:t>
            </a:r>
          </a:p>
          <a:p>
            <a:r>
              <a:rPr lang="tr-TR" sz="2000" dirty="0">
                <a:latin typeface="Calibri" pitchFamily="34" charset="0"/>
              </a:rPr>
              <a:t>    1.Dünya savaşının süresi uzadı (2 yıl kadar)</a:t>
            </a:r>
          </a:p>
          <a:p>
            <a:r>
              <a:rPr lang="tr-TR" sz="2000" b="1" dirty="0">
                <a:solidFill>
                  <a:srgbClr val="FF0000"/>
                </a:solidFill>
                <a:latin typeface="Calibri" pitchFamily="34" charset="0"/>
              </a:rPr>
              <a:t> </a:t>
            </a:r>
            <a:r>
              <a:rPr lang="tr-TR" sz="2000" b="1" dirty="0" smtClean="0">
                <a:solidFill>
                  <a:srgbClr val="FF0000"/>
                </a:solidFill>
                <a:latin typeface="Calibri" pitchFamily="34" charset="0"/>
              </a:rPr>
              <a:t>GENEL </a:t>
            </a:r>
            <a:r>
              <a:rPr lang="tr-TR" sz="2000" b="1" dirty="0">
                <a:solidFill>
                  <a:srgbClr val="FF0000"/>
                </a:solidFill>
                <a:latin typeface="Calibri" pitchFamily="34" charset="0"/>
              </a:rPr>
              <a:t>BİLGİ: </a:t>
            </a:r>
            <a:r>
              <a:rPr lang="tr-TR" sz="2000" b="1" dirty="0" smtClean="0">
                <a:solidFill>
                  <a:srgbClr val="FF0000"/>
                </a:solidFill>
                <a:latin typeface="Calibri" pitchFamily="34" charset="0"/>
              </a:rPr>
              <a:t> </a:t>
            </a:r>
            <a:r>
              <a:rPr lang="tr-TR" sz="2000" dirty="0" smtClean="0">
                <a:latin typeface="Calibri" pitchFamily="34" charset="0"/>
              </a:rPr>
              <a:t>M.Kemal </a:t>
            </a:r>
            <a:r>
              <a:rPr lang="tr-TR" sz="2000" dirty="0">
                <a:latin typeface="Calibri" pitchFamily="34" charset="0"/>
              </a:rPr>
              <a:t>1.Dünya savaşında sırasıyla</a:t>
            </a:r>
          </a:p>
          <a:p>
            <a:r>
              <a:rPr lang="tr-TR" sz="2000" dirty="0">
                <a:latin typeface="Calibri" pitchFamily="34" charset="0"/>
              </a:rPr>
              <a:t>Çanakkale, Kafkas ve Suriye cephelerinde savaşmıştır. </a:t>
            </a:r>
          </a:p>
          <a:p>
            <a:r>
              <a:rPr lang="tr-TR" sz="2000" dirty="0">
                <a:latin typeface="Calibri" pitchFamily="34" charset="0"/>
              </a:rPr>
              <a:t>    Rusya’ya yardım götürülemedi ve Rusya’da iç karışıklık çıktı. (Bolşevik İhtilali)</a:t>
            </a:r>
          </a:p>
          <a:p>
            <a:r>
              <a:rPr lang="tr-TR" sz="2000" dirty="0">
                <a:latin typeface="Calibri" pitchFamily="34" charset="0"/>
              </a:rPr>
              <a:t>    Bulgaristan Osmanlının (İttifak devletlerinin) yanında savaşa girmiştir.</a:t>
            </a:r>
          </a:p>
          <a:p>
            <a:r>
              <a:rPr lang="tr-TR" sz="2000" b="1" dirty="0">
                <a:solidFill>
                  <a:srgbClr val="FF0000"/>
                </a:solidFill>
                <a:latin typeface="Calibri" pitchFamily="34" charset="0"/>
              </a:rPr>
              <a:t>NOT: </a:t>
            </a:r>
            <a:r>
              <a:rPr lang="tr-TR" sz="2000" dirty="0">
                <a:latin typeface="Calibri" pitchFamily="34" charset="0"/>
              </a:rPr>
              <a:t>Bulgaristan’ın savaşa girmesi ile Osmanlı – Almanya arasında kara bağlantısı kurulmuştur.</a:t>
            </a:r>
          </a:p>
          <a:p>
            <a:r>
              <a:rPr lang="tr-TR" sz="2000" dirty="0">
                <a:latin typeface="Calibri" pitchFamily="34" charset="0"/>
              </a:rPr>
              <a:t>     Mustafa Kemal’in hayatındaki en önemli başarısıdır. Bu başarı sayesinde ileride yapılacak olan </a:t>
            </a:r>
            <a:r>
              <a:rPr lang="tr-TR" sz="2000" dirty="0" smtClean="0">
                <a:latin typeface="Calibri" pitchFamily="34" charset="0"/>
              </a:rPr>
              <a:t>Kurtuluş Savaşının </a:t>
            </a:r>
            <a:r>
              <a:rPr lang="tr-TR" sz="2000" dirty="0">
                <a:latin typeface="Calibri" pitchFamily="34" charset="0"/>
              </a:rPr>
              <a:t>lideri olma yolunda önemli adım atmış oldu.</a:t>
            </a:r>
          </a:p>
          <a:p>
            <a:r>
              <a:rPr lang="tr-TR" sz="2000" b="1" dirty="0">
                <a:solidFill>
                  <a:srgbClr val="FF0000"/>
                </a:solidFill>
                <a:latin typeface="Calibri" pitchFamily="34" charset="0"/>
              </a:rPr>
              <a:t>NOT:</a:t>
            </a:r>
            <a:r>
              <a:rPr lang="tr-TR" sz="2000" dirty="0">
                <a:latin typeface="Calibri" pitchFamily="34" charset="0"/>
              </a:rPr>
              <a:t> Bu savaşta birçok genç ve eğitimli insan hayatını kaybettiği için ileride Cumhuriyetin ilk yıllarında eğitimli ve nitelikli insan sıkıntısı yaşanacaktır.</a:t>
            </a:r>
          </a:p>
        </p:txBody>
      </p:sp>
    </p:spTree>
    <p:extLst>
      <p:ext uri="{BB962C8B-B14F-4D97-AF65-F5344CB8AC3E}">
        <p14:creationId xmlns:p14="http://schemas.microsoft.com/office/powerpoint/2010/main" xmlns="" val="5620199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txBody>
          <a:bodyPr/>
          <a:lstStyle/>
          <a:p>
            <a:r>
              <a:rPr lang="tr-TR" dirty="0"/>
              <a:t>İran-Irak </a:t>
            </a:r>
            <a:r>
              <a:rPr lang="tr-TR" dirty="0" smtClean="0"/>
              <a:t>Cephesi</a:t>
            </a:r>
            <a:endParaRPr lang="tr-TR" dirty="0"/>
          </a:p>
        </p:txBody>
      </p:sp>
      <p:sp>
        <p:nvSpPr>
          <p:cNvPr id="5" name="İçerik Yer Tutucusu 4"/>
          <p:cNvSpPr>
            <a:spLocks noGrp="1"/>
          </p:cNvSpPr>
          <p:nvPr>
            <p:ph idx="1"/>
          </p:nvPr>
        </p:nvSpPr>
        <p:spPr/>
        <p:txBody>
          <a:bodyPr>
            <a:noAutofit/>
          </a:bodyPr>
          <a:lstStyle/>
          <a:p>
            <a:r>
              <a:rPr lang="tr-TR" sz="2200" dirty="0">
                <a:latin typeface="Calibri" pitchFamily="34" charset="0"/>
              </a:rPr>
              <a:t>Osmanlı Devleti, İran-Irak Cephesi’ni, Irak petrollerine sahip olmak isteyen ve bu </a:t>
            </a:r>
            <a:r>
              <a:rPr lang="tr-TR" sz="2200" dirty="0" smtClean="0">
                <a:latin typeface="Calibri" pitchFamily="34" charset="0"/>
              </a:rPr>
              <a:t>amaçla  Basra’ya </a:t>
            </a:r>
            <a:r>
              <a:rPr lang="tr-TR" sz="2200" dirty="0">
                <a:latin typeface="Calibri" pitchFamily="34" charset="0"/>
              </a:rPr>
              <a:t>asker </a:t>
            </a:r>
            <a:r>
              <a:rPr lang="tr-TR" sz="2200" dirty="0" smtClean="0">
                <a:latin typeface="Calibri" pitchFamily="34" charset="0"/>
              </a:rPr>
              <a:t>çıkaran İngiltere’ye </a:t>
            </a:r>
            <a:r>
              <a:rPr lang="tr-TR" sz="2200" dirty="0">
                <a:latin typeface="Calibri" pitchFamily="34" charset="0"/>
              </a:rPr>
              <a:t>karşı açtı. Irak’ta bulunan Türk ordusu kuzeye doğru ilerleyen İngilizleri Selman-ı </a:t>
            </a:r>
            <a:r>
              <a:rPr lang="tr-TR" sz="2200" dirty="0" smtClean="0">
                <a:latin typeface="Calibri" pitchFamily="34" charset="0"/>
              </a:rPr>
              <a:t> Pak  Muharebelerinde </a:t>
            </a:r>
            <a:r>
              <a:rPr lang="tr-TR" sz="2200" dirty="0">
                <a:latin typeface="Calibri" pitchFamily="34" charset="0"/>
              </a:rPr>
              <a:t>durdurmayı başardı. Ardından da onları Kut’ul-Amare denilen yerde kuşatarak </a:t>
            </a:r>
            <a:r>
              <a:rPr lang="tr-TR" sz="2200" dirty="0" smtClean="0">
                <a:latin typeface="Calibri" pitchFamily="34" charset="0"/>
              </a:rPr>
              <a:t>komutanları Townshend </a:t>
            </a:r>
            <a:r>
              <a:rPr lang="tr-TR" sz="2200" dirty="0">
                <a:latin typeface="Calibri" pitchFamily="34" charset="0"/>
              </a:rPr>
              <a:t>(Tavnzınd) ile birlikte </a:t>
            </a:r>
            <a:r>
              <a:rPr lang="tr-TR" sz="2200" dirty="0" smtClean="0">
                <a:latin typeface="Calibri" pitchFamily="34" charset="0"/>
              </a:rPr>
              <a:t> teslim </a:t>
            </a:r>
            <a:r>
              <a:rPr lang="tr-TR" sz="2200" dirty="0">
                <a:latin typeface="Calibri" pitchFamily="34" charset="0"/>
              </a:rPr>
              <a:t>aldı. İngilizler Irak’ta uğradıkları bu yenilgi üzerine kuvvetlerini takviye </a:t>
            </a:r>
            <a:r>
              <a:rPr lang="tr-TR" sz="2200" dirty="0" smtClean="0">
                <a:latin typeface="Calibri" pitchFamily="34" charset="0"/>
              </a:rPr>
              <a:t>ederek yeniden </a:t>
            </a:r>
            <a:r>
              <a:rPr lang="tr-TR" sz="2200" dirty="0">
                <a:latin typeface="Calibri" pitchFamily="34" charset="0"/>
              </a:rPr>
              <a:t>ilerleyişe geçtiler. Önce Bağdat’ı, ateşkesten sonra </a:t>
            </a:r>
            <a:r>
              <a:rPr lang="tr-TR" sz="2200" dirty="0" smtClean="0">
                <a:latin typeface="Calibri" pitchFamily="34" charset="0"/>
              </a:rPr>
              <a:t> da </a:t>
            </a:r>
            <a:r>
              <a:rPr lang="tr-TR" sz="2200" dirty="0">
                <a:latin typeface="Calibri" pitchFamily="34" charset="0"/>
              </a:rPr>
              <a:t>Musul’u işgal ederek Osmanlı Devleti’nden önemli </a:t>
            </a:r>
            <a:r>
              <a:rPr lang="tr-TR" sz="2200" dirty="0" smtClean="0">
                <a:latin typeface="Calibri" pitchFamily="34" charset="0"/>
              </a:rPr>
              <a:t>bir toprak </a:t>
            </a:r>
            <a:r>
              <a:rPr lang="tr-TR" sz="2200" dirty="0">
                <a:latin typeface="Calibri" pitchFamily="34" charset="0"/>
              </a:rPr>
              <a:t>parçasını daha kopardılar</a:t>
            </a:r>
            <a:r>
              <a:rPr lang="tr-TR" sz="2200" dirty="0" smtClean="0">
                <a:latin typeface="Calibri" pitchFamily="34" charset="0"/>
              </a:rPr>
              <a:t>. </a:t>
            </a:r>
            <a:endParaRPr lang="tr-TR" sz="2200" dirty="0">
              <a:latin typeface="Calibri" pitchFamily="34" charset="0"/>
            </a:endParaRPr>
          </a:p>
        </p:txBody>
      </p:sp>
    </p:spTree>
    <p:extLst>
      <p:ext uri="{BB962C8B-B14F-4D97-AF65-F5344CB8AC3E}">
        <p14:creationId xmlns:p14="http://schemas.microsoft.com/office/powerpoint/2010/main" xmlns="" val="3816287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Kanal-Sina-Filistin-Suriye </a:t>
            </a:r>
            <a:r>
              <a:rPr lang="tr-TR" dirty="0" smtClean="0"/>
              <a:t>Cephesi</a:t>
            </a:r>
            <a:endParaRPr lang="tr-TR" dirty="0"/>
          </a:p>
        </p:txBody>
      </p:sp>
      <p:sp>
        <p:nvSpPr>
          <p:cNvPr id="3" name="İçerik Yer Tutucusu 2"/>
          <p:cNvSpPr>
            <a:spLocks noGrp="1"/>
          </p:cNvSpPr>
          <p:nvPr>
            <p:ph idx="1"/>
          </p:nvPr>
        </p:nvSpPr>
        <p:spPr/>
        <p:txBody>
          <a:bodyPr>
            <a:normAutofit/>
          </a:bodyPr>
          <a:lstStyle/>
          <a:p>
            <a:r>
              <a:rPr lang="en-US" sz="2000" b="1" dirty="0">
                <a:solidFill>
                  <a:srgbClr val="FF0000"/>
                </a:solidFill>
                <a:latin typeface="Calibri" pitchFamily="34" charset="0"/>
              </a:rPr>
              <a:t>NOT: </a:t>
            </a:r>
            <a:r>
              <a:rPr lang="en-US" sz="2000" dirty="0">
                <a:latin typeface="Calibri" pitchFamily="34" charset="0"/>
              </a:rPr>
              <a:t>Almanya’nın isteği üzerine açılmıştır.</a:t>
            </a:r>
            <a:endParaRPr lang="tr-TR" sz="2000" dirty="0">
              <a:latin typeface="Calibri" pitchFamily="34" charset="0"/>
            </a:endParaRPr>
          </a:p>
          <a:p>
            <a:r>
              <a:rPr lang="en-US" sz="2000" b="1" dirty="0">
                <a:solidFill>
                  <a:srgbClr val="FF0000"/>
                </a:solidFill>
                <a:latin typeface="Calibri" pitchFamily="34" charset="0"/>
              </a:rPr>
              <a:t>AMAÇ: </a:t>
            </a:r>
            <a:r>
              <a:rPr lang="en-US" sz="2000" dirty="0">
                <a:latin typeface="Calibri" pitchFamily="34" charset="0"/>
              </a:rPr>
              <a:t>İngiltere’nin sömürgelerine (Hindistan) giden yolu ele geçirmektir.</a:t>
            </a:r>
            <a:endParaRPr lang="tr-TR" sz="2000" dirty="0">
              <a:latin typeface="Calibri" pitchFamily="34" charset="0"/>
            </a:endParaRPr>
          </a:p>
          <a:p>
            <a:r>
              <a:rPr lang="en-US" sz="2000" dirty="0">
                <a:latin typeface="Calibri" pitchFamily="34" charset="0"/>
              </a:rPr>
              <a:t> </a:t>
            </a:r>
            <a:r>
              <a:rPr lang="tr-TR" sz="2200" dirty="0" smtClean="0">
                <a:latin typeface="Calibri" pitchFamily="34" charset="0"/>
              </a:rPr>
              <a:t>Osmanlı </a:t>
            </a:r>
            <a:r>
              <a:rPr lang="tr-TR" sz="2200" dirty="0">
                <a:latin typeface="Calibri" pitchFamily="34" charset="0"/>
              </a:rPr>
              <a:t>Devleti bu cepheyi İngiltere’nin elinde bulunan Mısır’ı geri </a:t>
            </a:r>
            <a:r>
              <a:rPr lang="tr-TR" sz="2200" dirty="0" smtClean="0">
                <a:latin typeface="Calibri" pitchFamily="34" charset="0"/>
              </a:rPr>
              <a:t>almak ve </a:t>
            </a:r>
            <a:r>
              <a:rPr lang="tr-TR" sz="2200" dirty="0">
                <a:latin typeface="Calibri" pitchFamily="34" charset="0"/>
              </a:rPr>
              <a:t>Süveyş Kanalı’nı ele geçirerek İngilizlerin </a:t>
            </a:r>
            <a:r>
              <a:rPr lang="tr-TR" sz="2200" dirty="0" smtClean="0">
                <a:latin typeface="Calibri" pitchFamily="34" charset="0"/>
              </a:rPr>
              <a:t>sömürgeleriyle </a:t>
            </a:r>
            <a:r>
              <a:rPr lang="tr-TR" sz="2200" dirty="0">
                <a:latin typeface="Calibri" pitchFamily="34" charset="0"/>
              </a:rPr>
              <a:t>bağlantısını kesmek amacıyla açtı. Bu iş için </a:t>
            </a:r>
            <a:r>
              <a:rPr lang="tr-TR" sz="2200" dirty="0" smtClean="0">
                <a:latin typeface="Calibri" pitchFamily="34" charset="0"/>
              </a:rPr>
              <a:t>görevlendirilen Bahriye </a:t>
            </a:r>
            <a:r>
              <a:rPr lang="tr-TR" sz="2200" dirty="0">
                <a:latin typeface="Calibri" pitchFamily="34" charset="0"/>
              </a:rPr>
              <a:t>Nazırı Cemal </a:t>
            </a:r>
            <a:r>
              <a:rPr lang="tr-TR" sz="2200" dirty="0" smtClean="0">
                <a:latin typeface="Calibri" pitchFamily="34" charset="0"/>
              </a:rPr>
              <a:t>Paşa</a:t>
            </a:r>
            <a:r>
              <a:rPr lang="tr-TR" sz="2200" dirty="0">
                <a:latin typeface="Calibri" pitchFamily="34" charset="0"/>
              </a:rPr>
              <a:t>, emrindeki kuvvetlerle 1915 yılı başlarında harekete geçti. Ancak çöl şartlarının ağırlığı </a:t>
            </a:r>
            <a:r>
              <a:rPr lang="tr-TR" sz="2200" dirty="0" smtClean="0">
                <a:latin typeface="Calibri" pitchFamily="34" charset="0"/>
              </a:rPr>
              <a:t>ve Kanal’ın </a:t>
            </a:r>
            <a:r>
              <a:rPr lang="tr-TR" sz="2200" dirty="0">
                <a:latin typeface="Calibri" pitchFamily="34" charset="0"/>
              </a:rPr>
              <a:t>çok güçlü biçimde savunulması nedeniyle başarılı olamadı. İngilizlerin karşı taarruza geçmeleri üzerine de </a:t>
            </a:r>
            <a:r>
              <a:rPr lang="tr-TR" sz="2200" dirty="0" smtClean="0">
                <a:latin typeface="Calibri" pitchFamily="34" charset="0"/>
              </a:rPr>
              <a:t>Sina </a:t>
            </a:r>
            <a:r>
              <a:rPr lang="tr-TR" sz="2200" dirty="0">
                <a:latin typeface="Calibri" pitchFamily="34" charset="0"/>
              </a:rPr>
              <a:t>Yarımadası’nı ve Filistin’i </a:t>
            </a:r>
            <a:r>
              <a:rPr lang="tr-TR" sz="2200" dirty="0" smtClean="0">
                <a:latin typeface="Calibri" pitchFamily="34" charset="0"/>
              </a:rPr>
              <a:t> bırakarak </a:t>
            </a:r>
            <a:r>
              <a:rPr lang="tr-TR" sz="2200" dirty="0">
                <a:latin typeface="Calibri" pitchFamily="34" charset="0"/>
              </a:rPr>
              <a:t>Suriye’ye kadar çekilmek zorunda kaldı. İngilizlerin kuzeye doğru ilerleyişi, </a:t>
            </a:r>
            <a:r>
              <a:rPr lang="tr-TR" sz="2200" dirty="0" smtClean="0">
                <a:latin typeface="Calibri" pitchFamily="34" charset="0"/>
              </a:rPr>
              <a:t>savaşın </a:t>
            </a:r>
            <a:r>
              <a:rPr lang="tr-TR" sz="2200" dirty="0">
                <a:latin typeface="Calibri" pitchFamily="34" charset="0"/>
              </a:rPr>
              <a:t>son günlerinde bu cephede görevlendirilen Mustafa Kemal Paşa tarafından durduruldu</a:t>
            </a:r>
            <a:r>
              <a:rPr lang="tr-TR" sz="2200" dirty="0" smtClean="0">
                <a:latin typeface="Calibri" pitchFamily="34" charset="0"/>
              </a:rPr>
              <a:t>.  </a:t>
            </a:r>
          </a:p>
        </p:txBody>
      </p:sp>
    </p:spTree>
    <p:extLst>
      <p:ext uri="{BB962C8B-B14F-4D97-AF65-F5344CB8AC3E}">
        <p14:creationId xmlns:p14="http://schemas.microsoft.com/office/powerpoint/2010/main" xmlns="" val="17047398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solidFill>
                  <a:srgbClr val="002060"/>
                </a:solidFill>
              </a:rPr>
              <a:t>SÖMÜRGECİLİK, HAMMADDE ARAYIŞI, SİLAHLANMA YARIŞI</a:t>
            </a:r>
            <a:endParaRPr lang="tr-TR" b="1" dirty="0">
              <a:solidFill>
                <a:srgbClr val="002060"/>
              </a:solidFill>
            </a:endParaRPr>
          </a:p>
        </p:txBody>
      </p:sp>
      <p:sp>
        <p:nvSpPr>
          <p:cNvPr id="3" name="İçerik Yer Tutucusu 2"/>
          <p:cNvSpPr>
            <a:spLocks noGrp="1"/>
          </p:cNvSpPr>
          <p:nvPr>
            <p:ph idx="1"/>
          </p:nvPr>
        </p:nvSpPr>
        <p:spPr/>
        <p:txBody>
          <a:bodyPr>
            <a:noAutofit/>
          </a:bodyPr>
          <a:lstStyle/>
          <a:p>
            <a:pPr marL="114300" indent="0">
              <a:buNone/>
            </a:pPr>
            <a:r>
              <a:rPr lang="tr-TR" sz="1800" dirty="0" smtClean="0">
                <a:latin typeface="Calibri" pitchFamily="34" charset="0"/>
              </a:rPr>
              <a:t>Birinci Dünya Savaşı öncesinde dünya siyasetine yön veren önemli olaylardan birİ Sanayi İnkılabı ve bunun sonucunda ortaya çıkan sömürgecilik yarışıydı. Sömürgecilik yarışı  19. yüzyılın sonlarına doğru İtalya  ve Almanya’nın siyasi birliklerini tamamlamalarıyla  daha da hızlandı. Bu devletlerden Almanya  askerî  gücüne  güvenerek  en güçlü rakip olarak gördüğü  İngiltere’nin Afrika  ve Uzak Doğu’daki sömürgelerini  ele geçirmeye  çalıştı. Bir yandan da Balkanlar ve Ön  Asya’daki  etkinliğini  arttırmak için Berlin-Bağdat  demir yolu  projesini hayata geçirdi. Askerî ve  ekonomik alanda Almanya  kadar güçlü olmayan İtalya ise dikkatini önce Kuzey  Afrika’ya, ardından  da Ege Denizi üzerinden Batı Anadolu’ya çevirdi</a:t>
            </a:r>
            <a:r>
              <a:rPr lang="tr-TR" sz="1800" dirty="0">
                <a:latin typeface="Calibri" pitchFamily="34" charset="0"/>
              </a:rPr>
              <a:t>. İtalya ve </a:t>
            </a:r>
            <a:r>
              <a:rPr lang="tr-TR" sz="1800" dirty="0" smtClean="0">
                <a:latin typeface="Calibri" pitchFamily="34" charset="0"/>
              </a:rPr>
              <a:t> Almanya’nın güçlenerek  Avrupa’daki </a:t>
            </a:r>
            <a:r>
              <a:rPr lang="tr-TR" sz="1800" dirty="0">
                <a:latin typeface="Calibri" pitchFamily="34" charset="0"/>
              </a:rPr>
              <a:t>dengeyi bozmaları </a:t>
            </a:r>
            <a:r>
              <a:rPr lang="tr-TR" sz="1800" dirty="0" smtClean="0">
                <a:latin typeface="Calibri" pitchFamily="34" charset="0"/>
              </a:rPr>
              <a:t>İngiltere ve </a:t>
            </a:r>
            <a:r>
              <a:rPr lang="tr-TR" sz="1800" dirty="0">
                <a:latin typeface="Calibri" pitchFamily="34" charset="0"/>
              </a:rPr>
              <a:t>Fransa’yı </a:t>
            </a:r>
            <a:r>
              <a:rPr lang="tr-TR" sz="1800" dirty="0" smtClean="0">
                <a:latin typeface="Calibri" pitchFamily="34" charset="0"/>
              </a:rPr>
              <a:t> endişelendiriyordu</a:t>
            </a:r>
            <a:r>
              <a:rPr lang="tr-TR" sz="1800" dirty="0">
                <a:latin typeface="Calibri" pitchFamily="34" charset="0"/>
              </a:rPr>
              <a:t>. </a:t>
            </a:r>
            <a:r>
              <a:rPr lang="tr-TR" sz="1800" dirty="0" smtClean="0">
                <a:latin typeface="Calibri" pitchFamily="34" charset="0"/>
              </a:rPr>
              <a:t>İngiltere özellikle zengin bir </a:t>
            </a:r>
            <a:r>
              <a:rPr lang="tr-TR" sz="1800" dirty="0">
                <a:latin typeface="Calibri" pitchFamily="34" charset="0"/>
              </a:rPr>
              <a:t>ham madde </a:t>
            </a:r>
            <a:r>
              <a:rPr lang="tr-TR" sz="1800" dirty="0" smtClean="0">
                <a:latin typeface="Calibri" pitchFamily="34" charset="0"/>
              </a:rPr>
              <a:t>kaynağı ve Pazar olarak gördüğü Osmanlı  Devleti’nin Almanya’nın kontrolüne girmesini istemiyordu. Bu  nedenle </a:t>
            </a:r>
            <a:r>
              <a:rPr lang="tr-TR" sz="1800" dirty="0">
                <a:latin typeface="Calibri" pitchFamily="34" charset="0"/>
              </a:rPr>
              <a:t>uzun </a:t>
            </a:r>
            <a:r>
              <a:rPr lang="tr-TR" sz="1800" dirty="0" smtClean="0">
                <a:latin typeface="Calibri" pitchFamily="34" charset="0"/>
              </a:rPr>
              <a:t>zamandır izlediği Osmanlı Devleti’nin toprak bütünlüğünü koruma siyasetinden  vazgeçmiş ve zengin petrol yataklarının  bulunduğu Orta Doğu’yu ele  geçirme çabası içine </a:t>
            </a:r>
            <a:r>
              <a:rPr lang="tr-TR" sz="1800" dirty="0">
                <a:latin typeface="Calibri" pitchFamily="34" charset="0"/>
              </a:rPr>
              <a:t>girmişti.</a:t>
            </a:r>
          </a:p>
          <a:p>
            <a:pPr marL="114300" indent="0">
              <a:buNone/>
            </a:pPr>
            <a:endParaRPr lang="tr-TR" sz="1800" dirty="0">
              <a:latin typeface="Calibri" pitchFamily="34" charset="0"/>
            </a:endParaRPr>
          </a:p>
        </p:txBody>
      </p:sp>
    </p:spTree>
    <p:extLst>
      <p:ext uri="{BB962C8B-B14F-4D97-AF65-F5344CB8AC3E}">
        <p14:creationId xmlns:p14="http://schemas.microsoft.com/office/powerpoint/2010/main" xmlns="" val="36657614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Hicaz-Yemen </a:t>
            </a:r>
            <a:r>
              <a:rPr lang="tr-TR" dirty="0" smtClean="0"/>
              <a:t>Cephesi</a:t>
            </a:r>
            <a:endParaRPr lang="tr-TR" dirty="0"/>
          </a:p>
        </p:txBody>
      </p:sp>
      <p:sp>
        <p:nvSpPr>
          <p:cNvPr id="3" name="İçerik Yer Tutucusu 2"/>
          <p:cNvSpPr>
            <a:spLocks noGrp="1"/>
          </p:cNvSpPr>
          <p:nvPr>
            <p:ph idx="1"/>
          </p:nvPr>
        </p:nvSpPr>
        <p:spPr/>
        <p:txBody>
          <a:bodyPr>
            <a:normAutofit/>
          </a:bodyPr>
          <a:lstStyle/>
          <a:p>
            <a:r>
              <a:rPr lang="en-US" sz="2200" b="1" dirty="0">
                <a:solidFill>
                  <a:srgbClr val="FF0000"/>
                </a:solidFill>
                <a:latin typeface="Calibri" pitchFamily="34" charset="0"/>
              </a:rPr>
              <a:t>OSMANLI – İNGİLTERE arasında yapılmıştır.</a:t>
            </a:r>
            <a:endParaRPr lang="tr-TR" sz="2200" b="1" dirty="0">
              <a:solidFill>
                <a:srgbClr val="FF0000"/>
              </a:solidFill>
              <a:latin typeface="Calibri" pitchFamily="34" charset="0"/>
            </a:endParaRPr>
          </a:p>
          <a:p>
            <a:r>
              <a:rPr lang="tr-TR" sz="2200" dirty="0">
                <a:latin typeface="Calibri" pitchFamily="34" charset="0"/>
              </a:rPr>
              <a:t>Kutsal toprakları korumak amacıyla açılan bu cephede Osmanlı Devleti İngilizlere ve onların kışkırtmasıyla ayaklanan Araplara karşı mücadele etti</a:t>
            </a:r>
            <a:r>
              <a:rPr lang="tr-TR" sz="2200" dirty="0" smtClean="0">
                <a:latin typeface="Calibri" pitchFamily="34" charset="0"/>
              </a:rPr>
              <a:t>.</a:t>
            </a:r>
            <a:endParaRPr lang="tr-TR" sz="2200" dirty="0">
              <a:latin typeface="Calibri" pitchFamily="34" charset="0"/>
            </a:endParaRPr>
          </a:p>
          <a:p>
            <a:r>
              <a:rPr lang="en-US" sz="2200" dirty="0" smtClean="0">
                <a:latin typeface="Calibri" pitchFamily="34" charset="0"/>
              </a:rPr>
              <a:t>İngilizler </a:t>
            </a:r>
            <a:r>
              <a:rPr lang="en-US" sz="2200" dirty="0">
                <a:latin typeface="Calibri" pitchFamily="34" charset="0"/>
              </a:rPr>
              <a:t>casuslar gönderip, Arapları toprak vaadiyle Osmanlıya karşı kışkırttı. Şerif Hüseyin ve oğulları ayaklandı. Savaşı kaybettik. </a:t>
            </a:r>
            <a:r>
              <a:rPr lang="en-US" sz="2200" b="1" dirty="0">
                <a:latin typeface="Calibri" pitchFamily="34" charset="0"/>
              </a:rPr>
              <a:t>Ümmetçilik sona erdi</a:t>
            </a:r>
            <a:r>
              <a:rPr lang="en-US" sz="2200" b="1" dirty="0" smtClean="0">
                <a:latin typeface="Calibri" pitchFamily="34" charset="0"/>
              </a:rPr>
              <a:t>.</a:t>
            </a:r>
            <a:endParaRPr lang="tr-TR" sz="2200" dirty="0" smtClean="0">
              <a:latin typeface="Calibri" pitchFamily="34" charset="0"/>
            </a:endParaRPr>
          </a:p>
        </p:txBody>
      </p:sp>
    </p:spTree>
    <p:extLst>
      <p:ext uri="{BB962C8B-B14F-4D97-AF65-F5344CB8AC3E}">
        <p14:creationId xmlns:p14="http://schemas.microsoft.com/office/powerpoint/2010/main" xmlns="" val="6277104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GALİÇYA – MAKEDONYA – ROMANYA CEPHELERİ</a:t>
            </a:r>
          </a:p>
        </p:txBody>
      </p:sp>
      <p:sp>
        <p:nvSpPr>
          <p:cNvPr id="3" name="İçerik Yer Tutucusu 2"/>
          <p:cNvSpPr>
            <a:spLocks noGrp="1"/>
          </p:cNvSpPr>
          <p:nvPr>
            <p:ph idx="1"/>
          </p:nvPr>
        </p:nvSpPr>
        <p:spPr/>
        <p:txBody>
          <a:bodyPr>
            <a:normAutofit/>
          </a:bodyPr>
          <a:lstStyle/>
          <a:p>
            <a:r>
              <a:rPr lang="en-US" sz="2200" b="1" dirty="0">
                <a:solidFill>
                  <a:srgbClr val="FF0000"/>
                </a:solidFill>
                <a:latin typeface="Calibri" pitchFamily="34" charset="0"/>
              </a:rPr>
              <a:t>Osmanlı müttefiki olan Avusturya-Macaristan’a yardım etmek için asker göndermiştir.</a:t>
            </a:r>
          </a:p>
          <a:p>
            <a:r>
              <a:rPr lang="tr-TR" sz="2200" dirty="0" smtClean="0">
                <a:latin typeface="Calibri" pitchFamily="34" charset="0"/>
              </a:rPr>
              <a:t>Dikkat</a:t>
            </a:r>
            <a:r>
              <a:rPr lang="tr-TR" sz="2200" dirty="0">
                <a:latin typeface="Calibri" pitchFamily="34" charset="0"/>
              </a:rPr>
              <a:t>: Bu cepheler Osmanlının sınırları dışında</a:t>
            </a:r>
          </a:p>
          <a:p>
            <a:r>
              <a:rPr lang="tr-TR" sz="2200" dirty="0">
                <a:latin typeface="Calibri" pitchFamily="34" charset="0"/>
              </a:rPr>
              <a:t>savaştığı cephelerdir</a:t>
            </a:r>
            <a:r>
              <a:rPr lang="tr-TR" sz="2200" dirty="0" smtClean="0">
                <a:latin typeface="Calibri" pitchFamily="34" charset="0"/>
              </a:rPr>
              <a:t>.****</a:t>
            </a:r>
            <a:endParaRPr lang="tr-TR" sz="2200" dirty="0">
              <a:latin typeface="Calibri" pitchFamily="34" charset="0"/>
            </a:endParaRPr>
          </a:p>
          <a:p>
            <a:r>
              <a:rPr lang="tr-TR" sz="2200" dirty="0">
                <a:latin typeface="Calibri" pitchFamily="34" charset="0"/>
              </a:rPr>
              <a:t>Osmanlı bu cephelerde de önemli başarılar elde edememiştir.</a:t>
            </a:r>
          </a:p>
        </p:txBody>
      </p:sp>
    </p:spTree>
    <p:extLst>
      <p:ext uri="{BB962C8B-B14F-4D97-AF65-F5344CB8AC3E}">
        <p14:creationId xmlns:p14="http://schemas.microsoft.com/office/powerpoint/2010/main" xmlns="" val="38368841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b="1" dirty="0">
                <a:solidFill>
                  <a:srgbClr val="FF0000"/>
                </a:solidFill>
                <a:latin typeface="Calibri" pitchFamily="34" charset="0"/>
              </a:rPr>
              <a:t>GENEL BİLGİ: </a:t>
            </a:r>
            <a:endParaRPr lang="tr-TR" b="1" dirty="0" smtClean="0">
              <a:solidFill>
                <a:srgbClr val="FF0000"/>
              </a:solidFill>
              <a:latin typeface="Calibri" pitchFamily="34" charset="0"/>
            </a:endParaRPr>
          </a:p>
          <a:p>
            <a:pPr marL="114300" indent="0">
              <a:buNone/>
            </a:pPr>
            <a:r>
              <a:rPr lang="tr-TR" dirty="0" smtClean="0">
                <a:latin typeface="Calibri" pitchFamily="34" charset="0"/>
              </a:rPr>
              <a:t>M.Kemal </a:t>
            </a:r>
            <a:r>
              <a:rPr lang="tr-TR" dirty="0">
                <a:latin typeface="Calibri" pitchFamily="34" charset="0"/>
              </a:rPr>
              <a:t>1.Dünya savaşında sırasıyla</a:t>
            </a:r>
          </a:p>
          <a:p>
            <a:r>
              <a:rPr lang="tr-TR" dirty="0" smtClean="0">
                <a:latin typeface="Calibri" pitchFamily="34" charset="0"/>
              </a:rPr>
              <a:t>Çanakkale</a:t>
            </a:r>
            <a:r>
              <a:rPr lang="tr-TR" dirty="0">
                <a:latin typeface="Calibri" pitchFamily="34" charset="0"/>
              </a:rPr>
              <a:t> </a:t>
            </a:r>
            <a:r>
              <a:rPr lang="tr-TR" dirty="0" smtClean="0">
                <a:latin typeface="Calibri" pitchFamily="34" charset="0"/>
              </a:rPr>
              <a:t>(</a:t>
            </a:r>
            <a:r>
              <a:rPr lang="tr-TR" b="1" dirty="0" smtClean="0">
                <a:solidFill>
                  <a:srgbClr val="FF0000"/>
                </a:solidFill>
                <a:latin typeface="Calibri" pitchFamily="34" charset="0"/>
              </a:rPr>
              <a:t>1915 </a:t>
            </a:r>
            <a:r>
              <a:rPr lang="tr-TR" dirty="0" smtClean="0">
                <a:latin typeface="Calibri" pitchFamily="34" charset="0"/>
              </a:rPr>
              <a:t>  19 Tümen Komutanı yarbay - albay )</a:t>
            </a:r>
          </a:p>
          <a:p>
            <a:r>
              <a:rPr lang="tr-TR" dirty="0" smtClean="0">
                <a:latin typeface="Calibri" pitchFamily="34" charset="0"/>
              </a:rPr>
              <a:t>Kafkas (</a:t>
            </a:r>
            <a:r>
              <a:rPr lang="tr-TR" b="1" dirty="0" smtClean="0">
                <a:solidFill>
                  <a:srgbClr val="FF0000"/>
                </a:solidFill>
                <a:latin typeface="Calibri" pitchFamily="34" charset="0"/>
              </a:rPr>
              <a:t>1916 </a:t>
            </a:r>
            <a:r>
              <a:rPr lang="tr-TR" dirty="0">
                <a:latin typeface="Calibri" pitchFamily="34" charset="0"/>
              </a:rPr>
              <a:t>16. Kolordu </a:t>
            </a:r>
            <a:r>
              <a:rPr lang="tr-TR" dirty="0" smtClean="0">
                <a:latin typeface="Calibri" pitchFamily="34" charset="0"/>
              </a:rPr>
              <a:t>Komutanı – Tuğgenaral )</a:t>
            </a:r>
            <a:endParaRPr lang="tr-TR" dirty="0">
              <a:latin typeface="Calibri" pitchFamily="34" charset="0"/>
            </a:endParaRPr>
          </a:p>
          <a:p>
            <a:r>
              <a:rPr lang="tr-TR" dirty="0" smtClean="0">
                <a:latin typeface="Calibri" pitchFamily="34" charset="0"/>
              </a:rPr>
              <a:t> </a:t>
            </a:r>
            <a:r>
              <a:rPr lang="tr-TR" dirty="0">
                <a:latin typeface="Calibri" pitchFamily="34" charset="0"/>
              </a:rPr>
              <a:t>Suriye </a:t>
            </a:r>
            <a:r>
              <a:rPr lang="tr-TR" dirty="0" smtClean="0">
                <a:latin typeface="Calibri" pitchFamily="34" charset="0"/>
              </a:rPr>
              <a:t>( </a:t>
            </a:r>
            <a:r>
              <a:rPr lang="tr-TR" b="1" dirty="0">
                <a:solidFill>
                  <a:srgbClr val="FF0000"/>
                </a:solidFill>
                <a:latin typeface="Calibri" pitchFamily="34" charset="0"/>
              </a:rPr>
              <a:t>1917 </a:t>
            </a:r>
            <a:r>
              <a:rPr lang="tr-TR" b="1" dirty="0" smtClean="0">
                <a:solidFill>
                  <a:srgbClr val="FF0000"/>
                </a:solidFill>
                <a:latin typeface="Calibri" pitchFamily="34" charset="0"/>
              </a:rPr>
              <a:t> </a:t>
            </a:r>
            <a:r>
              <a:rPr lang="tr-TR" dirty="0" smtClean="0">
                <a:latin typeface="Calibri" pitchFamily="34" charset="0"/>
              </a:rPr>
              <a:t>7</a:t>
            </a:r>
            <a:r>
              <a:rPr lang="tr-TR" dirty="0">
                <a:latin typeface="Calibri" pitchFamily="34" charset="0"/>
              </a:rPr>
              <a:t>. Ordu </a:t>
            </a:r>
            <a:r>
              <a:rPr lang="tr-TR" dirty="0" smtClean="0">
                <a:latin typeface="Calibri" pitchFamily="34" charset="0"/>
              </a:rPr>
              <a:t>Komutanı- Yıldırım Ordularına bağlı)</a:t>
            </a:r>
            <a:endParaRPr lang="tr-TR" dirty="0">
              <a:latin typeface="Calibri" pitchFamily="34" charset="0"/>
            </a:endParaRPr>
          </a:p>
          <a:p>
            <a:pPr marL="114300" indent="0">
              <a:buNone/>
            </a:pPr>
            <a:r>
              <a:rPr lang="tr-TR" dirty="0">
                <a:latin typeface="Calibri" pitchFamily="34" charset="0"/>
              </a:rPr>
              <a:t>cephelerinde savaşmıştır. </a:t>
            </a:r>
          </a:p>
        </p:txBody>
      </p:sp>
    </p:spTree>
    <p:extLst>
      <p:ext uri="{BB962C8B-B14F-4D97-AF65-F5344CB8AC3E}">
        <p14:creationId xmlns:p14="http://schemas.microsoft.com/office/powerpoint/2010/main" xmlns="" val="9604847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grpSp>
        <p:nvGrpSpPr>
          <p:cNvPr id="4" name="Grup 3"/>
          <p:cNvGrpSpPr/>
          <p:nvPr/>
        </p:nvGrpSpPr>
        <p:grpSpPr>
          <a:xfrm>
            <a:off x="383643" y="44624"/>
            <a:ext cx="8724861" cy="6672873"/>
            <a:chOff x="-34961" y="0"/>
            <a:chExt cx="9935553" cy="8842995"/>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961" y="0"/>
              <a:ext cx="9896475" cy="4505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642" y="4509120"/>
              <a:ext cx="9886950" cy="4333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2939295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4" name="İçerik Yer Tutucusu 3"/>
          <p:cNvSpPr>
            <a:spLocks noGrp="1"/>
          </p:cNvSpPr>
          <p:nvPr>
            <p:ph idx="1"/>
          </p:nvPr>
        </p:nvSpPr>
        <p:spPr/>
        <p:txBody>
          <a:bodyPr/>
          <a:lstStyle/>
          <a:p>
            <a:endParaRPr lang="tr-TR"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7585" t="39286" r="50694" b="14773"/>
          <a:stretch/>
        </p:blipFill>
        <p:spPr bwMode="auto">
          <a:xfrm>
            <a:off x="179512" y="260648"/>
            <a:ext cx="8839542" cy="54726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951030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2800" b="1" cap="none" dirty="0" smtClean="0">
                <a:solidFill>
                  <a:srgbClr val="FF0000"/>
                </a:solidFill>
                <a:latin typeface="+mn-lt"/>
              </a:rPr>
              <a:t>Birinci Dünya Savaşı’nın Sonu Ve Mondros Ateşkes Antlaşması</a:t>
            </a:r>
            <a:endParaRPr lang="tr-TR" sz="2800" b="1" cap="none" dirty="0">
              <a:solidFill>
                <a:srgbClr val="FF0000"/>
              </a:solidFill>
              <a:latin typeface="+mn-lt"/>
            </a:endParaRPr>
          </a:p>
        </p:txBody>
      </p:sp>
      <p:sp>
        <p:nvSpPr>
          <p:cNvPr id="3" name="İçerik Yer Tutucusu 2"/>
          <p:cNvSpPr>
            <a:spLocks noGrp="1"/>
          </p:cNvSpPr>
          <p:nvPr>
            <p:ph idx="1"/>
          </p:nvPr>
        </p:nvSpPr>
        <p:spPr/>
        <p:txBody>
          <a:bodyPr>
            <a:noAutofit/>
          </a:bodyPr>
          <a:lstStyle/>
          <a:p>
            <a:pPr marL="114300" indent="0">
              <a:buNone/>
            </a:pPr>
            <a:r>
              <a:rPr lang="tr-TR" sz="1800" dirty="0" smtClean="0">
                <a:latin typeface="Calibri" pitchFamily="34" charset="0"/>
              </a:rPr>
              <a:t>Birinci </a:t>
            </a:r>
            <a:r>
              <a:rPr lang="tr-TR" sz="1800" dirty="0">
                <a:latin typeface="Calibri" pitchFamily="34" charset="0"/>
              </a:rPr>
              <a:t>Dünya Savaşı’nda İngiltere ve Fransa’nın Çanakkale Boğazı’nı geçememeleri ve Rusya’nın </a:t>
            </a:r>
            <a:r>
              <a:rPr lang="tr-TR" sz="1800" dirty="0" smtClean="0">
                <a:latin typeface="Calibri" pitchFamily="34" charset="0"/>
              </a:rPr>
              <a:t>savaştan çekilmesi </a:t>
            </a:r>
            <a:r>
              <a:rPr lang="tr-TR" sz="1800" dirty="0">
                <a:latin typeface="Calibri" pitchFamily="34" charset="0"/>
              </a:rPr>
              <a:t>İttifak Devletlerinin kazanma ümitlerini arttırdı. Ancak bu ümitler Amerika Birleşik Devletleri’nin </a:t>
            </a:r>
            <a:r>
              <a:rPr lang="tr-TR" sz="1800" dirty="0" smtClean="0">
                <a:latin typeface="Calibri" pitchFamily="34" charset="0"/>
              </a:rPr>
              <a:t>İtilaf Devletleri </a:t>
            </a:r>
            <a:r>
              <a:rPr lang="tr-TR" sz="1800" dirty="0">
                <a:latin typeface="Calibri" pitchFamily="34" charset="0"/>
              </a:rPr>
              <a:t>yanında savaşa katılmasıyla sona erdi. ABD Başkanı Wilson’ın (Vilsın) 8 Ocak 1918’de 14 maddelik </a:t>
            </a:r>
            <a:r>
              <a:rPr lang="tr-TR" sz="1800" dirty="0" smtClean="0">
                <a:latin typeface="Calibri" pitchFamily="34" charset="0"/>
              </a:rPr>
              <a:t>bir bildiri </a:t>
            </a:r>
            <a:r>
              <a:rPr lang="tr-TR" sz="1800" dirty="0">
                <a:latin typeface="Calibri" pitchFamily="34" charset="0"/>
              </a:rPr>
              <a:t>yayımlamasıyla da savaşın İtilaf Devletlerinin zaferiyle sonuçlanacağı anlaşıldı. “Wilson İlkeleri” adıyla </a:t>
            </a:r>
            <a:r>
              <a:rPr lang="tr-TR" sz="1800" dirty="0" smtClean="0">
                <a:latin typeface="Calibri" pitchFamily="34" charset="0"/>
              </a:rPr>
              <a:t>tarihe geçen </a:t>
            </a:r>
            <a:r>
              <a:rPr lang="tr-TR" sz="1800" dirty="0">
                <a:latin typeface="Calibri" pitchFamily="34" charset="0"/>
              </a:rPr>
              <a:t>bu bildiriye göre yenen devletler yenilenlerden toprak ve tazminat </a:t>
            </a:r>
            <a:r>
              <a:rPr lang="tr-TR" sz="1800" dirty="0" smtClean="0">
                <a:latin typeface="Calibri" pitchFamily="34" charset="0"/>
              </a:rPr>
              <a:t>almayacaklardı</a:t>
            </a:r>
            <a:r>
              <a:rPr lang="tr-TR" sz="1800" dirty="0">
                <a:latin typeface="Calibri" pitchFamily="34" charset="0"/>
              </a:rPr>
              <a:t>. Devletler arasında </a:t>
            </a:r>
            <a:r>
              <a:rPr lang="tr-TR" sz="1800" dirty="0" smtClean="0">
                <a:latin typeface="Calibri" pitchFamily="34" charset="0"/>
              </a:rPr>
              <a:t>gizli antlaşmalar </a:t>
            </a:r>
            <a:r>
              <a:rPr lang="tr-TR" sz="1800" dirty="0">
                <a:latin typeface="Calibri" pitchFamily="34" charset="0"/>
              </a:rPr>
              <a:t>yapılmayacak, anlaşmazlıklar barış yoluyla çözülecekti. Ayrıca imparatorluklar içinde yaşayan  </a:t>
            </a:r>
            <a:r>
              <a:rPr lang="tr-TR" sz="1800" dirty="0" smtClean="0">
                <a:latin typeface="Calibri" pitchFamily="34" charset="0"/>
              </a:rPr>
              <a:t>milletlerekendi </a:t>
            </a:r>
            <a:r>
              <a:rPr lang="tr-TR" sz="1800" dirty="0">
                <a:latin typeface="Calibri" pitchFamily="34" charset="0"/>
              </a:rPr>
              <a:t>geleceklerini belirleme hakkı tanınacaktı.</a:t>
            </a:r>
          </a:p>
          <a:p>
            <a:pPr marL="114300" indent="0">
              <a:buNone/>
            </a:pPr>
            <a:r>
              <a:rPr lang="tr-TR" sz="1800" dirty="0">
                <a:latin typeface="Calibri" pitchFamily="34" charset="0"/>
              </a:rPr>
              <a:t>Wilson İlkeleri, savaşı daha fazla sürdüremeyecek durumda olan İttifak Devletleri tarafından olumlu karşılandı.</a:t>
            </a:r>
          </a:p>
          <a:p>
            <a:pPr marL="114300" indent="0">
              <a:buNone/>
            </a:pPr>
            <a:r>
              <a:rPr lang="tr-TR" sz="1800" dirty="0">
                <a:latin typeface="Calibri" pitchFamily="34" charset="0"/>
              </a:rPr>
              <a:t>Bu </a:t>
            </a:r>
            <a:r>
              <a:rPr lang="tr-TR" sz="1800" dirty="0" smtClean="0">
                <a:latin typeface="Calibri" pitchFamily="34" charset="0"/>
              </a:rPr>
              <a:t>devletler ilkelere güvenerek ateşkes  isteğinde bulundular. İlk önce Bulgaristan daha sonra da Avusturya-Macaristan  birer ateşkes antlaşması  yaparak savaştan çekildiler. Osmanlı Devleti de </a:t>
            </a:r>
            <a:r>
              <a:rPr lang="tr-TR" sz="1800" dirty="0">
                <a:latin typeface="Calibri" pitchFamily="34" charset="0"/>
              </a:rPr>
              <a:t>30 Ekim </a:t>
            </a:r>
            <a:r>
              <a:rPr lang="tr-TR" sz="1800" dirty="0" smtClean="0">
                <a:latin typeface="Calibri" pitchFamily="34" charset="0"/>
              </a:rPr>
              <a:t>1918’de yaptığı Mondros   Ateşkes Antlaşması’yla savaşı bırakmak zorunda kaldı.  </a:t>
            </a:r>
            <a:endParaRPr lang="tr-TR" sz="1800" dirty="0">
              <a:latin typeface="Calibri" pitchFamily="34" charset="0"/>
            </a:endParaRPr>
          </a:p>
        </p:txBody>
      </p:sp>
    </p:spTree>
    <p:extLst>
      <p:ext uri="{BB962C8B-B14F-4D97-AF65-F5344CB8AC3E}">
        <p14:creationId xmlns:p14="http://schemas.microsoft.com/office/powerpoint/2010/main" xmlns="" val="20953343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2800" b="1" cap="none" dirty="0" smtClean="0">
                <a:solidFill>
                  <a:srgbClr val="FF0000"/>
                </a:solidFill>
                <a:latin typeface="+mn-lt"/>
              </a:rPr>
              <a:t>Mondros Ateşkes Antlaşması Maddeleri</a:t>
            </a:r>
            <a:endParaRPr lang="tr-TR" sz="2800" b="1" cap="none" dirty="0">
              <a:solidFill>
                <a:srgbClr val="FF0000"/>
              </a:solidFill>
              <a:latin typeface="+mn-lt"/>
            </a:endParaRPr>
          </a:p>
        </p:txBody>
      </p:sp>
      <p:sp>
        <p:nvSpPr>
          <p:cNvPr id="4" name="İçerik Yer Tutucusu 3"/>
          <p:cNvSpPr>
            <a:spLocks noGrp="1"/>
          </p:cNvSpPr>
          <p:nvPr>
            <p:ph idx="1"/>
          </p:nvPr>
        </p:nvSpPr>
        <p:spPr/>
        <p:txBody>
          <a:bodyPr>
            <a:noAutofit/>
          </a:bodyPr>
          <a:lstStyle/>
          <a:p>
            <a:r>
              <a:rPr lang="tr-TR" sz="2000" dirty="0"/>
              <a:t>1) Çanakkale ve Karadeniz boğazları açılacak, Karadeniz’e geçişler serbest olacak, Çanakkale ve Karadeniz </a:t>
            </a:r>
            <a:r>
              <a:rPr lang="tr-TR" sz="2000" dirty="0" smtClean="0"/>
              <a:t> istihkâmları </a:t>
            </a:r>
            <a:r>
              <a:rPr lang="tr-TR" sz="2000" dirty="0"/>
              <a:t>İtilaf Devletleri tarafından işgal edilecektir</a:t>
            </a:r>
            <a:r>
              <a:rPr lang="tr-TR" sz="2000" dirty="0" smtClean="0"/>
              <a:t>.</a:t>
            </a:r>
          </a:p>
          <a:p>
            <a:endParaRPr lang="tr-TR" sz="2000" dirty="0"/>
          </a:p>
          <a:p>
            <a:r>
              <a:rPr lang="tr-TR" sz="2000" dirty="0"/>
              <a:t>5) Sınırların korunması ve ülke içinde güvenliğin sağlanması için gereken birliklerin dışında Osmanlı ordusu </a:t>
            </a:r>
            <a:r>
              <a:rPr lang="tr-TR" sz="2000" dirty="0" smtClean="0"/>
              <a:t> derhâl </a:t>
            </a:r>
            <a:r>
              <a:rPr lang="tr-TR" sz="2000" dirty="0"/>
              <a:t>terhis edilecektir</a:t>
            </a:r>
            <a:r>
              <a:rPr lang="tr-TR" sz="2000" dirty="0" smtClean="0"/>
              <a:t>.</a:t>
            </a:r>
          </a:p>
          <a:p>
            <a:endParaRPr lang="tr-TR" sz="2000" dirty="0"/>
          </a:p>
          <a:p>
            <a:r>
              <a:rPr lang="tr-TR" sz="2000" b="1" dirty="0">
                <a:solidFill>
                  <a:schemeClr val="tx1"/>
                </a:solidFill>
              </a:rPr>
              <a:t>7) İtilaf Devletleri, güvenliklerini </a:t>
            </a:r>
            <a:r>
              <a:rPr lang="tr-TR" sz="2000" b="1" dirty="0" smtClean="0">
                <a:solidFill>
                  <a:schemeClr val="tx1"/>
                </a:solidFill>
              </a:rPr>
              <a:t>tehlikeye düşürecek </a:t>
            </a:r>
            <a:r>
              <a:rPr lang="tr-TR" sz="2000" b="1" dirty="0">
                <a:solidFill>
                  <a:schemeClr val="tx1"/>
                </a:solidFill>
              </a:rPr>
              <a:t>bir durumun </a:t>
            </a:r>
            <a:r>
              <a:rPr lang="tr-TR" sz="2000" b="1" dirty="0" smtClean="0">
                <a:solidFill>
                  <a:schemeClr val="tx1"/>
                </a:solidFill>
              </a:rPr>
              <a:t>ortaya çıkması hâlinde Osmanlı Devleti’nin herhangi bir stratejik noktasını işgal hakkına sahip </a:t>
            </a:r>
            <a:r>
              <a:rPr lang="tr-TR" sz="2000" b="1" dirty="0">
                <a:solidFill>
                  <a:schemeClr val="tx1"/>
                </a:solidFill>
              </a:rPr>
              <a:t>olacaklardır</a:t>
            </a:r>
            <a:r>
              <a:rPr lang="tr-TR" sz="2000" b="1" dirty="0" smtClean="0">
                <a:solidFill>
                  <a:schemeClr val="tx1"/>
                </a:solidFill>
              </a:rPr>
              <a:t>. </a:t>
            </a:r>
          </a:p>
          <a:p>
            <a:endParaRPr lang="tr-TR" sz="2000" dirty="0"/>
          </a:p>
        </p:txBody>
      </p:sp>
    </p:spTree>
    <p:extLst>
      <p:ext uri="{BB962C8B-B14F-4D97-AF65-F5344CB8AC3E}">
        <p14:creationId xmlns:p14="http://schemas.microsoft.com/office/powerpoint/2010/main" xmlns="" val="33300335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1"/>
          </p:nvPr>
        </p:nvSpPr>
        <p:spPr/>
        <p:txBody>
          <a:bodyPr>
            <a:noAutofit/>
          </a:bodyPr>
          <a:lstStyle/>
          <a:p>
            <a:r>
              <a:rPr lang="tr-TR" sz="1800" dirty="0"/>
              <a:t>8) Osmanlı demir yollarından, İtilaf Devletleri serbestçe  yararlanabilecek ve Osmanlı ticaret gemileri müttefiklerin hizmetinde bulundurulacaktır. </a:t>
            </a:r>
          </a:p>
          <a:p>
            <a:endParaRPr lang="tr-TR" sz="1800" dirty="0" smtClean="0"/>
          </a:p>
          <a:p>
            <a:r>
              <a:rPr lang="tr-TR" sz="1800" dirty="0" smtClean="0"/>
              <a:t>10</a:t>
            </a:r>
            <a:r>
              <a:rPr lang="tr-TR" sz="1800" dirty="0"/>
              <a:t>) Toros tünelleri, İtilaf Devletleri tarafından işgal olunacaktır. </a:t>
            </a:r>
            <a:endParaRPr lang="tr-TR" sz="1800" dirty="0" smtClean="0"/>
          </a:p>
          <a:p>
            <a:endParaRPr lang="tr-TR" sz="1800" dirty="0"/>
          </a:p>
          <a:p>
            <a:r>
              <a:rPr lang="tr-TR" sz="1800" dirty="0"/>
              <a:t>12) Hükûmet haberleşmesi dışındaki telsiz, telgraf ve kabloların kontrolü İtilaf Devletlerine geçecektir. </a:t>
            </a:r>
            <a:endParaRPr lang="tr-TR" sz="1800" dirty="0" smtClean="0"/>
          </a:p>
          <a:p>
            <a:endParaRPr lang="tr-TR" sz="1800" dirty="0"/>
          </a:p>
          <a:p>
            <a:r>
              <a:rPr lang="tr-TR" sz="1800" b="1" dirty="0">
                <a:solidFill>
                  <a:schemeClr val="tx1"/>
                </a:solidFill>
              </a:rPr>
              <a:t>24) Altı vilayet </a:t>
            </a:r>
            <a:r>
              <a:rPr lang="tr-TR" sz="1800" b="1" dirty="0" smtClean="0">
                <a:solidFill>
                  <a:schemeClr val="tx1"/>
                </a:solidFill>
              </a:rPr>
              <a:t>(</a:t>
            </a:r>
            <a:r>
              <a:rPr lang="tr-TR" sz="1800" dirty="0" smtClean="0"/>
              <a:t>Vilâyat-ı Sitte)</a:t>
            </a:r>
            <a:r>
              <a:rPr lang="tr-TR" sz="1800" b="1" dirty="0" smtClean="0">
                <a:solidFill>
                  <a:schemeClr val="tx1"/>
                </a:solidFill>
              </a:rPr>
              <a:t>adı </a:t>
            </a:r>
            <a:r>
              <a:rPr lang="tr-TR" sz="1800" b="1" dirty="0">
                <a:solidFill>
                  <a:schemeClr val="tx1"/>
                </a:solidFill>
              </a:rPr>
              <a:t>verilen yerlerde (Erzurum</a:t>
            </a:r>
            <a:r>
              <a:rPr lang="tr-TR" sz="1800" b="1" dirty="0" smtClean="0">
                <a:solidFill>
                  <a:schemeClr val="tx1"/>
                </a:solidFill>
              </a:rPr>
              <a:t>,</a:t>
            </a:r>
            <a:r>
              <a:rPr lang="tr-TR" sz="1800" b="1" dirty="0">
                <a:solidFill>
                  <a:schemeClr val="tx1"/>
                </a:solidFill>
              </a:rPr>
              <a:t> </a:t>
            </a:r>
            <a:r>
              <a:rPr lang="tr-TR" sz="1800" b="1" dirty="0" smtClean="0">
                <a:solidFill>
                  <a:schemeClr val="tx1"/>
                </a:solidFill>
              </a:rPr>
              <a:t>Bitlis, </a:t>
            </a:r>
            <a:r>
              <a:rPr lang="tr-TR" sz="1800" b="1" dirty="0">
                <a:solidFill>
                  <a:schemeClr val="tx1"/>
                </a:solidFill>
              </a:rPr>
              <a:t>Elazığ, </a:t>
            </a:r>
            <a:r>
              <a:rPr lang="tr-TR" sz="1800" b="1" dirty="0" smtClean="0">
                <a:solidFill>
                  <a:schemeClr val="tx1"/>
                </a:solidFill>
              </a:rPr>
              <a:t>Diyarbakır, Van, Sivas ) bir </a:t>
            </a:r>
            <a:r>
              <a:rPr lang="tr-TR" sz="1800" b="1" dirty="0">
                <a:solidFill>
                  <a:schemeClr val="tx1"/>
                </a:solidFill>
              </a:rPr>
              <a:t>karışıklık çıkarsa, İtilaf Devletleri bu vilayetlerin herhangi bir kısmının işgali hakkına sahip </a:t>
            </a:r>
            <a:r>
              <a:rPr lang="tr-TR" sz="1800" b="1" dirty="0" smtClean="0">
                <a:solidFill>
                  <a:schemeClr val="tx1"/>
                </a:solidFill>
              </a:rPr>
              <a:t>bulunacaklardır </a:t>
            </a:r>
            <a:r>
              <a:rPr lang="tr-TR" sz="2000" b="1" dirty="0">
                <a:solidFill>
                  <a:srgbClr val="0070C0"/>
                </a:solidFill>
              </a:rPr>
              <a:t>EBEDi VaSi </a:t>
            </a:r>
            <a:r>
              <a:rPr lang="tr-TR" sz="2000" b="1" dirty="0" smtClean="0">
                <a:solidFill>
                  <a:srgbClr val="0070C0"/>
                </a:solidFill>
              </a:rPr>
              <a:t> - ( BES DEV )</a:t>
            </a:r>
          </a:p>
          <a:p>
            <a:r>
              <a:rPr lang="it-IT" sz="2000" b="1" dirty="0">
                <a:solidFill>
                  <a:srgbClr val="0070C0"/>
                </a:solidFill>
              </a:rPr>
              <a:t>ERsin ELini </a:t>
            </a:r>
            <a:r>
              <a:rPr lang="it-IT" sz="2000" b="1" dirty="0" smtClean="0">
                <a:solidFill>
                  <a:srgbClr val="0070C0"/>
                </a:solidFill>
              </a:rPr>
              <a:t>B</a:t>
            </a:r>
            <a:r>
              <a:rPr lang="tr-TR" sz="2000" b="1" dirty="0" smtClean="0">
                <a:solidFill>
                  <a:srgbClr val="0070C0"/>
                </a:solidFill>
              </a:rPr>
              <a:t>..k</a:t>
            </a:r>
            <a:r>
              <a:rPr lang="it-IT" sz="2000" b="1" dirty="0" smtClean="0">
                <a:solidFill>
                  <a:srgbClr val="0070C0"/>
                </a:solidFill>
              </a:rPr>
              <a:t> </a:t>
            </a:r>
            <a:r>
              <a:rPr lang="it-IT" sz="2000" b="1" dirty="0">
                <a:solidFill>
                  <a:srgbClr val="0070C0"/>
                </a:solidFill>
              </a:rPr>
              <a:t>SI VA DI </a:t>
            </a:r>
            <a:endParaRPr lang="tr-TR" sz="2000" b="1" dirty="0" smtClean="0">
              <a:solidFill>
                <a:srgbClr val="0070C0"/>
              </a:solidFill>
            </a:endParaRPr>
          </a:p>
          <a:p>
            <a:endParaRPr lang="tr-TR" sz="2800" b="1" dirty="0" smtClean="0">
              <a:solidFill>
                <a:srgbClr val="0070C0"/>
              </a:solidFill>
            </a:endParaRPr>
          </a:p>
        </p:txBody>
      </p:sp>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Mondros Ateşkes Antlaşması Maddeleri</a:t>
            </a:r>
            <a:endParaRPr lang="tr-TR" sz="2800" b="1" cap="none" dirty="0">
              <a:solidFill>
                <a:srgbClr val="FF0000"/>
              </a:solidFill>
              <a:latin typeface="+mn-lt"/>
            </a:endParaRPr>
          </a:p>
        </p:txBody>
      </p:sp>
    </p:spTree>
    <p:extLst>
      <p:ext uri="{BB962C8B-B14F-4D97-AF65-F5344CB8AC3E}">
        <p14:creationId xmlns:p14="http://schemas.microsoft.com/office/powerpoint/2010/main" xmlns="" val="2110375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1"/>
          </p:nvPr>
        </p:nvSpPr>
        <p:spPr/>
        <p:txBody>
          <a:bodyPr>
            <a:noAutofit/>
          </a:bodyPr>
          <a:lstStyle/>
          <a:p>
            <a:r>
              <a:rPr lang="tr-TR" sz="1600" dirty="0">
                <a:solidFill>
                  <a:schemeClr val="tx1"/>
                </a:solidFill>
              </a:rPr>
              <a:t>Osmanlı devlet adamları kamuoyunu umutsuzluğa sevk etmemek</a:t>
            </a:r>
          </a:p>
          <a:p>
            <a:r>
              <a:rPr lang="tr-TR" sz="1600" dirty="0">
                <a:solidFill>
                  <a:schemeClr val="tx1"/>
                </a:solidFill>
              </a:rPr>
              <a:t>için </a:t>
            </a:r>
            <a:r>
              <a:rPr lang="tr-TR" sz="1600" dirty="0" smtClean="0">
                <a:solidFill>
                  <a:schemeClr val="tx1"/>
                </a:solidFill>
              </a:rPr>
              <a:t>Mondros Ateşkes Antlaşması hakkında olumsuz  değerlendirmelerde bulunmaktan kaçınmışlardır. Örneğin Mondros’tan İstanbul’a  dönen </a:t>
            </a:r>
            <a:r>
              <a:rPr lang="tr-TR" sz="1600" b="1" dirty="0" smtClean="0">
                <a:solidFill>
                  <a:schemeClr val="tx1"/>
                </a:solidFill>
              </a:rPr>
              <a:t>Rauf Bey </a:t>
            </a:r>
            <a:r>
              <a:rPr lang="tr-TR" sz="1600" dirty="0" smtClean="0">
                <a:solidFill>
                  <a:schemeClr val="tx1"/>
                </a:solidFill>
              </a:rPr>
              <a:t>düzenlediği basın toplantısında şunları  söylemiştir</a:t>
            </a:r>
            <a:r>
              <a:rPr lang="tr-TR" sz="1600" dirty="0">
                <a:solidFill>
                  <a:schemeClr val="tx1"/>
                </a:solidFill>
              </a:rPr>
              <a:t>:</a:t>
            </a:r>
          </a:p>
          <a:p>
            <a:r>
              <a:rPr lang="tr-TR" sz="1600" dirty="0">
                <a:solidFill>
                  <a:schemeClr val="tx1"/>
                </a:solidFill>
              </a:rPr>
              <a:t>“İmzaladığımız mütareke sonucunda devletimizin bağımsızlığı</a:t>
            </a:r>
            <a:r>
              <a:rPr lang="tr-TR" sz="1600" dirty="0" smtClean="0">
                <a:solidFill>
                  <a:schemeClr val="tx1"/>
                </a:solidFill>
              </a:rPr>
              <a:t>, saltanatımızın </a:t>
            </a:r>
            <a:r>
              <a:rPr lang="tr-TR" sz="1600" dirty="0">
                <a:solidFill>
                  <a:schemeClr val="tx1"/>
                </a:solidFill>
              </a:rPr>
              <a:t>hukuku bütünüyle korunmuştur. Bu mütareke, galip </a:t>
            </a:r>
            <a:r>
              <a:rPr lang="tr-TR" sz="1600" dirty="0" smtClean="0">
                <a:solidFill>
                  <a:schemeClr val="tx1"/>
                </a:solidFill>
              </a:rPr>
              <a:t>ile mağlup </a:t>
            </a:r>
            <a:r>
              <a:rPr lang="tr-TR" sz="1600" dirty="0">
                <a:solidFill>
                  <a:schemeClr val="tx1"/>
                </a:solidFill>
              </a:rPr>
              <a:t>arasında yapılan bir mütareke değil, belki savaş </a:t>
            </a:r>
            <a:r>
              <a:rPr lang="tr-TR" sz="1600" dirty="0" smtClean="0">
                <a:solidFill>
                  <a:schemeClr val="tx1"/>
                </a:solidFill>
              </a:rPr>
              <a:t>durumundan çıkmak </a:t>
            </a:r>
            <a:r>
              <a:rPr lang="tr-TR" sz="1600" dirty="0">
                <a:solidFill>
                  <a:schemeClr val="tx1"/>
                </a:solidFill>
              </a:rPr>
              <a:t>isteyen denk iki kuvvet arasında yapılabilecek bir savaşmaya </a:t>
            </a:r>
            <a:r>
              <a:rPr lang="tr-TR" sz="1600" dirty="0" smtClean="0">
                <a:solidFill>
                  <a:schemeClr val="tx1"/>
                </a:solidFill>
              </a:rPr>
              <a:t>sonvermek </a:t>
            </a:r>
            <a:r>
              <a:rPr lang="tr-TR" sz="1600" dirty="0">
                <a:solidFill>
                  <a:schemeClr val="tx1"/>
                </a:solidFill>
              </a:rPr>
              <a:t>niteliğindedir.” </a:t>
            </a:r>
          </a:p>
          <a:p>
            <a:r>
              <a:rPr lang="tr-TR" sz="1600" dirty="0" smtClean="0">
                <a:solidFill>
                  <a:schemeClr val="tx1"/>
                </a:solidFill>
              </a:rPr>
              <a:t>Hükûmeti </a:t>
            </a:r>
            <a:r>
              <a:rPr lang="tr-TR" sz="1600" dirty="0">
                <a:solidFill>
                  <a:schemeClr val="tx1"/>
                </a:solidFill>
              </a:rPr>
              <a:t>yeni kurmuş olan Sadrazam Ahmet İzzet Paşa </a:t>
            </a:r>
            <a:r>
              <a:rPr lang="tr-TR" sz="1600" dirty="0" smtClean="0">
                <a:solidFill>
                  <a:schemeClr val="tx1"/>
                </a:solidFill>
              </a:rPr>
              <a:t>da Mondros </a:t>
            </a:r>
            <a:r>
              <a:rPr lang="tr-TR" sz="1600" dirty="0">
                <a:solidFill>
                  <a:schemeClr val="tx1"/>
                </a:solidFill>
              </a:rPr>
              <a:t>Ateşkes </a:t>
            </a:r>
            <a:r>
              <a:rPr lang="tr-TR" sz="1600" dirty="0" smtClean="0">
                <a:solidFill>
                  <a:schemeClr val="tx1"/>
                </a:solidFill>
              </a:rPr>
              <a:t> Antlaşması’yla </a:t>
            </a:r>
            <a:r>
              <a:rPr lang="tr-TR" sz="1600" dirty="0">
                <a:solidFill>
                  <a:schemeClr val="tx1"/>
                </a:solidFill>
              </a:rPr>
              <a:t>ilgili olumlu düşüncelere sahiptir. </a:t>
            </a:r>
            <a:r>
              <a:rPr lang="tr-TR" sz="1600" dirty="0" smtClean="0">
                <a:solidFill>
                  <a:schemeClr val="tx1"/>
                </a:solidFill>
              </a:rPr>
              <a:t>Paşa antlaşmanın </a:t>
            </a:r>
            <a:r>
              <a:rPr lang="tr-TR" sz="1600" dirty="0">
                <a:solidFill>
                  <a:schemeClr val="tx1"/>
                </a:solidFill>
              </a:rPr>
              <a:t>diğer devletlerle yapılanlara göre daha hafif olduğunu </a:t>
            </a:r>
            <a:r>
              <a:rPr lang="tr-TR" sz="1600" dirty="0" smtClean="0">
                <a:solidFill>
                  <a:schemeClr val="tx1"/>
                </a:solidFill>
              </a:rPr>
              <a:t>ve Mebusan </a:t>
            </a:r>
            <a:r>
              <a:rPr lang="tr-TR" sz="1600" dirty="0">
                <a:solidFill>
                  <a:schemeClr val="tx1"/>
                </a:solidFill>
              </a:rPr>
              <a:t>Meclisinde oy birliğiyle onaylandığını söylemiştir. Bu tür </a:t>
            </a:r>
            <a:r>
              <a:rPr lang="tr-TR" sz="1600" dirty="0" smtClean="0">
                <a:solidFill>
                  <a:schemeClr val="tx1"/>
                </a:solidFill>
              </a:rPr>
              <a:t>değerlendirmelerin de etkisiyle ateşkes antlaşması ilk günlerde halk  tarafından iyi karşılanmış ve savaşa son verdiği için yeni hükûmetin başarısı olarak görülmüştür. </a:t>
            </a:r>
          </a:p>
          <a:p>
            <a:r>
              <a:rPr lang="tr-TR" sz="1600" dirty="0" smtClean="0">
                <a:solidFill>
                  <a:schemeClr val="tx1"/>
                </a:solidFill>
              </a:rPr>
              <a:t>Ancak konuyla ilgili farklı düşünceleri olanlar da vardır. Bunların başında da  Yıldırım Orduları Grubu Komutanı Mustafa  Kemal Paşa gelmektedir</a:t>
            </a:r>
            <a:r>
              <a:rPr lang="tr-TR" sz="1600" dirty="0">
                <a:solidFill>
                  <a:schemeClr val="tx1"/>
                </a:solidFill>
              </a:rPr>
              <a:t>.</a:t>
            </a:r>
            <a:endParaRPr lang="tr-TR" sz="1600" dirty="0" smtClean="0">
              <a:solidFill>
                <a:schemeClr val="tx1"/>
              </a:solidFill>
            </a:endParaRPr>
          </a:p>
        </p:txBody>
      </p:sp>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Mondros Ateşkes Antlaşmasının Başarı Olarak Görülmesi</a:t>
            </a:r>
            <a:endParaRPr lang="tr-TR" sz="2800" b="1" cap="none" dirty="0">
              <a:solidFill>
                <a:srgbClr val="FF0000"/>
              </a:solidFill>
              <a:latin typeface="+mn-lt"/>
            </a:endParaRPr>
          </a:p>
        </p:txBody>
      </p:sp>
    </p:spTree>
    <p:extLst>
      <p:ext uri="{BB962C8B-B14F-4D97-AF65-F5344CB8AC3E}">
        <p14:creationId xmlns:p14="http://schemas.microsoft.com/office/powerpoint/2010/main" xmlns="" val="17371221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1"/>
          </p:nvPr>
        </p:nvSpPr>
        <p:spPr/>
        <p:txBody>
          <a:bodyPr>
            <a:noAutofit/>
          </a:bodyPr>
          <a:lstStyle/>
          <a:p>
            <a:r>
              <a:rPr lang="tr-TR" sz="1600" dirty="0">
                <a:solidFill>
                  <a:schemeClr val="tx1"/>
                </a:solidFill>
              </a:rPr>
              <a:t>İsmet İnönü’ye göre ateşkes </a:t>
            </a:r>
            <a:r>
              <a:rPr lang="tr-TR" sz="1600" dirty="0" smtClean="0">
                <a:solidFill>
                  <a:schemeClr val="tx1"/>
                </a:solidFill>
              </a:rPr>
              <a:t>hakkında </a:t>
            </a:r>
            <a:r>
              <a:rPr lang="tr-TR" sz="1600" dirty="0">
                <a:solidFill>
                  <a:schemeClr val="tx1"/>
                </a:solidFill>
              </a:rPr>
              <a:t>ilk şüpheleri </a:t>
            </a:r>
            <a:r>
              <a:rPr lang="tr-TR" sz="1600" dirty="0" smtClean="0">
                <a:solidFill>
                  <a:schemeClr val="tx1"/>
                </a:solidFill>
              </a:rPr>
              <a:t>gösteren Mustafa </a:t>
            </a:r>
            <a:r>
              <a:rPr lang="tr-TR" sz="1600" dirty="0">
                <a:solidFill>
                  <a:schemeClr val="tx1"/>
                </a:solidFill>
              </a:rPr>
              <a:t>Kemal olmuştur</a:t>
            </a:r>
            <a:r>
              <a:rPr lang="tr-TR" sz="1600" dirty="0" smtClean="0">
                <a:solidFill>
                  <a:schemeClr val="tx1"/>
                </a:solidFill>
              </a:rPr>
              <a:t>:</a:t>
            </a:r>
          </a:p>
          <a:p>
            <a:endParaRPr lang="tr-TR" sz="1600" dirty="0" smtClean="0">
              <a:solidFill>
                <a:schemeClr val="tx1"/>
              </a:solidFill>
            </a:endParaRPr>
          </a:p>
          <a:p>
            <a:r>
              <a:rPr lang="tr-TR" sz="1600" dirty="0">
                <a:solidFill>
                  <a:schemeClr val="tx1"/>
                </a:solidFill>
              </a:rPr>
              <a:t>“Büyük Atatürk’ün o zaman ifade ettikleri üzere </a:t>
            </a:r>
            <a:r>
              <a:rPr lang="tr-TR" sz="1600" dirty="0" smtClean="0">
                <a:solidFill>
                  <a:schemeClr val="tx1"/>
                </a:solidFill>
              </a:rPr>
              <a:t>Osmanlı Hükûmeti bu  mütareke ile kendini kayıtsız şartsız düşmanlara teslim etmeye onay </a:t>
            </a:r>
            <a:r>
              <a:rPr lang="tr-TR" sz="1600" dirty="0">
                <a:solidFill>
                  <a:schemeClr val="tx1"/>
                </a:solidFill>
              </a:rPr>
              <a:t>vermiştir</a:t>
            </a:r>
            <a:r>
              <a:rPr lang="tr-TR" sz="1600" dirty="0" smtClean="0">
                <a:solidFill>
                  <a:schemeClr val="tx1"/>
                </a:solidFill>
              </a:rPr>
              <a:t>. Yalnız onay  vermekle kalmamış, düşmanların memleketi istilası için </a:t>
            </a:r>
            <a:r>
              <a:rPr lang="tr-TR" sz="1600" dirty="0">
                <a:solidFill>
                  <a:schemeClr val="tx1"/>
                </a:solidFill>
              </a:rPr>
              <a:t>onlara </a:t>
            </a:r>
            <a:r>
              <a:rPr lang="tr-TR" sz="1600" dirty="0" smtClean="0">
                <a:solidFill>
                  <a:schemeClr val="tx1"/>
                </a:solidFill>
              </a:rPr>
              <a:t>yardım etmeyi de vadetmiştir. Bu mütareke olduğu gibi uygulandığı  takdirde, memleketin baştan sona kadar işgal ve istila edileceği şüphesizdir.” </a:t>
            </a:r>
          </a:p>
        </p:txBody>
      </p:sp>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Mustafa Kemal’in Mondros Ateşkes Antlaşmasına Yorumu</a:t>
            </a:r>
            <a:endParaRPr lang="tr-TR" sz="2800" b="1" cap="none" dirty="0">
              <a:solidFill>
                <a:srgbClr val="FF0000"/>
              </a:solidFill>
              <a:latin typeface="+mn-lt"/>
            </a:endParaRPr>
          </a:p>
        </p:txBody>
      </p:sp>
    </p:spTree>
    <p:extLst>
      <p:ext uri="{BB962C8B-B14F-4D97-AF65-F5344CB8AC3E}">
        <p14:creationId xmlns:p14="http://schemas.microsoft.com/office/powerpoint/2010/main" xmlns="" val="21665709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MİLLİYETÇİLİK</a:t>
            </a:r>
            <a:endParaRPr lang="tr-TR" dirty="0"/>
          </a:p>
        </p:txBody>
      </p:sp>
      <p:sp>
        <p:nvSpPr>
          <p:cNvPr id="3" name="İçerik Yer Tutucusu 2"/>
          <p:cNvSpPr>
            <a:spLocks noGrp="1"/>
          </p:cNvSpPr>
          <p:nvPr>
            <p:ph idx="1"/>
          </p:nvPr>
        </p:nvSpPr>
        <p:spPr/>
        <p:txBody>
          <a:bodyPr>
            <a:noAutofit/>
          </a:bodyPr>
          <a:lstStyle/>
          <a:p>
            <a:r>
              <a:rPr lang="tr-TR" sz="1800" dirty="0">
                <a:latin typeface="Calibri" pitchFamily="34" charset="0"/>
              </a:rPr>
              <a:t>Milliyetçilik düşüncesinin etkisiyle Osmanlı Devleti ve Avusturya Macaristan İmparatorluğu’nun </a:t>
            </a:r>
            <a:r>
              <a:rPr lang="tr-TR" sz="1800" dirty="0" smtClean="0">
                <a:latin typeface="Calibri" pitchFamily="34" charset="0"/>
              </a:rPr>
              <a:t>yönetimi  altında yaşayan milletler bağımsızlıklarını kazanmak için harekete geçmişti. Bağımsızl ık hareketleri Balkanlardaki  Slavları kendi yönetimi altında  birleştirmek isteyen Rusya tarafından  da </a:t>
            </a:r>
            <a:r>
              <a:rPr lang="tr-TR" sz="1800" dirty="0">
                <a:latin typeface="Calibri" pitchFamily="34" charset="0"/>
              </a:rPr>
              <a:t>destekleniyordu</a:t>
            </a:r>
            <a:r>
              <a:rPr lang="tr-TR" sz="1800" dirty="0" smtClean="0">
                <a:latin typeface="Calibri" pitchFamily="34" charset="0"/>
              </a:rPr>
              <a:t>. Rusya’nın  Panslavizm olarak  adlandırılan bu politikasının  yanı sıra sıcak denizlere inmek </a:t>
            </a:r>
            <a:r>
              <a:rPr lang="tr-TR" sz="1800" dirty="0">
                <a:latin typeface="Calibri" pitchFamily="34" charset="0"/>
              </a:rPr>
              <a:t>için </a:t>
            </a:r>
            <a:r>
              <a:rPr lang="tr-TR" sz="1800" dirty="0" smtClean="0">
                <a:latin typeface="Calibri" pitchFamily="34" charset="0"/>
              </a:rPr>
              <a:t>Boğazları ve  İstanbul’u ele geçirme gibi projeleri de </a:t>
            </a:r>
            <a:r>
              <a:rPr lang="tr-TR" sz="1800" dirty="0">
                <a:latin typeface="Calibri" pitchFamily="34" charset="0"/>
              </a:rPr>
              <a:t>vardı</a:t>
            </a:r>
            <a:r>
              <a:rPr lang="tr-TR" sz="1800" dirty="0" smtClean="0">
                <a:latin typeface="Calibri" pitchFamily="34" charset="0"/>
              </a:rPr>
              <a:t>. Avusturya Macaristan İmparatorluğu ve Osmanlı Devleti ise Rusya’nın  bu hayallerinin önüne  geçebilmek için Almanya ile yakınlaşmak zorunda kalmıştı</a:t>
            </a:r>
            <a:r>
              <a:rPr lang="tr-TR" sz="1800" dirty="0">
                <a:latin typeface="Calibri" pitchFamily="34" charset="0"/>
              </a:rPr>
              <a:t>.</a:t>
            </a:r>
          </a:p>
        </p:txBody>
      </p:sp>
    </p:spTree>
    <p:extLst>
      <p:ext uri="{BB962C8B-B14F-4D97-AF65-F5344CB8AC3E}">
        <p14:creationId xmlns:p14="http://schemas.microsoft.com/office/powerpoint/2010/main" xmlns="" val="33826659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1"/>
          </p:nvPr>
        </p:nvSpPr>
        <p:spPr/>
        <p:txBody>
          <a:bodyPr>
            <a:noAutofit/>
          </a:bodyPr>
          <a:lstStyle/>
          <a:p>
            <a:r>
              <a:rPr lang="tr-TR" sz="1600" dirty="0">
                <a:solidFill>
                  <a:schemeClr val="tx1"/>
                </a:solidFill>
              </a:rPr>
              <a:t>Mustafa Kemal mütareke ile ilgili </a:t>
            </a:r>
            <a:r>
              <a:rPr lang="tr-TR" sz="1600" dirty="0" smtClean="0">
                <a:solidFill>
                  <a:schemeClr val="tx1"/>
                </a:solidFill>
              </a:rPr>
              <a:t>değerlendirmelerde bulunmakla </a:t>
            </a:r>
            <a:r>
              <a:rPr lang="tr-TR" sz="1600" dirty="0">
                <a:solidFill>
                  <a:schemeClr val="tx1"/>
                </a:solidFill>
              </a:rPr>
              <a:t>yetinmemiş, İstanbul’a gönderdiği </a:t>
            </a:r>
            <a:r>
              <a:rPr lang="tr-TR" sz="1600" dirty="0" smtClean="0">
                <a:solidFill>
                  <a:schemeClr val="tx1"/>
                </a:solidFill>
              </a:rPr>
              <a:t>telgraflarla antlaşma </a:t>
            </a:r>
            <a:r>
              <a:rPr lang="tr-TR" sz="1600" dirty="0">
                <a:solidFill>
                  <a:schemeClr val="tx1"/>
                </a:solidFill>
              </a:rPr>
              <a:t>şartlarının yol açabileceği tehlikeler konusunda </a:t>
            </a:r>
            <a:r>
              <a:rPr lang="tr-TR" sz="1600" dirty="0" smtClean="0">
                <a:solidFill>
                  <a:schemeClr val="tx1"/>
                </a:solidFill>
              </a:rPr>
              <a:t>sadrazamı uyarmaya  çalışmıştır. Ancak bütün çabalarına rağmen hükûmeti önlemler almaya ikna edemediğini görünce kurtuluş için </a:t>
            </a:r>
            <a:r>
              <a:rPr lang="tr-TR" sz="1600" dirty="0">
                <a:solidFill>
                  <a:schemeClr val="tx1"/>
                </a:solidFill>
              </a:rPr>
              <a:t>millî </a:t>
            </a:r>
            <a:r>
              <a:rPr lang="tr-TR" sz="1600" dirty="0" smtClean="0">
                <a:solidFill>
                  <a:schemeClr val="tx1"/>
                </a:solidFill>
              </a:rPr>
              <a:t> mücadeleyi başlatmanın zorunlu olduğunu görmüştür. Bu </a:t>
            </a:r>
            <a:r>
              <a:rPr lang="tr-TR" sz="1600" dirty="0">
                <a:solidFill>
                  <a:schemeClr val="tx1"/>
                </a:solidFill>
              </a:rPr>
              <a:t>nedenle daha </a:t>
            </a:r>
            <a:r>
              <a:rPr lang="tr-TR" sz="1600" dirty="0" smtClean="0">
                <a:solidFill>
                  <a:schemeClr val="tx1"/>
                </a:solidFill>
              </a:rPr>
              <a:t> </a:t>
            </a:r>
            <a:r>
              <a:rPr lang="tr-TR" sz="1600" b="1" dirty="0" smtClean="0">
                <a:solidFill>
                  <a:schemeClr val="tx1"/>
                </a:solidFill>
              </a:rPr>
              <a:t>Adana’da bulunduğu sırada şehrin ileri gelenleri ile </a:t>
            </a:r>
            <a:r>
              <a:rPr lang="tr-TR" sz="1600" b="1" dirty="0">
                <a:solidFill>
                  <a:schemeClr val="tx1"/>
                </a:solidFill>
              </a:rPr>
              <a:t>gençlerinden</a:t>
            </a:r>
            <a:r>
              <a:rPr lang="tr-TR" sz="1600" b="1" dirty="0" smtClean="0">
                <a:solidFill>
                  <a:schemeClr val="tx1"/>
                </a:solidFill>
              </a:rPr>
              <a:t>, aralarında bir teşkilat kurarak  işgale karşı hazırlanmalarını istemiştir. </a:t>
            </a:r>
          </a:p>
          <a:p>
            <a:r>
              <a:rPr lang="tr-TR" sz="1600" dirty="0" smtClean="0">
                <a:solidFill>
                  <a:schemeClr val="tx1"/>
                </a:solidFill>
              </a:rPr>
              <a:t>Mustafa </a:t>
            </a:r>
            <a:r>
              <a:rPr lang="tr-TR" sz="1600" dirty="0">
                <a:solidFill>
                  <a:schemeClr val="tx1"/>
                </a:solidFill>
              </a:rPr>
              <a:t>Kemal, </a:t>
            </a:r>
            <a:r>
              <a:rPr lang="tr-TR" sz="1600" dirty="0" smtClean="0">
                <a:solidFill>
                  <a:schemeClr val="tx1"/>
                </a:solidFill>
              </a:rPr>
              <a:t> Mondros </a:t>
            </a:r>
            <a:r>
              <a:rPr lang="tr-TR" sz="1600" dirty="0">
                <a:solidFill>
                  <a:schemeClr val="tx1"/>
                </a:solidFill>
              </a:rPr>
              <a:t>Ateşkes Antlaşması </a:t>
            </a:r>
            <a:r>
              <a:rPr lang="tr-TR" sz="1600" dirty="0" smtClean="0">
                <a:solidFill>
                  <a:schemeClr val="tx1"/>
                </a:solidFill>
              </a:rPr>
              <a:t>hakkında  </a:t>
            </a:r>
            <a:r>
              <a:rPr lang="tr-TR" sz="1600" b="1" dirty="0" smtClean="0">
                <a:solidFill>
                  <a:srgbClr val="FF0000"/>
                </a:solidFill>
              </a:rPr>
              <a:t>Ali Fuat Paşa’ya </a:t>
            </a:r>
            <a:r>
              <a:rPr lang="tr-TR" sz="1600" dirty="0" smtClean="0">
                <a:solidFill>
                  <a:schemeClr val="tx1"/>
                </a:solidFill>
              </a:rPr>
              <a:t>ise </a:t>
            </a:r>
            <a:r>
              <a:rPr lang="tr-TR" sz="1600" dirty="0">
                <a:solidFill>
                  <a:schemeClr val="tx1"/>
                </a:solidFill>
              </a:rPr>
              <a:t>“</a:t>
            </a:r>
            <a:r>
              <a:rPr lang="tr-TR" sz="1600" dirty="0" smtClean="0">
                <a:solidFill>
                  <a:schemeClr val="tx1"/>
                </a:solidFill>
              </a:rPr>
              <a:t>Artık milletin bundan </a:t>
            </a:r>
            <a:r>
              <a:rPr lang="tr-TR" sz="1600" dirty="0">
                <a:solidFill>
                  <a:schemeClr val="tx1"/>
                </a:solidFill>
              </a:rPr>
              <a:t>sonra </a:t>
            </a:r>
            <a:r>
              <a:rPr lang="tr-TR" sz="1600" dirty="0" smtClean="0">
                <a:solidFill>
                  <a:schemeClr val="tx1"/>
                </a:solidFill>
              </a:rPr>
              <a:t>kendi haklarını kendisinin araması ve müdafaa etmesi, bizlerin de mümkün olduğu kadar bu </a:t>
            </a:r>
            <a:r>
              <a:rPr lang="tr-TR" sz="1600" dirty="0">
                <a:solidFill>
                  <a:schemeClr val="tx1"/>
                </a:solidFill>
              </a:rPr>
              <a:t>yolu </a:t>
            </a:r>
            <a:r>
              <a:rPr lang="tr-TR" sz="1600" dirty="0" smtClean="0">
                <a:solidFill>
                  <a:schemeClr val="tx1"/>
                </a:solidFill>
              </a:rPr>
              <a:t>göstermemiz ve </a:t>
            </a:r>
            <a:r>
              <a:rPr lang="tr-TR" sz="1600" dirty="0">
                <a:solidFill>
                  <a:schemeClr val="tx1"/>
                </a:solidFill>
              </a:rPr>
              <a:t>bütün </a:t>
            </a:r>
            <a:r>
              <a:rPr lang="tr-TR" sz="1600" dirty="0" smtClean="0">
                <a:solidFill>
                  <a:schemeClr val="tx1"/>
                </a:solidFill>
              </a:rPr>
              <a:t>bir ordu ile yardım etmemiz lazımdır.”   </a:t>
            </a:r>
            <a:r>
              <a:rPr lang="tr-TR" sz="1600" dirty="0">
                <a:solidFill>
                  <a:schemeClr val="tx1"/>
                </a:solidFill>
              </a:rPr>
              <a:t>diyerek çok sevdiği </a:t>
            </a:r>
            <a:r>
              <a:rPr lang="tr-TR" sz="1600" dirty="0" smtClean="0">
                <a:solidFill>
                  <a:schemeClr val="tx1"/>
                </a:solidFill>
              </a:rPr>
              <a:t>vatanı  ve milleti için canını  bile feda etmekten kaçınmayacağının işaretini vermiştir. </a:t>
            </a:r>
            <a:endParaRPr lang="tr-TR" sz="1600" dirty="0">
              <a:solidFill>
                <a:schemeClr val="tx1"/>
              </a:solidFill>
            </a:endParaRPr>
          </a:p>
        </p:txBody>
      </p:sp>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Mustafa Kemal’in Mondros Ateşkes Antlaşmasına Karşı Halkı Örgütlemeye Başlıyor</a:t>
            </a:r>
            <a:endParaRPr lang="tr-TR" sz="2800" b="1" cap="none" dirty="0">
              <a:solidFill>
                <a:srgbClr val="FF0000"/>
              </a:solidFill>
              <a:latin typeface="+mn-lt"/>
            </a:endParaRPr>
          </a:p>
        </p:txBody>
      </p:sp>
    </p:spTree>
    <p:extLst>
      <p:ext uri="{BB962C8B-B14F-4D97-AF65-F5344CB8AC3E}">
        <p14:creationId xmlns:p14="http://schemas.microsoft.com/office/powerpoint/2010/main" xmlns="" val="41716162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Mondros Ateşkes Antlaşması’nın Uygulanışı</a:t>
            </a:r>
          </a:p>
        </p:txBody>
      </p:sp>
      <p:sp>
        <p:nvSpPr>
          <p:cNvPr id="2" name="İçerik Yer Tutucusu 1"/>
          <p:cNvSpPr>
            <a:spLocks noGrp="1"/>
          </p:cNvSpPr>
          <p:nvPr>
            <p:ph idx="1"/>
          </p:nvPr>
        </p:nvSpPr>
        <p:spPr/>
        <p:txBody>
          <a:bodyPr>
            <a:normAutofit/>
          </a:bodyPr>
          <a:lstStyle/>
          <a:p>
            <a:pPr marL="114300" indent="0">
              <a:buNone/>
            </a:pPr>
            <a:r>
              <a:rPr lang="tr-TR" sz="1800" dirty="0">
                <a:solidFill>
                  <a:schemeClr val="tx1"/>
                </a:solidFill>
              </a:rPr>
              <a:t>Osmanlı Devleti ateşkes antlaşmasının ardından savaşı bitirecek bir barış antlaşması yapmak ve </a:t>
            </a:r>
            <a:r>
              <a:rPr lang="tr-TR" sz="1800" dirty="0" smtClean="0">
                <a:solidFill>
                  <a:schemeClr val="tx1"/>
                </a:solidFill>
              </a:rPr>
              <a:t>siyasi  varlığını </a:t>
            </a:r>
            <a:r>
              <a:rPr lang="tr-TR" sz="1800" dirty="0">
                <a:solidFill>
                  <a:schemeClr val="tx1"/>
                </a:solidFill>
              </a:rPr>
              <a:t>devam ettirmek istiyordu. Ancak İtilaf Devletlerinin planları farklıydı. Onların amacı, Türkleri </a:t>
            </a:r>
            <a:r>
              <a:rPr lang="tr-TR" sz="1800" dirty="0" smtClean="0">
                <a:solidFill>
                  <a:schemeClr val="tx1"/>
                </a:solidFill>
              </a:rPr>
              <a:t>tutsak etmek </a:t>
            </a:r>
            <a:r>
              <a:rPr lang="tr-TR" sz="1800" dirty="0">
                <a:solidFill>
                  <a:schemeClr val="tx1"/>
                </a:solidFill>
              </a:rPr>
              <a:t>ve yeniden ayağa kalkamayacak şekilde ezmekti. Bu konuda İngiliz Dışişleri Bakanı Balfour (Belfır) </a:t>
            </a:r>
            <a:r>
              <a:rPr lang="tr-TR" sz="1800" dirty="0" smtClean="0">
                <a:solidFill>
                  <a:schemeClr val="tx1"/>
                </a:solidFill>
              </a:rPr>
              <a:t>şunları söylemektedir: </a:t>
            </a:r>
          </a:p>
          <a:p>
            <a:pPr marL="114300" indent="0">
              <a:buNone/>
            </a:pPr>
            <a:endParaRPr lang="tr-TR" sz="1800" dirty="0" smtClean="0">
              <a:solidFill>
                <a:schemeClr val="tx1"/>
              </a:solidFill>
            </a:endParaRPr>
          </a:p>
          <a:p>
            <a:pPr marL="114300" indent="0">
              <a:buNone/>
            </a:pPr>
            <a:r>
              <a:rPr lang="tr-TR" sz="1800" dirty="0" smtClean="0">
                <a:solidFill>
                  <a:schemeClr val="tx1"/>
                </a:solidFill>
              </a:rPr>
              <a:t>“</a:t>
            </a:r>
            <a:r>
              <a:rPr lang="tr-TR" sz="1800" dirty="0">
                <a:solidFill>
                  <a:schemeClr val="tx1"/>
                </a:solidFill>
              </a:rPr>
              <a:t>Türkler bırakışma koşullarının kendi lehlerinde olduğu iddiasında bulunmaya başladılar. Böyle bir </a:t>
            </a:r>
            <a:r>
              <a:rPr lang="tr-TR" sz="1800" dirty="0" smtClean="0">
                <a:solidFill>
                  <a:schemeClr val="tx1"/>
                </a:solidFill>
              </a:rPr>
              <a:t>izlenimin  yaratılmasına fırsat vermemeliyiz</a:t>
            </a:r>
            <a:r>
              <a:rPr lang="tr-TR" sz="1800" dirty="0">
                <a:solidFill>
                  <a:schemeClr val="tx1"/>
                </a:solidFill>
              </a:rPr>
              <a:t>. </a:t>
            </a:r>
            <a:r>
              <a:rPr lang="tr-TR" sz="1800" dirty="0" smtClean="0">
                <a:solidFill>
                  <a:schemeClr val="tx1"/>
                </a:solidFill>
              </a:rPr>
              <a:t>Mısır ve Hindistan’daki Müslüman </a:t>
            </a:r>
            <a:r>
              <a:rPr lang="tr-TR" sz="1800" dirty="0">
                <a:solidFill>
                  <a:schemeClr val="tx1"/>
                </a:solidFill>
              </a:rPr>
              <a:t>uyruklarımızın</a:t>
            </a:r>
            <a:r>
              <a:rPr lang="tr-TR" sz="1800" dirty="0" smtClean="0">
                <a:solidFill>
                  <a:schemeClr val="tx1"/>
                </a:solidFill>
              </a:rPr>
              <a:t>, Türklerin kesinlikle yenilgiye uğratıldığını anlamaları gerekmektedir.”</a:t>
            </a:r>
            <a:endParaRPr lang="tr-TR" sz="1800" dirty="0">
              <a:solidFill>
                <a:schemeClr val="tx1"/>
              </a:solidFill>
            </a:endParaRPr>
          </a:p>
        </p:txBody>
      </p:sp>
    </p:spTree>
    <p:extLst>
      <p:ext uri="{BB962C8B-B14F-4D97-AF65-F5344CB8AC3E}">
        <p14:creationId xmlns:p14="http://schemas.microsoft.com/office/powerpoint/2010/main" xmlns="" val="20457549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Mondros Ateşkes Antlaşması’nın Uygulanışı</a:t>
            </a:r>
          </a:p>
        </p:txBody>
      </p:sp>
      <p:sp>
        <p:nvSpPr>
          <p:cNvPr id="2" name="İçerik Yer Tutucusu 1"/>
          <p:cNvSpPr>
            <a:spLocks noGrp="1"/>
          </p:cNvSpPr>
          <p:nvPr>
            <p:ph idx="1"/>
          </p:nvPr>
        </p:nvSpPr>
        <p:spPr/>
        <p:txBody>
          <a:bodyPr>
            <a:normAutofit lnSpcReduction="10000"/>
          </a:bodyPr>
          <a:lstStyle/>
          <a:p>
            <a:pPr marL="114300" indent="0">
              <a:buNone/>
            </a:pPr>
            <a:r>
              <a:rPr lang="tr-TR" sz="1800" dirty="0">
                <a:solidFill>
                  <a:schemeClr val="tx1"/>
                </a:solidFill>
              </a:rPr>
              <a:t>Osmanlı Devleti ateşkes antlaşmasının ardından savaşı bitirecek bir barış antlaşması yapmak ve </a:t>
            </a:r>
            <a:r>
              <a:rPr lang="tr-TR" sz="1800" dirty="0" smtClean="0">
                <a:solidFill>
                  <a:schemeClr val="tx1"/>
                </a:solidFill>
              </a:rPr>
              <a:t>siyasi  varlığını </a:t>
            </a:r>
            <a:r>
              <a:rPr lang="tr-TR" sz="1800" dirty="0">
                <a:solidFill>
                  <a:schemeClr val="tx1"/>
                </a:solidFill>
              </a:rPr>
              <a:t>devam ettirmek istiyordu. Ancak İtilaf Devletlerinin planları farklıydı. Onların amacı, Türkleri </a:t>
            </a:r>
            <a:r>
              <a:rPr lang="tr-TR" sz="1800" dirty="0" smtClean="0">
                <a:solidFill>
                  <a:schemeClr val="tx1"/>
                </a:solidFill>
              </a:rPr>
              <a:t>tutsak etmek </a:t>
            </a:r>
            <a:r>
              <a:rPr lang="tr-TR" sz="1800" dirty="0">
                <a:solidFill>
                  <a:schemeClr val="tx1"/>
                </a:solidFill>
              </a:rPr>
              <a:t>ve yeniden ayağa kalkamayacak şekilde ezmekti. Bu konuda İngiliz Dışişleri Bakanı Balfour (Belfır) </a:t>
            </a:r>
            <a:r>
              <a:rPr lang="tr-TR" sz="1800" dirty="0" smtClean="0">
                <a:solidFill>
                  <a:schemeClr val="tx1"/>
                </a:solidFill>
              </a:rPr>
              <a:t>şunları söylemektedir: </a:t>
            </a:r>
          </a:p>
          <a:p>
            <a:pPr marL="114300" indent="0">
              <a:buNone/>
            </a:pPr>
            <a:endParaRPr lang="tr-TR" sz="1800" dirty="0" smtClean="0">
              <a:solidFill>
                <a:schemeClr val="tx1"/>
              </a:solidFill>
            </a:endParaRPr>
          </a:p>
          <a:p>
            <a:pPr marL="114300" indent="0">
              <a:buNone/>
            </a:pPr>
            <a:r>
              <a:rPr lang="tr-TR" sz="1800" dirty="0" smtClean="0">
                <a:solidFill>
                  <a:schemeClr val="tx1"/>
                </a:solidFill>
              </a:rPr>
              <a:t>“</a:t>
            </a:r>
            <a:r>
              <a:rPr lang="tr-TR" sz="1800" dirty="0">
                <a:solidFill>
                  <a:schemeClr val="tx1"/>
                </a:solidFill>
              </a:rPr>
              <a:t>Türkler bırakışma koşullarının kendi lehlerinde olduğu iddiasında bulunmaya başladılar. Böyle bir </a:t>
            </a:r>
            <a:r>
              <a:rPr lang="tr-TR" sz="1800" dirty="0" smtClean="0">
                <a:solidFill>
                  <a:schemeClr val="tx1"/>
                </a:solidFill>
              </a:rPr>
              <a:t>izlenimin  yaratılmasına fırsat vermemeliyiz</a:t>
            </a:r>
            <a:r>
              <a:rPr lang="tr-TR" sz="1800" dirty="0">
                <a:solidFill>
                  <a:schemeClr val="tx1"/>
                </a:solidFill>
              </a:rPr>
              <a:t>. </a:t>
            </a:r>
            <a:r>
              <a:rPr lang="tr-TR" sz="1800" dirty="0" smtClean="0">
                <a:solidFill>
                  <a:schemeClr val="tx1"/>
                </a:solidFill>
              </a:rPr>
              <a:t>Mısır ve Hindistan’daki Müslüman </a:t>
            </a:r>
            <a:r>
              <a:rPr lang="tr-TR" sz="1800" dirty="0">
                <a:solidFill>
                  <a:schemeClr val="tx1"/>
                </a:solidFill>
              </a:rPr>
              <a:t>uyruklarımızın</a:t>
            </a:r>
            <a:r>
              <a:rPr lang="tr-TR" sz="1800" dirty="0" smtClean="0">
                <a:solidFill>
                  <a:schemeClr val="tx1"/>
                </a:solidFill>
              </a:rPr>
              <a:t>, Türklerin kesinlikle yenilgiye uğratıldığını anlamaları gerekmektedir.”</a:t>
            </a:r>
          </a:p>
          <a:p>
            <a:pPr marL="114300" indent="0">
              <a:buNone/>
            </a:pPr>
            <a:endParaRPr lang="tr-TR" sz="1800" dirty="0" smtClean="0">
              <a:solidFill>
                <a:schemeClr val="tx1"/>
              </a:solidFill>
            </a:endParaRPr>
          </a:p>
          <a:p>
            <a:pPr marL="114300" indent="0">
              <a:buNone/>
            </a:pPr>
            <a:r>
              <a:rPr lang="tr-TR" sz="1800" dirty="0">
                <a:solidFill>
                  <a:schemeClr val="tx1"/>
                </a:solidFill>
              </a:rPr>
              <a:t>İtilaf Devletleri, Mondros Ateşkes Antlaşması’nın imzalanmasından sonra yukarıda belirtilen </a:t>
            </a:r>
            <a:r>
              <a:rPr lang="tr-TR" sz="1800" dirty="0" smtClean="0">
                <a:solidFill>
                  <a:schemeClr val="tx1"/>
                </a:solidFill>
              </a:rPr>
              <a:t>amaçlarını gerçekleştirmek </a:t>
            </a:r>
            <a:r>
              <a:rPr lang="tr-TR" sz="1800" dirty="0">
                <a:solidFill>
                  <a:schemeClr val="tx1"/>
                </a:solidFill>
              </a:rPr>
              <a:t>için hemen harekete geçtiler. Başta 7. madde olmak üzere antlaşma hükümlerinin </a:t>
            </a:r>
            <a:r>
              <a:rPr lang="tr-TR" sz="1800" dirty="0" smtClean="0">
                <a:solidFill>
                  <a:schemeClr val="tx1"/>
                </a:solidFill>
              </a:rPr>
              <a:t>kendilerine sağladığı </a:t>
            </a:r>
            <a:r>
              <a:rPr lang="tr-TR" sz="1800" dirty="0">
                <a:solidFill>
                  <a:schemeClr val="tx1"/>
                </a:solidFill>
              </a:rPr>
              <a:t>kolaylıklardan yararlanarak yurdumuzu işgal etmeye başladılar.</a:t>
            </a:r>
          </a:p>
        </p:txBody>
      </p:sp>
    </p:spTree>
    <p:extLst>
      <p:ext uri="{BB962C8B-B14F-4D97-AF65-F5344CB8AC3E}">
        <p14:creationId xmlns:p14="http://schemas.microsoft.com/office/powerpoint/2010/main" xmlns="" val="24033867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Mondros Ateşkes Antlaşması’nın Uygulanışı</a:t>
            </a:r>
          </a:p>
        </p:txBody>
      </p:sp>
      <p:sp>
        <p:nvSpPr>
          <p:cNvPr id="2" name="İçerik Yer Tutucusu 1"/>
          <p:cNvSpPr>
            <a:spLocks noGrp="1"/>
          </p:cNvSpPr>
          <p:nvPr>
            <p:ph idx="1"/>
          </p:nvPr>
        </p:nvSpPr>
        <p:spPr/>
        <p:txBody>
          <a:bodyPr>
            <a:normAutofit/>
          </a:bodyPr>
          <a:lstStyle/>
          <a:p>
            <a:pPr marL="114300" indent="0">
              <a:buNone/>
            </a:pPr>
            <a:r>
              <a:rPr lang="tr-TR" sz="1800" dirty="0">
                <a:solidFill>
                  <a:schemeClr val="tx1"/>
                </a:solidFill>
              </a:rPr>
              <a:t>İşgallere karşı Osmanlı yöneticileri tam bir çaresizlik içinde bulunuyorlardı. Bu kişiler, “Wilson </a:t>
            </a:r>
            <a:r>
              <a:rPr lang="tr-TR" sz="1800" dirty="0" smtClean="0">
                <a:solidFill>
                  <a:schemeClr val="tx1"/>
                </a:solidFill>
              </a:rPr>
              <a:t>İlkeleri”ne güvenmekten </a:t>
            </a:r>
            <a:r>
              <a:rPr lang="tr-TR" sz="1800" dirty="0">
                <a:solidFill>
                  <a:schemeClr val="tx1"/>
                </a:solidFill>
              </a:rPr>
              <a:t>ve galip devletlerin insafına sığınmaktan başka yapacak bir şey kalmadığına inanarak onlarla </a:t>
            </a:r>
            <a:r>
              <a:rPr lang="tr-TR" sz="1800" dirty="0" smtClean="0">
                <a:solidFill>
                  <a:schemeClr val="tx1"/>
                </a:solidFill>
              </a:rPr>
              <a:t>iyi geçinmek </a:t>
            </a:r>
            <a:r>
              <a:rPr lang="tr-TR" sz="1800" dirty="0">
                <a:solidFill>
                  <a:schemeClr val="tx1"/>
                </a:solidFill>
              </a:rPr>
              <a:t>gerektiğini düşünüyorlardı</a:t>
            </a:r>
            <a:r>
              <a:rPr lang="tr-TR" sz="1800" dirty="0" smtClean="0">
                <a:solidFill>
                  <a:schemeClr val="tx1"/>
                </a:solidFill>
              </a:rPr>
              <a:t>.</a:t>
            </a:r>
          </a:p>
          <a:p>
            <a:pPr marL="114300" indent="0">
              <a:buNone/>
            </a:pPr>
            <a:endParaRPr lang="tr-TR" sz="1800" dirty="0">
              <a:solidFill>
                <a:schemeClr val="tx1"/>
              </a:solidFill>
            </a:endParaRPr>
          </a:p>
          <a:p>
            <a:pPr marL="114300" indent="0">
              <a:buNone/>
            </a:pPr>
            <a:r>
              <a:rPr lang="tr-TR" sz="1800" dirty="0">
                <a:solidFill>
                  <a:schemeClr val="tx1"/>
                </a:solidFill>
              </a:rPr>
              <a:t>İşgaller, Mustafa Kemal gibi vatansever Türk milleti tarafından da tepkiyle karşılandı. Özellikle </a:t>
            </a:r>
            <a:r>
              <a:rPr lang="tr-TR" sz="1800" b="1" dirty="0">
                <a:solidFill>
                  <a:schemeClr val="tx1"/>
                </a:solidFill>
              </a:rPr>
              <a:t>Paris </a:t>
            </a:r>
            <a:r>
              <a:rPr lang="tr-TR" sz="1800" b="1" dirty="0" smtClean="0">
                <a:solidFill>
                  <a:schemeClr val="tx1"/>
                </a:solidFill>
              </a:rPr>
              <a:t>Barış Konferansı’nda İzmir’in Yunanistan’a </a:t>
            </a:r>
            <a:r>
              <a:rPr lang="tr-TR" sz="1800" dirty="0" smtClean="0">
                <a:solidFill>
                  <a:schemeClr val="tx1"/>
                </a:solidFill>
              </a:rPr>
              <a:t>verilmesi büyük </a:t>
            </a:r>
            <a:r>
              <a:rPr lang="tr-TR" sz="1800" dirty="0">
                <a:solidFill>
                  <a:schemeClr val="tx1"/>
                </a:solidFill>
              </a:rPr>
              <a:t>bir </a:t>
            </a:r>
            <a:r>
              <a:rPr lang="tr-TR" sz="1800" dirty="0" smtClean="0">
                <a:solidFill>
                  <a:schemeClr val="tx1"/>
                </a:solidFill>
              </a:rPr>
              <a:t>öfkeye neden </a:t>
            </a:r>
            <a:r>
              <a:rPr lang="tr-TR" sz="1800" dirty="0">
                <a:solidFill>
                  <a:schemeClr val="tx1"/>
                </a:solidFill>
              </a:rPr>
              <a:t>oldu. </a:t>
            </a:r>
            <a:r>
              <a:rPr lang="tr-TR" sz="1800" dirty="0" smtClean="0">
                <a:solidFill>
                  <a:schemeClr val="tx1"/>
                </a:solidFill>
              </a:rPr>
              <a:t>Yunanlıların </a:t>
            </a:r>
            <a:r>
              <a:rPr lang="tr-TR" sz="1800" b="1" dirty="0" smtClean="0">
                <a:solidFill>
                  <a:schemeClr val="tx1"/>
                </a:solidFill>
              </a:rPr>
              <a:t>15 Mayıs 1919’da</a:t>
            </a:r>
            <a:r>
              <a:rPr lang="tr-TR" sz="1800" dirty="0" smtClean="0">
                <a:solidFill>
                  <a:schemeClr val="tx1"/>
                </a:solidFill>
              </a:rPr>
              <a:t>  İzmir’i  işgal etmeleri  üzerine de   bütün yurtta protesto mitingleri </a:t>
            </a:r>
            <a:r>
              <a:rPr lang="tr-TR" sz="1800" dirty="0">
                <a:solidFill>
                  <a:schemeClr val="tx1"/>
                </a:solidFill>
              </a:rPr>
              <a:t>düzenlendi</a:t>
            </a:r>
            <a:r>
              <a:rPr lang="tr-TR" sz="1800" dirty="0" smtClean="0">
                <a:solidFill>
                  <a:schemeClr val="tx1"/>
                </a:solidFill>
              </a:rPr>
              <a:t>. </a:t>
            </a:r>
            <a:endParaRPr lang="tr-TR" sz="1800" dirty="0">
              <a:solidFill>
                <a:schemeClr val="tx1"/>
              </a:solidFill>
            </a:endParaRPr>
          </a:p>
        </p:txBody>
      </p:sp>
    </p:spTree>
    <p:extLst>
      <p:ext uri="{BB962C8B-B14F-4D97-AF65-F5344CB8AC3E}">
        <p14:creationId xmlns:p14="http://schemas.microsoft.com/office/powerpoint/2010/main" xmlns="" val="23895282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galip\OneDrive\Resimler\Ekran Görüntüleri\2016-09-05.pn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9543" y="1752600"/>
            <a:ext cx="7344914" cy="4373563"/>
          </a:xfrm>
          <a:prstGeom prst="rect">
            <a:avLst/>
          </a:prstGeom>
          <a:noFill/>
          <a:extLst>
            <a:ext uri="{909E8E84-426E-40DD-AFC4-6F175D3DCCD1}">
              <a14:hiddenFill xmlns:a14="http://schemas.microsoft.com/office/drawing/2010/main" xmlns="">
                <a:solidFill>
                  <a:srgbClr val="FFFFFF"/>
                </a:solidFill>
              </a14:hiddenFill>
            </a:ext>
          </a:extLst>
        </p:spPr>
      </p:pic>
      <p:sp>
        <p:nvSpPr>
          <p:cNvPr id="9" name="Başlık 1"/>
          <p:cNvSpPr>
            <a:spLocks noGrp="1"/>
          </p:cNvSpPr>
          <p:nvPr>
            <p:ph type="title"/>
          </p:nvPr>
        </p:nvSpPr>
        <p:spPr/>
        <p:txBody>
          <a:bodyPr>
            <a:normAutofit/>
          </a:bodyPr>
          <a:lstStyle/>
          <a:p>
            <a:r>
              <a:rPr lang="tr-TR" sz="2800" b="1" cap="none" dirty="0">
                <a:solidFill>
                  <a:srgbClr val="FF0000"/>
                </a:solidFill>
                <a:latin typeface="+mn-lt"/>
              </a:rPr>
              <a:t>Mondros Ateşkes </a:t>
            </a:r>
            <a:r>
              <a:rPr lang="tr-TR" sz="2800" b="1" cap="none" dirty="0" smtClean="0">
                <a:solidFill>
                  <a:srgbClr val="FF0000"/>
                </a:solidFill>
                <a:latin typeface="+mn-lt"/>
              </a:rPr>
              <a:t>Antlaşması’na Göre İşgal Edilen Yerler</a:t>
            </a:r>
            <a:endParaRPr lang="tr-TR" sz="2800" b="1" cap="none" dirty="0">
              <a:solidFill>
                <a:srgbClr val="FF0000"/>
              </a:solidFill>
              <a:latin typeface="+mn-lt"/>
            </a:endParaRPr>
          </a:p>
        </p:txBody>
      </p:sp>
    </p:spTree>
    <p:extLst>
      <p:ext uri="{BB962C8B-B14F-4D97-AF65-F5344CB8AC3E}">
        <p14:creationId xmlns:p14="http://schemas.microsoft.com/office/powerpoint/2010/main" xmlns="" val="29161036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PARİS BARIŞ </a:t>
            </a:r>
            <a:r>
              <a:rPr lang="tr-TR" sz="2800" b="1" cap="none" dirty="0" smtClean="0">
                <a:solidFill>
                  <a:srgbClr val="FF0000"/>
                </a:solidFill>
                <a:latin typeface="+mn-lt"/>
              </a:rPr>
              <a:t>KONFERANSI (</a:t>
            </a:r>
            <a:r>
              <a:rPr lang="tr-TR" sz="2800" i="1" dirty="0" smtClean="0"/>
              <a:t>18 </a:t>
            </a:r>
            <a:r>
              <a:rPr lang="tr-TR" sz="2800" i="1" dirty="0"/>
              <a:t>Ocak </a:t>
            </a:r>
            <a:r>
              <a:rPr lang="tr-TR" sz="2800" i="1" dirty="0" smtClean="0"/>
              <a:t>1919 )</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340768"/>
            <a:ext cx="8229600" cy="4373563"/>
          </a:xfrm>
        </p:spPr>
        <p:txBody>
          <a:bodyPr>
            <a:noAutofit/>
          </a:bodyPr>
          <a:lstStyle/>
          <a:p>
            <a:pPr marL="114300" indent="0">
              <a:buNone/>
            </a:pPr>
            <a:r>
              <a:rPr lang="tr-TR" sz="2000" b="1" dirty="0">
                <a:solidFill>
                  <a:schemeClr val="tx1"/>
                </a:solidFill>
              </a:rPr>
              <a:t>TOPLANMA NEDENİ: </a:t>
            </a:r>
            <a:r>
              <a:rPr lang="tr-TR" sz="2000" dirty="0">
                <a:solidFill>
                  <a:schemeClr val="tx1"/>
                </a:solidFill>
              </a:rPr>
              <a:t>1.Dünya savaşında yenen devletler ile yenilen devletler arasında barış anlamalarını imzalamak.</a:t>
            </a:r>
          </a:p>
          <a:p>
            <a:pPr marL="114300" indent="0">
              <a:buNone/>
            </a:pPr>
            <a:r>
              <a:rPr lang="tr-TR" sz="2000" b="1" dirty="0">
                <a:solidFill>
                  <a:schemeClr val="tx1"/>
                </a:solidFill>
              </a:rPr>
              <a:t>ASIL AMAÇ: </a:t>
            </a:r>
            <a:r>
              <a:rPr lang="tr-TR" sz="2000" dirty="0">
                <a:solidFill>
                  <a:schemeClr val="tx1"/>
                </a:solidFill>
              </a:rPr>
              <a:t>Osmanlıyı aralarında yeniden paylaşmak</a:t>
            </a:r>
          </a:p>
          <a:p>
            <a:pPr marL="114300" indent="0">
              <a:buNone/>
            </a:pPr>
            <a:r>
              <a:rPr lang="tr-TR" sz="2000" b="1" dirty="0">
                <a:solidFill>
                  <a:schemeClr val="tx1"/>
                </a:solidFill>
              </a:rPr>
              <a:t>Paris Konferansı Gelişmeleri;</a:t>
            </a:r>
          </a:p>
          <a:p>
            <a:pPr marL="114300" indent="0">
              <a:buNone/>
            </a:pPr>
            <a:r>
              <a:rPr lang="tr-TR" sz="2000" dirty="0">
                <a:solidFill>
                  <a:schemeClr val="tx1"/>
                </a:solidFill>
              </a:rPr>
              <a:t>  Wilson’un istediği barış örgütü olan Milletler Cemiyeti (Cemiyet-i </a:t>
            </a:r>
            <a:r>
              <a:rPr lang="tr-TR" sz="2000" dirty="0" smtClean="0">
                <a:solidFill>
                  <a:schemeClr val="tx1"/>
                </a:solidFill>
              </a:rPr>
              <a:t>Akvam)kurulmuştur</a:t>
            </a:r>
            <a:r>
              <a:rPr lang="tr-TR" sz="2000" dirty="0">
                <a:solidFill>
                  <a:schemeClr val="tx1"/>
                </a:solidFill>
              </a:rPr>
              <a:t>.</a:t>
            </a:r>
          </a:p>
          <a:p>
            <a:pPr marL="114300" indent="0">
              <a:buNone/>
            </a:pPr>
            <a:r>
              <a:rPr lang="tr-TR" sz="2000" dirty="0">
                <a:solidFill>
                  <a:schemeClr val="tx1"/>
                </a:solidFill>
              </a:rPr>
              <a:t>  Yunanistan İtilaf Devletlerinin yanında savaşa girmiştir.</a:t>
            </a:r>
          </a:p>
          <a:p>
            <a:pPr marL="114300" indent="0">
              <a:buNone/>
            </a:pPr>
            <a:r>
              <a:rPr lang="tr-TR" sz="2000" b="1" dirty="0">
                <a:solidFill>
                  <a:schemeClr val="tx1"/>
                </a:solidFill>
              </a:rPr>
              <a:t>NOT: </a:t>
            </a:r>
            <a:r>
              <a:rPr lang="tr-TR" sz="2000" dirty="0">
                <a:solidFill>
                  <a:schemeClr val="tx1"/>
                </a:solidFill>
              </a:rPr>
              <a:t>Savaşa en son giren İtilaf devleti YUNANİSTAN’DIR.</a:t>
            </a:r>
          </a:p>
          <a:p>
            <a:pPr marL="114300" indent="0">
              <a:buNone/>
            </a:pPr>
            <a:r>
              <a:rPr lang="tr-TR" sz="2000" dirty="0">
                <a:solidFill>
                  <a:schemeClr val="tx1"/>
                </a:solidFill>
              </a:rPr>
              <a:t>  İtalya’nın payı olan İzmir ve çevresi Yunanistan’a verildi.</a:t>
            </a:r>
          </a:p>
          <a:p>
            <a:pPr marL="114300" indent="0">
              <a:buNone/>
            </a:pPr>
            <a:r>
              <a:rPr lang="tr-TR" sz="2000" b="1" dirty="0">
                <a:solidFill>
                  <a:schemeClr val="tx1"/>
                </a:solidFill>
              </a:rPr>
              <a:t>NOT: </a:t>
            </a:r>
            <a:r>
              <a:rPr lang="tr-TR" sz="2000" dirty="0">
                <a:solidFill>
                  <a:schemeClr val="tx1"/>
                </a:solidFill>
              </a:rPr>
              <a:t>İtilaf devletleri arasındaki ilk anlaşmazlıktır. Nedeni Akdeniz </a:t>
            </a:r>
            <a:r>
              <a:rPr lang="tr-TR" sz="2000" dirty="0" smtClean="0">
                <a:solidFill>
                  <a:schemeClr val="tx1"/>
                </a:solidFill>
              </a:rPr>
              <a:t>ve Boğazların </a:t>
            </a:r>
            <a:r>
              <a:rPr lang="tr-TR" sz="2000" dirty="0">
                <a:solidFill>
                  <a:schemeClr val="tx1"/>
                </a:solidFill>
              </a:rPr>
              <a:t>güzergâhında güçlü bir İtalya görmek istememeleridir.</a:t>
            </a:r>
          </a:p>
          <a:p>
            <a:pPr marL="114300" indent="0">
              <a:buNone/>
            </a:pPr>
            <a:r>
              <a:rPr lang="tr-TR" sz="2000" dirty="0">
                <a:solidFill>
                  <a:schemeClr val="tx1"/>
                </a:solidFill>
              </a:rPr>
              <a:t>  Sömürgeciliğin yerine Manda ve </a:t>
            </a:r>
            <a:r>
              <a:rPr lang="tr-TR" dirty="0">
                <a:solidFill>
                  <a:schemeClr val="tx1"/>
                </a:solidFill>
              </a:rPr>
              <a:t>Himaye</a:t>
            </a:r>
            <a:r>
              <a:rPr lang="tr-TR" sz="2000" dirty="0">
                <a:solidFill>
                  <a:schemeClr val="tx1"/>
                </a:solidFill>
              </a:rPr>
              <a:t> fikri kabul edilmiştir.</a:t>
            </a:r>
          </a:p>
        </p:txBody>
      </p:sp>
    </p:spTree>
    <p:extLst>
      <p:ext uri="{BB962C8B-B14F-4D97-AF65-F5344CB8AC3E}">
        <p14:creationId xmlns:p14="http://schemas.microsoft.com/office/powerpoint/2010/main" xmlns="" val="28257978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PARİS BARIŞ </a:t>
            </a:r>
            <a:r>
              <a:rPr lang="tr-TR" sz="2800" b="1" cap="none" dirty="0" smtClean="0">
                <a:solidFill>
                  <a:srgbClr val="FF0000"/>
                </a:solidFill>
                <a:latin typeface="+mn-lt"/>
              </a:rPr>
              <a:t>KONFERANSI SONUNDA İMZALANAN ATEŞKES ANTLAŞMALARI</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700808"/>
            <a:ext cx="8229600" cy="4373563"/>
          </a:xfrm>
        </p:spPr>
        <p:txBody>
          <a:bodyPr>
            <a:noAutofit/>
          </a:bodyPr>
          <a:lstStyle/>
          <a:p>
            <a:pPr marL="114300" indent="0">
              <a:buNone/>
            </a:pPr>
            <a:endParaRPr lang="tr-TR" sz="2000" dirty="0" smtClean="0">
              <a:solidFill>
                <a:schemeClr val="tx1"/>
              </a:solidFill>
            </a:endParaRPr>
          </a:p>
          <a:p>
            <a:pPr marL="114300" indent="0">
              <a:buNone/>
            </a:pPr>
            <a:r>
              <a:rPr lang="tr-TR" sz="2000" b="1" dirty="0" smtClean="0">
                <a:solidFill>
                  <a:schemeClr val="tx1"/>
                </a:solidFill>
              </a:rPr>
              <a:t>Konferans </a:t>
            </a:r>
            <a:r>
              <a:rPr lang="tr-TR" sz="2000" b="1" dirty="0">
                <a:solidFill>
                  <a:schemeClr val="tx1"/>
                </a:solidFill>
              </a:rPr>
              <a:t>Sonunda :</a:t>
            </a:r>
          </a:p>
          <a:p>
            <a:pPr marL="114300" indent="0">
              <a:buNone/>
            </a:pPr>
            <a:r>
              <a:rPr lang="tr-TR" sz="2000" dirty="0">
                <a:solidFill>
                  <a:schemeClr val="tx1"/>
                </a:solidFill>
              </a:rPr>
              <a:t>Almanya </a:t>
            </a:r>
            <a:r>
              <a:rPr lang="tr-TR" sz="2000" dirty="0" smtClean="0">
                <a:solidFill>
                  <a:schemeClr val="tx1"/>
                </a:solidFill>
              </a:rPr>
              <a:t>               	/ Versay </a:t>
            </a:r>
            <a:r>
              <a:rPr lang="tr-TR" sz="2000" dirty="0">
                <a:solidFill>
                  <a:schemeClr val="tx1"/>
                </a:solidFill>
              </a:rPr>
              <a:t>Anlaşması </a:t>
            </a:r>
            <a:endParaRPr lang="tr-TR" sz="2000" dirty="0" smtClean="0">
              <a:solidFill>
                <a:schemeClr val="tx1"/>
              </a:solidFill>
            </a:endParaRPr>
          </a:p>
          <a:p>
            <a:pPr marL="114300" indent="0">
              <a:buNone/>
            </a:pPr>
            <a:r>
              <a:rPr lang="tr-TR" sz="2000" dirty="0" smtClean="0">
                <a:solidFill>
                  <a:schemeClr val="tx1"/>
                </a:solidFill>
              </a:rPr>
              <a:t>Avusturya		/ Sen </a:t>
            </a:r>
            <a:r>
              <a:rPr lang="tr-TR" sz="2000" dirty="0">
                <a:solidFill>
                  <a:schemeClr val="tx1"/>
                </a:solidFill>
              </a:rPr>
              <a:t>Jermen Ant. </a:t>
            </a:r>
            <a:endParaRPr lang="tr-TR" sz="2000" dirty="0" smtClean="0">
              <a:solidFill>
                <a:schemeClr val="tx1"/>
              </a:solidFill>
            </a:endParaRPr>
          </a:p>
          <a:p>
            <a:pPr marL="114300" indent="0">
              <a:buNone/>
            </a:pPr>
            <a:r>
              <a:rPr lang="tr-TR" sz="2000" dirty="0" smtClean="0">
                <a:solidFill>
                  <a:schemeClr val="tx1"/>
                </a:solidFill>
              </a:rPr>
              <a:t>Macaristan 		/ Trianon </a:t>
            </a:r>
            <a:r>
              <a:rPr lang="tr-TR" sz="2000" dirty="0">
                <a:solidFill>
                  <a:schemeClr val="tx1"/>
                </a:solidFill>
              </a:rPr>
              <a:t>Ant</a:t>
            </a:r>
            <a:r>
              <a:rPr lang="tr-TR" sz="2000" dirty="0" smtClean="0">
                <a:solidFill>
                  <a:schemeClr val="tx1"/>
                </a:solidFill>
              </a:rPr>
              <a:t>.</a:t>
            </a:r>
          </a:p>
          <a:p>
            <a:pPr marL="114300" indent="0">
              <a:buNone/>
            </a:pPr>
            <a:r>
              <a:rPr lang="tr-TR" sz="2000" dirty="0" smtClean="0">
                <a:solidFill>
                  <a:schemeClr val="tx1"/>
                </a:solidFill>
              </a:rPr>
              <a:t>Bulgaristan 		/ Nöyyi </a:t>
            </a:r>
            <a:r>
              <a:rPr lang="tr-TR" sz="2000" dirty="0">
                <a:solidFill>
                  <a:schemeClr val="tx1"/>
                </a:solidFill>
              </a:rPr>
              <a:t>Ant. </a:t>
            </a:r>
            <a:endParaRPr lang="tr-TR" sz="2000" dirty="0" smtClean="0">
              <a:solidFill>
                <a:schemeClr val="tx1"/>
              </a:solidFill>
            </a:endParaRPr>
          </a:p>
          <a:p>
            <a:pPr marL="114300" indent="0">
              <a:buNone/>
            </a:pPr>
            <a:endParaRPr lang="tr-TR" sz="2000" dirty="0">
              <a:solidFill>
                <a:schemeClr val="tx1"/>
              </a:solidFill>
            </a:endParaRPr>
          </a:p>
          <a:p>
            <a:pPr marL="114300" indent="0">
              <a:buNone/>
            </a:pPr>
            <a:r>
              <a:rPr lang="tr-TR" sz="2000" dirty="0">
                <a:solidFill>
                  <a:schemeClr val="tx1"/>
                </a:solidFill>
              </a:rPr>
              <a:t>Bu dört ülke ile barış imzalandı. Ancak Osmanlının barışı henüz paylaşımlar yapılmadığından </a:t>
            </a:r>
            <a:r>
              <a:rPr lang="tr-TR" sz="2000" dirty="0" smtClean="0">
                <a:solidFill>
                  <a:schemeClr val="tx1"/>
                </a:solidFill>
              </a:rPr>
              <a:t>sonraya bırakıldı..</a:t>
            </a:r>
          </a:p>
          <a:p>
            <a:pPr marL="114300" indent="0">
              <a:buNone/>
            </a:pPr>
            <a:endParaRPr lang="tr-TR" sz="2000" dirty="0">
              <a:solidFill>
                <a:schemeClr val="tx1"/>
              </a:solidFill>
            </a:endParaRPr>
          </a:p>
          <a:p>
            <a:pPr marL="114300" indent="0">
              <a:buNone/>
            </a:pPr>
            <a:r>
              <a:rPr lang="tr-TR" sz="2000" dirty="0">
                <a:solidFill>
                  <a:schemeClr val="tx1"/>
                </a:solidFill>
              </a:rPr>
              <a:t>Osmanlı </a:t>
            </a:r>
            <a:r>
              <a:rPr lang="tr-TR" sz="2000" dirty="0" smtClean="0">
                <a:solidFill>
                  <a:schemeClr val="tx1"/>
                </a:solidFill>
              </a:rPr>
              <a:t>/ SEVR </a:t>
            </a:r>
            <a:r>
              <a:rPr lang="tr-TR" sz="2000" dirty="0">
                <a:solidFill>
                  <a:schemeClr val="tx1"/>
                </a:solidFill>
              </a:rPr>
              <a:t>ANTLAŞMASI</a:t>
            </a:r>
          </a:p>
          <a:p>
            <a:pPr marL="114300" indent="0">
              <a:buNone/>
            </a:pPr>
            <a:endParaRPr lang="tr-TR" sz="2000" dirty="0">
              <a:solidFill>
                <a:schemeClr val="tx1"/>
              </a:solidFill>
            </a:endParaRPr>
          </a:p>
        </p:txBody>
      </p:sp>
    </p:spTree>
    <p:extLst>
      <p:ext uri="{BB962C8B-B14F-4D97-AF65-F5344CB8AC3E}">
        <p14:creationId xmlns:p14="http://schemas.microsoft.com/office/powerpoint/2010/main" xmlns="" val="18943290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Memleketin İç Durumu ve Cemiyetler</a:t>
            </a: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2000" dirty="0" smtClean="0">
                <a:solidFill>
                  <a:schemeClr val="tx1"/>
                </a:solidFill>
              </a:rPr>
              <a:t>Birinci </a:t>
            </a:r>
            <a:r>
              <a:rPr lang="tr-TR" sz="2000" dirty="0">
                <a:solidFill>
                  <a:schemeClr val="tx1"/>
                </a:solidFill>
              </a:rPr>
              <a:t>Dünya Savaşı’nda en son Suriye Cephesi’nde görev yapan Mustafa Kemal ateşkesin ardından </a:t>
            </a:r>
            <a:r>
              <a:rPr lang="tr-TR" sz="2000" b="1" dirty="0" smtClean="0">
                <a:solidFill>
                  <a:schemeClr val="tx1"/>
                </a:solidFill>
              </a:rPr>
              <a:t>13 Kasım </a:t>
            </a:r>
            <a:r>
              <a:rPr lang="tr-TR" sz="2000" b="1" dirty="0">
                <a:solidFill>
                  <a:schemeClr val="tx1"/>
                </a:solidFill>
              </a:rPr>
              <a:t>1918’de </a:t>
            </a:r>
            <a:r>
              <a:rPr lang="tr-TR" sz="2000" dirty="0">
                <a:solidFill>
                  <a:schemeClr val="tx1"/>
                </a:solidFill>
              </a:rPr>
              <a:t>İstanbul’a geldi. Aynı gün İtilaf Devletleri donanması da İstanbul Boğazı’na demirlemişti. </a:t>
            </a:r>
            <a:r>
              <a:rPr lang="tr-TR" sz="2000" b="1" dirty="0" smtClean="0">
                <a:solidFill>
                  <a:schemeClr val="tx1"/>
                </a:solidFill>
              </a:rPr>
              <a:t>Mustafa Kemal’in yanında bulunan  yaveri  Cevat Abbas </a:t>
            </a:r>
            <a:r>
              <a:rPr lang="tr-TR" sz="2000" dirty="0">
                <a:solidFill>
                  <a:schemeClr val="tx1"/>
                </a:solidFill>
              </a:rPr>
              <a:t>bu </a:t>
            </a:r>
            <a:r>
              <a:rPr lang="tr-TR" sz="2000" dirty="0" smtClean="0">
                <a:solidFill>
                  <a:schemeClr val="tx1"/>
                </a:solidFill>
              </a:rPr>
              <a:t>manzarayı şu sözlerle anlatır: </a:t>
            </a:r>
          </a:p>
          <a:p>
            <a:pPr marL="114300" indent="0">
              <a:buNone/>
            </a:pPr>
            <a:r>
              <a:rPr lang="tr-TR" sz="2000" dirty="0">
                <a:solidFill>
                  <a:schemeClr val="tx1"/>
                </a:solidFill>
              </a:rPr>
              <a:t>“İstanbul’a geldiğimiz günü </a:t>
            </a:r>
            <a:r>
              <a:rPr lang="tr-TR" sz="2000" dirty="0" smtClean="0">
                <a:solidFill>
                  <a:schemeClr val="tx1"/>
                </a:solidFill>
              </a:rPr>
              <a:t>hiç unutmam</a:t>
            </a:r>
            <a:r>
              <a:rPr lang="tr-TR" sz="2000" dirty="0">
                <a:solidFill>
                  <a:schemeClr val="tx1"/>
                </a:solidFill>
              </a:rPr>
              <a:t>. Şehrin çok üzüntü veren </a:t>
            </a:r>
            <a:r>
              <a:rPr lang="tr-TR" sz="2000" dirty="0" smtClean="0">
                <a:solidFill>
                  <a:schemeClr val="tx1"/>
                </a:solidFill>
              </a:rPr>
              <a:t>bir hâli </a:t>
            </a:r>
            <a:r>
              <a:rPr lang="tr-TR" sz="2000" dirty="0">
                <a:solidFill>
                  <a:schemeClr val="tx1"/>
                </a:solidFill>
              </a:rPr>
              <a:t>vardı. İstanbul, düşman </a:t>
            </a:r>
            <a:r>
              <a:rPr lang="tr-TR" sz="2000" dirty="0" smtClean="0">
                <a:solidFill>
                  <a:schemeClr val="tx1"/>
                </a:solidFill>
              </a:rPr>
              <a:t>donanmaları limana  girerken </a:t>
            </a:r>
            <a:r>
              <a:rPr lang="tr-TR" sz="2000" dirty="0">
                <a:solidFill>
                  <a:schemeClr val="tx1"/>
                </a:solidFill>
              </a:rPr>
              <a:t>felaketin matemini tutuyor</a:t>
            </a:r>
            <a:r>
              <a:rPr lang="tr-TR" sz="2000" dirty="0" smtClean="0">
                <a:solidFill>
                  <a:schemeClr val="tx1"/>
                </a:solidFill>
              </a:rPr>
              <a:t>, büyük matemine Atatürk’ü </a:t>
            </a:r>
            <a:endParaRPr lang="tr-TR" sz="2000" dirty="0">
              <a:solidFill>
                <a:schemeClr val="tx1"/>
              </a:solidFill>
            </a:endParaRPr>
          </a:p>
          <a:p>
            <a:pPr marL="114300" indent="0">
              <a:buNone/>
            </a:pPr>
            <a:r>
              <a:rPr lang="tr-TR" sz="2000" dirty="0">
                <a:solidFill>
                  <a:schemeClr val="tx1"/>
                </a:solidFill>
              </a:rPr>
              <a:t>de </a:t>
            </a:r>
            <a:r>
              <a:rPr lang="tr-TR" sz="2000" dirty="0" smtClean="0">
                <a:solidFill>
                  <a:schemeClr val="tx1"/>
                </a:solidFill>
              </a:rPr>
              <a:t>ortak  ediyordu. Askerî ulaşıma ait köhne bir motorla deniz  ortasına yayılan bir çelik  ormanının içinden </a:t>
            </a:r>
            <a:r>
              <a:rPr lang="tr-TR" sz="2000" dirty="0">
                <a:solidFill>
                  <a:schemeClr val="tx1"/>
                </a:solidFill>
              </a:rPr>
              <a:t>geçiyorduk. </a:t>
            </a:r>
            <a:r>
              <a:rPr lang="tr-TR" sz="2000" dirty="0" smtClean="0">
                <a:solidFill>
                  <a:schemeClr val="tx1"/>
                </a:solidFill>
              </a:rPr>
              <a:t> tatürk’ün  dudaklarından  </a:t>
            </a:r>
            <a:r>
              <a:rPr lang="tr-TR" sz="2000" b="1" dirty="0" smtClean="0">
                <a:solidFill>
                  <a:schemeClr val="tx1"/>
                </a:solidFill>
              </a:rPr>
              <a:t>‘</a:t>
            </a:r>
            <a:r>
              <a:rPr lang="tr-TR" sz="2000" b="1" dirty="0">
                <a:solidFill>
                  <a:schemeClr val="tx1"/>
                </a:solidFill>
              </a:rPr>
              <a:t>Geldikleri gibi giderler</a:t>
            </a:r>
            <a:r>
              <a:rPr lang="tr-TR" sz="2000" b="1" dirty="0" smtClean="0">
                <a:solidFill>
                  <a:schemeClr val="tx1"/>
                </a:solidFill>
              </a:rPr>
              <a:t>!’ </a:t>
            </a:r>
            <a:r>
              <a:rPr lang="tr-TR" sz="2000" dirty="0" smtClean="0">
                <a:solidFill>
                  <a:schemeClr val="tx1"/>
                </a:solidFill>
              </a:rPr>
              <a:t>cümlesini  duyduğum zaman, işgalin  doğurduğu derin </a:t>
            </a:r>
            <a:r>
              <a:rPr lang="tr-TR" sz="2000" dirty="0">
                <a:solidFill>
                  <a:schemeClr val="tx1"/>
                </a:solidFill>
              </a:rPr>
              <a:t>ve </a:t>
            </a:r>
            <a:r>
              <a:rPr lang="tr-TR" sz="2000" dirty="0" smtClean="0">
                <a:solidFill>
                  <a:schemeClr val="tx1"/>
                </a:solidFill>
              </a:rPr>
              <a:t>kederli ümitsizliği  </a:t>
            </a:r>
            <a:endParaRPr lang="tr-TR" sz="2000" dirty="0">
              <a:solidFill>
                <a:schemeClr val="tx1"/>
              </a:solidFill>
            </a:endParaRPr>
          </a:p>
          <a:p>
            <a:pPr marL="114300" indent="0">
              <a:buNone/>
            </a:pPr>
            <a:r>
              <a:rPr lang="tr-TR" sz="2000" dirty="0" smtClean="0">
                <a:solidFill>
                  <a:schemeClr val="tx1"/>
                </a:solidFill>
              </a:rPr>
              <a:t>Derhâl  unuttum. Cevabımda acele ettim:  ‘Size nasip </a:t>
            </a:r>
            <a:r>
              <a:rPr lang="tr-TR" sz="2000" dirty="0">
                <a:solidFill>
                  <a:schemeClr val="tx1"/>
                </a:solidFill>
              </a:rPr>
              <a:t>olacak</a:t>
            </a:r>
            <a:r>
              <a:rPr lang="tr-TR" sz="2000" dirty="0" smtClean="0">
                <a:solidFill>
                  <a:schemeClr val="tx1"/>
                </a:solidFill>
              </a:rPr>
              <a:t>, bunları siz kovacaksınız  Paşa’m!’ dedim</a:t>
            </a:r>
            <a:r>
              <a:rPr lang="tr-TR" sz="2000" dirty="0">
                <a:solidFill>
                  <a:schemeClr val="tx1"/>
                </a:solidFill>
              </a:rPr>
              <a:t>. Gülümsedi.”</a:t>
            </a:r>
          </a:p>
          <a:p>
            <a:pPr marL="114300" indent="0">
              <a:buNone/>
            </a:pPr>
            <a:endParaRPr lang="tr-TR" sz="2000" dirty="0">
              <a:solidFill>
                <a:schemeClr val="tx1"/>
              </a:solidFill>
            </a:endParaRPr>
          </a:p>
          <a:p>
            <a:pPr marL="114300" indent="0">
              <a:buNone/>
            </a:pPr>
            <a:endParaRPr lang="tr-TR" sz="2000" dirty="0">
              <a:solidFill>
                <a:schemeClr val="tx1"/>
              </a:solidFill>
            </a:endParaRPr>
          </a:p>
        </p:txBody>
      </p:sp>
    </p:spTree>
    <p:extLst>
      <p:ext uri="{BB962C8B-B14F-4D97-AF65-F5344CB8AC3E}">
        <p14:creationId xmlns:p14="http://schemas.microsoft.com/office/powerpoint/2010/main" xmlns="" val="39895584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Varlığa Düşman </a:t>
            </a:r>
            <a:r>
              <a:rPr lang="tr-TR" sz="2800" b="1" cap="none" dirty="0" smtClean="0">
                <a:solidFill>
                  <a:srgbClr val="FF0000"/>
                </a:solidFill>
                <a:latin typeface="+mn-lt"/>
              </a:rPr>
              <a:t>Cemiyetler </a:t>
            </a:r>
            <a:r>
              <a:rPr lang="tr-TR" sz="2800" b="1" cap="none" dirty="0">
                <a:solidFill>
                  <a:srgbClr val="FF0000"/>
                </a:solidFill>
              </a:rPr>
              <a:t>Azınlıkların Kurduğu</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2000" dirty="0" smtClean="0">
                <a:solidFill>
                  <a:schemeClr val="tx1"/>
                </a:solidFill>
              </a:rPr>
              <a:t>Mondros </a:t>
            </a:r>
            <a:r>
              <a:rPr lang="tr-TR" sz="2000" dirty="0">
                <a:solidFill>
                  <a:schemeClr val="tx1"/>
                </a:solidFill>
              </a:rPr>
              <a:t>Ateşkes Antlaşması’nı izleyen günlerde galip devletlerin işgallerinden cesaret alan Rumlar </a:t>
            </a:r>
            <a:r>
              <a:rPr lang="tr-TR" sz="2000" dirty="0" smtClean="0">
                <a:solidFill>
                  <a:schemeClr val="tx1"/>
                </a:solidFill>
              </a:rPr>
              <a:t>ve Ermeniler </a:t>
            </a:r>
            <a:r>
              <a:rPr lang="tr-TR" sz="2000" dirty="0">
                <a:solidFill>
                  <a:schemeClr val="tx1"/>
                </a:solidFill>
              </a:rPr>
              <a:t>gibi azınlık </a:t>
            </a:r>
            <a:r>
              <a:rPr lang="tr-TR" sz="2000" dirty="0" smtClean="0">
                <a:solidFill>
                  <a:schemeClr val="tx1"/>
                </a:solidFill>
              </a:rPr>
              <a:t> grupları </a:t>
            </a:r>
            <a:r>
              <a:rPr lang="tr-TR" sz="2000" dirty="0">
                <a:solidFill>
                  <a:schemeClr val="tx1"/>
                </a:solidFill>
              </a:rPr>
              <a:t>kendi devletlerini kurmak amacıyla Türklere karşı saldırıya geçtiler. </a:t>
            </a:r>
            <a:endParaRPr lang="tr-TR" sz="2000" dirty="0" smtClean="0">
              <a:solidFill>
                <a:schemeClr val="tx1"/>
              </a:solidFill>
            </a:endParaRPr>
          </a:p>
          <a:p>
            <a:pPr marL="114300" indent="0">
              <a:buNone/>
            </a:pPr>
            <a:r>
              <a:rPr lang="tr-TR" sz="2000" dirty="0" smtClean="0">
                <a:solidFill>
                  <a:schemeClr val="tx1"/>
                </a:solidFill>
              </a:rPr>
              <a:t>Bunlardan Rumlar </a:t>
            </a:r>
            <a:r>
              <a:rPr lang="tr-TR" sz="2000" dirty="0">
                <a:solidFill>
                  <a:schemeClr val="tx1"/>
                </a:solidFill>
              </a:rPr>
              <a:t>bir yandan işgalcilere </a:t>
            </a:r>
            <a:r>
              <a:rPr lang="tr-TR" sz="2000" dirty="0" smtClean="0">
                <a:solidFill>
                  <a:schemeClr val="tx1"/>
                </a:solidFill>
              </a:rPr>
              <a:t>yardım ederken </a:t>
            </a:r>
            <a:r>
              <a:rPr lang="tr-TR" sz="2000" dirty="0">
                <a:solidFill>
                  <a:schemeClr val="tx1"/>
                </a:solidFill>
              </a:rPr>
              <a:t>diğer yandan Türklere karşı doğrudan </a:t>
            </a:r>
            <a:r>
              <a:rPr lang="tr-TR" sz="2000" dirty="0" smtClean="0">
                <a:solidFill>
                  <a:schemeClr val="tx1"/>
                </a:solidFill>
              </a:rPr>
              <a:t>silahlı faaliyetlerde bulunmaya  başladılar. Bu faaliyetlerini daha etkili biçimde </a:t>
            </a:r>
            <a:r>
              <a:rPr lang="tr-TR" sz="2000" dirty="0">
                <a:solidFill>
                  <a:schemeClr val="tx1"/>
                </a:solidFill>
              </a:rPr>
              <a:t>yürütmek için de </a:t>
            </a:r>
            <a:r>
              <a:rPr lang="tr-TR" sz="2000" b="1" dirty="0" smtClean="0">
                <a:solidFill>
                  <a:srgbClr val="FF0000"/>
                </a:solidFill>
              </a:rPr>
              <a:t>Mavri Mira ve Pontu</a:t>
            </a:r>
            <a:r>
              <a:rPr lang="tr-TR" sz="2000" dirty="0" smtClean="0">
                <a:solidFill>
                  <a:schemeClr val="tx1"/>
                </a:solidFill>
              </a:rPr>
              <a:t>s adlarını taşıyan  çeşitli cemiyetler kurdular</a:t>
            </a:r>
            <a:r>
              <a:rPr lang="tr-TR" sz="2000" dirty="0">
                <a:solidFill>
                  <a:schemeClr val="tx1"/>
                </a:solidFill>
              </a:rPr>
              <a:t>.</a:t>
            </a:r>
          </a:p>
        </p:txBody>
      </p:sp>
    </p:spTree>
    <p:extLst>
      <p:ext uri="{BB962C8B-B14F-4D97-AF65-F5344CB8AC3E}">
        <p14:creationId xmlns:p14="http://schemas.microsoft.com/office/powerpoint/2010/main" xmlns="" val="9789459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Varlığa Düşman </a:t>
            </a:r>
            <a:r>
              <a:rPr lang="tr-TR" sz="2800" b="1" cap="none" dirty="0" smtClean="0">
                <a:solidFill>
                  <a:srgbClr val="FF0000"/>
                </a:solidFill>
                <a:latin typeface="+mn-lt"/>
              </a:rPr>
              <a:t>Cemiyetler </a:t>
            </a:r>
            <a:r>
              <a:rPr lang="tr-TR" sz="2800" b="1" cap="none" dirty="0">
                <a:solidFill>
                  <a:srgbClr val="FF0000"/>
                </a:solidFill>
              </a:rPr>
              <a:t>Azınlıkların Kurduğu</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2000" dirty="0">
                <a:solidFill>
                  <a:schemeClr val="tx1"/>
                </a:solidFill>
              </a:rPr>
              <a:t>Rumlar gibi Anadolu’da devlet kurmak </a:t>
            </a:r>
            <a:r>
              <a:rPr lang="tr-TR" sz="2000" dirty="0" smtClean="0">
                <a:solidFill>
                  <a:schemeClr val="tx1"/>
                </a:solidFill>
              </a:rPr>
              <a:t>isteyen bir diğer azınlık ise </a:t>
            </a:r>
            <a:r>
              <a:rPr lang="tr-TR" sz="2000" dirty="0">
                <a:solidFill>
                  <a:schemeClr val="tx1"/>
                </a:solidFill>
              </a:rPr>
              <a:t>Ermenilerdi</a:t>
            </a:r>
            <a:r>
              <a:rPr lang="tr-TR" sz="2000" dirty="0" smtClean="0">
                <a:solidFill>
                  <a:schemeClr val="tx1"/>
                </a:solidFill>
              </a:rPr>
              <a:t>. </a:t>
            </a:r>
            <a:r>
              <a:rPr lang="tr-TR" sz="2000" b="1" dirty="0" smtClean="0">
                <a:solidFill>
                  <a:srgbClr val="FF0000"/>
                </a:solidFill>
              </a:rPr>
              <a:t>Ermeniler</a:t>
            </a:r>
            <a:r>
              <a:rPr lang="tr-TR" sz="2000" dirty="0" smtClean="0">
                <a:solidFill>
                  <a:schemeClr val="tx1"/>
                </a:solidFill>
              </a:rPr>
              <a:t> bu amaçla </a:t>
            </a:r>
            <a:r>
              <a:rPr lang="tr-TR" sz="2000" b="1" dirty="0" smtClean="0">
                <a:solidFill>
                  <a:srgbClr val="FF0000"/>
                </a:solidFill>
              </a:rPr>
              <a:t>Hınçak ve Taşnak-Sütyun </a:t>
            </a:r>
            <a:r>
              <a:rPr lang="tr-TR" sz="2000" dirty="0" smtClean="0">
                <a:solidFill>
                  <a:schemeClr val="tx1"/>
                </a:solidFill>
              </a:rPr>
              <a:t>gibi  cemiyetler etrafında toplanmışlar, Mondros Ateşkesi’nden sonra da işgalci devletlerden aldıkları destekle silahlı saldırılarına hız vermişlerdi. Bu cemiyetlerin ortak  amacı; </a:t>
            </a:r>
            <a:r>
              <a:rPr lang="tr-TR" sz="2000" b="1" dirty="0" smtClean="0">
                <a:solidFill>
                  <a:schemeClr val="tx1"/>
                </a:solidFill>
              </a:rPr>
              <a:t>Çukurova, Erzurum</a:t>
            </a:r>
            <a:r>
              <a:rPr lang="tr-TR" sz="2000" b="1" dirty="0">
                <a:solidFill>
                  <a:schemeClr val="tx1"/>
                </a:solidFill>
              </a:rPr>
              <a:t>, </a:t>
            </a:r>
            <a:r>
              <a:rPr lang="tr-TR" sz="2000" b="1" dirty="0" smtClean="0">
                <a:solidFill>
                  <a:schemeClr val="tx1"/>
                </a:solidFill>
              </a:rPr>
              <a:t> Van, Bitlis</a:t>
            </a:r>
            <a:r>
              <a:rPr lang="tr-TR" sz="2000" b="1" dirty="0">
                <a:solidFill>
                  <a:schemeClr val="tx1"/>
                </a:solidFill>
              </a:rPr>
              <a:t>, </a:t>
            </a:r>
            <a:r>
              <a:rPr lang="tr-TR" sz="2000" b="1" dirty="0" smtClean="0">
                <a:solidFill>
                  <a:schemeClr val="tx1"/>
                </a:solidFill>
              </a:rPr>
              <a:t>Elâzığ ve Diyarbakır dolaylarında bir </a:t>
            </a:r>
            <a:r>
              <a:rPr lang="tr-TR" sz="2000" b="1" dirty="0">
                <a:solidFill>
                  <a:schemeClr val="tx1"/>
                </a:solidFill>
              </a:rPr>
              <a:t>Ermeni </a:t>
            </a:r>
            <a:r>
              <a:rPr lang="tr-TR" sz="2000" b="1" dirty="0" smtClean="0">
                <a:solidFill>
                  <a:schemeClr val="tx1"/>
                </a:solidFill>
              </a:rPr>
              <a:t>devleti kurmaktı</a:t>
            </a:r>
            <a:r>
              <a:rPr lang="tr-TR" sz="2000" b="1" dirty="0">
                <a:solidFill>
                  <a:schemeClr val="tx1"/>
                </a:solidFill>
              </a:rPr>
              <a:t>.</a:t>
            </a:r>
          </a:p>
        </p:txBody>
      </p:sp>
    </p:spTree>
    <p:extLst>
      <p:ext uri="{BB962C8B-B14F-4D97-AF65-F5344CB8AC3E}">
        <p14:creationId xmlns:p14="http://schemas.microsoft.com/office/powerpoint/2010/main" xmlns="" val="25710688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19" y="188640"/>
            <a:ext cx="8876303" cy="30243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Dikdörtgen 5"/>
          <p:cNvSpPr/>
          <p:nvPr/>
        </p:nvSpPr>
        <p:spPr>
          <a:xfrm>
            <a:off x="107504" y="3284984"/>
            <a:ext cx="8928992" cy="3139321"/>
          </a:xfrm>
          <a:prstGeom prst="rect">
            <a:avLst/>
          </a:prstGeom>
        </p:spPr>
        <p:txBody>
          <a:bodyPr wrap="square">
            <a:spAutoFit/>
          </a:bodyPr>
          <a:lstStyle/>
          <a:p>
            <a:r>
              <a:rPr lang="tr-TR" dirty="0" smtClean="0"/>
              <a:t>Fransa </a:t>
            </a:r>
            <a:r>
              <a:rPr lang="tr-TR" dirty="0"/>
              <a:t>ise 1870 yılında Almanya’ya kaptırdığı</a:t>
            </a:r>
            <a:r>
              <a:rPr lang="tr-TR" dirty="0" smtClean="0"/>
              <a:t>, zengin kömür yataklarının bulunduğu AlsasLoren Bölgesi’ni yeniden ele geçirmek için </a:t>
            </a:r>
            <a:r>
              <a:rPr lang="tr-TR" dirty="0"/>
              <a:t>fırsatkolluyordu</a:t>
            </a:r>
            <a:r>
              <a:rPr lang="tr-TR" dirty="0" smtClean="0"/>
              <a:t>. Bir  yandan da azınlıkların haklarınkoruma bahanesiyle Osmanlı Devleti’ni baskı altında tutarak bu devletin topraklarını ele geçirme planları</a:t>
            </a:r>
            <a:endParaRPr lang="tr-TR" dirty="0"/>
          </a:p>
          <a:p>
            <a:r>
              <a:rPr lang="tr-TR" dirty="0"/>
              <a:t>yapıyordu</a:t>
            </a:r>
            <a:r>
              <a:rPr lang="tr-TR" dirty="0" smtClean="0"/>
              <a:t>. </a:t>
            </a:r>
          </a:p>
          <a:p>
            <a:endParaRPr lang="tr-TR" dirty="0"/>
          </a:p>
          <a:p>
            <a:r>
              <a:rPr lang="tr-TR" dirty="0"/>
              <a:t>Fransa-Almanya sınırında bulunan Alsas-Loren  Bölgesi zengin  demir ve kömür </a:t>
            </a:r>
          </a:p>
          <a:p>
            <a:r>
              <a:rPr lang="tr-TR" dirty="0"/>
              <a:t>Yataklarına sahiptir. Bu nedenle bölge, Sanayi İnkılabı sonrasında önem  kazanmış ve Fransa ile Almanya arasında daima çekişme konusu olmuştur. Alsas-Loren Bölgesi günümüzde Fransa sınırları içerisindedir.</a:t>
            </a:r>
          </a:p>
          <a:p>
            <a:endParaRPr lang="tr-TR" dirty="0"/>
          </a:p>
        </p:txBody>
      </p:sp>
    </p:spTree>
    <p:extLst>
      <p:ext uri="{BB962C8B-B14F-4D97-AF65-F5344CB8AC3E}">
        <p14:creationId xmlns:p14="http://schemas.microsoft.com/office/powerpoint/2010/main" xmlns="" val="5940741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Varlığa Düşman </a:t>
            </a:r>
            <a:r>
              <a:rPr lang="tr-TR" sz="2800" b="1" cap="none" dirty="0" smtClean="0">
                <a:solidFill>
                  <a:srgbClr val="FF0000"/>
                </a:solidFill>
                <a:latin typeface="+mn-lt"/>
              </a:rPr>
              <a:t>Cemiyetler (Türkler Tarafından Kurulan)</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1600" b="1" dirty="0">
                <a:solidFill>
                  <a:srgbClr val="FF0000"/>
                </a:solidFill>
              </a:rPr>
              <a:t>Kürt Teali </a:t>
            </a:r>
            <a:r>
              <a:rPr lang="tr-TR" sz="1600" b="1" dirty="0" smtClean="0">
                <a:solidFill>
                  <a:srgbClr val="FF0000"/>
                </a:solidFill>
              </a:rPr>
              <a:t>Cemiyeti</a:t>
            </a:r>
            <a:endParaRPr lang="tr-TR" sz="1600" dirty="0">
              <a:solidFill>
                <a:schemeClr val="tx1"/>
              </a:solidFill>
            </a:endParaRPr>
          </a:p>
          <a:p>
            <a:pPr marL="114300" indent="0">
              <a:buNone/>
            </a:pPr>
            <a:r>
              <a:rPr lang="tr-TR" sz="1600" dirty="0">
                <a:solidFill>
                  <a:schemeClr val="tx1"/>
                </a:solidFill>
              </a:rPr>
              <a:t>• İngilizlerin yardımıyla Seyit Abdülkadir tarafından İstanbul’da kurulmuştur. Cemiyet, İngilizlerden destek ve yardım alıyordu.</a:t>
            </a:r>
          </a:p>
          <a:p>
            <a:pPr marL="114300" indent="0">
              <a:buNone/>
            </a:pPr>
            <a:r>
              <a:rPr lang="tr-TR" sz="1600" dirty="0">
                <a:solidFill>
                  <a:schemeClr val="tx1"/>
                </a:solidFill>
              </a:rPr>
              <a:t>• Wilson İlkeleri’nden yararlanarak Doğu Anadolu Bölgesinde bir Kürt Devleti kurmak amaçlanmıştır. </a:t>
            </a:r>
          </a:p>
          <a:p>
            <a:pPr marL="114300" indent="0">
              <a:buNone/>
            </a:pPr>
            <a:r>
              <a:rPr lang="tr-TR" sz="1600" dirty="0">
                <a:solidFill>
                  <a:schemeClr val="tx1"/>
                </a:solidFill>
              </a:rPr>
              <a:t>• Doğu Anadolu Müdafaa-i Hukuk Cemiyeti ile birleşmeyi reddetmiştir.</a:t>
            </a:r>
          </a:p>
          <a:p>
            <a:pPr marL="114300" indent="0">
              <a:buNone/>
            </a:pPr>
            <a:r>
              <a:rPr lang="tr-TR" sz="1600" b="1" dirty="0" smtClean="0">
                <a:solidFill>
                  <a:srgbClr val="FF0000"/>
                </a:solidFill>
              </a:rPr>
              <a:t>Hürriyet </a:t>
            </a:r>
            <a:r>
              <a:rPr lang="tr-TR" sz="1600" b="1" dirty="0">
                <a:solidFill>
                  <a:srgbClr val="FF0000"/>
                </a:solidFill>
              </a:rPr>
              <a:t>ve İtilaf </a:t>
            </a:r>
            <a:r>
              <a:rPr lang="tr-TR" sz="1600" b="1" dirty="0" smtClean="0">
                <a:solidFill>
                  <a:srgbClr val="FF0000"/>
                </a:solidFill>
              </a:rPr>
              <a:t>Fırkası </a:t>
            </a:r>
          </a:p>
          <a:p>
            <a:pPr marL="114300" indent="0">
              <a:buNone/>
            </a:pPr>
            <a:r>
              <a:rPr lang="tr-TR" sz="1600" dirty="0">
                <a:solidFill>
                  <a:schemeClr val="tx1"/>
                </a:solidFill>
              </a:rPr>
              <a:t>• Merkezi İstanbul’dur.</a:t>
            </a:r>
          </a:p>
          <a:p>
            <a:pPr marL="114300" indent="0">
              <a:buNone/>
            </a:pPr>
            <a:r>
              <a:rPr lang="tr-TR" sz="1600" dirty="0">
                <a:solidFill>
                  <a:schemeClr val="tx1"/>
                </a:solidFill>
              </a:rPr>
              <a:t>• 1911’de İttihat ve Terakki Partisi’ne karşı olanlar tarafından kurulmuştur. </a:t>
            </a:r>
          </a:p>
          <a:p>
            <a:pPr marL="114300" indent="0">
              <a:buNone/>
            </a:pPr>
            <a:r>
              <a:rPr lang="tr-TR" sz="1600" dirty="0">
                <a:solidFill>
                  <a:schemeClr val="tx1"/>
                </a:solidFill>
              </a:rPr>
              <a:t>• Anadolu’daki Kurtuluş Hareketini İttihatçılar ile işbirliği yapan maceracı bir hareket olarak değerlendirmişlerdir.</a:t>
            </a:r>
          </a:p>
          <a:p>
            <a:pPr marL="114300" indent="0">
              <a:buNone/>
            </a:pPr>
            <a:r>
              <a:rPr lang="tr-TR" sz="1600" dirty="0">
                <a:solidFill>
                  <a:schemeClr val="tx1"/>
                </a:solidFill>
              </a:rPr>
              <a:t>• Mondros’tan sonra Milli Mücadele’ye karşı iç ayaklanmalarda öncü olmuşlardır.</a:t>
            </a:r>
          </a:p>
          <a:p>
            <a:pPr marL="114300" indent="0">
              <a:buNone/>
            </a:pPr>
            <a:r>
              <a:rPr lang="tr-TR" sz="1600" dirty="0">
                <a:solidFill>
                  <a:schemeClr val="tx1"/>
                </a:solidFill>
              </a:rPr>
              <a:t>• İngilizlerle beraber hareket etmiştir.</a:t>
            </a:r>
          </a:p>
        </p:txBody>
      </p:sp>
    </p:spTree>
    <p:extLst>
      <p:ext uri="{BB962C8B-B14F-4D97-AF65-F5344CB8AC3E}">
        <p14:creationId xmlns:p14="http://schemas.microsoft.com/office/powerpoint/2010/main" xmlns="" val="12864928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Varlığa Düşman </a:t>
            </a:r>
            <a:r>
              <a:rPr lang="tr-TR" sz="2800" b="1" cap="none" dirty="0" smtClean="0">
                <a:solidFill>
                  <a:srgbClr val="FF0000"/>
                </a:solidFill>
                <a:latin typeface="+mn-lt"/>
              </a:rPr>
              <a:t>Cemiyetler (Türkler Tarafından Kurulan)</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1600" b="1" dirty="0" smtClean="0">
                <a:solidFill>
                  <a:srgbClr val="FF0000"/>
                </a:solidFill>
              </a:rPr>
              <a:t>İngiliz </a:t>
            </a:r>
            <a:r>
              <a:rPr lang="tr-TR" sz="1600" b="1" dirty="0">
                <a:solidFill>
                  <a:srgbClr val="FF0000"/>
                </a:solidFill>
              </a:rPr>
              <a:t>Muhipleri (Sevenleri) Cemiyeti </a:t>
            </a:r>
            <a:endParaRPr lang="tr-TR" sz="1600" dirty="0">
              <a:solidFill>
                <a:schemeClr val="tx1"/>
              </a:solidFill>
            </a:endParaRPr>
          </a:p>
          <a:p>
            <a:pPr marL="114300" indent="0">
              <a:buNone/>
            </a:pPr>
            <a:r>
              <a:rPr lang="tr-TR" sz="1600" dirty="0">
                <a:solidFill>
                  <a:schemeClr val="tx1"/>
                </a:solidFill>
              </a:rPr>
              <a:t>• İngilizler tarafından Sait Molla isminde birine İstanbul’da kurdurulmuştur.</a:t>
            </a:r>
          </a:p>
          <a:p>
            <a:pPr marL="114300" indent="0">
              <a:buNone/>
            </a:pPr>
            <a:r>
              <a:rPr lang="tr-TR" sz="1600" dirty="0">
                <a:solidFill>
                  <a:schemeClr val="tx1"/>
                </a:solidFill>
              </a:rPr>
              <a:t>• İngiliz mandasını savunmuşlardır.</a:t>
            </a:r>
          </a:p>
          <a:p>
            <a:pPr marL="114300" indent="0">
              <a:buNone/>
            </a:pPr>
            <a:r>
              <a:rPr lang="tr-TR" sz="1600" dirty="0">
                <a:solidFill>
                  <a:schemeClr val="tx1"/>
                </a:solidFill>
              </a:rPr>
              <a:t>• Osmanlı Devleti (Vahdettin, Damat Ferit ve İçişleri Bakanı Ali Kemal üyeleri) tarafından desteklenmiştir</a:t>
            </a:r>
          </a:p>
          <a:p>
            <a:pPr marL="114300" indent="0">
              <a:buNone/>
            </a:pPr>
            <a:r>
              <a:rPr lang="tr-TR" sz="1600" dirty="0">
                <a:solidFill>
                  <a:schemeClr val="tx1"/>
                </a:solidFill>
              </a:rPr>
              <a:t>• Derneğin başkanı Fru (Frew) idi. </a:t>
            </a:r>
          </a:p>
          <a:p>
            <a:pPr marL="114300" indent="0">
              <a:buNone/>
            </a:pPr>
            <a:r>
              <a:rPr lang="tr-TR" sz="1600" dirty="0">
                <a:solidFill>
                  <a:schemeClr val="tx1"/>
                </a:solidFill>
              </a:rPr>
              <a:t>• Cemiyetin gizli amacı memleket içinde örgüt kurarak isyan ve ihtilaf çıkarmak, ulusal bilinci yok etmek ve yabancı müdahalesini kolaylaştırmaktır. </a:t>
            </a:r>
          </a:p>
          <a:p>
            <a:pPr marL="114300" indent="0">
              <a:buNone/>
            </a:pPr>
            <a:r>
              <a:rPr lang="tr-TR" sz="1600" dirty="0" smtClean="0">
                <a:solidFill>
                  <a:schemeClr val="tx1"/>
                </a:solidFill>
              </a:rPr>
              <a:t>İngiliz </a:t>
            </a:r>
            <a:r>
              <a:rPr lang="tr-TR" sz="1600" dirty="0">
                <a:solidFill>
                  <a:schemeClr val="tx1"/>
                </a:solidFill>
              </a:rPr>
              <a:t>gizli servisince yönlendirilen dernek, İngiltere’nin doğu siyasetini destekler. İngiltere ile Osmanlı saltanatı arasındaki ilişkileri kuvvetlendirmek amacıyla kuruldu. Çalışmaları Hürriyet ve İtilaf fırkasınca desteklendi. Asıl amacı, ulusal direniş girişimlerini yok etmektir</a:t>
            </a:r>
            <a:r>
              <a:rPr lang="tr-TR" sz="1600" dirty="0" smtClean="0">
                <a:solidFill>
                  <a:schemeClr val="tx1"/>
                </a:solidFill>
              </a:rPr>
              <a:t>. </a:t>
            </a:r>
          </a:p>
        </p:txBody>
      </p:sp>
    </p:spTree>
    <p:extLst>
      <p:ext uri="{BB962C8B-B14F-4D97-AF65-F5344CB8AC3E}">
        <p14:creationId xmlns:p14="http://schemas.microsoft.com/office/powerpoint/2010/main" xmlns="" val="3016415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Varlığa Düşman </a:t>
            </a:r>
            <a:r>
              <a:rPr lang="tr-TR" sz="2800" b="1" cap="none" dirty="0" smtClean="0">
                <a:solidFill>
                  <a:srgbClr val="FF0000"/>
                </a:solidFill>
                <a:latin typeface="+mn-lt"/>
              </a:rPr>
              <a:t>Cemiyetler (Türkler Tarafından Kurulan)</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2000" b="1" dirty="0" smtClean="0">
                <a:solidFill>
                  <a:srgbClr val="FF0000"/>
                </a:solidFill>
              </a:rPr>
              <a:t>İslam </a:t>
            </a:r>
            <a:r>
              <a:rPr lang="tr-TR" sz="2000" b="1" dirty="0">
                <a:solidFill>
                  <a:srgbClr val="FF0000"/>
                </a:solidFill>
              </a:rPr>
              <a:t>Teali Cemiyeti</a:t>
            </a:r>
          </a:p>
          <a:p>
            <a:pPr marL="114300" indent="0">
              <a:buNone/>
            </a:pPr>
            <a:r>
              <a:rPr lang="tr-TR" sz="2000" dirty="0">
                <a:solidFill>
                  <a:schemeClr val="tx1"/>
                </a:solidFill>
              </a:rPr>
              <a:t>• Merkezleri İstanbul’dur. Konya ve çevresinde de yoğun faaliyetlerde bulunmuşlardır.</a:t>
            </a:r>
          </a:p>
          <a:p>
            <a:pPr marL="114300" indent="0">
              <a:buNone/>
            </a:pPr>
            <a:r>
              <a:rPr lang="tr-TR" sz="2000" dirty="0">
                <a:solidFill>
                  <a:schemeClr val="tx1"/>
                </a:solidFill>
              </a:rPr>
              <a:t>• Ülkenin kurtuluşunu hilafet ve saltanatta görmüşlerdir. </a:t>
            </a:r>
          </a:p>
          <a:p>
            <a:pPr marL="114300" indent="0">
              <a:buNone/>
            </a:pPr>
            <a:r>
              <a:rPr lang="tr-TR" sz="2000" dirty="0">
                <a:solidFill>
                  <a:schemeClr val="tx1"/>
                </a:solidFill>
              </a:rPr>
              <a:t>• Ümmetçilik düşüncesini savunmuşlardır.</a:t>
            </a:r>
          </a:p>
          <a:p>
            <a:pPr marL="114300" indent="0">
              <a:buNone/>
            </a:pPr>
            <a:r>
              <a:rPr lang="tr-TR" sz="2000" dirty="0">
                <a:solidFill>
                  <a:schemeClr val="tx1"/>
                </a:solidFill>
              </a:rPr>
              <a:t>• Anadolu’daki Milli Mücadele’yi engellemek için İstanbul’daki bazı müderrisler tarafından kurulmuştur.</a:t>
            </a:r>
          </a:p>
        </p:txBody>
      </p:sp>
    </p:spTree>
    <p:extLst>
      <p:ext uri="{BB962C8B-B14F-4D97-AF65-F5344CB8AC3E}">
        <p14:creationId xmlns:p14="http://schemas.microsoft.com/office/powerpoint/2010/main" xmlns="" val="31547779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Varlığa Düşman </a:t>
            </a:r>
            <a:r>
              <a:rPr lang="tr-TR" sz="2800" b="1" cap="none" dirty="0" smtClean="0">
                <a:solidFill>
                  <a:srgbClr val="FF0000"/>
                </a:solidFill>
                <a:latin typeface="+mn-lt"/>
              </a:rPr>
              <a:t>Cemiyetler (Türkler Tarafından Kurulan)</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2000" b="1" dirty="0" smtClean="0">
                <a:solidFill>
                  <a:srgbClr val="FF0000"/>
                </a:solidFill>
              </a:rPr>
              <a:t>Sulh </a:t>
            </a:r>
            <a:r>
              <a:rPr lang="tr-TR" sz="2000" b="1" dirty="0">
                <a:solidFill>
                  <a:srgbClr val="FF0000"/>
                </a:solidFill>
              </a:rPr>
              <a:t>ve Selamet-i Osmaniye Fırkası </a:t>
            </a:r>
            <a:endParaRPr lang="tr-TR" sz="2000" dirty="0">
              <a:solidFill>
                <a:schemeClr val="tx1"/>
              </a:solidFill>
            </a:endParaRPr>
          </a:p>
          <a:p>
            <a:pPr marL="114300" indent="0">
              <a:buNone/>
            </a:pPr>
            <a:r>
              <a:rPr lang="tr-TR" sz="2000" dirty="0">
                <a:solidFill>
                  <a:schemeClr val="tx1"/>
                </a:solidFill>
              </a:rPr>
              <a:t>• Merkezleri İstanbul’dur.</a:t>
            </a:r>
          </a:p>
          <a:p>
            <a:pPr marL="114300" indent="0">
              <a:buNone/>
            </a:pPr>
            <a:r>
              <a:rPr lang="tr-TR" sz="2000" dirty="0">
                <a:solidFill>
                  <a:schemeClr val="tx1"/>
                </a:solidFill>
              </a:rPr>
              <a:t>• İttihat ve Terakki karşıtlarından oluşmuştur.</a:t>
            </a:r>
          </a:p>
          <a:p>
            <a:pPr marL="114300" indent="0">
              <a:buNone/>
            </a:pPr>
            <a:r>
              <a:rPr lang="tr-TR" sz="2000" dirty="0">
                <a:solidFill>
                  <a:schemeClr val="tx1"/>
                </a:solidFill>
              </a:rPr>
              <a:t>• Padişaha bağlılığı savunmuşlardır.Vatanın kurtuluşunun, padişahın ve halifenin buyruklarına sıkı sıkıya uymakla mümkün olacağına inanan bir cemiyettir. </a:t>
            </a:r>
          </a:p>
          <a:p>
            <a:pPr marL="114300" indent="0">
              <a:buNone/>
            </a:pPr>
            <a:r>
              <a:rPr lang="tr-TR" sz="2000" dirty="0">
                <a:solidFill>
                  <a:schemeClr val="tx1"/>
                </a:solidFill>
              </a:rPr>
              <a:t>• Meşrutiyet ve demokrasi ilkelerine bağlı siyaset takip etmişlerdir.</a:t>
            </a:r>
          </a:p>
          <a:p>
            <a:pPr marL="114300" indent="0">
              <a:buNone/>
            </a:pPr>
            <a:r>
              <a:rPr lang="tr-TR" sz="2000" dirty="0">
                <a:solidFill>
                  <a:schemeClr val="tx1"/>
                </a:solidFill>
              </a:rPr>
              <a:t>• Hürriyet ve İtilaf Fırkası ile işbirliği yapmıştır.</a:t>
            </a:r>
          </a:p>
          <a:p>
            <a:pPr marL="114300" indent="0">
              <a:buNone/>
            </a:pPr>
            <a:r>
              <a:rPr lang="tr-TR" sz="2000" dirty="0">
                <a:solidFill>
                  <a:schemeClr val="tx1"/>
                </a:solidFill>
              </a:rPr>
              <a:t>• İngilizlerden maddi destek görmüştür</a:t>
            </a:r>
            <a:r>
              <a:rPr lang="tr-TR" sz="2000" dirty="0" smtClean="0">
                <a:solidFill>
                  <a:schemeClr val="tx1"/>
                </a:solidFill>
              </a:rPr>
              <a:t>.</a:t>
            </a:r>
          </a:p>
        </p:txBody>
      </p:sp>
    </p:spTree>
    <p:extLst>
      <p:ext uri="{BB962C8B-B14F-4D97-AF65-F5344CB8AC3E}">
        <p14:creationId xmlns:p14="http://schemas.microsoft.com/office/powerpoint/2010/main" xmlns="" val="32366566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Varlığa Düşman </a:t>
            </a:r>
            <a:r>
              <a:rPr lang="tr-TR" sz="2800" b="1" cap="none" dirty="0" smtClean="0">
                <a:solidFill>
                  <a:srgbClr val="FF0000"/>
                </a:solidFill>
                <a:latin typeface="+mn-lt"/>
              </a:rPr>
              <a:t>Cemiyetler (Türkler Tarafından Kurulan)</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2000" b="1" dirty="0" smtClean="0">
                <a:solidFill>
                  <a:srgbClr val="FF0000"/>
                </a:solidFill>
              </a:rPr>
              <a:t>Wilson </a:t>
            </a:r>
            <a:r>
              <a:rPr lang="tr-TR" sz="2000" b="1" dirty="0">
                <a:solidFill>
                  <a:srgbClr val="FF0000"/>
                </a:solidFill>
              </a:rPr>
              <a:t>Prensipleri Cemiyeti </a:t>
            </a:r>
          </a:p>
          <a:p>
            <a:pPr marL="114300" indent="0">
              <a:buNone/>
            </a:pPr>
            <a:r>
              <a:rPr lang="tr-TR" sz="2000" dirty="0" smtClean="0">
                <a:solidFill>
                  <a:schemeClr val="tx1"/>
                </a:solidFill>
              </a:rPr>
              <a:t>• </a:t>
            </a:r>
            <a:r>
              <a:rPr lang="tr-TR" sz="2000" dirty="0">
                <a:solidFill>
                  <a:schemeClr val="tx1"/>
                </a:solidFill>
              </a:rPr>
              <a:t>Merkezi İstanbul’dur. </a:t>
            </a:r>
          </a:p>
          <a:p>
            <a:pPr marL="114300" indent="0">
              <a:buNone/>
            </a:pPr>
            <a:r>
              <a:rPr lang="tr-TR" sz="2000" dirty="0">
                <a:solidFill>
                  <a:schemeClr val="tx1"/>
                </a:solidFill>
              </a:rPr>
              <a:t>• Osmanlı Devleti’nin kurtuluşunun ancak İngilizlerin yardımı yerine ABD’nin mandası ile mümkün olabileceği savunulmuştur. Amerika'nın mandasına girerek kurtulmayı ve hızla uygarlaşmayı hedeflemekte idiler.</a:t>
            </a:r>
          </a:p>
          <a:p>
            <a:pPr marL="114300" indent="0">
              <a:buNone/>
            </a:pPr>
            <a:r>
              <a:rPr lang="tr-TR" sz="2000" dirty="0">
                <a:solidFill>
                  <a:schemeClr val="tx1"/>
                </a:solidFill>
              </a:rPr>
              <a:t>• Halide Edip (Adıvar), Ahmet Emin (Yalman) ve Refik Halid gibi şahsiyetler bu cemiyetin önemli isimleri arasındaydı.</a:t>
            </a:r>
          </a:p>
          <a:p>
            <a:pPr marL="114300" indent="0">
              <a:buNone/>
            </a:pPr>
            <a:r>
              <a:rPr lang="tr-TR" sz="2000" dirty="0">
                <a:solidFill>
                  <a:schemeClr val="tx1"/>
                </a:solidFill>
              </a:rPr>
              <a:t>• Sivas Kongresi'nde etkili olmuş, fakat susturulmuşlardır. </a:t>
            </a:r>
          </a:p>
          <a:p>
            <a:pPr marL="114300" indent="0">
              <a:buNone/>
            </a:pPr>
            <a:r>
              <a:rPr lang="tr-TR" sz="2000" dirty="0">
                <a:solidFill>
                  <a:schemeClr val="tx1"/>
                </a:solidFill>
              </a:rPr>
              <a:t>• Cemiyetin kurucularından bir kısmı Kurtuluş Savaşı’nda Milli Mücadelecilere katılmıştır.</a:t>
            </a:r>
            <a:endParaRPr lang="tr-TR" sz="2000" dirty="0" smtClean="0">
              <a:solidFill>
                <a:schemeClr val="tx1"/>
              </a:solidFill>
            </a:endParaRPr>
          </a:p>
        </p:txBody>
      </p:sp>
    </p:spTree>
    <p:extLst>
      <p:ext uri="{BB962C8B-B14F-4D97-AF65-F5344CB8AC3E}">
        <p14:creationId xmlns:p14="http://schemas.microsoft.com/office/powerpoint/2010/main" xmlns="" val="11373493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Milli Varlığa Düşman Cemiyetlerin Genel Özellikleri </a:t>
            </a: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2000" dirty="0" smtClean="0">
                <a:solidFill>
                  <a:schemeClr val="tx1"/>
                </a:solidFill>
              </a:rPr>
              <a:t>• </a:t>
            </a:r>
            <a:r>
              <a:rPr lang="tr-TR" sz="2000" dirty="0">
                <a:solidFill>
                  <a:schemeClr val="tx1"/>
                </a:solidFill>
              </a:rPr>
              <a:t>Saltanat ve Hilafetçi bir düşünceye sahip olmaları.</a:t>
            </a:r>
          </a:p>
          <a:p>
            <a:pPr marL="114300" indent="0">
              <a:buNone/>
            </a:pPr>
            <a:r>
              <a:rPr lang="tr-TR" sz="2000" dirty="0">
                <a:solidFill>
                  <a:schemeClr val="tx1"/>
                </a:solidFill>
              </a:rPr>
              <a:t>• Milliyetçiliğe karşı ümmetçi bir anlayışta olmaları.</a:t>
            </a:r>
          </a:p>
          <a:p>
            <a:pPr marL="114300" indent="0">
              <a:buNone/>
            </a:pPr>
            <a:r>
              <a:rPr lang="tr-TR" sz="2000" dirty="0">
                <a:solidFill>
                  <a:schemeClr val="tx1"/>
                </a:solidFill>
              </a:rPr>
              <a:t>• Ülkemizde çıkarları olan büyük devletler tarafından kurulmuş veya yönlendirilmiş olmaları</a:t>
            </a:r>
          </a:p>
          <a:p>
            <a:pPr marL="114300" indent="0">
              <a:buNone/>
            </a:pPr>
            <a:r>
              <a:rPr lang="tr-TR" sz="2000" dirty="0">
                <a:solidFill>
                  <a:schemeClr val="tx1"/>
                </a:solidFill>
              </a:rPr>
              <a:t>• Manda ve himayeye taraftar olmaları.</a:t>
            </a:r>
          </a:p>
          <a:p>
            <a:pPr marL="114300" indent="0">
              <a:buNone/>
            </a:pPr>
            <a:r>
              <a:rPr lang="tr-TR" sz="2000" dirty="0">
                <a:solidFill>
                  <a:schemeClr val="tx1"/>
                </a:solidFill>
              </a:rPr>
              <a:t>• Milli birlik ve bütünlüğü bozmaya yönelik olmaları.</a:t>
            </a:r>
          </a:p>
          <a:p>
            <a:pPr marL="114300" indent="0">
              <a:buNone/>
            </a:pPr>
            <a:r>
              <a:rPr lang="tr-TR" sz="2000" dirty="0">
                <a:solidFill>
                  <a:schemeClr val="tx1"/>
                </a:solidFill>
              </a:rPr>
              <a:t>• Osmanlı Hanedanını yaşatma ve devam ettirme gayretinde olmaları.</a:t>
            </a:r>
            <a:endParaRPr lang="tr-TR" sz="2000" dirty="0" smtClean="0">
              <a:solidFill>
                <a:schemeClr val="tx1"/>
              </a:solidFill>
            </a:endParaRPr>
          </a:p>
        </p:txBody>
      </p:sp>
    </p:spTree>
    <p:extLst>
      <p:ext uri="{BB962C8B-B14F-4D97-AF65-F5344CB8AC3E}">
        <p14:creationId xmlns:p14="http://schemas.microsoft.com/office/powerpoint/2010/main" xmlns="" val="19899471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Zararlı Cemiyetlerin Ortak Özellikleri </a:t>
            </a:r>
          </a:p>
        </p:txBody>
      </p:sp>
      <p:sp>
        <p:nvSpPr>
          <p:cNvPr id="2" name="İçerik Yer Tutucusu 1"/>
          <p:cNvSpPr>
            <a:spLocks noGrp="1"/>
          </p:cNvSpPr>
          <p:nvPr>
            <p:ph idx="1"/>
          </p:nvPr>
        </p:nvSpPr>
        <p:spPr>
          <a:xfrm>
            <a:off x="467544" y="1628800"/>
            <a:ext cx="8229600" cy="4373563"/>
          </a:xfrm>
        </p:spPr>
        <p:txBody>
          <a:bodyPr>
            <a:noAutofit/>
          </a:bodyPr>
          <a:lstStyle/>
          <a:p>
            <a:pPr marL="114300" indent="0">
              <a:buNone/>
            </a:pPr>
            <a:r>
              <a:rPr lang="tr-TR" sz="1600" dirty="0">
                <a:solidFill>
                  <a:schemeClr val="tx1"/>
                </a:solidFill>
              </a:rPr>
              <a:t>• Emperyalist devletlerin çıkarlarına hizmet etmişler,ülkenin işgalini kolaylaştırmışlardır.</a:t>
            </a:r>
          </a:p>
          <a:p>
            <a:pPr marL="114300" indent="0">
              <a:buNone/>
            </a:pPr>
            <a:r>
              <a:rPr lang="tr-TR" sz="1600" dirty="0">
                <a:solidFill>
                  <a:schemeClr val="tx1"/>
                </a:solidFill>
              </a:rPr>
              <a:t>• İç ayaklanmalara sebep olmuşlar,ulusal kurtuluşu bir süre engellemişlerdir.</a:t>
            </a:r>
          </a:p>
          <a:p>
            <a:pPr marL="114300" indent="0">
              <a:buNone/>
            </a:pPr>
            <a:r>
              <a:rPr lang="tr-TR" sz="1600" dirty="0">
                <a:solidFill>
                  <a:schemeClr val="tx1"/>
                </a:solidFill>
              </a:rPr>
              <a:t>• Kendi çıkarlarını millet çıkarlarından üstüm tutmuşlar,Türk milletinin öz gücüne ve bağımsız yaşama azmine inanmamışlardır.</a:t>
            </a:r>
          </a:p>
          <a:p>
            <a:pPr marL="114300" indent="0">
              <a:buNone/>
            </a:pPr>
            <a:r>
              <a:rPr lang="tr-TR" sz="1600" dirty="0">
                <a:solidFill>
                  <a:schemeClr val="tx1"/>
                </a:solidFill>
              </a:rPr>
              <a:t>• Mandacı olanlar,bağımsızlığın mandacılıkla sağlanacağı gibi bir görüşü savunmuşlardır.</a:t>
            </a:r>
          </a:p>
          <a:p>
            <a:pPr marL="114300" indent="0">
              <a:buNone/>
            </a:pPr>
            <a:r>
              <a:rPr lang="tr-TR" sz="1600" dirty="0">
                <a:solidFill>
                  <a:schemeClr val="tx1"/>
                </a:solidFill>
              </a:rPr>
              <a:t>• Ulusal bilinç ve birliği parçalamaya çalışmışlardır.</a:t>
            </a:r>
          </a:p>
          <a:p>
            <a:pPr marL="114300" indent="0">
              <a:buNone/>
            </a:pPr>
            <a:r>
              <a:rPr lang="tr-TR" sz="1600" dirty="0">
                <a:solidFill>
                  <a:schemeClr val="tx1"/>
                </a:solidFill>
              </a:rPr>
              <a:t>• Ulusal Egemenlik kavramına inanmamışlardır.</a:t>
            </a:r>
          </a:p>
          <a:p>
            <a:pPr marL="114300" indent="0">
              <a:buNone/>
            </a:pPr>
            <a:r>
              <a:rPr lang="tr-TR" sz="1600" dirty="0">
                <a:solidFill>
                  <a:schemeClr val="tx1"/>
                </a:solidFill>
              </a:rPr>
              <a:t>• Yararlı ve zararlı olmak üzere kurulan cemiyetlerin tamamı Mondros Ateşkes Anlaşmasının meydana getirdiği olumsuz şartlardan ortaya çıkmıştır. En önemli ortak özellikleri budur. Zararlı cemiyetler, işgallerin devam ettiği sürede faaliyet göstermişlerdir. </a:t>
            </a:r>
            <a:endParaRPr lang="tr-TR" sz="1600" dirty="0" smtClean="0">
              <a:solidFill>
                <a:schemeClr val="tx1"/>
              </a:solidFill>
            </a:endParaRPr>
          </a:p>
          <a:p>
            <a:pPr marL="114300" indent="0">
              <a:buNone/>
            </a:pPr>
            <a:r>
              <a:rPr lang="tr-TR" sz="1600" dirty="0" smtClean="0">
                <a:solidFill>
                  <a:schemeClr val="tx1"/>
                </a:solidFill>
              </a:rPr>
              <a:t>Yararlı </a:t>
            </a:r>
            <a:r>
              <a:rPr lang="tr-TR" sz="1600" dirty="0">
                <a:solidFill>
                  <a:schemeClr val="tx1"/>
                </a:solidFill>
              </a:rPr>
              <a:t>cemiyetler ise Sivas Kongresinde birlik altında toplanarak milli kurtuluş hareketinin sonuna kadar faaliyetlerde bulunmuştur.</a:t>
            </a:r>
            <a:endParaRPr lang="tr-TR" sz="1600" dirty="0" smtClean="0">
              <a:solidFill>
                <a:schemeClr val="tx1"/>
              </a:solidFill>
            </a:endParaRPr>
          </a:p>
        </p:txBody>
      </p:sp>
    </p:spTree>
    <p:extLst>
      <p:ext uri="{BB962C8B-B14F-4D97-AF65-F5344CB8AC3E}">
        <p14:creationId xmlns:p14="http://schemas.microsoft.com/office/powerpoint/2010/main" xmlns="" val="258220739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Cemiyetler</a:t>
            </a:r>
          </a:p>
        </p:txBody>
      </p:sp>
      <p:sp>
        <p:nvSpPr>
          <p:cNvPr id="2" name="İçerik Yer Tutucusu 1"/>
          <p:cNvSpPr>
            <a:spLocks noGrp="1"/>
          </p:cNvSpPr>
          <p:nvPr>
            <p:ph idx="1"/>
          </p:nvPr>
        </p:nvSpPr>
        <p:spPr>
          <a:xfrm>
            <a:off x="467544" y="1628800"/>
            <a:ext cx="8229600" cy="4373563"/>
          </a:xfrm>
        </p:spPr>
        <p:txBody>
          <a:bodyPr>
            <a:noAutofit/>
          </a:bodyPr>
          <a:lstStyle/>
          <a:p>
            <a:pPr marL="114300" indent="0" algn="just">
              <a:buNone/>
            </a:pPr>
            <a:r>
              <a:rPr lang="tr-TR" sz="2000" dirty="0">
                <a:solidFill>
                  <a:schemeClr val="tx1"/>
                </a:solidFill>
              </a:rPr>
              <a:t>İtilaf Devletleri, Mondros </a:t>
            </a:r>
            <a:r>
              <a:rPr lang="tr-TR" sz="2000" dirty="0" smtClean="0">
                <a:solidFill>
                  <a:schemeClr val="tx1"/>
                </a:solidFill>
              </a:rPr>
              <a:t>Ateşkes Antlaşması’ndan </a:t>
            </a:r>
            <a:r>
              <a:rPr lang="tr-TR" sz="2000" dirty="0">
                <a:solidFill>
                  <a:schemeClr val="tx1"/>
                </a:solidFill>
              </a:rPr>
              <a:t>sonra yurdumuzu </a:t>
            </a:r>
            <a:r>
              <a:rPr lang="tr-TR" sz="2000" dirty="0" smtClean="0">
                <a:solidFill>
                  <a:schemeClr val="tx1"/>
                </a:solidFill>
              </a:rPr>
              <a:t>işgal ederek  Türk </a:t>
            </a:r>
            <a:r>
              <a:rPr lang="tr-TR" sz="2000" dirty="0">
                <a:solidFill>
                  <a:schemeClr val="tx1"/>
                </a:solidFill>
              </a:rPr>
              <a:t>milletini ortadan </a:t>
            </a:r>
            <a:r>
              <a:rPr lang="tr-TR" sz="2000" dirty="0" smtClean="0">
                <a:solidFill>
                  <a:schemeClr val="tx1"/>
                </a:solidFill>
              </a:rPr>
              <a:t>kaldırmaya ve Türk vatanını paylaşmaya kararlı olduklarını göstermişlerdi.  Diğer yandan ateşkes hükümleri gereği Osmanlı ordusu  terhis edilmiş ve ülkede işgallere karşı koyacak düzenli askerî birlikler </a:t>
            </a:r>
            <a:r>
              <a:rPr lang="tr-TR" sz="2000" dirty="0">
                <a:solidFill>
                  <a:schemeClr val="tx1"/>
                </a:solidFill>
              </a:rPr>
              <a:t>kalmamıştı</a:t>
            </a:r>
            <a:r>
              <a:rPr lang="tr-TR" sz="2000" dirty="0" smtClean="0">
                <a:solidFill>
                  <a:schemeClr val="tx1"/>
                </a:solidFill>
              </a:rPr>
              <a:t>. Bunun üzerine savunmasız kalan Türk milleti her </a:t>
            </a:r>
            <a:r>
              <a:rPr lang="tr-TR" sz="2000" dirty="0">
                <a:solidFill>
                  <a:schemeClr val="tx1"/>
                </a:solidFill>
              </a:rPr>
              <a:t>türlü </a:t>
            </a:r>
            <a:r>
              <a:rPr lang="tr-TR" sz="2000" dirty="0" smtClean="0">
                <a:solidFill>
                  <a:schemeClr val="tx1"/>
                </a:solidFill>
              </a:rPr>
              <a:t>imkânsızlığa rağmen kendisini savunmak için harekete geçmişti. İşte  Türk milletinin bağımsız yaşama isteğinin ve vatanseverlik duygusunun eseri olarak  ortaya çıkan bu direniş azmine  «</a:t>
            </a:r>
            <a:r>
              <a:rPr lang="tr-TR" sz="2000" b="1" dirty="0" smtClean="0">
                <a:solidFill>
                  <a:schemeClr val="tx1"/>
                </a:solidFill>
              </a:rPr>
              <a:t>Kuvayımilliye ruhu»  </a:t>
            </a:r>
            <a:r>
              <a:rPr lang="tr-TR" sz="2000" dirty="0" smtClean="0">
                <a:solidFill>
                  <a:schemeClr val="tx1"/>
                </a:solidFill>
              </a:rPr>
              <a:t>adı verildi. Milletimizin bağımsızlığını yeniden kazanmak için  giriştiği silahlı mücadeleye de </a:t>
            </a:r>
            <a:r>
              <a:rPr lang="tr-TR" sz="2000" b="1" dirty="0">
                <a:solidFill>
                  <a:schemeClr val="tx1"/>
                </a:solidFill>
              </a:rPr>
              <a:t>“</a:t>
            </a:r>
            <a:r>
              <a:rPr lang="tr-TR" sz="2000" b="1" dirty="0" smtClean="0">
                <a:solidFill>
                  <a:schemeClr val="tx1"/>
                </a:solidFill>
              </a:rPr>
              <a:t>Kuvayımilliye  hareketi” </a:t>
            </a:r>
            <a:r>
              <a:rPr lang="tr-TR" sz="2000" dirty="0" smtClean="0">
                <a:solidFill>
                  <a:schemeClr val="tx1"/>
                </a:solidFill>
              </a:rPr>
              <a:t>denildi</a:t>
            </a:r>
            <a:r>
              <a:rPr lang="tr-TR" sz="2000" dirty="0">
                <a:solidFill>
                  <a:schemeClr val="tx1"/>
                </a:solidFill>
              </a:rPr>
              <a:t>.</a:t>
            </a:r>
            <a:endParaRPr lang="tr-TR" sz="2000" dirty="0" smtClean="0">
              <a:solidFill>
                <a:schemeClr val="tx1"/>
              </a:solidFill>
            </a:endParaRPr>
          </a:p>
        </p:txBody>
      </p:sp>
    </p:spTree>
    <p:extLst>
      <p:ext uri="{BB962C8B-B14F-4D97-AF65-F5344CB8AC3E}">
        <p14:creationId xmlns:p14="http://schemas.microsoft.com/office/powerpoint/2010/main" xmlns="" val="150737703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Cemiyetler</a:t>
            </a:r>
          </a:p>
        </p:txBody>
      </p:sp>
      <p:sp>
        <p:nvSpPr>
          <p:cNvPr id="2" name="İçerik Yer Tutucusu 1"/>
          <p:cNvSpPr>
            <a:spLocks noGrp="1"/>
          </p:cNvSpPr>
          <p:nvPr>
            <p:ph idx="1"/>
          </p:nvPr>
        </p:nvSpPr>
        <p:spPr>
          <a:xfrm>
            <a:off x="467544" y="1628800"/>
            <a:ext cx="8229600" cy="4373563"/>
          </a:xfrm>
        </p:spPr>
        <p:txBody>
          <a:bodyPr>
            <a:noAutofit/>
          </a:bodyPr>
          <a:lstStyle/>
          <a:p>
            <a:pPr marL="114300" indent="0" algn="just">
              <a:buNone/>
            </a:pPr>
            <a:r>
              <a:rPr lang="tr-TR" sz="1800" b="1" dirty="0">
                <a:solidFill>
                  <a:schemeClr val="tx1"/>
                </a:solidFill>
              </a:rPr>
              <a:t>İşgal kuvvetlerine karşı ilk Kuvayımilliye hareketi Hatay Dörtyol’da başladı</a:t>
            </a:r>
            <a:r>
              <a:rPr lang="tr-TR" sz="1600" dirty="0">
                <a:solidFill>
                  <a:schemeClr val="tx1"/>
                </a:solidFill>
              </a:rPr>
              <a:t>. Fransızlar ve onlarla </a:t>
            </a:r>
            <a:r>
              <a:rPr lang="tr-TR" sz="1600" dirty="0" smtClean="0">
                <a:solidFill>
                  <a:schemeClr val="tx1"/>
                </a:solidFill>
              </a:rPr>
              <a:t>birlikte hareket </a:t>
            </a:r>
            <a:r>
              <a:rPr lang="tr-TR" sz="1600" dirty="0">
                <a:solidFill>
                  <a:schemeClr val="tx1"/>
                </a:solidFill>
              </a:rPr>
              <a:t>eden Ermenilerin saldırılarına karşı silaha sarılmaktan başka bir yol </a:t>
            </a:r>
            <a:r>
              <a:rPr lang="tr-TR" sz="1600" dirty="0" smtClean="0">
                <a:solidFill>
                  <a:schemeClr val="tx1"/>
                </a:solidFill>
              </a:rPr>
              <a:t>kalm adığını </a:t>
            </a:r>
            <a:r>
              <a:rPr lang="tr-TR" sz="1600" dirty="0">
                <a:solidFill>
                  <a:schemeClr val="tx1"/>
                </a:solidFill>
              </a:rPr>
              <a:t>gören halk </a:t>
            </a:r>
            <a:r>
              <a:rPr lang="tr-TR" sz="1600" b="1" dirty="0">
                <a:solidFill>
                  <a:schemeClr val="tx1"/>
                </a:solidFill>
              </a:rPr>
              <a:t>19 </a:t>
            </a:r>
            <a:r>
              <a:rPr lang="tr-TR" sz="1600" b="1" dirty="0" smtClean="0">
                <a:solidFill>
                  <a:schemeClr val="tx1"/>
                </a:solidFill>
              </a:rPr>
              <a:t>Aralık 1918’de </a:t>
            </a:r>
            <a:r>
              <a:rPr lang="tr-TR" sz="1600" dirty="0">
                <a:solidFill>
                  <a:schemeClr val="tx1"/>
                </a:solidFill>
              </a:rPr>
              <a:t>Fransız birliğine ateş açtı. Böylece Millî Mücadele sürecinde </a:t>
            </a:r>
            <a:r>
              <a:rPr lang="tr-TR" sz="1600" b="1" dirty="0">
                <a:solidFill>
                  <a:schemeClr val="tx1"/>
                </a:solidFill>
              </a:rPr>
              <a:t>“Güney Cephesi” </a:t>
            </a:r>
            <a:r>
              <a:rPr lang="tr-TR" sz="1600" dirty="0">
                <a:solidFill>
                  <a:schemeClr val="tx1"/>
                </a:solidFill>
              </a:rPr>
              <a:t>adıyla bilinen </a:t>
            </a:r>
            <a:r>
              <a:rPr lang="tr-TR" sz="1600" dirty="0" smtClean="0">
                <a:solidFill>
                  <a:schemeClr val="tx1"/>
                </a:solidFill>
              </a:rPr>
              <a:t>cephe açılmış </a:t>
            </a:r>
            <a:r>
              <a:rPr lang="tr-TR" sz="1600" dirty="0">
                <a:solidFill>
                  <a:schemeClr val="tx1"/>
                </a:solidFill>
              </a:rPr>
              <a:t>oldu</a:t>
            </a:r>
            <a:r>
              <a:rPr lang="tr-TR" sz="1600" dirty="0" smtClean="0">
                <a:solidFill>
                  <a:schemeClr val="tx1"/>
                </a:solidFill>
              </a:rPr>
              <a:t>. Güney </a:t>
            </a:r>
            <a:r>
              <a:rPr lang="tr-TR" sz="1600" dirty="0">
                <a:solidFill>
                  <a:schemeClr val="tx1"/>
                </a:solidFill>
              </a:rPr>
              <a:t>Cephesi’nde Fransız işgaline karşı ortaya çıkan Kuvayımilliye ruhu </a:t>
            </a:r>
            <a:r>
              <a:rPr lang="tr-TR" sz="1600" b="1" dirty="0">
                <a:solidFill>
                  <a:schemeClr val="tx1"/>
                </a:solidFill>
              </a:rPr>
              <a:t>İzmir’in işgali </a:t>
            </a:r>
            <a:r>
              <a:rPr lang="tr-TR" sz="1600" dirty="0">
                <a:solidFill>
                  <a:schemeClr val="tx1"/>
                </a:solidFill>
              </a:rPr>
              <a:t>üzerine </a:t>
            </a:r>
            <a:r>
              <a:rPr lang="tr-TR" sz="2000" b="1" dirty="0" smtClean="0">
                <a:solidFill>
                  <a:schemeClr val="tx1"/>
                </a:solidFill>
              </a:rPr>
              <a:t>Batı Cephesi’nde </a:t>
            </a:r>
            <a:r>
              <a:rPr lang="tr-TR" sz="1600" dirty="0">
                <a:solidFill>
                  <a:schemeClr val="tx1"/>
                </a:solidFill>
              </a:rPr>
              <a:t>de kendisini gösterdi. Ege Bölgesi’nde </a:t>
            </a:r>
            <a:r>
              <a:rPr lang="tr-TR" sz="1600" b="1" dirty="0">
                <a:solidFill>
                  <a:schemeClr val="tx1"/>
                </a:solidFill>
              </a:rPr>
              <a:t>bulunan komutanların ve efe olarak adlandırılan </a:t>
            </a:r>
            <a:r>
              <a:rPr lang="tr-TR" sz="1600" dirty="0" smtClean="0">
                <a:solidFill>
                  <a:schemeClr val="tx1"/>
                </a:solidFill>
              </a:rPr>
              <a:t>liderlerin etrafında </a:t>
            </a:r>
            <a:r>
              <a:rPr lang="tr-TR" sz="1600" dirty="0">
                <a:solidFill>
                  <a:schemeClr val="tx1"/>
                </a:solidFill>
              </a:rPr>
              <a:t>teşkilatlanan silahlı Kuvayımilliye birlikleri halkın kurtuluşa olan inancını ve direniş azmini kuvvetlendirdiler.</a:t>
            </a:r>
          </a:p>
          <a:p>
            <a:pPr marL="114300" indent="0" algn="just">
              <a:buNone/>
            </a:pPr>
            <a:r>
              <a:rPr lang="tr-TR" sz="1600" dirty="0" smtClean="0">
                <a:solidFill>
                  <a:schemeClr val="tx1"/>
                </a:solidFill>
              </a:rPr>
              <a:t>Ayrıca düşman ilerleyişinin  hızını keserek Millî Mücadele’nin hazırlık devresinin tamamlanması ve  düzenli ordunun kurulması için gereken zamanı kazandırdılar</a:t>
            </a:r>
            <a:r>
              <a:rPr lang="tr-TR" sz="1600" dirty="0">
                <a:solidFill>
                  <a:schemeClr val="tx1"/>
                </a:solidFill>
              </a:rPr>
              <a:t>.</a:t>
            </a:r>
          </a:p>
          <a:p>
            <a:pPr marL="114300" indent="0" algn="just">
              <a:buNone/>
            </a:pPr>
            <a:r>
              <a:rPr lang="tr-TR" sz="1600" dirty="0">
                <a:solidFill>
                  <a:schemeClr val="tx1"/>
                </a:solidFill>
              </a:rPr>
              <a:t>Türk milleti Kuvayımilliye birliklerinin yanı sıra haklarını savunmak ve sesini dünyaya duyurmak için </a:t>
            </a:r>
            <a:r>
              <a:rPr lang="tr-TR" sz="1600" dirty="0" smtClean="0">
                <a:solidFill>
                  <a:schemeClr val="tx1"/>
                </a:solidFill>
              </a:rPr>
              <a:t>cemiyetler de </a:t>
            </a:r>
            <a:r>
              <a:rPr lang="tr-TR" sz="1600" dirty="0">
                <a:solidFill>
                  <a:schemeClr val="tx1"/>
                </a:solidFill>
              </a:rPr>
              <a:t>kurdu</a:t>
            </a:r>
            <a:r>
              <a:rPr lang="tr-TR" sz="1600" dirty="0" smtClean="0">
                <a:solidFill>
                  <a:schemeClr val="tx1"/>
                </a:solidFill>
              </a:rPr>
              <a:t>. Genellikle işgal tehlikesi altındaki yörelerimizde kurulan bu cemiyetlere </a:t>
            </a:r>
            <a:r>
              <a:rPr lang="tr-TR" sz="1600" b="1" dirty="0" smtClean="0">
                <a:solidFill>
                  <a:schemeClr val="tx1"/>
                </a:solidFill>
              </a:rPr>
              <a:t>Müdafaa-i Hukuk,  Muhafaza-i Hukuk veya Redd-i İlhak </a:t>
            </a:r>
            <a:r>
              <a:rPr lang="tr-TR" sz="1600" dirty="0" smtClean="0">
                <a:solidFill>
                  <a:schemeClr val="tx1"/>
                </a:solidFill>
              </a:rPr>
              <a:t>gibi </a:t>
            </a:r>
            <a:r>
              <a:rPr lang="tr-TR" sz="1600" dirty="0">
                <a:solidFill>
                  <a:schemeClr val="tx1"/>
                </a:solidFill>
              </a:rPr>
              <a:t>adlar verildi.</a:t>
            </a:r>
            <a:endParaRPr lang="tr-TR" sz="1600" dirty="0" smtClean="0">
              <a:solidFill>
                <a:schemeClr val="tx1"/>
              </a:solidFill>
            </a:endParaRPr>
          </a:p>
        </p:txBody>
      </p:sp>
    </p:spTree>
    <p:extLst>
      <p:ext uri="{BB962C8B-B14F-4D97-AF65-F5344CB8AC3E}">
        <p14:creationId xmlns:p14="http://schemas.microsoft.com/office/powerpoint/2010/main" xmlns="" val="23201780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a:t>
            </a:r>
            <a:r>
              <a:rPr lang="tr-TR" sz="2800" b="1" cap="none" dirty="0" smtClean="0">
                <a:solidFill>
                  <a:srgbClr val="FF0000"/>
                </a:solidFill>
                <a:latin typeface="+mn-lt"/>
              </a:rPr>
              <a:t>Cemiyetleri Tanıyalım</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680520"/>
          </a:xfrm>
        </p:spPr>
        <p:txBody>
          <a:bodyPr>
            <a:noAutofit/>
          </a:bodyPr>
          <a:lstStyle/>
          <a:p>
            <a:pPr marL="114300" indent="0" algn="just">
              <a:buNone/>
            </a:pPr>
            <a:r>
              <a:rPr lang="tr-TR" sz="1700" b="1" dirty="0">
                <a:solidFill>
                  <a:srgbClr val="FF0000"/>
                </a:solidFill>
              </a:rPr>
              <a:t>Vilayat-ı Şarkiye Müdafaa-i Hukuk-ı Milliye </a:t>
            </a:r>
            <a:r>
              <a:rPr lang="tr-TR" sz="1700" b="1" dirty="0" smtClean="0">
                <a:solidFill>
                  <a:srgbClr val="FF0000"/>
                </a:solidFill>
              </a:rPr>
              <a:t>Cemiyeti </a:t>
            </a:r>
          </a:p>
          <a:p>
            <a:pPr marL="114300" indent="0" algn="just">
              <a:buNone/>
            </a:pPr>
            <a:r>
              <a:rPr lang="tr-TR" sz="1700" b="1" dirty="0" smtClean="0">
                <a:solidFill>
                  <a:srgbClr val="FF0000"/>
                </a:solidFill>
              </a:rPr>
              <a:t>(Şark-Doğu)</a:t>
            </a:r>
            <a:endParaRPr lang="tr-TR" sz="1700" b="1" dirty="0">
              <a:solidFill>
                <a:srgbClr val="FF0000"/>
              </a:solidFill>
            </a:endParaRPr>
          </a:p>
          <a:p>
            <a:pPr marL="114300" indent="0" algn="just">
              <a:buNone/>
            </a:pPr>
            <a:r>
              <a:rPr lang="tr-TR" sz="1700" dirty="0">
                <a:solidFill>
                  <a:schemeClr val="tx1"/>
                </a:solidFill>
              </a:rPr>
              <a:t>Mondros Ateşkes Antlaşması ile doğu illerinin Ermenilere verileceğinin anlaşılması üzerine 4 Aralık </a:t>
            </a:r>
            <a:r>
              <a:rPr lang="tr-TR" sz="1700" dirty="0" smtClean="0">
                <a:solidFill>
                  <a:schemeClr val="tx1"/>
                </a:solidFill>
              </a:rPr>
              <a:t>1918’de </a:t>
            </a:r>
            <a:r>
              <a:rPr lang="tr-TR" sz="1700" dirty="0">
                <a:solidFill>
                  <a:schemeClr val="tx1"/>
                </a:solidFill>
              </a:rPr>
              <a:t>İstanbul’da kuruldu. Cemiyet, söz konusu illerin Türklüğünü savunurken Ermenilerin buralarda </a:t>
            </a:r>
            <a:r>
              <a:rPr lang="tr-TR" sz="1700" dirty="0" smtClean="0">
                <a:solidFill>
                  <a:schemeClr val="tx1"/>
                </a:solidFill>
              </a:rPr>
              <a:t>hiçbir zaman </a:t>
            </a:r>
            <a:r>
              <a:rPr lang="tr-TR" sz="1700" dirty="0">
                <a:solidFill>
                  <a:schemeClr val="tx1"/>
                </a:solidFill>
              </a:rPr>
              <a:t>çoğunluk olamadıklarını belgeleriyle ortaya koymaya çalıştı</a:t>
            </a:r>
            <a:r>
              <a:rPr lang="tr-TR" sz="1700" dirty="0" smtClean="0">
                <a:solidFill>
                  <a:schemeClr val="tx1"/>
                </a:solidFill>
              </a:rPr>
              <a:t>. Türkçe ve Fransızca gazeteler çıkararak fikirlerini Türk ve dünya kamuoylarına duyurmaya gayret gösterdi.</a:t>
            </a:r>
          </a:p>
          <a:p>
            <a:pPr marL="114300" indent="0" algn="just">
              <a:buNone/>
            </a:pPr>
            <a:endParaRPr lang="tr-TR" sz="1700" dirty="0">
              <a:solidFill>
                <a:schemeClr val="tx1"/>
              </a:solidFill>
            </a:endParaRPr>
          </a:p>
          <a:p>
            <a:pPr marL="114300" indent="0" algn="just">
              <a:buNone/>
            </a:pPr>
            <a:r>
              <a:rPr lang="tr-TR" sz="1700" b="1" dirty="0">
                <a:solidFill>
                  <a:srgbClr val="FF0000"/>
                </a:solidFill>
              </a:rPr>
              <a:t>Anadolu Kadınları Müdafaa-i Vatan Cemiyeti</a:t>
            </a:r>
          </a:p>
          <a:p>
            <a:pPr marL="114300" indent="0" algn="just">
              <a:buNone/>
            </a:pPr>
            <a:r>
              <a:rPr lang="tr-TR" sz="1700" dirty="0">
                <a:solidFill>
                  <a:schemeClr val="tx1"/>
                </a:solidFill>
              </a:rPr>
              <a:t>Anadolu’nun birçok </a:t>
            </a:r>
            <a:r>
              <a:rPr lang="tr-TR" sz="1700" dirty="0" smtClean="0">
                <a:solidFill>
                  <a:schemeClr val="tx1"/>
                </a:solidFill>
              </a:rPr>
              <a:t>şehrinde </a:t>
            </a:r>
            <a:r>
              <a:rPr lang="tr-TR" sz="1700" dirty="0">
                <a:solidFill>
                  <a:schemeClr val="tx1"/>
                </a:solidFill>
              </a:rPr>
              <a:t>şubeleri bulunan bu cemiyet, </a:t>
            </a:r>
            <a:r>
              <a:rPr lang="tr-TR" sz="1700" dirty="0" smtClean="0">
                <a:solidFill>
                  <a:schemeClr val="tx1"/>
                </a:solidFill>
              </a:rPr>
              <a:t> Sivas </a:t>
            </a:r>
            <a:r>
              <a:rPr lang="tr-TR" sz="1700" dirty="0">
                <a:solidFill>
                  <a:schemeClr val="tx1"/>
                </a:solidFill>
              </a:rPr>
              <a:t>Valisi Reşit Paşa’nın eşi Melek Hanım ve arkadaşları </a:t>
            </a:r>
            <a:r>
              <a:rPr lang="tr-TR" sz="1700" dirty="0" smtClean="0">
                <a:solidFill>
                  <a:schemeClr val="tx1"/>
                </a:solidFill>
              </a:rPr>
              <a:t>tarafından 5 Kasım 1919’da Sivas’ta kuruldu. Cemiyetin amacı, kadınların Millî Mücadele’ye  etkin biçimde katılmalarını sağlamak ve yardım kampanyaları düzenleyerek ordumuzun ihtiyaçlarının karşılanmasına yardımcı olmaktı. Cemiyet</a:t>
            </a:r>
            <a:r>
              <a:rPr lang="tr-TR" sz="1700" dirty="0">
                <a:solidFill>
                  <a:schemeClr val="tx1"/>
                </a:solidFill>
              </a:rPr>
              <a:t>, İstanbul’daki Amerikan, </a:t>
            </a:r>
            <a:r>
              <a:rPr lang="tr-TR" sz="1700" dirty="0" smtClean="0">
                <a:solidFill>
                  <a:schemeClr val="tx1"/>
                </a:solidFill>
              </a:rPr>
              <a:t> İngiliz</a:t>
            </a:r>
            <a:r>
              <a:rPr lang="tr-TR" sz="1700" dirty="0">
                <a:solidFill>
                  <a:schemeClr val="tx1"/>
                </a:solidFill>
              </a:rPr>
              <a:t>, Fransız ve </a:t>
            </a:r>
            <a:r>
              <a:rPr lang="tr-TR" sz="1700" dirty="0" smtClean="0">
                <a:solidFill>
                  <a:schemeClr val="tx1"/>
                </a:solidFill>
              </a:rPr>
              <a:t>İtalyan temsilciliklerine </a:t>
            </a:r>
            <a:r>
              <a:rPr lang="tr-TR" sz="1700" dirty="0">
                <a:solidFill>
                  <a:schemeClr val="tx1"/>
                </a:solidFill>
              </a:rPr>
              <a:t>gönderdiği telgraflar ve düzenlediği </a:t>
            </a:r>
            <a:r>
              <a:rPr lang="tr-TR" sz="1700" dirty="0" smtClean="0">
                <a:solidFill>
                  <a:schemeClr val="tx1"/>
                </a:solidFill>
              </a:rPr>
              <a:t> mitinglerle işgalleri protesto etti</a:t>
            </a:r>
            <a:r>
              <a:rPr lang="tr-TR" sz="1700" dirty="0">
                <a:solidFill>
                  <a:schemeClr val="tx1"/>
                </a:solidFill>
              </a:rPr>
              <a:t>.</a:t>
            </a:r>
            <a:endParaRPr lang="tr-TR" sz="1700" dirty="0" smtClean="0">
              <a:solidFill>
                <a:schemeClr val="tx1"/>
              </a:solidFill>
            </a:endParaRPr>
          </a:p>
        </p:txBody>
      </p:sp>
    </p:spTree>
    <p:extLst>
      <p:ext uri="{BB962C8B-B14F-4D97-AF65-F5344CB8AC3E}">
        <p14:creationId xmlns:p14="http://schemas.microsoft.com/office/powerpoint/2010/main" xmlns="" val="35348520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114300" indent="0">
              <a:buNone/>
            </a:pPr>
            <a:r>
              <a:rPr lang="tr-TR" sz="1800" dirty="0">
                <a:latin typeface="Calibri" pitchFamily="34" charset="0"/>
              </a:rPr>
              <a:t>Avrupa’da yaşanan bu gerginlik ve </a:t>
            </a:r>
            <a:r>
              <a:rPr lang="tr-TR" sz="1800" dirty="0" smtClean="0">
                <a:latin typeface="Calibri" pitchFamily="34" charset="0"/>
              </a:rPr>
              <a:t>çekişmeler devletlerin iki </a:t>
            </a:r>
            <a:r>
              <a:rPr lang="tr-TR" sz="1800" dirty="0">
                <a:latin typeface="Calibri" pitchFamily="34" charset="0"/>
              </a:rPr>
              <a:t>büyük blok hâlinde </a:t>
            </a:r>
            <a:r>
              <a:rPr lang="tr-TR" sz="1800" dirty="0" smtClean="0">
                <a:latin typeface="Calibri" pitchFamily="34" charset="0"/>
              </a:rPr>
              <a:t> gruplaşmasına neden </a:t>
            </a:r>
            <a:r>
              <a:rPr lang="tr-TR" sz="1800" dirty="0">
                <a:latin typeface="Calibri" pitchFamily="34" charset="0"/>
              </a:rPr>
              <a:t>oldu. Bu </a:t>
            </a:r>
            <a:r>
              <a:rPr lang="tr-TR" sz="1800" dirty="0" smtClean="0">
                <a:latin typeface="Calibri" pitchFamily="34" charset="0"/>
              </a:rPr>
              <a:t>bloklardan </a:t>
            </a:r>
          </a:p>
          <a:p>
            <a:pPr marL="114300" indent="0">
              <a:buNone/>
            </a:pPr>
            <a:endParaRPr lang="tr-TR" sz="1800" dirty="0" smtClean="0">
              <a:latin typeface="Calibri" pitchFamily="34" charset="0"/>
            </a:endParaRPr>
          </a:p>
          <a:p>
            <a:pPr marL="114300" indent="0">
              <a:buNone/>
            </a:pPr>
            <a:r>
              <a:rPr lang="tr-TR" sz="1800" b="1" dirty="0" smtClean="0">
                <a:solidFill>
                  <a:srgbClr val="FF0000"/>
                </a:solidFill>
                <a:latin typeface="Calibri" pitchFamily="34" charset="0"/>
              </a:rPr>
              <a:t>İttifak  Devletleri grubu </a:t>
            </a:r>
            <a:r>
              <a:rPr lang="tr-TR" sz="1800" dirty="0">
                <a:latin typeface="Calibri" pitchFamily="34" charset="0"/>
              </a:rPr>
              <a:t>Almanya</a:t>
            </a:r>
            <a:r>
              <a:rPr lang="tr-TR" sz="1800" dirty="0" smtClean="0">
                <a:latin typeface="Calibri" pitchFamily="34" charset="0"/>
              </a:rPr>
              <a:t>, Avusturya-Macaristan İmparatorluğu </a:t>
            </a:r>
            <a:r>
              <a:rPr lang="tr-TR" sz="1800" dirty="0">
                <a:latin typeface="Calibri" pitchFamily="34" charset="0"/>
              </a:rPr>
              <a:t>ve İtalya’nın; </a:t>
            </a:r>
            <a:endParaRPr lang="tr-TR" sz="1800" dirty="0" smtClean="0">
              <a:latin typeface="Calibri" pitchFamily="34" charset="0"/>
            </a:endParaRPr>
          </a:p>
          <a:p>
            <a:pPr marL="114300" indent="0">
              <a:buNone/>
            </a:pPr>
            <a:r>
              <a:rPr lang="tr-TR" sz="1800" b="1" dirty="0" smtClean="0">
                <a:solidFill>
                  <a:srgbClr val="FF0000"/>
                </a:solidFill>
                <a:latin typeface="Calibri" pitchFamily="34" charset="0"/>
              </a:rPr>
              <a:t>İtilaf Devletleri grubu </a:t>
            </a:r>
            <a:r>
              <a:rPr lang="tr-TR" sz="1800" dirty="0">
                <a:latin typeface="Calibri" pitchFamily="34" charset="0"/>
              </a:rPr>
              <a:t>ise İngiltere, Fransa ve Rusya’nın bir </a:t>
            </a:r>
            <a:r>
              <a:rPr lang="tr-TR" sz="1800" dirty="0" smtClean="0">
                <a:latin typeface="Calibri" pitchFamily="34" charset="0"/>
              </a:rPr>
              <a:t>araya gelmesiyle kuruldu. </a:t>
            </a:r>
          </a:p>
          <a:p>
            <a:pPr marL="114300" indent="0">
              <a:buNone/>
            </a:pPr>
            <a:endParaRPr lang="tr-TR" sz="1800" dirty="0">
              <a:latin typeface="Calibri" pitchFamily="34" charset="0"/>
            </a:endParaRPr>
          </a:p>
          <a:p>
            <a:pPr marL="114300" indent="0">
              <a:buNone/>
            </a:pPr>
            <a:r>
              <a:rPr lang="tr-TR" sz="1800" dirty="0">
                <a:latin typeface="Calibri" pitchFamily="34" charset="0"/>
              </a:rPr>
              <a:t>Osmanlı Devleti, Birinci Dünya Savaşı başladıktan kısa bir süre sonra İttifak Devletleri grubuna katıldı.</a:t>
            </a:r>
          </a:p>
          <a:p>
            <a:pPr marL="114300" indent="0">
              <a:buNone/>
            </a:pPr>
            <a:r>
              <a:rPr lang="tr-TR" sz="1800" dirty="0">
                <a:latin typeface="Calibri" pitchFamily="34" charset="0"/>
              </a:rPr>
              <a:t>Ardından Bulgaristan da bu gruba dâhil oldu. Buna karşılık aynı grupta yer alan İtalya, İtilaf </a:t>
            </a:r>
            <a:r>
              <a:rPr lang="tr-TR" sz="1800" dirty="0" smtClean="0">
                <a:latin typeface="Calibri" pitchFamily="34" charset="0"/>
              </a:rPr>
              <a:t>Devletlerinin  Anadolu’nun </a:t>
            </a:r>
            <a:r>
              <a:rPr lang="tr-TR" sz="1800" dirty="0">
                <a:latin typeface="Calibri" pitchFamily="34" charset="0"/>
              </a:rPr>
              <a:t>Ege kıyılarını kendisine bırakacakları yönünde söz vermeleri üzerine saf değiştirdi</a:t>
            </a:r>
            <a:r>
              <a:rPr lang="tr-TR" sz="1800" b="1" dirty="0">
                <a:solidFill>
                  <a:srgbClr val="FF0000"/>
                </a:solidFill>
                <a:latin typeface="Calibri" pitchFamily="34" charset="0"/>
              </a:rPr>
              <a:t>. İtilaf </a:t>
            </a:r>
            <a:r>
              <a:rPr lang="tr-TR" sz="1800" b="1" dirty="0" smtClean="0">
                <a:solidFill>
                  <a:srgbClr val="FF0000"/>
                </a:solidFill>
                <a:latin typeface="Calibri" pitchFamily="34" charset="0"/>
              </a:rPr>
              <a:t>Devletleri  grubu </a:t>
            </a:r>
            <a:r>
              <a:rPr lang="tr-TR" sz="1800" dirty="0" smtClean="0">
                <a:latin typeface="Calibri" pitchFamily="34" charset="0"/>
              </a:rPr>
              <a:t>Japonya,Sırbistan, Romanya, Yunanistan, Brezilya, Portekiz ve Amerika Birleşik Devletleri’nin  katılımıyla daha </a:t>
            </a:r>
            <a:r>
              <a:rPr lang="tr-TR" sz="1800" dirty="0">
                <a:latin typeface="Calibri" pitchFamily="34" charset="0"/>
              </a:rPr>
              <a:t>da güçlendi</a:t>
            </a:r>
            <a:r>
              <a:rPr lang="tr-TR" sz="1800" dirty="0" smtClean="0">
                <a:latin typeface="Calibri" pitchFamily="34" charset="0"/>
              </a:rPr>
              <a:t>. </a:t>
            </a:r>
            <a:endParaRPr lang="tr-TR" sz="1800" dirty="0">
              <a:latin typeface="Calibri" pitchFamily="34" charset="0"/>
            </a:endParaRPr>
          </a:p>
        </p:txBody>
      </p:sp>
    </p:spTree>
    <p:extLst>
      <p:ext uri="{BB962C8B-B14F-4D97-AF65-F5344CB8AC3E}">
        <p14:creationId xmlns:p14="http://schemas.microsoft.com/office/powerpoint/2010/main" xmlns="" val="54503263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a:t>
            </a:r>
            <a:r>
              <a:rPr lang="tr-TR" sz="2800" b="1" cap="none" dirty="0" smtClean="0">
                <a:solidFill>
                  <a:srgbClr val="FF0000"/>
                </a:solidFill>
                <a:latin typeface="+mn-lt"/>
              </a:rPr>
              <a:t>Cemiyetleri Tanıyalım</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680520"/>
          </a:xfrm>
        </p:spPr>
        <p:txBody>
          <a:bodyPr>
            <a:noAutofit/>
          </a:bodyPr>
          <a:lstStyle/>
          <a:p>
            <a:pPr marL="114300" indent="0" algn="just">
              <a:buNone/>
            </a:pPr>
            <a:r>
              <a:rPr lang="tr-TR" b="1" dirty="0" smtClean="0">
                <a:solidFill>
                  <a:srgbClr val="FF0000"/>
                </a:solidFill>
              </a:rPr>
              <a:t>İzmir </a:t>
            </a:r>
            <a:r>
              <a:rPr lang="tr-TR" b="1" dirty="0">
                <a:solidFill>
                  <a:srgbClr val="FF0000"/>
                </a:solidFill>
              </a:rPr>
              <a:t>Müdafaa-i Hukuk-ı Osmaniye Cemiyeti</a:t>
            </a:r>
          </a:p>
          <a:p>
            <a:pPr marL="114300" indent="0" algn="just">
              <a:buNone/>
            </a:pPr>
            <a:r>
              <a:rPr lang="tr-TR" sz="1800" dirty="0">
                <a:solidFill>
                  <a:schemeClr val="tx1"/>
                </a:solidFill>
              </a:rPr>
              <a:t>Cemiyet, 2 Aralık 1918’de İzmir’de kuruldu. Ege Bölgesi’nde Türklerin büyük çoğunluğa sahip olduğunu </a:t>
            </a:r>
            <a:r>
              <a:rPr lang="tr-TR" sz="1800" dirty="0" smtClean="0">
                <a:solidFill>
                  <a:schemeClr val="tx1"/>
                </a:solidFill>
              </a:rPr>
              <a:t>belgelerle </a:t>
            </a:r>
            <a:r>
              <a:rPr lang="tr-TR" sz="1800" dirty="0">
                <a:solidFill>
                  <a:schemeClr val="tx1"/>
                </a:solidFill>
              </a:rPr>
              <a:t>ortaya koyan bu cemiyetin amacı, İzmir ve çevresinin Yunanistan’a </a:t>
            </a:r>
            <a:r>
              <a:rPr lang="tr-TR" sz="1800" dirty="0" smtClean="0">
                <a:solidFill>
                  <a:schemeClr val="tx1"/>
                </a:solidFill>
              </a:rPr>
              <a:t>katılmasını  </a:t>
            </a:r>
            <a:r>
              <a:rPr lang="tr-TR" sz="1800" dirty="0">
                <a:solidFill>
                  <a:schemeClr val="tx1"/>
                </a:solidFill>
              </a:rPr>
              <a:t>engellemekti. Cemiyet</a:t>
            </a:r>
            <a:r>
              <a:rPr lang="tr-TR" sz="1800" dirty="0" smtClean="0">
                <a:solidFill>
                  <a:schemeClr val="tx1"/>
                </a:solidFill>
              </a:rPr>
              <a:t>, Yunan işgaline karşı bölgede kurulmuş olan diğer cemiyetleri de kendi çatısı altında toplamış ve</a:t>
            </a:r>
            <a:endParaRPr lang="tr-TR" sz="1800" dirty="0">
              <a:solidFill>
                <a:schemeClr val="tx1"/>
              </a:solidFill>
            </a:endParaRPr>
          </a:p>
          <a:p>
            <a:pPr marL="114300" indent="0" algn="just">
              <a:buNone/>
            </a:pPr>
            <a:r>
              <a:rPr lang="tr-TR" sz="1800" dirty="0" smtClean="0">
                <a:solidFill>
                  <a:schemeClr val="tx1"/>
                </a:solidFill>
              </a:rPr>
              <a:t>Silahlı  mücadele kararı almıştı.</a:t>
            </a:r>
          </a:p>
          <a:p>
            <a:pPr marL="114300" indent="0" algn="just">
              <a:buNone/>
            </a:pPr>
            <a:endParaRPr lang="tr-TR" sz="1800" dirty="0">
              <a:solidFill>
                <a:schemeClr val="tx1"/>
              </a:solidFill>
            </a:endParaRPr>
          </a:p>
          <a:p>
            <a:pPr marL="114300" indent="0" algn="just">
              <a:buNone/>
            </a:pPr>
            <a:r>
              <a:rPr lang="tr-TR" b="1" dirty="0">
                <a:solidFill>
                  <a:srgbClr val="FF0000"/>
                </a:solidFill>
              </a:rPr>
              <a:t>Trakya-Paşaeli Müdafaa-i Hukuk Cemiyeti</a:t>
            </a:r>
          </a:p>
          <a:p>
            <a:pPr marL="114300" indent="0" algn="just">
              <a:buNone/>
            </a:pPr>
            <a:r>
              <a:rPr lang="tr-TR" sz="1800" dirty="0">
                <a:solidFill>
                  <a:schemeClr val="tx1"/>
                </a:solidFill>
              </a:rPr>
              <a:t>Trakya’nın Yunanlılar tarafından işgalini önlemek </a:t>
            </a:r>
            <a:r>
              <a:rPr lang="tr-TR" sz="1800" dirty="0" smtClean="0">
                <a:solidFill>
                  <a:schemeClr val="tx1"/>
                </a:solidFill>
              </a:rPr>
              <a:t>amacıyla </a:t>
            </a:r>
            <a:r>
              <a:rPr lang="tr-TR" sz="1800" dirty="0">
                <a:solidFill>
                  <a:schemeClr val="tx1"/>
                </a:solidFill>
              </a:rPr>
              <a:t>2 Aralık 1918’de Edirne’de kuruldu</a:t>
            </a:r>
            <a:r>
              <a:rPr lang="tr-TR" sz="1800" dirty="0" smtClean="0">
                <a:solidFill>
                  <a:schemeClr val="tx1"/>
                </a:solidFill>
              </a:rPr>
              <a:t>. Cemiyet</a:t>
            </a:r>
            <a:r>
              <a:rPr lang="tr-TR" sz="1800" dirty="0">
                <a:solidFill>
                  <a:schemeClr val="tx1"/>
                </a:solidFill>
              </a:rPr>
              <a:t>, bölge halkını işgale karşı </a:t>
            </a:r>
            <a:r>
              <a:rPr lang="tr-TR" sz="1800" dirty="0" smtClean="0">
                <a:solidFill>
                  <a:schemeClr val="tx1"/>
                </a:solidFill>
              </a:rPr>
              <a:t>bilinçlendirmek </a:t>
            </a:r>
            <a:r>
              <a:rPr lang="tr-TR" sz="1800" dirty="0">
                <a:solidFill>
                  <a:schemeClr val="tx1"/>
                </a:solidFill>
              </a:rPr>
              <a:t>ve teşkilatlandırmak için kongreler düzenledi. </a:t>
            </a:r>
            <a:r>
              <a:rPr lang="tr-TR" sz="1800" dirty="0" smtClean="0">
                <a:solidFill>
                  <a:schemeClr val="tx1"/>
                </a:solidFill>
              </a:rPr>
              <a:t>Ayrıca Trakya’nın </a:t>
            </a:r>
            <a:r>
              <a:rPr lang="tr-TR" sz="1800" dirty="0">
                <a:solidFill>
                  <a:schemeClr val="tx1"/>
                </a:solidFill>
              </a:rPr>
              <a:t>her bakımdan Türk vatanı olduğunu ve </a:t>
            </a:r>
            <a:r>
              <a:rPr lang="tr-TR" sz="1800" dirty="0" smtClean="0">
                <a:solidFill>
                  <a:schemeClr val="tx1"/>
                </a:solidFill>
              </a:rPr>
              <a:t>nüfusunun çoğunluğunu Türklerin oluşturduğunu belgelerle kanıtlayıp dünyaya duyurmaya çalıştı</a:t>
            </a:r>
            <a:r>
              <a:rPr lang="tr-TR" sz="1800" dirty="0">
                <a:solidFill>
                  <a:schemeClr val="tx1"/>
                </a:solidFill>
              </a:rPr>
              <a:t>.</a:t>
            </a:r>
            <a:endParaRPr lang="tr-TR" sz="1800" dirty="0" smtClean="0">
              <a:solidFill>
                <a:schemeClr val="tx1"/>
              </a:solidFill>
            </a:endParaRPr>
          </a:p>
        </p:txBody>
      </p:sp>
    </p:spTree>
    <p:extLst>
      <p:ext uri="{BB962C8B-B14F-4D97-AF65-F5344CB8AC3E}">
        <p14:creationId xmlns:p14="http://schemas.microsoft.com/office/powerpoint/2010/main" xmlns="" val="338034525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a:t>
            </a:r>
            <a:r>
              <a:rPr lang="tr-TR" sz="2800" b="1" cap="none" dirty="0" smtClean="0">
                <a:solidFill>
                  <a:srgbClr val="FF0000"/>
                </a:solidFill>
                <a:latin typeface="+mn-lt"/>
              </a:rPr>
              <a:t>Cemiyetleri Tanıyalım</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680520"/>
          </a:xfrm>
        </p:spPr>
        <p:txBody>
          <a:bodyPr>
            <a:noAutofit/>
          </a:bodyPr>
          <a:lstStyle/>
          <a:p>
            <a:pPr marL="114300" indent="0" algn="just">
              <a:buNone/>
            </a:pPr>
            <a:r>
              <a:rPr lang="tr-TR" sz="1700" b="1" dirty="0">
                <a:solidFill>
                  <a:srgbClr val="FF0000"/>
                </a:solidFill>
              </a:rPr>
              <a:t>Kilikyalılar Cemiyeti</a:t>
            </a:r>
          </a:p>
          <a:p>
            <a:pPr marL="114300" indent="0" algn="just">
              <a:buNone/>
            </a:pPr>
            <a:r>
              <a:rPr lang="tr-TR" sz="1700" dirty="0">
                <a:solidFill>
                  <a:schemeClr val="tx1"/>
                </a:solidFill>
              </a:rPr>
              <a:t>Adana ve çevresinin Fransızlar tarafından </a:t>
            </a:r>
            <a:r>
              <a:rPr lang="tr-TR" sz="1700" dirty="0" smtClean="0">
                <a:solidFill>
                  <a:schemeClr val="tx1"/>
                </a:solidFill>
              </a:rPr>
              <a:t>işgal </a:t>
            </a:r>
            <a:r>
              <a:rPr lang="tr-TR" sz="1700" dirty="0">
                <a:solidFill>
                  <a:schemeClr val="tx1"/>
                </a:solidFill>
              </a:rPr>
              <a:t>edileceğinin duyulması üzerine 21 Aralık </a:t>
            </a:r>
            <a:r>
              <a:rPr lang="tr-TR" sz="1700" dirty="0" smtClean="0">
                <a:solidFill>
                  <a:schemeClr val="tx1"/>
                </a:solidFill>
              </a:rPr>
              <a:t>1918’de İstanbul’da </a:t>
            </a:r>
            <a:r>
              <a:rPr lang="tr-TR" sz="1700" dirty="0">
                <a:solidFill>
                  <a:schemeClr val="tx1"/>
                </a:solidFill>
              </a:rPr>
              <a:t>bir araya gelen Çukurovalılar tarafından </a:t>
            </a:r>
            <a:r>
              <a:rPr lang="tr-TR" sz="1700" dirty="0" smtClean="0">
                <a:solidFill>
                  <a:schemeClr val="tx1"/>
                </a:solidFill>
              </a:rPr>
              <a:t>kuruldu.İlk  zamanlarda yayın yoluyla mücadele eden </a:t>
            </a:r>
            <a:r>
              <a:rPr lang="tr-TR" sz="1700" dirty="0">
                <a:solidFill>
                  <a:schemeClr val="tx1"/>
                </a:solidFill>
              </a:rPr>
              <a:t>cemiyet</a:t>
            </a:r>
            <a:r>
              <a:rPr lang="tr-TR" sz="1700" dirty="0" smtClean="0">
                <a:solidFill>
                  <a:schemeClr val="tx1"/>
                </a:solidFill>
              </a:rPr>
              <a:t>, bölgenin işgalinden  sonra merkezini Adana’ya taşıdı  ve silahlı</a:t>
            </a:r>
            <a:endParaRPr lang="tr-TR" sz="1700" dirty="0">
              <a:solidFill>
                <a:schemeClr val="tx1"/>
              </a:solidFill>
            </a:endParaRPr>
          </a:p>
          <a:p>
            <a:pPr marL="114300" indent="0" algn="just">
              <a:buNone/>
            </a:pPr>
            <a:r>
              <a:rPr lang="tr-TR" sz="1700" dirty="0" smtClean="0">
                <a:solidFill>
                  <a:schemeClr val="tx1"/>
                </a:solidFill>
              </a:rPr>
              <a:t>Savunma teşkilatı  kurdu. </a:t>
            </a:r>
          </a:p>
          <a:p>
            <a:pPr marL="114300" indent="0" algn="just">
              <a:buNone/>
            </a:pPr>
            <a:endParaRPr lang="tr-TR" sz="1700" b="1" dirty="0" smtClean="0">
              <a:solidFill>
                <a:srgbClr val="FF0000"/>
              </a:solidFill>
            </a:endParaRPr>
          </a:p>
          <a:p>
            <a:pPr marL="114300" indent="0" algn="just">
              <a:buNone/>
            </a:pPr>
            <a:r>
              <a:rPr lang="tr-TR" sz="1700" b="1" dirty="0" smtClean="0">
                <a:solidFill>
                  <a:srgbClr val="FF0000"/>
                </a:solidFill>
              </a:rPr>
              <a:t>Trabzon </a:t>
            </a:r>
            <a:r>
              <a:rPr lang="tr-TR" sz="1700" b="1" dirty="0">
                <a:solidFill>
                  <a:srgbClr val="FF0000"/>
                </a:solidFill>
              </a:rPr>
              <a:t>Muhafaza-i Hukuk-ı Milliye Cemiyeti</a:t>
            </a:r>
          </a:p>
          <a:p>
            <a:pPr marL="114300" indent="0" algn="just">
              <a:buNone/>
            </a:pPr>
            <a:r>
              <a:rPr lang="tr-TR" sz="1700" dirty="0">
                <a:solidFill>
                  <a:schemeClr val="tx1"/>
                </a:solidFill>
              </a:rPr>
              <a:t>12 Şubat 1919’da Trabzon’da kurulan cemiyetin amacı, bölgede yaşayan Rumların ve Ermenilerin zararlı </a:t>
            </a:r>
            <a:r>
              <a:rPr lang="tr-TR" sz="1700" dirty="0" smtClean="0">
                <a:solidFill>
                  <a:schemeClr val="tx1"/>
                </a:solidFill>
              </a:rPr>
              <a:t>faaliyetlerine </a:t>
            </a:r>
            <a:r>
              <a:rPr lang="tr-TR" sz="1700" dirty="0">
                <a:solidFill>
                  <a:schemeClr val="tx1"/>
                </a:solidFill>
              </a:rPr>
              <a:t>son vermekti. Karadeniz Bölgesi’nde devlet kurmak isteyen Pontusçu Rumlara karşı silahlı </a:t>
            </a:r>
            <a:r>
              <a:rPr lang="tr-TR" sz="1700" dirty="0" smtClean="0">
                <a:solidFill>
                  <a:schemeClr val="tx1"/>
                </a:solidFill>
              </a:rPr>
              <a:t>teşkilatlar oluşturan </a:t>
            </a:r>
            <a:r>
              <a:rPr lang="tr-TR" sz="1700" dirty="0">
                <a:solidFill>
                  <a:schemeClr val="tx1"/>
                </a:solidFill>
              </a:rPr>
              <a:t>bu cemiyet ayrıca İstiklal adlı bir gazete çıkardı. Trabzon Müdafaa-i Hukuk-i Milliye Cemiyeti </a:t>
            </a:r>
            <a:r>
              <a:rPr lang="tr-TR" sz="1700" dirty="0" smtClean="0">
                <a:solidFill>
                  <a:schemeClr val="tx1"/>
                </a:solidFill>
              </a:rPr>
              <a:t>Erzurum Kongresi’nin </a:t>
            </a:r>
            <a:r>
              <a:rPr lang="tr-TR" sz="1700" dirty="0">
                <a:solidFill>
                  <a:schemeClr val="tx1"/>
                </a:solidFill>
              </a:rPr>
              <a:t>toplanması konusunda da Vilayat-ı Şarkiye Müdafaa-ı Hukuk-ı Milliye Cemiyeti ile iş birliği yaptı</a:t>
            </a:r>
            <a:r>
              <a:rPr lang="tr-TR" sz="1700" dirty="0" smtClean="0">
                <a:solidFill>
                  <a:schemeClr val="tx1"/>
                </a:solidFill>
              </a:rPr>
              <a:t>. </a:t>
            </a:r>
            <a:endParaRPr lang="tr-TR" sz="1700" dirty="0">
              <a:solidFill>
                <a:schemeClr val="tx1"/>
              </a:solidFill>
            </a:endParaRPr>
          </a:p>
        </p:txBody>
      </p:sp>
    </p:spTree>
    <p:extLst>
      <p:ext uri="{BB962C8B-B14F-4D97-AF65-F5344CB8AC3E}">
        <p14:creationId xmlns:p14="http://schemas.microsoft.com/office/powerpoint/2010/main" xmlns="" val="324594788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a:t>
            </a:r>
            <a:r>
              <a:rPr lang="tr-TR" sz="2800" b="1" cap="none" dirty="0" smtClean="0">
                <a:solidFill>
                  <a:srgbClr val="FF0000"/>
                </a:solidFill>
                <a:latin typeface="+mn-lt"/>
              </a:rPr>
              <a:t>Cemiyetleri Tanıyalım</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680520"/>
          </a:xfrm>
        </p:spPr>
        <p:txBody>
          <a:bodyPr>
            <a:noAutofit/>
          </a:bodyPr>
          <a:lstStyle/>
          <a:p>
            <a:pPr marL="114300" indent="0" algn="just">
              <a:buNone/>
            </a:pPr>
            <a:r>
              <a:rPr lang="tr-TR" sz="2000" b="1" dirty="0">
                <a:solidFill>
                  <a:srgbClr val="FF0000"/>
                </a:solidFill>
              </a:rPr>
              <a:t>Millî Kongre Cemiyeti</a:t>
            </a:r>
          </a:p>
          <a:p>
            <a:pPr marL="114300" indent="0" algn="just">
              <a:buNone/>
            </a:pPr>
            <a:r>
              <a:rPr lang="tr-TR" sz="2000" dirty="0">
                <a:solidFill>
                  <a:schemeClr val="tx1"/>
                </a:solidFill>
              </a:rPr>
              <a:t>İstanbul’da faaliyet gösteren bazı siyasi partilerin ve millî cemiyetlerin temsilcilerinin bir araya gelmesiyle </a:t>
            </a:r>
            <a:r>
              <a:rPr lang="tr-TR" sz="2000" b="1" dirty="0" smtClean="0">
                <a:solidFill>
                  <a:schemeClr val="tx1"/>
                </a:solidFill>
              </a:rPr>
              <a:t>29 </a:t>
            </a:r>
            <a:r>
              <a:rPr lang="tr-TR" sz="2000" b="1" dirty="0">
                <a:solidFill>
                  <a:schemeClr val="tx1"/>
                </a:solidFill>
              </a:rPr>
              <a:t>Kasım 1918’de </a:t>
            </a:r>
            <a:r>
              <a:rPr lang="tr-TR" sz="2000" dirty="0">
                <a:solidFill>
                  <a:schemeClr val="tx1"/>
                </a:solidFill>
              </a:rPr>
              <a:t>kuruldu</a:t>
            </a:r>
            <a:r>
              <a:rPr lang="tr-TR" sz="2000" dirty="0" smtClean="0">
                <a:solidFill>
                  <a:schemeClr val="tx1"/>
                </a:solidFill>
              </a:rPr>
              <a:t>. Cemiyetin </a:t>
            </a:r>
            <a:r>
              <a:rPr lang="tr-TR" sz="2000" dirty="0">
                <a:solidFill>
                  <a:schemeClr val="tx1"/>
                </a:solidFill>
              </a:rPr>
              <a:t>amacı, Türklere yönelik haksız ve gerçek dışı yayınlara ilmî ve tarihî belgelerle cevap verebilmekti. </a:t>
            </a:r>
            <a:r>
              <a:rPr lang="tr-TR" sz="2000" dirty="0" smtClean="0">
                <a:solidFill>
                  <a:schemeClr val="tx1"/>
                </a:solidFill>
              </a:rPr>
              <a:t>Cemiyetin </a:t>
            </a:r>
            <a:r>
              <a:rPr lang="tr-TR" sz="2000" dirty="0">
                <a:solidFill>
                  <a:schemeClr val="tx1"/>
                </a:solidFill>
              </a:rPr>
              <a:t>bir diğer amacı ise vatanın kurtuluşu için çalışan bütün millî kuvvetleri bir çatı altında toplamaktı</a:t>
            </a:r>
            <a:r>
              <a:rPr lang="tr-TR" sz="2000" dirty="0" smtClean="0">
                <a:solidFill>
                  <a:schemeClr val="tx1"/>
                </a:solidFill>
              </a:rPr>
              <a:t>. </a:t>
            </a:r>
            <a:endParaRPr lang="tr-TR" sz="2000" b="1" dirty="0" smtClean="0">
              <a:solidFill>
                <a:srgbClr val="FF0000"/>
              </a:solidFill>
            </a:endParaRPr>
          </a:p>
        </p:txBody>
      </p:sp>
    </p:spTree>
    <p:extLst>
      <p:ext uri="{BB962C8B-B14F-4D97-AF65-F5344CB8AC3E}">
        <p14:creationId xmlns:p14="http://schemas.microsoft.com/office/powerpoint/2010/main" xmlns="" val="98783543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Millî </a:t>
            </a:r>
            <a:r>
              <a:rPr lang="tr-TR" sz="2800" b="1" cap="none" dirty="0" smtClean="0">
                <a:solidFill>
                  <a:srgbClr val="FF0000"/>
                </a:solidFill>
                <a:latin typeface="+mn-lt"/>
              </a:rPr>
              <a:t>Cemiyetleri Birleştirme Fikirleri</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680520"/>
          </a:xfrm>
        </p:spPr>
        <p:txBody>
          <a:bodyPr>
            <a:noAutofit/>
          </a:bodyPr>
          <a:lstStyle/>
          <a:p>
            <a:pPr marL="114300" indent="0" algn="just">
              <a:buNone/>
            </a:pPr>
            <a:r>
              <a:rPr lang="tr-TR" sz="1800" dirty="0" smtClean="0">
                <a:solidFill>
                  <a:schemeClr val="tx1"/>
                </a:solidFill>
              </a:rPr>
              <a:t>Mustafa </a:t>
            </a:r>
            <a:r>
              <a:rPr lang="tr-TR" sz="1800" dirty="0">
                <a:solidFill>
                  <a:schemeClr val="tx1"/>
                </a:solidFill>
              </a:rPr>
              <a:t>Kemal, bölgesel kurtuluş yolları arayan ve birbirinden ayrı faaliyet gösteren millî cemiyetlerle </a:t>
            </a:r>
            <a:r>
              <a:rPr lang="tr-TR" sz="1800" dirty="0" smtClean="0">
                <a:solidFill>
                  <a:schemeClr val="tx1"/>
                </a:solidFill>
              </a:rPr>
              <a:t>kesin bir </a:t>
            </a:r>
            <a:r>
              <a:rPr lang="tr-TR" sz="1800" dirty="0">
                <a:solidFill>
                  <a:schemeClr val="tx1"/>
                </a:solidFill>
              </a:rPr>
              <a:t>zafere </a:t>
            </a:r>
            <a:r>
              <a:rPr lang="tr-TR" sz="1800" dirty="0" smtClean="0">
                <a:solidFill>
                  <a:schemeClr val="tx1"/>
                </a:solidFill>
              </a:rPr>
              <a:t>ulaşılamayacağı </a:t>
            </a:r>
            <a:r>
              <a:rPr lang="tr-TR" sz="1800" dirty="0">
                <a:solidFill>
                  <a:schemeClr val="tx1"/>
                </a:solidFill>
              </a:rPr>
              <a:t>düşüncesindeydi. Ona göre vatanın ve milletin kurtuluşu için öncelikle bu </a:t>
            </a:r>
            <a:r>
              <a:rPr lang="tr-TR" sz="1800" dirty="0" smtClean="0">
                <a:solidFill>
                  <a:schemeClr val="tx1"/>
                </a:solidFill>
              </a:rPr>
              <a:t>kuruluşların güçlerini </a:t>
            </a:r>
            <a:r>
              <a:rPr lang="tr-TR" sz="1800" dirty="0">
                <a:solidFill>
                  <a:schemeClr val="tx1"/>
                </a:solidFill>
              </a:rPr>
              <a:t>birleştirmeleri gerekiyordu. Millî Mücadele kahramanlarından Mareşal Fevzi Çakmak da cemiyetlerin </a:t>
            </a:r>
            <a:r>
              <a:rPr lang="tr-TR" sz="1800" dirty="0" smtClean="0">
                <a:solidFill>
                  <a:schemeClr val="tx1"/>
                </a:solidFill>
              </a:rPr>
              <a:t>birleşmesi gerektiğine inanmış ve bu konu hakkında </a:t>
            </a:r>
          </a:p>
          <a:p>
            <a:pPr marL="114300" indent="0" algn="just">
              <a:buNone/>
            </a:pPr>
            <a:r>
              <a:rPr lang="tr-TR" sz="1800" b="1" dirty="0" smtClean="0">
                <a:solidFill>
                  <a:schemeClr val="tx1"/>
                </a:solidFill>
              </a:rPr>
              <a:t>“Eğer Mondros Mütarekesi’ni takip eden </a:t>
            </a:r>
            <a:r>
              <a:rPr lang="tr-TR" sz="1800" b="1" dirty="0">
                <a:solidFill>
                  <a:schemeClr val="tx1"/>
                </a:solidFill>
              </a:rPr>
              <a:t>aylarda, bir </a:t>
            </a:r>
            <a:r>
              <a:rPr lang="tr-TR" sz="1800" b="1" dirty="0" smtClean="0">
                <a:solidFill>
                  <a:schemeClr val="tx1"/>
                </a:solidFill>
              </a:rPr>
              <a:t>uçaktan Anadolu’ya bakarsanız yer </a:t>
            </a:r>
            <a:r>
              <a:rPr lang="tr-TR" sz="1800" b="1" dirty="0">
                <a:solidFill>
                  <a:schemeClr val="tx1"/>
                </a:solidFill>
              </a:rPr>
              <a:t>yer yanan </a:t>
            </a:r>
            <a:r>
              <a:rPr lang="tr-TR" sz="1800" b="1" dirty="0" smtClean="0">
                <a:solidFill>
                  <a:schemeClr val="tx1"/>
                </a:solidFill>
              </a:rPr>
              <a:t>ateşler görülecektir. Bunlar ışıldayan çoban ateşleridir. Bu ateşleri birleştirecek bir alev lazımdır. İşte </a:t>
            </a:r>
            <a:r>
              <a:rPr lang="tr-TR" sz="1800" b="1" dirty="0">
                <a:solidFill>
                  <a:schemeClr val="tx1"/>
                </a:solidFill>
              </a:rPr>
              <a:t>onu Mustafa Kemal’in meşalesi temin etti.” </a:t>
            </a:r>
            <a:r>
              <a:rPr lang="tr-TR" sz="1800" b="1" dirty="0" smtClean="0">
                <a:solidFill>
                  <a:schemeClr val="tx1"/>
                </a:solidFill>
              </a:rPr>
              <a:t> </a:t>
            </a:r>
            <a:r>
              <a:rPr lang="tr-TR" sz="1800" dirty="0">
                <a:solidFill>
                  <a:schemeClr val="tx1"/>
                </a:solidFill>
              </a:rPr>
              <a:t>demiştir.</a:t>
            </a:r>
          </a:p>
          <a:p>
            <a:pPr marL="114300" indent="0" algn="just">
              <a:buNone/>
            </a:pPr>
            <a:r>
              <a:rPr lang="tr-TR" sz="1800" dirty="0">
                <a:solidFill>
                  <a:schemeClr val="tx1"/>
                </a:solidFill>
              </a:rPr>
              <a:t>Fevzi Paşa’nın da belirttiği gibi Mustafa Kemal, Sivas Kongresi’nde alınan bir kararla millî </a:t>
            </a:r>
            <a:r>
              <a:rPr lang="tr-TR" sz="1800" dirty="0" smtClean="0">
                <a:solidFill>
                  <a:schemeClr val="tx1"/>
                </a:solidFill>
              </a:rPr>
              <a:t>cemiyetleri </a:t>
            </a:r>
            <a:r>
              <a:rPr lang="tr-TR" sz="1800" dirty="0">
                <a:solidFill>
                  <a:schemeClr val="tx1"/>
                </a:solidFill>
              </a:rPr>
              <a:t>Anadolu ve Rumeli Müdafaa-i Hukuk Cemiyeti adıyla tek çatı altında topladı. </a:t>
            </a:r>
            <a:r>
              <a:rPr lang="tr-TR" sz="1800" dirty="0" smtClean="0">
                <a:solidFill>
                  <a:schemeClr val="tx1"/>
                </a:solidFill>
              </a:rPr>
              <a:t>Böylece dağınık </a:t>
            </a:r>
            <a:r>
              <a:rPr lang="tr-TR" sz="1800" dirty="0">
                <a:solidFill>
                  <a:schemeClr val="tx1"/>
                </a:solidFill>
              </a:rPr>
              <a:t>hâldeki millî kuvvetleri bir araya getirerek birleştirme ve bütünleştirme gücüne sahip </a:t>
            </a:r>
            <a:r>
              <a:rPr lang="tr-TR" sz="1800" dirty="0" smtClean="0">
                <a:solidFill>
                  <a:schemeClr val="tx1"/>
                </a:solidFill>
              </a:rPr>
              <a:t>bir lider </a:t>
            </a:r>
            <a:r>
              <a:rPr lang="tr-TR" sz="1800" dirty="0">
                <a:solidFill>
                  <a:schemeClr val="tx1"/>
                </a:solidFill>
              </a:rPr>
              <a:t>olduğunu gösterdi</a:t>
            </a:r>
            <a:r>
              <a:rPr lang="tr-TR" sz="1800" dirty="0" smtClean="0">
                <a:solidFill>
                  <a:schemeClr val="tx1"/>
                </a:solidFill>
              </a:rPr>
              <a:t>.</a:t>
            </a:r>
            <a:endParaRPr lang="tr-TR" sz="1800" dirty="0">
              <a:solidFill>
                <a:schemeClr val="tx1"/>
              </a:solidFill>
            </a:endParaRPr>
          </a:p>
        </p:txBody>
      </p:sp>
    </p:spTree>
    <p:extLst>
      <p:ext uri="{BB962C8B-B14F-4D97-AF65-F5344CB8AC3E}">
        <p14:creationId xmlns:p14="http://schemas.microsoft.com/office/powerpoint/2010/main" xmlns="" val="428691543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Mustafa Kemal Hazırlık Yapıyor</a:t>
            </a:r>
            <a:endParaRPr lang="tr-TR" sz="2800" b="1" cap="none" dirty="0">
              <a:solidFill>
                <a:srgbClr val="FF0000"/>
              </a:solidFill>
              <a:latin typeface="+mn-lt"/>
            </a:endParaRPr>
          </a:p>
        </p:txBody>
      </p:sp>
      <p:sp>
        <p:nvSpPr>
          <p:cNvPr id="2" name="İçerik Yer Tutucusu 1"/>
          <p:cNvSpPr>
            <a:spLocks noGrp="1"/>
          </p:cNvSpPr>
          <p:nvPr>
            <p:ph idx="1"/>
          </p:nvPr>
        </p:nvSpPr>
        <p:spPr>
          <a:xfrm>
            <a:off x="467544" y="1628800"/>
            <a:ext cx="8229600" cy="4680520"/>
          </a:xfrm>
        </p:spPr>
        <p:txBody>
          <a:bodyPr>
            <a:noAutofit/>
          </a:bodyPr>
          <a:lstStyle/>
          <a:p>
            <a:pPr marL="114300" indent="0" algn="just">
              <a:buNone/>
            </a:pPr>
            <a:r>
              <a:rPr lang="tr-TR" sz="1800" dirty="0">
                <a:solidFill>
                  <a:schemeClr val="tx1"/>
                </a:solidFill>
              </a:rPr>
              <a:t>Mustafa Kemal, </a:t>
            </a:r>
            <a:r>
              <a:rPr lang="tr-TR" sz="1800" b="1" dirty="0">
                <a:solidFill>
                  <a:schemeClr val="tx1"/>
                </a:solidFill>
              </a:rPr>
              <a:t>13 Kasım 1918’den Samsun’a çıktığı 19 Mayıs 1919 tarihine kadar İstanbul’da kaldı. </a:t>
            </a:r>
            <a:r>
              <a:rPr lang="tr-TR" sz="1800" dirty="0">
                <a:solidFill>
                  <a:schemeClr val="tx1"/>
                </a:solidFill>
              </a:rPr>
              <a:t>O</a:t>
            </a:r>
            <a:r>
              <a:rPr lang="tr-TR" sz="1800" dirty="0" smtClean="0">
                <a:solidFill>
                  <a:schemeClr val="tx1"/>
                </a:solidFill>
              </a:rPr>
              <a:t>, İstanbul’da </a:t>
            </a:r>
            <a:r>
              <a:rPr lang="tr-TR" sz="1800" dirty="0">
                <a:solidFill>
                  <a:schemeClr val="tx1"/>
                </a:solidFill>
              </a:rPr>
              <a:t>bulunduğu günlerde memleketi ve milleti içine düştüğü durumdan kurtarmanın yollarını aradı. </a:t>
            </a:r>
            <a:r>
              <a:rPr lang="tr-TR" sz="1800" dirty="0" smtClean="0">
                <a:solidFill>
                  <a:schemeClr val="tx1"/>
                </a:solidFill>
              </a:rPr>
              <a:t>Bu amaçla </a:t>
            </a:r>
            <a:r>
              <a:rPr lang="tr-TR" sz="1800" dirty="0">
                <a:solidFill>
                  <a:schemeClr val="tx1"/>
                </a:solidFill>
              </a:rPr>
              <a:t>başta padişah olmak üzere devrin siyasetçileri ve </a:t>
            </a:r>
            <a:r>
              <a:rPr lang="tr-TR" sz="1800" dirty="0" smtClean="0">
                <a:solidFill>
                  <a:schemeClr val="tx1"/>
                </a:solidFill>
              </a:rPr>
              <a:t> yakın </a:t>
            </a:r>
            <a:r>
              <a:rPr lang="tr-TR" sz="1800" dirty="0">
                <a:solidFill>
                  <a:schemeClr val="tx1"/>
                </a:solidFill>
              </a:rPr>
              <a:t>arkadaşlarıyla görüşmeler yaptı. Mustafa </a:t>
            </a:r>
            <a:r>
              <a:rPr lang="tr-TR" sz="1800" dirty="0" smtClean="0">
                <a:solidFill>
                  <a:schemeClr val="tx1"/>
                </a:solidFill>
              </a:rPr>
              <a:t>Kemal, İstanbul’da </a:t>
            </a:r>
            <a:r>
              <a:rPr lang="tr-TR" sz="1800" dirty="0">
                <a:solidFill>
                  <a:schemeClr val="tx1"/>
                </a:solidFill>
              </a:rPr>
              <a:t>bulunduğu sırada Türk milleti aleyhine ülke içinden ve dışından yönelen olumsuz propagandaların </a:t>
            </a:r>
            <a:r>
              <a:rPr lang="tr-TR" sz="1800" dirty="0" smtClean="0">
                <a:solidFill>
                  <a:schemeClr val="tx1"/>
                </a:solidFill>
              </a:rPr>
              <a:t>etkilerini de gidermeye gayret etti. Bu </a:t>
            </a:r>
            <a:r>
              <a:rPr lang="tr-TR" sz="1800" dirty="0">
                <a:solidFill>
                  <a:schemeClr val="tx1"/>
                </a:solidFill>
              </a:rPr>
              <a:t>amaçla </a:t>
            </a:r>
            <a:r>
              <a:rPr lang="tr-TR" sz="1800" dirty="0" smtClean="0">
                <a:solidFill>
                  <a:schemeClr val="tx1"/>
                </a:solidFill>
              </a:rPr>
              <a:t>yerli ve yabancı gazetelerle röportajlar yaparak milletimizin haklarını  dünyaya duyurmaya çalıştı. Ayrıca görüşlerini daha etkili biçimde duyurabilmek için yakın arkadaşı </a:t>
            </a:r>
            <a:r>
              <a:rPr lang="tr-TR" sz="1800" b="1" dirty="0" smtClean="0">
                <a:solidFill>
                  <a:schemeClr val="tx1"/>
                </a:solidFill>
              </a:rPr>
              <a:t>Fethi (</a:t>
            </a:r>
            <a:r>
              <a:rPr lang="tr-TR" sz="1800" b="1" dirty="0">
                <a:solidFill>
                  <a:schemeClr val="tx1"/>
                </a:solidFill>
              </a:rPr>
              <a:t>Okyar</a:t>
            </a:r>
            <a:r>
              <a:rPr lang="tr-TR" sz="1800" b="1" dirty="0" smtClean="0">
                <a:solidFill>
                  <a:schemeClr val="tx1"/>
                </a:solidFill>
              </a:rPr>
              <a:t>) Bey ile birlikte “</a:t>
            </a:r>
            <a:r>
              <a:rPr lang="tr-TR" sz="1800" b="1" dirty="0">
                <a:solidFill>
                  <a:schemeClr val="tx1"/>
                </a:solidFill>
              </a:rPr>
              <a:t>Minber</a:t>
            </a:r>
            <a:r>
              <a:rPr lang="tr-TR" sz="1800" b="1" dirty="0" smtClean="0">
                <a:solidFill>
                  <a:schemeClr val="tx1"/>
                </a:solidFill>
              </a:rPr>
              <a:t>” adında bir gazete çıkardı. </a:t>
            </a:r>
            <a:r>
              <a:rPr lang="tr-TR" sz="1800" dirty="0" smtClean="0">
                <a:solidFill>
                  <a:schemeClr val="tx1"/>
                </a:solidFill>
              </a:rPr>
              <a:t>Mustafa Kemal bütün </a:t>
            </a:r>
            <a:r>
              <a:rPr lang="tr-TR" sz="1800" dirty="0">
                <a:solidFill>
                  <a:schemeClr val="tx1"/>
                </a:solidFill>
              </a:rPr>
              <a:t>bu </a:t>
            </a:r>
            <a:r>
              <a:rPr lang="tr-TR" sz="1800" dirty="0" smtClean="0">
                <a:solidFill>
                  <a:schemeClr val="tx1"/>
                </a:solidFill>
              </a:rPr>
              <a:t> çalışmalarının sonunda İstanbul’da kalarak politik girişimlerde bulunmanın devleti ve milleti kurtarmak için yeterli olamayacağını görerek kararını verdi:  </a:t>
            </a:r>
          </a:p>
          <a:p>
            <a:pPr marL="114300" indent="0" algn="just">
              <a:buNone/>
            </a:pPr>
            <a:r>
              <a:rPr lang="tr-TR" sz="1800" dirty="0" smtClean="0">
                <a:solidFill>
                  <a:schemeClr val="tx1"/>
                </a:solidFill>
              </a:rPr>
              <a:t>Anadolu’ya geçecek ve millî egemenliğe dayanan yeni bir Türk devleti  kuracaktı</a:t>
            </a:r>
            <a:r>
              <a:rPr lang="tr-TR" sz="1800" dirty="0">
                <a:solidFill>
                  <a:schemeClr val="tx1"/>
                </a:solidFill>
              </a:rPr>
              <a:t>.</a:t>
            </a:r>
          </a:p>
          <a:p>
            <a:pPr marL="114300" indent="0" algn="just">
              <a:buNone/>
            </a:pPr>
            <a:endParaRPr lang="tr-TR" sz="1800" dirty="0">
              <a:solidFill>
                <a:schemeClr val="tx1"/>
              </a:solidFill>
            </a:endParaRPr>
          </a:p>
        </p:txBody>
      </p:sp>
    </p:spTree>
    <p:extLst>
      <p:ext uri="{BB962C8B-B14F-4D97-AF65-F5344CB8AC3E}">
        <p14:creationId xmlns:p14="http://schemas.microsoft.com/office/powerpoint/2010/main" xmlns="" val="41644468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Mustafa Kemal Hazırlık Yapıyor</a:t>
            </a:r>
            <a:endParaRPr lang="tr-TR" sz="2800" b="1" cap="none" dirty="0">
              <a:solidFill>
                <a:srgbClr val="FF0000"/>
              </a:solidFill>
              <a:latin typeface="+mn-lt"/>
            </a:endParaRP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1800" dirty="0">
                <a:solidFill>
                  <a:schemeClr val="tx1"/>
                </a:solidFill>
              </a:rPr>
              <a:t>Mustafa Kemal’in Anadolu’ya geçme kararını verdiği günlerde Samsun ve çevresinde bulunan </a:t>
            </a:r>
            <a:r>
              <a:rPr lang="tr-TR" sz="1800" dirty="0" smtClean="0">
                <a:solidFill>
                  <a:schemeClr val="tx1"/>
                </a:solidFill>
              </a:rPr>
              <a:t>Pontusçu Rumlar </a:t>
            </a:r>
            <a:r>
              <a:rPr lang="tr-TR" sz="1800" dirty="0">
                <a:solidFill>
                  <a:schemeClr val="tx1"/>
                </a:solidFill>
              </a:rPr>
              <a:t>İtilaf kuvvetlerinin bölgeye gelişinden de aldıkları cesaretle saldırılarını arttırıyorlardı. Rumların </a:t>
            </a:r>
            <a:r>
              <a:rPr lang="tr-TR" sz="1800" dirty="0" smtClean="0">
                <a:solidFill>
                  <a:schemeClr val="tx1"/>
                </a:solidFill>
              </a:rPr>
              <a:t>saldırılarına karşı </a:t>
            </a:r>
            <a:r>
              <a:rPr lang="tr-TR" sz="1800" dirty="0">
                <a:solidFill>
                  <a:schemeClr val="tx1"/>
                </a:solidFill>
              </a:rPr>
              <a:t>Türklerin kendilerini savunma çabaları ise İtilaf Devletleri tarafından Samsun ve çevresindeki Türklerin </a:t>
            </a:r>
            <a:r>
              <a:rPr lang="tr-TR" sz="1800" dirty="0" smtClean="0">
                <a:solidFill>
                  <a:schemeClr val="tx1"/>
                </a:solidFill>
              </a:rPr>
              <a:t>Hristiyanlara saldırısı şeklinde yorumlanıyordu. İtilaf Devletlerinin temsilcileri Osmanlı Devleti’nden bu karışıklıkları önlemesini istemişler; aksi hâlde Mondros Ateşkes Antlaşması’nın 7</a:t>
            </a:r>
            <a:r>
              <a:rPr lang="tr-TR" sz="1800" dirty="0">
                <a:solidFill>
                  <a:schemeClr val="tx1"/>
                </a:solidFill>
              </a:rPr>
              <a:t>. maddesine </a:t>
            </a:r>
            <a:r>
              <a:rPr lang="tr-TR" sz="1800" dirty="0" smtClean="0">
                <a:solidFill>
                  <a:schemeClr val="tx1"/>
                </a:solidFill>
              </a:rPr>
              <a:t>dayanarak bölgeyi işgal edeceklerini bildirmişlerdi. Bunun üzerine Osmanlı yönetimi Karadeniz Bölgesi’nde düzeni yeniden sağlayacak kişi olarak Mustafa  Kemal Paşa’yı görevlendirdi. Mustafa Kemal de </a:t>
            </a:r>
            <a:r>
              <a:rPr lang="tr-TR" sz="1800" b="1" dirty="0">
                <a:solidFill>
                  <a:schemeClr val="tx1"/>
                </a:solidFill>
              </a:rPr>
              <a:t>16 </a:t>
            </a:r>
            <a:r>
              <a:rPr lang="tr-TR" sz="1800" b="1" dirty="0" smtClean="0">
                <a:solidFill>
                  <a:schemeClr val="tx1"/>
                </a:solidFill>
              </a:rPr>
              <a:t>Mayıs 1919’da 9</a:t>
            </a:r>
            <a:r>
              <a:rPr lang="tr-TR" sz="1800" b="1" dirty="0">
                <a:solidFill>
                  <a:schemeClr val="tx1"/>
                </a:solidFill>
              </a:rPr>
              <a:t>. </a:t>
            </a:r>
            <a:r>
              <a:rPr lang="tr-TR" sz="1800" b="1" dirty="0" smtClean="0">
                <a:solidFill>
                  <a:schemeClr val="tx1"/>
                </a:solidFill>
              </a:rPr>
              <a:t>Ordu Müfettişliği göreviyle Samsun’a gitmek üzere İstanbul’dan ayrıldı</a:t>
            </a:r>
            <a:r>
              <a:rPr lang="tr-TR" sz="1800" dirty="0" smtClean="0">
                <a:solidFill>
                  <a:schemeClr val="tx1"/>
                </a:solidFill>
              </a:rPr>
              <a:t>. O, görevlendirildiğini öğrendiğinde duyduğu sevinci ve coşkuyu daha  sonra şu sözlerle  anlatmıştır: </a:t>
            </a:r>
            <a:r>
              <a:rPr lang="tr-TR" sz="1800" b="1" dirty="0" smtClean="0">
                <a:solidFill>
                  <a:schemeClr val="tx1"/>
                </a:solidFill>
              </a:rPr>
              <a:t>“</a:t>
            </a:r>
            <a:r>
              <a:rPr lang="tr-TR" sz="1800" b="1" dirty="0">
                <a:solidFill>
                  <a:schemeClr val="tx1"/>
                </a:solidFill>
              </a:rPr>
              <a:t>Talih bana öyle müsait şartlar hazırlamıştı ki </a:t>
            </a:r>
            <a:r>
              <a:rPr lang="tr-TR" sz="1800" b="1" dirty="0" smtClean="0">
                <a:solidFill>
                  <a:schemeClr val="tx1"/>
                </a:solidFill>
              </a:rPr>
              <a:t> kendimi </a:t>
            </a:r>
            <a:r>
              <a:rPr lang="tr-TR" sz="1800" b="1" dirty="0">
                <a:solidFill>
                  <a:schemeClr val="tx1"/>
                </a:solidFill>
              </a:rPr>
              <a:t>onların kucağında hissettiğim zaman ne kadar </a:t>
            </a:r>
            <a:r>
              <a:rPr lang="tr-TR" sz="1800" b="1" dirty="0" smtClean="0">
                <a:solidFill>
                  <a:schemeClr val="tx1"/>
                </a:solidFill>
              </a:rPr>
              <a:t>bahtiyarlık duyduğumu tarif edemem</a:t>
            </a:r>
            <a:r>
              <a:rPr lang="tr-TR" sz="1800" b="1" dirty="0">
                <a:solidFill>
                  <a:schemeClr val="tx1"/>
                </a:solidFill>
              </a:rPr>
              <a:t>. </a:t>
            </a:r>
            <a:r>
              <a:rPr lang="tr-TR" sz="1800" b="1" dirty="0" smtClean="0">
                <a:solidFill>
                  <a:schemeClr val="tx1"/>
                </a:solidFill>
              </a:rPr>
              <a:t>Nezaretten çıkarken heyecanımdan dudaklarımı  ısırdığımı </a:t>
            </a:r>
            <a:r>
              <a:rPr lang="tr-TR" sz="1800" b="1" dirty="0">
                <a:solidFill>
                  <a:schemeClr val="tx1"/>
                </a:solidFill>
              </a:rPr>
              <a:t>hatırlıyorum. </a:t>
            </a:r>
            <a:r>
              <a:rPr lang="tr-TR" sz="1800" b="1" dirty="0" smtClean="0">
                <a:solidFill>
                  <a:schemeClr val="tx1"/>
                </a:solidFill>
              </a:rPr>
              <a:t>Kafes açılmış</a:t>
            </a:r>
            <a:r>
              <a:rPr lang="tr-TR" sz="1800" b="1" dirty="0">
                <a:solidFill>
                  <a:schemeClr val="tx1"/>
                </a:solidFill>
              </a:rPr>
              <a:t>, önümde geniş bir âlem vardı. Kanatlarını çırparak uçmaya hazırlanan bir kuş gibiydim.” </a:t>
            </a:r>
          </a:p>
          <a:p>
            <a:pPr marL="114300" indent="0" algn="just">
              <a:buNone/>
            </a:pPr>
            <a:r>
              <a:rPr lang="tr-TR" sz="1800" dirty="0" smtClean="0">
                <a:solidFill>
                  <a:schemeClr val="tx1"/>
                </a:solidFill>
              </a:rPr>
              <a:t>(</a:t>
            </a:r>
            <a:endParaRPr lang="tr-TR" sz="1800" dirty="0">
              <a:solidFill>
                <a:schemeClr val="tx1"/>
              </a:solidFill>
            </a:endParaRPr>
          </a:p>
          <a:p>
            <a:pPr marL="114300" indent="0" algn="just">
              <a:buNone/>
            </a:pPr>
            <a:endParaRPr lang="tr-TR" sz="1800" dirty="0">
              <a:solidFill>
                <a:schemeClr val="tx1"/>
              </a:solidFill>
            </a:endParaRPr>
          </a:p>
        </p:txBody>
      </p:sp>
    </p:spTree>
    <p:extLst>
      <p:ext uri="{BB962C8B-B14F-4D97-AF65-F5344CB8AC3E}">
        <p14:creationId xmlns:p14="http://schemas.microsoft.com/office/powerpoint/2010/main" xmlns="" val="305663379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Mustafa Kemal Samsun’da</a:t>
            </a: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1800" dirty="0">
                <a:solidFill>
                  <a:schemeClr val="tx1"/>
                </a:solidFill>
              </a:rPr>
              <a:t>Mustafa Kemal üç gün süren </a:t>
            </a:r>
            <a:r>
              <a:rPr lang="tr-TR" sz="1800" dirty="0" smtClean="0">
                <a:solidFill>
                  <a:schemeClr val="tx1"/>
                </a:solidFill>
              </a:rPr>
              <a:t>tehlikeli bir </a:t>
            </a:r>
            <a:r>
              <a:rPr lang="tr-TR" sz="1800" dirty="0">
                <a:solidFill>
                  <a:schemeClr val="tx1"/>
                </a:solidFill>
              </a:rPr>
              <a:t>deniz </a:t>
            </a:r>
            <a:r>
              <a:rPr lang="tr-TR" sz="1800" dirty="0" smtClean="0">
                <a:solidFill>
                  <a:schemeClr val="tx1"/>
                </a:solidFill>
              </a:rPr>
              <a:t>yolculuğunun ardından </a:t>
            </a:r>
            <a:r>
              <a:rPr lang="tr-TR" sz="1800" b="1" dirty="0" smtClean="0">
                <a:solidFill>
                  <a:schemeClr val="tx1"/>
                </a:solidFill>
              </a:rPr>
              <a:t>19 Mayıs 1919 </a:t>
            </a:r>
            <a:r>
              <a:rPr lang="tr-TR" sz="1800" b="1" dirty="0">
                <a:solidFill>
                  <a:schemeClr val="tx1"/>
                </a:solidFill>
              </a:rPr>
              <a:t>günü </a:t>
            </a:r>
            <a:r>
              <a:rPr lang="tr-TR" sz="1800" b="1" dirty="0" smtClean="0">
                <a:solidFill>
                  <a:schemeClr val="tx1"/>
                </a:solidFill>
              </a:rPr>
              <a:t>Samsun’a çıktı. </a:t>
            </a:r>
            <a:r>
              <a:rPr lang="tr-TR" sz="1800" dirty="0" smtClean="0">
                <a:solidFill>
                  <a:schemeClr val="tx1"/>
                </a:solidFill>
              </a:rPr>
              <a:t>O,  Samsun’a vardığı gün ülkemizin içinde  bulunduğu durum </a:t>
            </a:r>
            <a:r>
              <a:rPr lang="tr-TR" sz="1800" dirty="0">
                <a:solidFill>
                  <a:schemeClr val="tx1"/>
                </a:solidFill>
              </a:rPr>
              <a:t>ile ilgili Büyük </a:t>
            </a:r>
            <a:r>
              <a:rPr lang="tr-TR" sz="1800" b="1" dirty="0" smtClean="0">
                <a:solidFill>
                  <a:schemeClr val="tx1"/>
                </a:solidFill>
              </a:rPr>
              <a:t>Nutuk’ta </a:t>
            </a:r>
            <a:r>
              <a:rPr lang="tr-TR" sz="1800" dirty="0" smtClean="0">
                <a:solidFill>
                  <a:schemeClr val="tx1"/>
                </a:solidFill>
              </a:rPr>
              <a:t> şunları söylemiştir: </a:t>
            </a:r>
          </a:p>
          <a:p>
            <a:pPr marL="114300" indent="0" algn="just">
              <a:buNone/>
            </a:pPr>
            <a:r>
              <a:rPr lang="tr-TR" sz="1800" dirty="0" smtClean="0">
                <a:solidFill>
                  <a:schemeClr val="tx1"/>
                </a:solidFill>
              </a:rPr>
              <a:t>“</a:t>
            </a:r>
            <a:r>
              <a:rPr lang="tr-TR" sz="1800" dirty="0">
                <a:solidFill>
                  <a:schemeClr val="tx1"/>
                </a:solidFill>
              </a:rPr>
              <a:t>Osmanlı </a:t>
            </a:r>
            <a:r>
              <a:rPr lang="tr-TR" sz="1800" dirty="0" smtClean="0">
                <a:solidFill>
                  <a:schemeClr val="tx1"/>
                </a:solidFill>
              </a:rPr>
              <a:t> Devleti’nin temelleri çökmüş</a:t>
            </a:r>
            <a:r>
              <a:rPr lang="tr-TR" sz="1800" dirty="0">
                <a:solidFill>
                  <a:schemeClr val="tx1"/>
                </a:solidFill>
              </a:rPr>
              <a:t>, ömrü tamamlanmıştı. </a:t>
            </a:r>
            <a:r>
              <a:rPr lang="tr-TR" sz="1800" dirty="0" smtClean="0">
                <a:solidFill>
                  <a:schemeClr val="tx1"/>
                </a:solidFill>
              </a:rPr>
              <a:t>Osmanlı memleketleri  tamamen </a:t>
            </a:r>
            <a:r>
              <a:rPr lang="tr-TR" sz="1800" dirty="0">
                <a:solidFill>
                  <a:schemeClr val="tx1"/>
                </a:solidFill>
              </a:rPr>
              <a:t>parçalanmıştı</a:t>
            </a:r>
            <a:r>
              <a:rPr lang="tr-TR" sz="1800" dirty="0" smtClean="0">
                <a:solidFill>
                  <a:schemeClr val="tx1"/>
                </a:solidFill>
              </a:rPr>
              <a:t>. Ortada </a:t>
            </a:r>
            <a:r>
              <a:rPr lang="tr-TR" sz="1800" dirty="0">
                <a:solidFill>
                  <a:schemeClr val="tx1"/>
                </a:solidFill>
              </a:rPr>
              <a:t>bir avuç Türk’ün barındığı bir </a:t>
            </a:r>
            <a:r>
              <a:rPr lang="tr-TR" sz="1800" dirty="0" smtClean="0">
                <a:solidFill>
                  <a:schemeClr val="tx1"/>
                </a:solidFill>
              </a:rPr>
              <a:t>ata yurdu  kalmıştı</a:t>
            </a:r>
            <a:r>
              <a:rPr lang="tr-TR" sz="1800" dirty="0">
                <a:solidFill>
                  <a:schemeClr val="tx1"/>
                </a:solidFill>
              </a:rPr>
              <a:t>. Son mesele bunun da </a:t>
            </a:r>
            <a:r>
              <a:rPr lang="tr-TR" sz="1800" dirty="0" smtClean="0">
                <a:solidFill>
                  <a:schemeClr val="tx1"/>
                </a:solidFill>
              </a:rPr>
              <a:t>taksimini sağlamaya çalışmaktan ibaretti. Osmanlı Devleti, onun </a:t>
            </a:r>
            <a:r>
              <a:rPr lang="tr-TR" sz="1800" dirty="0">
                <a:solidFill>
                  <a:schemeClr val="tx1"/>
                </a:solidFill>
              </a:rPr>
              <a:t>istiklali</a:t>
            </a:r>
            <a:r>
              <a:rPr lang="tr-TR" sz="1800" dirty="0" smtClean="0">
                <a:solidFill>
                  <a:schemeClr val="tx1"/>
                </a:solidFill>
              </a:rPr>
              <a:t>, padişah, halife, hükûmet, bunların hepsi anlamı kalmamış birtakım boş sözlerden ibaretti</a:t>
            </a:r>
            <a:r>
              <a:rPr lang="tr-TR" sz="1800" dirty="0">
                <a:solidFill>
                  <a:schemeClr val="tx1"/>
                </a:solidFill>
              </a:rPr>
              <a:t>.”</a:t>
            </a:r>
          </a:p>
          <a:p>
            <a:pPr marL="114300" indent="0" algn="just">
              <a:buNone/>
            </a:pPr>
            <a:endParaRPr lang="tr-TR" sz="1800" dirty="0">
              <a:solidFill>
                <a:schemeClr val="tx1"/>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3728" y="3974896"/>
            <a:ext cx="4680520" cy="28831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5578300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Mustafa Kemal Samsun’da</a:t>
            </a: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1800" dirty="0">
                <a:solidFill>
                  <a:schemeClr val="tx1"/>
                </a:solidFill>
              </a:rPr>
              <a:t>Mustafa Kemal, Samsun’a çıkar çıkmaz güvenliği sağlamaya yönelik </a:t>
            </a:r>
            <a:r>
              <a:rPr lang="tr-TR" sz="1800" dirty="0" smtClean="0">
                <a:solidFill>
                  <a:schemeClr val="tx1"/>
                </a:solidFill>
              </a:rPr>
              <a:t>tedbirler </a:t>
            </a:r>
            <a:r>
              <a:rPr lang="tr-TR" sz="1800" dirty="0">
                <a:solidFill>
                  <a:schemeClr val="tx1"/>
                </a:solidFill>
              </a:rPr>
              <a:t>aldı. İstanbul’daki yöneticilere ve Anadolu’da bulunan asker ve </a:t>
            </a:r>
            <a:r>
              <a:rPr lang="tr-TR" sz="1800" dirty="0" smtClean="0">
                <a:solidFill>
                  <a:schemeClr val="tx1"/>
                </a:solidFill>
              </a:rPr>
              <a:t>sivil </a:t>
            </a:r>
            <a:r>
              <a:rPr lang="tr-TR" sz="1800" dirty="0">
                <a:solidFill>
                  <a:schemeClr val="tx1"/>
                </a:solidFill>
              </a:rPr>
              <a:t>yetkililere telgraflar çekerek yapılması gerekenler konusunda </a:t>
            </a:r>
            <a:r>
              <a:rPr lang="tr-TR" sz="1800" dirty="0" smtClean="0">
                <a:solidFill>
                  <a:schemeClr val="tx1"/>
                </a:solidFill>
              </a:rPr>
              <a:t>onları bilgilendirdi</a:t>
            </a:r>
            <a:r>
              <a:rPr lang="tr-TR" sz="1800" dirty="0">
                <a:solidFill>
                  <a:schemeClr val="tx1"/>
                </a:solidFill>
              </a:rPr>
              <a:t>. Diğer yandan Samsun halkını aydınlatarak şehirde bir </a:t>
            </a:r>
            <a:r>
              <a:rPr lang="tr-TR" sz="1800" dirty="0" smtClean="0">
                <a:solidFill>
                  <a:schemeClr val="tx1"/>
                </a:solidFill>
              </a:rPr>
              <a:t>millî teşkilatın </a:t>
            </a:r>
            <a:r>
              <a:rPr lang="tr-TR" sz="1800" dirty="0">
                <a:solidFill>
                  <a:schemeClr val="tx1"/>
                </a:solidFill>
              </a:rPr>
              <a:t>kurulmasını sağladı. </a:t>
            </a:r>
            <a:endParaRPr lang="tr-TR" sz="1800" dirty="0" smtClean="0">
              <a:solidFill>
                <a:schemeClr val="tx1"/>
              </a:solidFill>
            </a:endParaRPr>
          </a:p>
          <a:p>
            <a:pPr marL="114300" indent="0" algn="just">
              <a:buNone/>
            </a:pPr>
            <a:r>
              <a:rPr lang="tr-TR" sz="1800" dirty="0">
                <a:solidFill>
                  <a:schemeClr val="tx1"/>
                </a:solidFill>
              </a:rPr>
              <a:t> </a:t>
            </a:r>
            <a:endParaRPr lang="tr-TR" sz="1800" dirty="0" smtClean="0">
              <a:solidFill>
                <a:schemeClr val="tx1"/>
              </a:solidFill>
            </a:endParaRPr>
          </a:p>
          <a:p>
            <a:pPr marL="114300" indent="0" algn="just">
              <a:buNone/>
            </a:pPr>
            <a:endParaRPr lang="tr-TR" sz="1800" dirty="0">
              <a:solidFill>
                <a:schemeClr val="tx1"/>
              </a:solidFill>
            </a:endParaRPr>
          </a:p>
          <a:p>
            <a:pPr marL="114300" indent="0" algn="just">
              <a:buNone/>
            </a:pPr>
            <a:r>
              <a:rPr lang="tr-TR" sz="1800" b="1" dirty="0" smtClean="0">
                <a:solidFill>
                  <a:srgbClr val="FF0000"/>
                </a:solidFill>
              </a:rPr>
              <a:t>SAMSUN </a:t>
            </a:r>
            <a:r>
              <a:rPr lang="tr-TR" sz="1800" b="1" dirty="0">
                <a:solidFill>
                  <a:srgbClr val="FF0000"/>
                </a:solidFill>
              </a:rPr>
              <a:t>RAPORU; </a:t>
            </a:r>
          </a:p>
          <a:p>
            <a:pPr marL="114300" indent="0" algn="just">
              <a:buNone/>
            </a:pPr>
            <a:r>
              <a:rPr lang="tr-TR" sz="1800" dirty="0">
                <a:solidFill>
                  <a:schemeClr val="tx1"/>
                </a:solidFill>
              </a:rPr>
              <a:t>Bölgeye gelen M.Kemal hemen bir rapor yazar. </a:t>
            </a:r>
          </a:p>
          <a:p>
            <a:pPr marL="114300" indent="0" algn="just">
              <a:buNone/>
            </a:pPr>
            <a:r>
              <a:rPr lang="tr-TR" sz="1800" dirty="0">
                <a:solidFill>
                  <a:schemeClr val="tx1"/>
                </a:solidFill>
              </a:rPr>
              <a:t> Bölgedeki olaylardan Rumlar sorumludur. </a:t>
            </a:r>
          </a:p>
          <a:p>
            <a:pPr marL="114300" indent="0" algn="just">
              <a:buNone/>
            </a:pPr>
            <a:r>
              <a:rPr lang="tr-TR" sz="1800" dirty="0">
                <a:solidFill>
                  <a:schemeClr val="tx1"/>
                </a:solidFill>
              </a:rPr>
              <a:t> İzmir’in işgali haksızdır. Türk milleti bağımsızlık için</a:t>
            </a:r>
          </a:p>
          <a:p>
            <a:pPr marL="114300" indent="0" algn="just">
              <a:buNone/>
            </a:pPr>
            <a:r>
              <a:rPr lang="tr-TR" sz="1800" dirty="0">
                <a:solidFill>
                  <a:schemeClr val="tx1"/>
                </a:solidFill>
              </a:rPr>
              <a:t>hareket etmelidir. </a:t>
            </a:r>
          </a:p>
        </p:txBody>
      </p:sp>
    </p:spTree>
    <p:extLst>
      <p:ext uri="{BB962C8B-B14F-4D97-AF65-F5344CB8AC3E}">
        <p14:creationId xmlns:p14="http://schemas.microsoft.com/office/powerpoint/2010/main" xmlns="" val="299332395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Mustafa Kemal </a:t>
            </a:r>
            <a:r>
              <a:rPr lang="tr-TR" sz="2800" b="1" cap="none" dirty="0" smtClean="0">
                <a:solidFill>
                  <a:srgbClr val="FF0000"/>
                </a:solidFill>
                <a:latin typeface="+mn-lt"/>
              </a:rPr>
              <a:t>Havza’da</a:t>
            </a:r>
            <a:endParaRPr lang="tr-TR" sz="2800" b="1" cap="none" dirty="0">
              <a:solidFill>
                <a:srgbClr val="FF0000"/>
              </a:solidFill>
              <a:latin typeface="+mn-lt"/>
            </a:endParaRPr>
          </a:p>
        </p:txBody>
      </p:sp>
      <p:sp>
        <p:nvSpPr>
          <p:cNvPr id="2" name="İçerik Yer Tutucusu 1"/>
          <p:cNvSpPr>
            <a:spLocks noGrp="1"/>
          </p:cNvSpPr>
          <p:nvPr>
            <p:ph idx="1"/>
          </p:nvPr>
        </p:nvSpPr>
        <p:spPr>
          <a:xfrm>
            <a:off x="179512" y="1412776"/>
            <a:ext cx="8712968" cy="4896544"/>
          </a:xfrm>
        </p:spPr>
        <p:txBody>
          <a:bodyPr>
            <a:noAutofit/>
          </a:bodyPr>
          <a:lstStyle/>
          <a:p>
            <a:pPr marL="114300" indent="0" algn="just">
              <a:buNone/>
            </a:pPr>
            <a:r>
              <a:rPr lang="tr-TR" sz="1800" b="1" dirty="0">
                <a:solidFill>
                  <a:schemeClr val="tx1"/>
                </a:solidFill>
              </a:rPr>
              <a:t>25 Mayıs 1919’da </a:t>
            </a:r>
            <a:r>
              <a:rPr lang="tr-TR" sz="1800" dirty="0">
                <a:solidFill>
                  <a:schemeClr val="tx1"/>
                </a:solidFill>
              </a:rPr>
              <a:t>da kendisini daha </a:t>
            </a:r>
            <a:r>
              <a:rPr lang="tr-TR" sz="1800" dirty="0" smtClean="0">
                <a:solidFill>
                  <a:schemeClr val="tx1"/>
                </a:solidFill>
              </a:rPr>
              <a:t>güvende hissedebileceği </a:t>
            </a:r>
            <a:r>
              <a:rPr lang="tr-TR" sz="1800" dirty="0">
                <a:solidFill>
                  <a:schemeClr val="tx1"/>
                </a:solidFill>
              </a:rPr>
              <a:t>bir yer olan Havza’ya gitmek üzere yola çıktı</a:t>
            </a:r>
            <a:r>
              <a:rPr lang="tr-TR" sz="1800" dirty="0" smtClean="0">
                <a:solidFill>
                  <a:schemeClr val="tx1"/>
                </a:solidFill>
              </a:rPr>
              <a:t>. Mustafa </a:t>
            </a:r>
            <a:r>
              <a:rPr lang="tr-TR" sz="1800" dirty="0">
                <a:solidFill>
                  <a:schemeClr val="tx1"/>
                </a:solidFill>
              </a:rPr>
              <a:t>Kemal, Havza’da halkın büyük ilgisiyle karşılaştı. O, millî </a:t>
            </a:r>
            <a:r>
              <a:rPr lang="tr-TR" sz="1800" dirty="0" smtClean="0">
                <a:solidFill>
                  <a:schemeClr val="tx1"/>
                </a:solidFill>
              </a:rPr>
              <a:t>bilinci uyandırma çalışmalarını burada da </a:t>
            </a:r>
            <a:r>
              <a:rPr lang="tr-TR" sz="1800" dirty="0">
                <a:solidFill>
                  <a:schemeClr val="tx1"/>
                </a:solidFill>
              </a:rPr>
              <a:t>sürdürdü.</a:t>
            </a:r>
          </a:p>
          <a:p>
            <a:pPr marL="114300" indent="0" algn="just">
              <a:buNone/>
            </a:pPr>
            <a:r>
              <a:rPr lang="tr-TR" sz="1800" dirty="0" smtClean="0">
                <a:solidFill>
                  <a:schemeClr val="tx1"/>
                </a:solidFill>
              </a:rPr>
              <a:t>Şehrin ileri gelenleriyle karargâhında yaptığı toplantıda onlara </a:t>
            </a:r>
            <a:r>
              <a:rPr lang="tr-TR" sz="1800" b="1" dirty="0" smtClean="0">
                <a:solidFill>
                  <a:schemeClr val="tx1"/>
                </a:solidFill>
              </a:rPr>
              <a:t>“Düşman bizi  öldürmek niyetinde değildir. Düşmanın niyeti bizi </a:t>
            </a:r>
            <a:r>
              <a:rPr lang="tr-TR" sz="1800" b="1" dirty="0">
                <a:solidFill>
                  <a:schemeClr val="tx1"/>
                </a:solidFill>
              </a:rPr>
              <a:t>diri diri gömmektir</a:t>
            </a:r>
            <a:r>
              <a:rPr lang="tr-TR" sz="1800" b="1" dirty="0" smtClean="0">
                <a:solidFill>
                  <a:schemeClr val="tx1"/>
                </a:solidFill>
              </a:rPr>
              <a:t>. Şimdi çukurun tam kenarında bulunuyoruz</a:t>
            </a:r>
            <a:r>
              <a:rPr lang="tr-TR" sz="1800" b="1" dirty="0">
                <a:solidFill>
                  <a:schemeClr val="tx1"/>
                </a:solidFill>
              </a:rPr>
              <a:t>. Son bir </a:t>
            </a:r>
            <a:r>
              <a:rPr lang="tr-TR" sz="1800" b="1" dirty="0" smtClean="0">
                <a:solidFill>
                  <a:schemeClr val="tx1"/>
                </a:solidFill>
              </a:rPr>
              <a:t>gayretle kendimizi kurtarmamız mümkündür.  Zaten başka bir imkân yoktur.”  </a:t>
            </a:r>
            <a:r>
              <a:rPr lang="tr-TR" sz="1800" dirty="0" smtClean="0">
                <a:solidFill>
                  <a:schemeClr val="tx1"/>
                </a:solidFill>
              </a:rPr>
              <a:t> </a:t>
            </a:r>
            <a:r>
              <a:rPr lang="tr-TR" sz="1800" dirty="0">
                <a:solidFill>
                  <a:schemeClr val="tx1"/>
                </a:solidFill>
              </a:rPr>
              <a:t>diye seslendi. Havzalılar da bu </a:t>
            </a:r>
            <a:r>
              <a:rPr lang="tr-TR" sz="1800" dirty="0" smtClean="0">
                <a:solidFill>
                  <a:schemeClr val="tx1"/>
                </a:solidFill>
              </a:rPr>
              <a:t> aydınlatıcı konuşmanın </a:t>
            </a:r>
            <a:r>
              <a:rPr lang="tr-TR" sz="1800" dirty="0">
                <a:solidFill>
                  <a:schemeClr val="tx1"/>
                </a:solidFill>
              </a:rPr>
              <a:t>ardından bir Müdafaa-i Hukuk Cemiyeti kurdular</a:t>
            </a:r>
            <a:r>
              <a:rPr lang="tr-TR" sz="1800" dirty="0" smtClean="0">
                <a:solidFill>
                  <a:schemeClr val="tx1"/>
                </a:solidFill>
              </a:rPr>
              <a:t>.</a:t>
            </a:r>
          </a:p>
          <a:p>
            <a:pPr marL="114300" indent="0" algn="just">
              <a:buNone/>
            </a:pPr>
            <a:endParaRPr lang="tr-TR" sz="1800" dirty="0">
              <a:solidFill>
                <a:schemeClr val="tx1"/>
              </a:solidFill>
            </a:endParaRPr>
          </a:p>
          <a:p>
            <a:pPr marL="114300" indent="0" algn="just">
              <a:buNone/>
            </a:pPr>
            <a:r>
              <a:rPr lang="tr-TR" sz="1800" dirty="0">
                <a:solidFill>
                  <a:schemeClr val="tx1"/>
                </a:solidFill>
              </a:rPr>
              <a:t>Mustafa Kemal, Havza’da bulunduğu </a:t>
            </a:r>
            <a:r>
              <a:rPr lang="tr-TR" sz="1800" dirty="0" smtClean="0">
                <a:solidFill>
                  <a:schemeClr val="tx1"/>
                </a:solidFill>
              </a:rPr>
              <a:t>sırada Türk milletini uyandırmak ve harekete geçirmek için </a:t>
            </a:r>
            <a:r>
              <a:rPr lang="tr-TR" sz="1800" dirty="0">
                <a:solidFill>
                  <a:schemeClr val="tx1"/>
                </a:solidFill>
              </a:rPr>
              <a:t>bütün </a:t>
            </a:r>
            <a:r>
              <a:rPr lang="tr-TR" sz="1800" dirty="0" smtClean="0">
                <a:solidFill>
                  <a:schemeClr val="tx1"/>
                </a:solidFill>
              </a:rPr>
              <a:t>yurttaki komutanlara ve sivil  yöneticilere telgraflar gönderdi. Bu telgraflarında ateşkes hükümlerine uyulmaması ve askerlerin terhis edilmemesi </a:t>
            </a:r>
            <a:r>
              <a:rPr lang="tr-TR" sz="1800" dirty="0">
                <a:solidFill>
                  <a:schemeClr val="tx1"/>
                </a:solidFill>
              </a:rPr>
              <a:t>emrini verdi</a:t>
            </a:r>
            <a:r>
              <a:rPr lang="tr-TR" sz="1800" dirty="0" smtClean="0">
                <a:solidFill>
                  <a:schemeClr val="tx1"/>
                </a:solidFill>
              </a:rPr>
              <a:t>. Onlardan,  bulundukları yerlerde millî teşkilatlar kurmalarını istedi. Ayrıca köylere varıncaya kadar yurdun  her yerinde düzenlenecek coşkulu protesto mitingleri ile İzmir’in işgalinin kınanması çağrısında bulundu</a:t>
            </a:r>
            <a:r>
              <a:rPr lang="tr-TR" sz="1800" dirty="0">
                <a:solidFill>
                  <a:schemeClr val="tx1"/>
                </a:solidFill>
              </a:rPr>
              <a:t>. Onun bu </a:t>
            </a:r>
            <a:r>
              <a:rPr lang="tr-TR" sz="1800" dirty="0" smtClean="0">
                <a:solidFill>
                  <a:schemeClr val="tx1"/>
                </a:solidFill>
              </a:rPr>
              <a:t>çağrısı üzerine aralarında  Havza’nın da bulunduğu pek çok yerde mitingler  yapıldı</a:t>
            </a:r>
            <a:r>
              <a:rPr lang="tr-TR" sz="1800" dirty="0">
                <a:solidFill>
                  <a:schemeClr val="tx1"/>
                </a:solidFill>
              </a:rPr>
              <a:t>.</a:t>
            </a:r>
          </a:p>
        </p:txBody>
      </p:sp>
    </p:spTree>
    <p:extLst>
      <p:ext uri="{BB962C8B-B14F-4D97-AF65-F5344CB8AC3E}">
        <p14:creationId xmlns:p14="http://schemas.microsoft.com/office/powerpoint/2010/main" xmlns="" val="187764140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HAVZA GENELGESİ </a:t>
            </a:r>
          </a:p>
        </p:txBody>
      </p:sp>
      <p:sp>
        <p:nvSpPr>
          <p:cNvPr id="2" name="İçerik Yer Tutucusu 1"/>
          <p:cNvSpPr>
            <a:spLocks noGrp="1"/>
          </p:cNvSpPr>
          <p:nvPr>
            <p:ph idx="1"/>
          </p:nvPr>
        </p:nvSpPr>
        <p:spPr>
          <a:xfrm>
            <a:off x="179512" y="1412776"/>
            <a:ext cx="8712968" cy="4896544"/>
          </a:xfrm>
        </p:spPr>
        <p:txBody>
          <a:bodyPr>
            <a:noAutofit/>
          </a:bodyPr>
          <a:lstStyle/>
          <a:p>
            <a:pPr marL="114300" indent="0" algn="just">
              <a:buNone/>
            </a:pPr>
            <a:endParaRPr lang="tr-TR" sz="1800" dirty="0">
              <a:solidFill>
                <a:schemeClr val="tx1"/>
              </a:solidFill>
            </a:endParaRPr>
          </a:p>
          <a:p>
            <a:pPr marL="114300" indent="0" algn="just">
              <a:buNone/>
            </a:pPr>
            <a:r>
              <a:rPr lang="tr-TR" sz="1800" dirty="0" smtClean="0">
                <a:solidFill>
                  <a:schemeClr val="tx1"/>
                </a:solidFill>
              </a:rPr>
              <a:t></a:t>
            </a:r>
            <a:r>
              <a:rPr lang="tr-TR" sz="1800" dirty="0">
                <a:solidFill>
                  <a:schemeClr val="tx1"/>
                </a:solidFill>
              </a:rPr>
              <a:t>İzmir’in işgali haksızdır. </a:t>
            </a:r>
          </a:p>
          <a:p>
            <a:pPr marL="114300" indent="0" algn="just">
              <a:buNone/>
            </a:pPr>
            <a:r>
              <a:rPr lang="tr-TR" sz="1800" dirty="0">
                <a:solidFill>
                  <a:schemeClr val="tx1"/>
                </a:solidFill>
              </a:rPr>
              <a:t>İşgaller protesto edilmelidir. </a:t>
            </a:r>
          </a:p>
          <a:p>
            <a:pPr marL="114300" indent="0" algn="just">
              <a:buNone/>
            </a:pPr>
            <a:r>
              <a:rPr lang="tr-TR" sz="1800" dirty="0">
                <a:solidFill>
                  <a:schemeClr val="tx1"/>
                </a:solidFill>
              </a:rPr>
              <a:t>İstanbul Hükümetine ve İtilaf devletlerine</a:t>
            </a:r>
          </a:p>
          <a:p>
            <a:pPr marL="114300" indent="0" algn="just">
              <a:buNone/>
            </a:pPr>
            <a:r>
              <a:rPr lang="tr-TR" sz="1800" dirty="0">
                <a:solidFill>
                  <a:schemeClr val="tx1"/>
                </a:solidFill>
              </a:rPr>
              <a:t>protesto mektupları çekilmelidir. </a:t>
            </a:r>
          </a:p>
          <a:p>
            <a:pPr marL="114300" indent="0" algn="just">
              <a:buNone/>
            </a:pPr>
            <a:r>
              <a:rPr lang="tr-TR" sz="1800" dirty="0">
                <a:solidFill>
                  <a:schemeClr val="tx1"/>
                </a:solidFill>
              </a:rPr>
              <a:t>Bunları yaparken azınlıklara zarar verilmemelidir.  </a:t>
            </a:r>
            <a:endParaRPr lang="tr-TR" sz="1800" dirty="0" smtClean="0">
              <a:solidFill>
                <a:schemeClr val="tx1"/>
              </a:solidFill>
            </a:endParaRPr>
          </a:p>
          <a:p>
            <a:pPr marL="114300" indent="0" algn="just">
              <a:buNone/>
            </a:pPr>
            <a:endParaRPr lang="tr-TR" sz="1800" dirty="0">
              <a:solidFill>
                <a:schemeClr val="tx1"/>
              </a:solidFill>
            </a:endParaRPr>
          </a:p>
          <a:p>
            <a:pPr marL="114300" indent="0" algn="just">
              <a:buNone/>
            </a:pPr>
            <a:r>
              <a:rPr lang="tr-TR" sz="1800" b="1" dirty="0">
                <a:solidFill>
                  <a:srgbClr val="FF0000"/>
                </a:solidFill>
              </a:rPr>
              <a:t>GENELGENİN ÖNEMİ </a:t>
            </a:r>
          </a:p>
          <a:p>
            <a:pPr marL="114300" indent="0" algn="just">
              <a:buNone/>
            </a:pPr>
            <a:r>
              <a:rPr lang="tr-TR" sz="1800" dirty="0">
                <a:solidFill>
                  <a:schemeClr val="tx1"/>
                </a:solidFill>
              </a:rPr>
              <a:t> Kurtuluş savaşının ilk genelgesidir.</a:t>
            </a:r>
          </a:p>
          <a:p>
            <a:pPr marL="114300" indent="0" algn="just">
              <a:buNone/>
            </a:pPr>
            <a:r>
              <a:rPr lang="tr-TR" sz="1800" dirty="0">
                <a:solidFill>
                  <a:schemeClr val="tx1"/>
                </a:solidFill>
              </a:rPr>
              <a:t> Halkın işgallerden haberi olmuştur.</a:t>
            </a:r>
          </a:p>
          <a:p>
            <a:pPr marL="114300" indent="0" algn="just">
              <a:buNone/>
            </a:pPr>
            <a:r>
              <a:rPr lang="tr-TR" sz="1800" dirty="0">
                <a:solidFill>
                  <a:schemeClr val="tx1"/>
                </a:solidFill>
              </a:rPr>
              <a:t> Milli bilinç uyanmıştır.**** </a:t>
            </a:r>
          </a:p>
          <a:p>
            <a:pPr marL="114300" indent="0" algn="just">
              <a:buNone/>
            </a:pPr>
            <a:endParaRPr lang="tr-TR" sz="1800" dirty="0" smtClean="0">
              <a:solidFill>
                <a:schemeClr val="tx1"/>
              </a:solidFill>
            </a:endParaRPr>
          </a:p>
          <a:p>
            <a:pPr marL="114300" indent="0" algn="just">
              <a:buNone/>
            </a:pPr>
            <a:r>
              <a:rPr lang="tr-TR" sz="1800" b="1" dirty="0" smtClean="0">
                <a:solidFill>
                  <a:srgbClr val="FF0000"/>
                </a:solidFill>
              </a:rPr>
              <a:t>Not</a:t>
            </a:r>
            <a:r>
              <a:rPr lang="tr-TR" sz="1800" b="1" dirty="0">
                <a:solidFill>
                  <a:srgbClr val="FF0000"/>
                </a:solidFill>
              </a:rPr>
              <a:t>: </a:t>
            </a:r>
            <a:r>
              <a:rPr lang="tr-TR" sz="1800" dirty="0">
                <a:solidFill>
                  <a:schemeClr val="tx1"/>
                </a:solidFill>
              </a:rPr>
              <a:t>Bu genelgeden sonra M.Kemal İstanbul </a:t>
            </a:r>
            <a:r>
              <a:rPr lang="tr-TR" sz="1800" dirty="0" smtClean="0">
                <a:solidFill>
                  <a:schemeClr val="tx1"/>
                </a:solidFill>
              </a:rPr>
              <a:t> Hükümeti </a:t>
            </a:r>
            <a:r>
              <a:rPr lang="tr-TR" sz="1800" dirty="0">
                <a:solidFill>
                  <a:schemeClr val="tx1"/>
                </a:solidFill>
              </a:rPr>
              <a:t>tarafından geri çağrılmışsa da o </a:t>
            </a:r>
            <a:r>
              <a:rPr lang="tr-TR" sz="1800" dirty="0" smtClean="0">
                <a:solidFill>
                  <a:schemeClr val="tx1"/>
                </a:solidFill>
              </a:rPr>
              <a:t>Amasya’ya gidecektir</a:t>
            </a:r>
            <a:r>
              <a:rPr lang="tr-TR" sz="1800" dirty="0">
                <a:solidFill>
                  <a:schemeClr val="tx1"/>
                </a:solidFill>
              </a:rPr>
              <a:t>. </a:t>
            </a:r>
          </a:p>
        </p:txBody>
      </p:sp>
    </p:spTree>
    <p:extLst>
      <p:ext uri="{BB962C8B-B14F-4D97-AF65-F5344CB8AC3E}">
        <p14:creationId xmlns:p14="http://schemas.microsoft.com/office/powerpoint/2010/main" xmlns="" val="39720655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26" y="28630"/>
            <a:ext cx="9097502" cy="44084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9148694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Mustafa Kemal </a:t>
            </a:r>
            <a:r>
              <a:rPr lang="tr-TR" sz="2800" b="1" cap="none" dirty="0" smtClean="0">
                <a:solidFill>
                  <a:srgbClr val="FF0000"/>
                </a:solidFill>
                <a:latin typeface="+mn-lt"/>
              </a:rPr>
              <a:t>Amasya’da</a:t>
            </a:r>
            <a:endParaRPr lang="tr-TR" sz="2800" b="1" cap="none" dirty="0">
              <a:solidFill>
                <a:srgbClr val="FF0000"/>
              </a:solidFill>
              <a:latin typeface="+mn-lt"/>
            </a:endParaRPr>
          </a:p>
        </p:txBody>
      </p:sp>
      <p:sp>
        <p:nvSpPr>
          <p:cNvPr id="2" name="İçerik Yer Tutucusu 1"/>
          <p:cNvSpPr>
            <a:spLocks noGrp="1"/>
          </p:cNvSpPr>
          <p:nvPr>
            <p:ph idx="1"/>
          </p:nvPr>
        </p:nvSpPr>
        <p:spPr>
          <a:xfrm>
            <a:off x="179512" y="1412776"/>
            <a:ext cx="8712968" cy="4896544"/>
          </a:xfrm>
        </p:spPr>
        <p:txBody>
          <a:bodyPr>
            <a:noAutofit/>
          </a:bodyPr>
          <a:lstStyle/>
          <a:p>
            <a:pPr marL="114300" indent="0" algn="just">
              <a:buNone/>
            </a:pPr>
            <a:endParaRPr lang="tr-TR" sz="1800" dirty="0">
              <a:solidFill>
                <a:schemeClr val="tx1"/>
              </a:solidFill>
            </a:endParaRPr>
          </a:p>
          <a:p>
            <a:pPr marL="114300" indent="0" algn="just">
              <a:buNone/>
            </a:pPr>
            <a:r>
              <a:rPr lang="tr-TR" sz="1800" dirty="0">
                <a:solidFill>
                  <a:schemeClr val="tx1"/>
                </a:solidFill>
              </a:rPr>
              <a:t>Mustafa Kemal, Amasya’ya </a:t>
            </a:r>
            <a:r>
              <a:rPr lang="tr-TR" sz="1800" dirty="0" smtClean="0">
                <a:solidFill>
                  <a:schemeClr val="tx1"/>
                </a:solidFill>
              </a:rPr>
              <a:t>geldikten sonra </a:t>
            </a:r>
            <a:r>
              <a:rPr lang="tr-TR" sz="1800" dirty="0">
                <a:solidFill>
                  <a:schemeClr val="tx1"/>
                </a:solidFill>
              </a:rPr>
              <a:t>ülkedeki bütün millî teşkilatları </a:t>
            </a:r>
            <a:r>
              <a:rPr lang="tr-TR" sz="1800" dirty="0" smtClean="0">
                <a:solidFill>
                  <a:schemeClr val="tx1"/>
                </a:solidFill>
              </a:rPr>
              <a:t> bir merkezde toplamak üzere harekete geçti. Bu amaçla Amasya’ya çağırdığı yakın arkadaşları Refet Bey,  Rauf Bey ve Ali Fuat Paşa ile görüşmeler yaptı.  Onların katkılarıyla Amasya’da Müdafaa-i Hukuk Cemiyetinin kurulmasını sağladı. 22 Haziran 1919’da da </a:t>
            </a:r>
            <a:r>
              <a:rPr lang="tr-TR" sz="1800" dirty="0">
                <a:solidFill>
                  <a:schemeClr val="tx1"/>
                </a:solidFill>
              </a:rPr>
              <a:t>önceden </a:t>
            </a:r>
            <a:r>
              <a:rPr lang="tr-TR" sz="1800" dirty="0" smtClean="0">
                <a:solidFill>
                  <a:schemeClr val="tx1"/>
                </a:solidFill>
              </a:rPr>
              <a:t>hazırladığı bir metni arkadaşlarının da imzasıyla bir genelge olarak yayımladı. Amasya</a:t>
            </a:r>
            <a:endParaRPr lang="tr-TR" sz="1800" dirty="0">
              <a:solidFill>
                <a:schemeClr val="tx1"/>
              </a:solidFill>
            </a:endParaRPr>
          </a:p>
          <a:p>
            <a:pPr marL="114300" indent="0" algn="just">
              <a:buNone/>
            </a:pPr>
            <a:r>
              <a:rPr lang="tr-TR" sz="1800" dirty="0" smtClean="0">
                <a:solidFill>
                  <a:schemeClr val="tx1"/>
                </a:solidFill>
              </a:rPr>
              <a:t>Genelgesi adıyla bilinen ve ülkedeki  bütün sivil  ve askerî yetkililere gönderildi. </a:t>
            </a:r>
          </a:p>
          <a:p>
            <a:pPr marL="114300" indent="0" algn="just">
              <a:buNone/>
            </a:pPr>
            <a:endParaRPr lang="tr-TR" sz="1800" dirty="0">
              <a:solidFill>
                <a:schemeClr val="tx1"/>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69539" y="3933056"/>
            <a:ext cx="4514838" cy="2808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8920150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Amasya Genelgesi ( Tamimi)</a:t>
            </a:r>
            <a:endParaRPr lang="tr-TR" sz="2800" b="1" cap="none" dirty="0">
              <a:solidFill>
                <a:srgbClr val="FF0000"/>
              </a:solidFill>
              <a:latin typeface="+mn-lt"/>
            </a:endParaRPr>
          </a:p>
        </p:txBody>
      </p:sp>
      <p:sp>
        <p:nvSpPr>
          <p:cNvPr id="2" name="İçerik Yer Tutucusu 1"/>
          <p:cNvSpPr>
            <a:spLocks noGrp="1"/>
          </p:cNvSpPr>
          <p:nvPr>
            <p:ph idx="1"/>
          </p:nvPr>
        </p:nvSpPr>
        <p:spPr>
          <a:xfrm>
            <a:off x="179512" y="1412776"/>
            <a:ext cx="8712968" cy="4896544"/>
          </a:xfrm>
        </p:spPr>
        <p:txBody>
          <a:bodyPr>
            <a:noAutofit/>
          </a:bodyPr>
          <a:lstStyle/>
          <a:p>
            <a:pPr marL="457200" indent="-342900" algn="just">
              <a:buFont typeface="+mj-lt"/>
              <a:buAutoNum type="arabicPeriod"/>
            </a:pPr>
            <a:r>
              <a:rPr lang="tr-TR" sz="1600" dirty="0" smtClean="0">
                <a:solidFill>
                  <a:schemeClr val="tx1"/>
                </a:solidFill>
              </a:rPr>
              <a:t> </a:t>
            </a:r>
            <a:r>
              <a:rPr lang="tr-TR" sz="1600" b="1" dirty="0" smtClean="0">
                <a:solidFill>
                  <a:schemeClr val="tx1"/>
                </a:solidFill>
              </a:rPr>
              <a:t>Vatanın </a:t>
            </a:r>
            <a:r>
              <a:rPr lang="tr-TR" sz="1600" b="1" dirty="0">
                <a:solidFill>
                  <a:schemeClr val="tx1"/>
                </a:solidFill>
              </a:rPr>
              <a:t>bütünlüğü, milletin bağımsızlığı tehlikededir.  </a:t>
            </a:r>
            <a:endParaRPr lang="tr-TR" sz="1600" b="1" dirty="0" smtClean="0">
              <a:solidFill>
                <a:schemeClr val="tx1"/>
              </a:solidFill>
            </a:endParaRPr>
          </a:p>
          <a:p>
            <a:pPr marL="114300" indent="0" algn="just">
              <a:buNone/>
            </a:pPr>
            <a:r>
              <a:rPr lang="tr-TR" sz="1600" dirty="0" smtClean="0">
                <a:solidFill>
                  <a:schemeClr val="tx1"/>
                </a:solidFill>
              </a:rPr>
              <a:t>(Kurtuluş </a:t>
            </a:r>
            <a:r>
              <a:rPr lang="tr-TR" sz="1600" dirty="0">
                <a:solidFill>
                  <a:schemeClr val="tx1"/>
                </a:solidFill>
              </a:rPr>
              <a:t>savaşının nedeni, gerekçesidir</a:t>
            </a:r>
            <a:r>
              <a:rPr lang="tr-TR" sz="1600" dirty="0" smtClean="0">
                <a:solidFill>
                  <a:schemeClr val="tx1"/>
                </a:solidFill>
              </a:rPr>
              <a:t>.)</a:t>
            </a:r>
          </a:p>
          <a:p>
            <a:pPr marL="114300" indent="0" algn="just">
              <a:buNone/>
            </a:pPr>
            <a:r>
              <a:rPr lang="tr-TR" sz="1600" dirty="0" smtClean="0">
                <a:solidFill>
                  <a:schemeClr val="tx1"/>
                </a:solidFill>
              </a:rPr>
              <a:t>2. </a:t>
            </a:r>
            <a:r>
              <a:rPr lang="tr-TR" sz="1600" b="1" dirty="0" smtClean="0">
                <a:solidFill>
                  <a:schemeClr val="tx1"/>
                </a:solidFill>
              </a:rPr>
              <a:t>İstanbul </a:t>
            </a:r>
            <a:r>
              <a:rPr lang="tr-TR" sz="1600" b="1" dirty="0">
                <a:solidFill>
                  <a:schemeClr val="tx1"/>
                </a:solidFill>
              </a:rPr>
              <a:t>Hükümeti, üzerine düşen görevi </a:t>
            </a:r>
            <a:r>
              <a:rPr lang="tr-TR" sz="1600" b="1" dirty="0" smtClean="0">
                <a:solidFill>
                  <a:schemeClr val="tx1"/>
                </a:solidFill>
              </a:rPr>
              <a:t>yerine getirememektedir</a:t>
            </a:r>
            <a:r>
              <a:rPr lang="tr-TR" sz="1600" b="1" dirty="0">
                <a:solidFill>
                  <a:schemeClr val="tx1"/>
                </a:solidFill>
              </a:rPr>
              <a:t>. Bu durum milletimizi yok saymaktadır.</a:t>
            </a:r>
          </a:p>
          <a:p>
            <a:pPr marL="114300" indent="0" algn="just">
              <a:buNone/>
            </a:pPr>
            <a:r>
              <a:rPr lang="tr-TR" sz="1600" dirty="0" smtClean="0">
                <a:solidFill>
                  <a:schemeClr val="tx1"/>
                </a:solidFill>
              </a:rPr>
              <a:t>(Kurtuluş </a:t>
            </a:r>
            <a:r>
              <a:rPr lang="tr-TR" sz="1600" dirty="0">
                <a:solidFill>
                  <a:schemeClr val="tx1"/>
                </a:solidFill>
              </a:rPr>
              <a:t>savaşının ikinci gerekçesidir. İstanbul Hükümeti </a:t>
            </a:r>
            <a:r>
              <a:rPr lang="tr-TR" sz="1600" dirty="0" smtClean="0">
                <a:solidFill>
                  <a:schemeClr val="tx1"/>
                </a:solidFill>
              </a:rPr>
              <a:t>ilk kez </a:t>
            </a:r>
            <a:r>
              <a:rPr lang="tr-TR" sz="1600" dirty="0">
                <a:solidFill>
                  <a:schemeClr val="tx1"/>
                </a:solidFill>
              </a:rPr>
              <a:t>eleştirilmiştir. </a:t>
            </a:r>
            <a:r>
              <a:rPr lang="tr-TR" sz="1600" dirty="0" smtClean="0">
                <a:solidFill>
                  <a:schemeClr val="tx1"/>
                </a:solidFill>
              </a:rPr>
              <a:t>)</a:t>
            </a:r>
          </a:p>
          <a:p>
            <a:pPr marL="114300" indent="0" algn="just">
              <a:buNone/>
            </a:pPr>
            <a:r>
              <a:rPr lang="tr-TR" sz="1600" dirty="0" smtClean="0">
                <a:solidFill>
                  <a:schemeClr val="tx1"/>
                </a:solidFill>
              </a:rPr>
              <a:t>3. </a:t>
            </a:r>
            <a:r>
              <a:rPr lang="tr-TR" sz="1600" b="1" dirty="0" smtClean="0">
                <a:solidFill>
                  <a:schemeClr val="tx1"/>
                </a:solidFill>
              </a:rPr>
              <a:t>Milletin </a:t>
            </a:r>
            <a:r>
              <a:rPr lang="tr-TR" sz="1600" b="1" dirty="0">
                <a:solidFill>
                  <a:schemeClr val="tx1"/>
                </a:solidFill>
              </a:rPr>
              <a:t>geleceğini yine milletin azim ve kararı kurtaracaktır. </a:t>
            </a:r>
          </a:p>
          <a:p>
            <a:pPr marL="114300" indent="0" algn="just">
              <a:buNone/>
            </a:pPr>
            <a:r>
              <a:rPr lang="tr-TR" sz="1600" dirty="0" smtClean="0">
                <a:solidFill>
                  <a:schemeClr val="tx1"/>
                </a:solidFill>
              </a:rPr>
              <a:t> (Kurtuluş </a:t>
            </a:r>
            <a:r>
              <a:rPr lang="tr-TR" sz="1600" dirty="0">
                <a:solidFill>
                  <a:schemeClr val="tx1"/>
                </a:solidFill>
              </a:rPr>
              <a:t>savaşının yöntemidir. Ayrıca ilk kez üstü </a:t>
            </a:r>
            <a:r>
              <a:rPr lang="tr-TR" sz="1600" dirty="0" smtClean="0">
                <a:solidFill>
                  <a:schemeClr val="tx1"/>
                </a:solidFill>
              </a:rPr>
              <a:t>kapalı Milli </a:t>
            </a:r>
            <a:r>
              <a:rPr lang="tr-TR" sz="1600" dirty="0">
                <a:solidFill>
                  <a:schemeClr val="tx1"/>
                </a:solidFill>
              </a:rPr>
              <a:t>Egemenlikten bahsedilmiştir. </a:t>
            </a:r>
            <a:r>
              <a:rPr lang="tr-TR" sz="1600" dirty="0" smtClean="0">
                <a:solidFill>
                  <a:schemeClr val="tx1"/>
                </a:solidFill>
              </a:rPr>
              <a:t>) </a:t>
            </a:r>
            <a:endParaRPr lang="tr-TR" sz="1600" dirty="0">
              <a:solidFill>
                <a:schemeClr val="tx1"/>
              </a:solidFill>
            </a:endParaRPr>
          </a:p>
          <a:p>
            <a:pPr marL="114300" indent="0" algn="just">
              <a:buNone/>
            </a:pPr>
            <a:r>
              <a:rPr lang="tr-TR" sz="1600" dirty="0" smtClean="0">
                <a:solidFill>
                  <a:schemeClr val="tx1"/>
                </a:solidFill>
              </a:rPr>
              <a:t>4. </a:t>
            </a:r>
            <a:r>
              <a:rPr lang="tr-TR" sz="1600" b="1" dirty="0" smtClean="0">
                <a:solidFill>
                  <a:schemeClr val="tx1"/>
                </a:solidFill>
              </a:rPr>
              <a:t>Her </a:t>
            </a:r>
            <a:r>
              <a:rPr lang="tr-TR" sz="1600" b="1" dirty="0">
                <a:solidFill>
                  <a:schemeClr val="tx1"/>
                </a:solidFill>
              </a:rPr>
              <a:t>türlü etki ve denetimden uzak bir kurul oluşturulmalıdır.  </a:t>
            </a:r>
          </a:p>
          <a:p>
            <a:pPr marL="114300" indent="0" algn="just">
              <a:buNone/>
            </a:pPr>
            <a:r>
              <a:rPr lang="tr-TR" sz="1600" dirty="0" smtClean="0">
                <a:solidFill>
                  <a:schemeClr val="tx1"/>
                </a:solidFill>
              </a:rPr>
              <a:t>(Temsil </a:t>
            </a:r>
            <a:r>
              <a:rPr lang="tr-TR" sz="1600" dirty="0">
                <a:solidFill>
                  <a:schemeClr val="tx1"/>
                </a:solidFill>
              </a:rPr>
              <a:t>Heyetinin kurulması fikri ortaya atılmıştır</a:t>
            </a:r>
            <a:r>
              <a:rPr lang="tr-TR" sz="1600" dirty="0" smtClean="0">
                <a:solidFill>
                  <a:schemeClr val="tx1"/>
                </a:solidFill>
              </a:rPr>
              <a:t>.)</a:t>
            </a:r>
          </a:p>
          <a:p>
            <a:pPr marL="114300" indent="0" algn="just">
              <a:buNone/>
            </a:pPr>
            <a:r>
              <a:rPr lang="tr-TR" sz="1600" dirty="0" smtClean="0">
                <a:solidFill>
                  <a:schemeClr val="tx1"/>
                </a:solidFill>
              </a:rPr>
              <a:t>5. </a:t>
            </a:r>
            <a:r>
              <a:rPr lang="tr-TR" sz="1600" b="1" dirty="0" smtClean="0">
                <a:solidFill>
                  <a:schemeClr val="tx1"/>
                </a:solidFill>
              </a:rPr>
              <a:t>Anadolu’nun </a:t>
            </a:r>
            <a:r>
              <a:rPr lang="tr-TR" sz="1600" b="1" dirty="0">
                <a:solidFill>
                  <a:schemeClr val="tx1"/>
                </a:solidFill>
              </a:rPr>
              <a:t>en güvenilir yeri olan Sivas’ta milli bir </a:t>
            </a:r>
            <a:r>
              <a:rPr lang="tr-TR" sz="1600" b="1" dirty="0" smtClean="0">
                <a:solidFill>
                  <a:schemeClr val="tx1"/>
                </a:solidFill>
              </a:rPr>
              <a:t>kongre düzenlenmeli</a:t>
            </a:r>
            <a:r>
              <a:rPr lang="tr-TR" sz="1600" b="1" dirty="0">
                <a:solidFill>
                  <a:schemeClr val="tx1"/>
                </a:solidFill>
              </a:rPr>
              <a:t>, bunun için de her bölgeden üç delege </a:t>
            </a:r>
            <a:r>
              <a:rPr lang="tr-TR" sz="1600" b="1" dirty="0" smtClean="0">
                <a:solidFill>
                  <a:schemeClr val="tx1"/>
                </a:solidFill>
              </a:rPr>
              <a:t>Sivas’ta olacak </a:t>
            </a:r>
            <a:r>
              <a:rPr lang="tr-TR" sz="1600" b="1" dirty="0">
                <a:solidFill>
                  <a:schemeClr val="tx1"/>
                </a:solidFill>
              </a:rPr>
              <a:t>şekilde yola çıkmalıdır. </a:t>
            </a:r>
          </a:p>
          <a:p>
            <a:pPr marL="114300" indent="0" algn="just">
              <a:buNone/>
            </a:pPr>
            <a:r>
              <a:rPr lang="tr-TR" sz="1600" dirty="0" smtClean="0">
                <a:solidFill>
                  <a:schemeClr val="tx1"/>
                </a:solidFill>
              </a:rPr>
              <a:t>6. </a:t>
            </a:r>
            <a:r>
              <a:rPr lang="tr-TR" sz="1600" b="1" dirty="0" smtClean="0">
                <a:solidFill>
                  <a:schemeClr val="tx1"/>
                </a:solidFill>
              </a:rPr>
              <a:t>Delegelerin </a:t>
            </a:r>
            <a:r>
              <a:rPr lang="tr-TR" sz="1600" b="1" dirty="0">
                <a:solidFill>
                  <a:schemeClr val="tx1"/>
                </a:solidFill>
              </a:rPr>
              <a:t>seçimlerini Redd-i İlhak, Müdafaa-i </a:t>
            </a:r>
            <a:r>
              <a:rPr lang="tr-TR" sz="1600" b="1" dirty="0" smtClean="0">
                <a:solidFill>
                  <a:schemeClr val="tx1"/>
                </a:solidFill>
              </a:rPr>
              <a:t>Hukuk Cemiyetleri </a:t>
            </a:r>
            <a:r>
              <a:rPr lang="tr-TR" sz="1600" b="1" dirty="0">
                <a:solidFill>
                  <a:schemeClr val="tx1"/>
                </a:solidFill>
              </a:rPr>
              <a:t>ve belediyeler yapacaktır.</a:t>
            </a:r>
          </a:p>
          <a:p>
            <a:pPr marL="114300" indent="0" algn="just">
              <a:buNone/>
            </a:pPr>
            <a:r>
              <a:rPr lang="tr-TR" sz="1600" dirty="0" smtClean="0">
                <a:solidFill>
                  <a:schemeClr val="tx1"/>
                </a:solidFill>
              </a:rPr>
              <a:t>(Kararlar </a:t>
            </a:r>
            <a:r>
              <a:rPr lang="tr-TR" sz="1600" dirty="0">
                <a:solidFill>
                  <a:schemeClr val="tx1"/>
                </a:solidFill>
              </a:rPr>
              <a:t>millete mal edilmek istenmiştir. </a:t>
            </a:r>
            <a:r>
              <a:rPr lang="tr-TR" sz="1600" dirty="0" smtClean="0">
                <a:solidFill>
                  <a:schemeClr val="tx1"/>
                </a:solidFill>
              </a:rPr>
              <a:t>)</a:t>
            </a:r>
            <a:endParaRPr lang="tr-TR" sz="1600" dirty="0">
              <a:solidFill>
                <a:schemeClr val="tx1"/>
              </a:solidFill>
            </a:endParaRPr>
          </a:p>
          <a:p>
            <a:pPr marL="114300" indent="0" algn="just">
              <a:buNone/>
            </a:pPr>
            <a:r>
              <a:rPr lang="tr-TR" sz="1600" dirty="0" smtClean="0">
                <a:solidFill>
                  <a:schemeClr val="tx1"/>
                </a:solidFill>
              </a:rPr>
              <a:t>7. Doğu </a:t>
            </a:r>
            <a:r>
              <a:rPr lang="tr-TR" sz="1600" dirty="0">
                <a:solidFill>
                  <a:schemeClr val="tx1"/>
                </a:solidFill>
              </a:rPr>
              <a:t>illeri adına Erzurum’da bir kongre toplanacaktır.</a:t>
            </a:r>
          </a:p>
          <a:p>
            <a:pPr marL="114300" indent="0" algn="just">
              <a:buNone/>
            </a:pPr>
            <a:r>
              <a:rPr lang="tr-TR" sz="1600" dirty="0" smtClean="0">
                <a:solidFill>
                  <a:schemeClr val="tx1"/>
                </a:solidFill>
              </a:rPr>
              <a:t>8. Askeri </a:t>
            </a:r>
            <a:r>
              <a:rPr lang="tr-TR" sz="1600" dirty="0">
                <a:solidFill>
                  <a:schemeClr val="tx1"/>
                </a:solidFill>
              </a:rPr>
              <a:t>ve milli örgütler dağıtılmayacaktır. </a:t>
            </a:r>
          </a:p>
          <a:p>
            <a:pPr marL="114300" indent="0" algn="just">
              <a:buNone/>
            </a:pPr>
            <a:r>
              <a:rPr lang="tr-TR" sz="1600" dirty="0">
                <a:solidFill>
                  <a:schemeClr val="tx1"/>
                </a:solidFill>
              </a:rPr>
              <a:t> </a:t>
            </a:r>
          </a:p>
        </p:txBody>
      </p:sp>
    </p:spTree>
    <p:extLst>
      <p:ext uri="{BB962C8B-B14F-4D97-AF65-F5344CB8AC3E}">
        <p14:creationId xmlns:p14="http://schemas.microsoft.com/office/powerpoint/2010/main" xmlns="" val="3364179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a:solidFill>
                  <a:srgbClr val="FF0000"/>
                </a:solidFill>
                <a:latin typeface="+mn-lt"/>
              </a:rPr>
              <a:t>AMASYA GENELGESİNİN ÖNEMİ </a:t>
            </a:r>
          </a:p>
        </p:txBody>
      </p:sp>
      <p:sp>
        <p:nvSpPr>
          <p:cNvPr id="2" name="İçerik Yer Tutucusu 1"/>
          <p:cNvSpPr>
            <a:spLocks noGrp="1"/>
          </p:cNvSpPr>
          <p:nvPr>
            <p:ph idx="1"/>
          </p:nvPr>
        </p:nvSpPr>
        <p:spPr>
          <a:xfrm>
            <a:off x="179512" y="1628800"/>
            <a:ext cx="8712968" cy="4680520"/>
          </a:xfrm>
        </p:spPr>
        <p:txBody>
          <a:bodyPr>
            <a:noAutofit/>
          </a:bodyPr>
          <a:lstStyle/>
          <a:p>
            <a:pPr algn="just">
              <a:buFont typeface="Wingdings" pitchFamily="2" charset="2"/>
              <a:buChar char="Ø"/>
            </a:pPr>
            <a:r>
              <a:rPr lang="tr-TR" dirty="0" smtClean="0">
                <a:solidFill>
                  <a:schemeClr val="tx1"/>
                </a:solidFill>
              </a:rPr>
              <a:t>Kurtuluş </a:t>
            </a:r>
            <a:r>
              <a:rPr lang="tr-TR" dirty="0">
                <a:solidFill>
                  <a:schemeClr val="tx1"/>
                </a:solidFill>
              </a:rPr>
              <a:t>savaşının amacı, gerekçesi ve yöntemi ilk kez</a:t>
            </a:r>
          </a:p>
          <a:p>
            <a:pPr algn="just">
              <a:buFont typeface="Wingdings" pitchFamily="2" charset="2"/>
              <a:buChar char="Ø"/>
            </a:pPr>
            <a:r>
              <a:rPr lang="tr-TR" dirty="0">
                <a:solidFill>
                  <a:schemeClr val="tx1"/>
                </a:solidFill>
              </a:rPr>
              <a:t>belirtilmiştir.**** </a:t>
            </a:r>
            <a:endParaRPr lang="tr-TR" dirty="0" smtClean="0">
              <a:solidFill>
                <a:schemeClr val="tx1"/>
              </a:solidFill>
            </a:endParaRPr>
          </a:p>
          <a:p>
            <a:pPr algn="just">
              <a:buFont typeface="Wingdings" pitchFamily="2" charset="2"/>
              <a:buChar char="Ø"/>
            </a:pPr>
            <a:r>
              <a:rPr lang="tr-TR" dirty="0" smtClean="0">
                <a:solidFill>
                  <a:schemeClr val="tx1"/>
                </a:solidFill>
              </a:rPr>
              <a:t>Milli </a:t>
            </a:r>
            <a:r>
              <a:rPr lang="tr-TR" dirty="0">
                <a:solidFill>
                  <a:schemeClr val="tx1"/>
                </a:solidFill>
              </a:rPr>
              <a:t>Egemenlikten ilk kez üstü kapalı </a:t>
            </a:r>
            <a:r>
              <a:rPr lang="tr-TR" dirty="0" smtClean="0">
                <a:solidFill>
                  <a:schemeClr val="tx1"/>
                </a:solidFill>
              </a:rPr>
              <a:t>bahsedilmiştir.</a:t>
            </a:r>
          </a:p>
          <a:p>
            <a:pPr algn="just">
              <a:buFont typeface="Wingdings" pitchFamily="2" charset="2"/>
              <a:buChar char="Ø"/>
            </a:pPr>
            <a:r>
              <a:rPr lang="tr-TR" dirty="0" smtClean="0">
                <a:solidFill>
                  <a:schemeClr val="tx1"/>
                </a:solidFill>
              </a:rPr>
              <a:t>Erzurum </a:t>
            </a:r>
            <a:r>
              <a:rPr lang="tr-TR" dirty="0">
                <a:solidFill>
                  <a:schemeClr val="tx1"/>
                </a:solidFill>
              </a:rPr>
              <a:t>ve Sivas Kongrelerinin toplanmasına burada karar </a:t>
            </a:r>
            <a:r>
              <a:rPr lang="tr-TR" dirty="0" smtClean="0">
                <a:solidFill>
                  <a:schemeClr val="tx1"/>
                </a:solidFill>
              </a:rPr>
              <a:t>verilmiştir.</a:t>
            </a:r>
          </a:p>
          <a:p>
            <a:pPr algn="just">
              <a:buFont typeface="Wingdings" pitchFamily="2" charset="2"/>
              <a:buChar char="Ø"/>
            </a:pPr>
            <a:r>
              <a:rPr lang="tr-TR" dirty="0" smtClean="0">
                <a:solidFill>
                  <a:schemeClr val="tx1"/>
                </a:solidFill>
              </a:rPr>
              <a:t>Halkı </a:t>
            </a:r>
            <a:r>
              <a:rPr lang="tr-TR" dirty="0">
                <a:solidFill>
                  <a:schemeClr val="tx1"/>
                </a:solidFill>
              </a:rPr>
              <a:t>savaşa çağırması bakımından bir ihtilal </a:t>
            </a:r>
            <a:r>
              <a:rPr lang="tr-TR" dirty="0" smtClean="0">
                <a:solidFill>
                  <a:schemeClr val="tx1"/>
                </a:solidFill>
              </a:rPr>
              <a:t>bildirisidir.</a:t>
            </a:r>
          </a:p>
          <a:p>
            <a:pPr algn="just">
              <a:buFont typeface="Wingdings" pitchFamily="2" charset="2"/>
              <a:buChar char="Ø"/>
            </a:pPr>
            <a:r>
              <a:rPr lang="tr-TR" dirty="0" smtClean="0">
                <a:solidFill>
                  <a:schemeClr val="tx1"/>
                </a:solidFill>
              </a:rPr>
              <a:t>Bu </a:t>
            </a:r>
            <a:r>
              <a:rPr lang="tr-TR" dirty="0">
                <a:solidFill>
                  <a:schemeClr val="tx1"/>
                </a:solidFill>
              </a:rPr>
              <a:t>genelgeden sonra M.Kemal askerlik görevinden istifa etmiştir. </a:t>
            </a:r>
          </a:p>
        </p:txBody>
      </p:sp>
    </p:spTree>
    <p:extLst>
      <p:ext uri="{BB962C8B-B14F-4D97-AF65-F5344CB8AC3E}">
        <p14:creationId xmlns:p14="http://schemas.microsoft.com/office/powerpoint/2010/main" xmlns="" val="56779178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Mustafa Kemal Erzurum’da</a:t>
            </a:r>
            <a:br>
              <a:rPr lang="tr-TR" sz="2800" b="1" cap="none" dirty="0" smtClean="0">
                <a:solidFill>
                  <a:srgbClr val="FF0000"/>
                </a:solidFill>
                <a:latin typeface="+mn-lt"/>
              </a:rPr>
            </a:br>
            <a:endParaRPr lang="tr-TR" sz="2800" b="1" cap="none" dirty="0">
              <a:solidFill>
                <a:srgbClr val="FF0000"/>
              </a:solidFill>
              <a:latin typeface="+mn-lt"/>
            </a:endParaRP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1800" dirty="0">
                <a:solidFill>
                  <a:schemeClr val="tx1"/>
                </a:solidFill>
              </a:rPr>
              <a:t>Mustafa Kemal, Amasya Genelgesi’ni yayımladıktan sonra önce Tokat’a, oradan da Sivas’a </a:t>
            </a:r>
            <a:r>
              <a:rPr lang="tr-TR" sz="1800" dirty="0" smtClean="0">
                <a:solidFill>
                  <a:schemeClr val="tx1"/>
                </a:solidFill>
              </a:rPr>
              <a:t>geçerek kongre </a:t>
            </a:r>
            <a:r>
              <a:rPr lang="tr-TR" sz="1800" dirty="0">
                <a:solidFill>
                  <a:schemeClr val="tx1"/>
                </a:solidFill>
              </a:rPr>
              <a:t>hazırlıklarını başlattı. Ardından da Kâzım (Karabekir) Paşa’nın çağrısıyla toplanacak kongreye </a:t>
            </a:r>
            <a:r>
              <a:rPr lang="tr-TR" sz="1800" dirty="0" smtClean="0">
                <a:solidFill>
                  <a:schemeClr val="tx1"/>
                </a:solidFill>
              </a:rPr>
              <a:t>katılmak üzere </a:t>
            </a:r>
            <a:r>
              <a:rPr lang="tr-TR" sz="1800" dirty="0">
                <a:solidFill>
                  <a:schemeClr val="tx1"/>
                </a:solidFill>
              </a:rPr>
              <a:t>Erzurum’a doğru yola çıktı</a:t>
            </a:r>
            <a:r>
              <a:rPr lang="tr-TR" sz="1800" dirty="0" smtClean="0">
                <a:solidFill>
                  <a:schemeClr val="tx1"/>
                </a:solidFill>
              </a:rPr>
              <a:t>.</a:t>
            </a:r>
          </a:p>
          <a:p>
            <a:pPr marL="114300" indent="0" algn="just">
              <a:buNone/>
            </a:pPr>
            <a:r>
              <a:rPr lang="tr-TR" sz="1800" dirty="0">
                <a:solidFill>
                  <a:schemeClr val="tx1"/>
                </a:solidFill>
              </a:rPr>
              <a:t>Mustafa Kemal 3 Temmuz 1919’da Erzurum’a geldi. Erzurum’da bulunduğu sırada İstanbul </a:t>
            </a:r>
            <a:r>
              <a:rPr lang="tr-TR" sz="1800" dirty="0" smtClean="0">
                <a:solidFill>
                  <a:schemeClr val="tx1"/>
                </a:solidFill>
              </a:rPr>
              <a:t>Hükûmetinin geri </a:t>
            </a:r>
            <a:r>
              <a:rPr lang="tr-TR" sz="1800" dirty="0">
                <a:solidFill>
                  <a:schemeClr val="tx1"/>
                </a:solidFill>
              </a:rPr>
              <a:t>dönmesi yönündeki ısrarlı çağrılarına verdiği cevaplarda, Anadolu’dan </a:t>
            </a:r>
            <a:r>
              <a:rPr lang="tr-TR" sz="1800" dirty="0" smtClean="0">
                <a:solidFill>
                  <a:schemeClr val="tx1"/>
                </a:solidFill>
              </a:rPr>
              <a:t>a yrılmayacağını </a:t>
            </a:r>
            <a:r>
              <a:rPr lang="tr-TR" sz="1800" dirty="0">
                <a:solidFill>
                  <a:schemeClr val="tx1"/>
                </a:solidFill>
              </a:rPr>
              <a:t>ve görevine </a:t>
            </a:r>
            <a:r>
              <a:rPr lang="tr-TR" sz="1800" dirty="0" smtClean="0">
                <a:solidFill>
                  <a:schemeClr val="tx1"/>
                </a:solidFill>
              </a:rPr>
              <a:t>devam edeceğini </a:t>
            </a:r>
            <a:r>
              <a:rPr lang="tr-TR" sz="1800" dirty="0">
                <a:solidFill>
                  <a:schemeClr val="tx1"/>
                </a:solidFill>
              </a:rPr>
              <a:t>belirtti. Hükûmet tarafından görevinden alınınca da Erzurum’dan padişaha gönderdiği telgraf </a:t>
            </a:r>
            <a:r>
              <a:rPr lang="tr-TR" sz="1800" dirty="0" smtClean="0">
                <a:solidFill>
                  <a:schemeClr val="tx1"/>
                </a:solidFill>
              </a:rPr>
              <a:t>ile yalnızca </a:t>
            </a:r>
            <a:r>
              <a:rPr lang="tr-TR" sz="1800" dirty="0">
                <a:solidFill>
                  <a:schemeClr val="tx1"/>
                </a:solidFill>
              </a:rPr>
              <a:t>ordu müfettişliğinden değil, çok sevdiği askerlik mesleğinden de ayrıldığını bildirdi</a:t>
            </a:r>
            <a:r>
              <a:rPr lang="tr-TR" sz="1800" dirty="0" smtClean="0">
                <a:solidFill>
                  <a:schemeClr val="tx1"/>
                </a:solidFill>
              </a:rPr>
              <a:t>. Mustafa </a:t>
            </a:r>
            <a:r>
              <a:rPr lang="tr-TR" sz="1800" dirty="0">
                <a:solidFill>
                  <a:schemeClr val="tx1"/>
                </a:solidFill>
              </a:rPr>
              <a:t>Kemal 8 Temmuz tarihli istifa kararını verirken yalnızca milletinin şefkat ve yiğitliğine güvenmiştir</a:t>
            </a:r>
            <a:r>
              <a:rPr lang="tr-TR" sz="1800" dirty="0" smtClean="0">
                <a:solidFill>
                  <a:schemeClr val="tx1"/>
                </a:solidFill>
              </a:rPr>
              <a:t>. O  her zaman olduğu gibi </a:t>
            </a:r>
            <a:r>
              <a:rPr lang="tr-TR" sz="1800" dirty="0">
                <a:solidFill>
                  <a:schemeClr val="tx1"/>
                </a:solidFill>
              </a:rPr>
              <a:t>bundan </a:t>
            </a:r>
            <a:r>
              <a:rPr lang="tr-TR" sz="1800" dirty="0" smtClean="0">
                <a:solidFill>
                  <a:schemeClr val="tx1"/>
                </a:solidFill>
              </a:rPr>
              <a:t>sonra da </a:t>
            </a:r>
            <a:r>
              <a:rPr lang="tr-TR" sz="1800" dirty="0">
                <a:solidFill>
                  <a:schemeClr val="tx1"/>
                </a:solidFill>
              </a:rPr>
              <a:t>önüne </a:t>
            </a:r>
            <a:r>
              <a:rPr lang="tr-TR" sz="1800" dirty="0" smtClean="0">
                <a:solidFill>
                  <a:schemeClr val="tx1"/>
                </a:solidFill>
              </a:rPr>
              <a:t>çıkan güçlükler </a:t>
            </a:r>
            <a:r>
              <a:rPr lang="tr-TR" sz="1800" dirty="0">
                <a:solidFill>
                  <a:schemeClr val="tx1"/>
                </a:solidFill>
              </a:rPr>
              <a:t>karşısında</a:t>
            </a:r>
          </a:p>
          <a:p>
            <a:pPr marL="114300" indent="0" algn="just">
              <a:buNone/>
            </a:pPr>
            <a:r>
              <a:rPr lang="tr-TR" sz="1800" dirty="0" smtClean="0">
                <a:solidFill>
                  <a:schemeClr val="tx1"/>
                </a:solidFill>
              </a:rPr>
              <a:t>Yılmamış ve ümitsizliğe  düşmemiştir. Kararlı ve mücadeleci kişiliğine dayanarak başladığı görevine kendi deyimiyle “milletinin bağrında sade </a:t>
            </a:r>
            <a:r>
              <a:rPr lang="tr-TR" sz="1800" dirty="0">
                <a:solidFill>
                  <a:schemeClr val="tx1"/>
                </a:solidFill>
              </a:rPr>
              <a:t>bir </a:t>
            </a:r>
            <a:r>
              <a:rPr lang="tr-TR" sz="1800" dirty="0" smtClean="0">
                <a:solidFill>
                  <a:schemeClr val="tx1"/>
                </a:solidFill>
              </a:rPr>
              <a:t> fert olarak” devam edeceğini söylemiştir. Böylece milletinin çıkarlarını kendi </a:t>
            </a:r>
            <a:endParaRPr lang="tr-TR" sz="1800" dirty="0">
              <a:solidFill>
                <a:schemeClr val="tx1"/>
              </a:solidFill>
            </a:endParaRPr>
          </a:p>
          <a:p>
            <a:pPr marL="114300" indent="0" algn="just">
              <a:buNone/>
            </a:pPr>
            <a:r>
              <a:rPr lang="tr-TR" sz="1800" dirty="0" smtClean="0">
                <a:solidFill>
                  <a:schemeClr val="tx1"/>
                </a:solidFill>
              </a:rPr>
              <a:t>Çıkarlarının üstünde  tuttuğunu göstermiştir</a:t>
            </a:r>
            <a:r>
              <a:rPr lang="tr-TR" sz="1800" dirty="0">
                <a:solidFill>
                  <a:schemeClr val="tx1"/>
                </a:solidFill>
              </a:rPr>
              <a:t>.</a:t>
            </a:r>
          </a:p>
          <a:p>
            <a:pPr marL="114300" indent="0" algn="just">
              <a:buNone/>
            </a:pPr>
            <a:endParaRPr lang="tr-TR" sz="1800" dirty="0">
              <a:solidFill>
                <a:schemeClr val="tx1"/>
              </a:solidFill>
            </a:endParaRPr>
          </a:p>
        </p:txBody>
      </p:sp>
    </p:spTree>
    <p:extLst>
      <p:ext uri="{BB962C8B-B14F-4D97-AF65-F5344CB8AC3E}">
        <p14:creationId xmlns:p14="http://schemas.microsoft.com/office/powerpoint/2010/main" xmlns="" val="36792715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Emrinizdeyiz </a:t>
            </a:r>
            <a:r>
              <a:rPr lang="tr-TR" sz="2800" b="1" cap="none" dirty="0">
                <a:solidFill>
                  <a:srgbClr val="FF0000"/>
                </a:solidFill>
                <a:latin typeface="+mn-lt"/>
              </a:rPr>
              <a:t>Paşa’m</a:t>
            </a: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dirty="0">
                <a:solidFill>
                  <a:schemeClr val="tx1"/>
                </a:solidFill>
              </a:rPr>
              <a:t>Mustafa Kemal’in askerlikten istifası yakın arkadaşlarının ve Türk milletinin gözündeki değerini azaltmamıştır</a:t>
            </a:r>
            <a:r>
              <a:rPr lang="tr-TR" dirty="0" smtClean="0">
                <a:solidFill>
                  <a:schemeClr val="tx1"/>
                </a:solidFill>
              </a:rPr>
              <a:t>. Erzurum’da bulunan </a:t>
            </a:r>
            <a:r>
              <a:rPr lang="tr-TR" dirty="0">
                <a:solidFill>
                  <a:schemeClr val="tx1"/>
                </a:solidFill>
              </a:rPr>
              <a:t>15. </a:t>
            </a:r>
            <a:r>
              <a:rPr lang="tr-TR" dirty="0" smtClean="0">
                <a:solidFill>
                  <a:schemeClr val="tx1"/>
                </a:solidFill>
              </a:rPr>
              <a:t>Kolordu Komutanı Kâzım Karabekir Paşa : </a:t>
            </a:r>
          </a:p>
          <a:p>
            <a:pPr marL="114300" indent="0" algn="just">
              <a:buNone/>
            </a:pPr>
            <a:r>
              <a:rPr lang="tr-TR" dirty="0" smtClean="0">
                <a:solidFill>
                  <a:schemeClr val="tx1"/>
                </a:solidFill>
              </a:rPr>
              <a:t>“Kolordum ve </a:t>
            </a:r>
            <a:r>
              <a:rPr lang="tr-TR" dirty="0">
                <a:solidFill>
                  <a:schemeClr val="tx1"/>
                </a:solidFill>
              </a:rPr>
              <a:t>ben bundan </a:t>
            </a:r>
            <a:r>
              <a:rPr lang="tr-TR" dirty="0" smtClean="0">
                <a:solidFill>
                  <a:schemeClr val="tx1"/>
                </a:solidFill>
              </a:rPr>
              <a:t>önce olduğu gibi  emrinizdeyiz Paşa’m” diyerek </a:t>
            </a:r>
            <a:r>
              <a:rPr lang="tr-TR" dirty="0">
                <a:solidFill>
                  <a:schemeClr val="tx1"/>
                </a:solidFill>
              </a:rPr>
              <a:t>ona en büyük desteği veren silah arkadaşlarından biri olmuştur.</a:t>
            </a:r>
          </a:p>
        </p:txBody>
      </p:sp>
    </p:spTree>
    <p:extLst>
      <p:ext uri="{BB962C8B-B14F-4D97-AF65-F5344CB8AC3E}">
        <p14:creationId xmlns:p14="http://schemas.microsoft.com/office/powerpoint/2010/main" xmlns="" val="268412627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Kongrenin Toplanması</a:t>
            </a:r>
            <a:endParaRPr lang="tr-TR" sz="2800" b="1" cap="none" dirty="0">
              <a:solidFill>
                <a:srgbClr val="FF0000"/>
              </a:solidFill>
              <a:latin typeface="+mn-lt"/>
            </a:endParaRP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1800" dirty="0">
                <a:solidFill>
                  <a:schemeClr val="tx1"/>
                </a:solidFill>
              </a:rPr>
              <a:t>Erzurum Kongresi, </a:t>
            </a:r>
            <a:r>
              <a:rPr lang="tr-TR" sz="1800" b="1" dirty="0">
                <a:solidFill>
                  <a:schemeClr val="tx1"/>
                </a:solidFill>
              </a:rPr>
              <a:t>23 Temmuz 1919</a:t>
            </a:r>
            <a:r>
              <a:rPr lang="tr-TR" sz="1800" dirty="0">
                <a:solidFill>
                  <a:schemeClr val="tx1"/>
                </a:solidFill>
              </a:rPr>
              <a:t>’da doğu </a:t>
            </a:r>
            <a:r>
              <a:rPr lang="tr-TR" sz="1800" dirty="0" smtClean="0">
                <a:solidFill>
                  <a:schemeClr val="tx1"/>
                </a:solidFill>
              </a:rPr>
              <a:t>illerinden ve Trabzon’dan gelen</a:t>
            </a:r>
            <a:endParaRPr lang="tr-TR" sz="1800" dirty="0">
              <a:solidFill>
                <a:schemeClr val="tx1"/>
              </a:solidFill>
            </a:endParaRPr>
          </a:p>
          <a:p>
            <a:pPr marL="114300" indent="0" algn="just">
              <a:buNone/>
            </a:pPr>
            <a:r>
              <a:rPr lang="tr-TR" sz="1800" dirty="0" smtClean="0">
                <a:solidFill>
                  <a:schemeClr val="tx1"/>
                </a:solidFill>
              </a:rPr>
              <a:t>Delegelerin katılımıyla toplandı. Kongre başkanlığına seçilen Mustafa Kemal, </a:t>
            </a:r>
            <a:endParaRPr lang="tr-TR" sz="1800" dirty="0">
              <a:solidFill>
                <a:schemeClr val="tx1"/>
              </a:solidFill>
            </a:endParaRPr>
          </a:p>
          <a:p>
            <a:pPr marL="114300" indent="0" algn="just">
              <a:buNone/>
            </a:pPr>
            <a:r>
              <a:rPr lang="tr-TR" sz="1800" dirty="0" smtClean="0">
                <a:solidFill>
                  <a:schemeClr val="tx1"/>
                </a:solidFill>
              </a:rPr>
              <a:t>Yaptığı  açılış konuşmasını yaptı.</a:t>
            </a:r>
          </a:p>
          <a:p>
            <a:pPr marL="114300" indent="0" algn="just">
              <a:buNone/>
            </a:pPr>
            <a:endParaRPr lang="tr-TR" sz="1800" dirty="0">
              <a:solidFill>
                <a:schemeClr val="tx1"/>
              </a:solidFill>
            </a:endParaRPr>
          </a:p>
          <a:p>
            <a:pPr marL="114300" indent="0" algn="just">
              <a:buNone/>
            </a:pPr>
            <a:r>
              <a:rPr lang="tr-TR" sz="1800" dirty="0">
                <a:solidFill>
                  <a:schemeClr val="tx1"/>
                </a:solidFill>
              </a:rPr>
              <a:t>Erzurum Kongresi çalışmalarını </a:t>
            </a:r>
            <a:r>
              <a:rPr lang="tr-TR" sz="1800" b="1" dirty="0">
                <a:solidFill>
                  <a:schemeClr val="tx1"/>
                </a:solidFill>
              </a:rPr>
              <a:t>7 Ağustos 1919’da </a:t>
            </a:r>
            <a:r>
              <a:rPr lang="tr-TR" sz="1800" dirty="0">
                <a:solidFill>
                  <a:schemeClr val="tx1"/>
                </a:solidFill>
              </a:rPr>
              <a:t>tamamladı. Kongre, Doğu Anadolu ve Karadeniz </a:t>
            </a:r>
            <a:r>
              <a:rPr lang="tr-TR" sz="1800" dirty="0" smtClean="0">
                <a:solidFill>
                  <a:schemeClr val="tx1"/>
                </a:solidFill>
              </a:rPr>
              <a:t>bölgelerinin Ermenilerin ve Rumların eline </a:t>
            </a:r>
            <a:r>
              <a:rPr lang="tr-TR" sz="1800" dirty="0">
                <a:solidFill>
                  <a:schemeClr val="tx1"/>
                </a:solidFill>
              </a:rPr>
              <a:t>geçmesini</a:t>
            </a:r>
          </a:p>
          <a:p>
            <a:pPr marL="114300" indent="0" algn="just">
              <a:buNone/>
            </a:pPr>
            <a:r>
              <a:rPr lang="tr-TR" sz="1800" dirty="0">
                <a:solidFill>
                  <a:schemeClr val="tx1"/>
                </a:solidFill>
              </a:rPr>
              <a:t>önlemek </a:t>
            </a:r>
            <a:r>
              <a:rPr lang="tr-TR" sz="1800" dirty="0" smtClean="0">
                <a:solidFill>
                  <a:schemeClr val="tx1"/>
                </a:solidFill>
              </a:rPr>
              <a:t>amacıyla toplanmıştı. Bu </a:t>
            </a:r>
            <a:r>
              <a:rPr lang="tr-TR" sz="1800" dirty="0">
                <a:solidFill>
                  <a:schemeClr val="tx1"/>
                </a:solidFill>
              </a:rPr>
              <a:t>nedenle Erzurum Kongresi</a:t>
            </a:r>
            <a:r>
              <a:rPr lang="tr-TR" sz="1800" dirty="0" smtClean="0">
                <a:solidFill>
                  <a:schemeClr val="tx1"/>
                </a:solidFill>
              </a:rPr>
              <a:t>,  katılımcıları ve </a:t>
            </a:r>
            <a:endParaRPr lang="tr-TR" sz="1800" dirty="0">
              <a:solidFill>
                <a:schemeClr val="tx1"/>
              </a:solidFill>
            </a:endParaRPr>
          </a:p>
          <a:p>
            <a:pPr marL="114300" indent="0" algn="just">
              <a:buNone/>
            </a:pPr>
            <a:r>
              <a:rPr lang="tr-TR" sz="2800" b="1" dirty="0" smtClean="0">
                <a:solidFill>
                  <a:schemeClr val="tx1"/>
                </a:solidFill>
              </a:rPr>
              <a:t>Toplanış amacı bakımından bölgesel nitelikli bir </a:t>
            </a:r>
            <a:r>
              <a:rPr lang="tr-TR" sz="2800" b="1" dirty="0">
                <a:solidFill>
                  <a:schemeClr val="tx1"/>
                </a:solidFill>
              </a:rPr>
              <a:t>kongredir</a:t>
            </a:r>
            <a:r>
              <a:rPr lang="tr-TR" sz="2800" b="1" dirty="0" smtClean="0">
                <a:solidFill>
                  <a:schemeClr val="tx1"/>
                </a:solidFill>
              </a:rPr>
              <a:t>. Ancak tüm yurdu ilgilendiren kararlar  alması nedeniyle </a:t>
            </a:r>
            <a:r>
              <a:rPr lang="tr-TR" sz="2800" b="1" dirty="0">
                <a:solidFill>
                  <a:schemeClr val="tx1"/>
                </a:solidFill>
              </a:rPr>
              <a:t>millî bir </a:t>
            </a:r>
            <a:r>
              <a:rPr lang="tr-TR" sz="2800" b="1" dirty="0" smtClean="0">
                <a:solidFill>
                  <a:schemeClr val="tx1"/>
                </a:solidFill>
              </a:rPr>
              <a:t>kongre olarak tarihe geçmiştir. </a:t>
            </a:r>
            <a:endParaRPr lang="tr-TR" sz="2800" b="1" dirty="0">
              <a:solidFill>
                <a:schemeClr val="tx1"/>
              </a:solidFill>
            </a:endParaRPr>
          </a:p>
        </p:txBody>
      </p:sp>
    </p:spTree>
    <p:extLst>
      <p:ext uri="{BB962C8B-B14F-4D97-AF65-F5344CB8AC3E}">
        <p14:creationId xmlns:p14="http://schemas.microsoft.com/office/powerpoint/2010/main" xmlns="" val="202758824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Erzurum Genelgesi </a:t>
            </a:r>
            <a:endParaRPr lang="tr-TR" sz="2800" b="1" cap="none" dirty="0">
              <a:solidFill>
                <a:srgbClr val="FF0000"/>
              </a:solidFill>
              <a:latin typeface="+mn-lt"/>
            </a:endParaRP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2000" b="1" dirty="0">
                <a:solidFill>
                  <a:schemeClr val="tx1"/>
                </a:solidFill>
              </a:rPr>
              <a:t> Milli sınırla içinde vatan bir bütündür bölünemez.</a:t>
            </a:r>
          </a:p>
          <a:p>
            <a:pPr marL="114300" indent="0" algn="just">
              <a:buNone/>
            </a:pPr>
            <a:r>
              <a:rPr lang="tr-TR" sz="2000" dirty="0">
                <a:solidFill>
                  <a:schemeClr val="tx1"/>
                </a:solidFill>
              </a:rPr>
              <a:t>İlk kez milli sınırlardan bahsedilmiştir. Misak-ı </a:t>
            </a:r>
            <a:r>
              <a:rPr lang="tr-TR" sz="2000" dirty="0" smtClean="0">
                <a:solidFill>
                  <a:schemeClr val="tx1"/>
                </a:solidFill>
              </a:rPr>
              <a:t>Millinin temeli </a:t>
            </a:r>
            <a:r>
              <a:rPr lang="tr-TR" sz="2000" dirty="0">
                <a:solidFill>
                  <a:schemeClr val="tx1"/>
                </a:solidFill>
              </a:rPr>
              <a:t>atılmıştır. </a:t>
            </a:r>
            <a:r>
              <a:rPr lang="tr-TR" sz="2000" dirty="0" smtClean="0">
                <a:solidFill>
                  <a:schemeClr val="tx1"/>
                </a:solidFill>
              </a:rPr>
              <a:t> </a:t>
            </a:r>
          </a:p>
          <a:p>
            <a:pPr marL="114300" indent="0" algn="just">
              <a:buNone/>
            </a:pPr>
            <a:r>
              <a:rPr lang="tr-TR" sz="2000" b="1" dirty="0" smtClean="0">
                <a:solidFill>
                  <a:schemeClr val="tx1"/>
                </a:solidFill>
              </a:rPr>
              <a:t> </a:t>
            </a:r>
            <a:r>
              <a:rPr lang="tr-TR" sz="2000" b="1" dirty="0">
                <a:solidFill>
                  <a:schemeClr val="tx1"/>
                </a:solidFill>
              </a:rPr>
              <a:t>Doğu illerinden oluşan Temsil Heyeti oluşturulacaktır.</a:t>
            </a:r>
          </a:p>
          <a:p>
            <a:pPr marL="114300" indent="0" algn="just">
              <a:buNone/>
            </a:pPr>
            <a:r>
              <a:rPr lang="tr-TR" sz="2000" dirty="0">
                <a:solidFill>
                  <a:schemeClr val="tx1"/>
                </a:solidFill>
              </a:rPr>
              <a:t>Sadece Doğu illerini kapsayan Temsil Heyeti ilk </a:t>
            </a:r>
            <a:r>
              <a:rPr lang="tr-TR" sz="2000" dirty="0" smtClean="0">
                <a:solidFill>
                  <a:schemeClr val="tx1"/>
                </a:solidFill>
              </a:rPr>
              <a:t>kez oluşturulmuştur</a:t>
            </a:r>
            <a:r>
              <a:rPr lang="tr-TR" sz="2000" dirty="0">
                <a:solidFill>
                  <a:schemeClr val="tx1"/>
                </a:solidFill>
              </a:rPr>
              <a:t>. Başkanı M.Kemal seçilmiştir. </a:t>
            </a:r>
          </a:p>
          <a:p>
            <a:pPr marL="114300" indent="0" algn="just">
              <a:buNone/>
            </a:pPr>
            <a:r>
              <a:rPr lang="tr-TR" sz="2000" b="1" dirty="0">
                <a:solidFill>
                  <a:schemeClr val="tx1"/>
                </a:solidFill>
              </a:rPr>
              <a:t> İstanbul Hükümeti görevini yerine getirmemeye </a:t>
            </a:r>
            <a:r>
              <a:rPr lang="tr-TR" sz="2000" b="1" dirty="0" smtClean="0">
                <a:solidFill>
                  <a:schemeClr val="tx1"/>
                </a:solidFill>
              </a:rPr>
              <a:t>devam ederse </a:t>
            </a:r>
            <a:r>
              <a:rPr lang="tr-TR" sz="2000" b="1" dirty="0">
                <a:solidFill>
                  <a:schemeClr val="tx1"/>
                </a:solidFill>
              </a:rPr>
              <a:t>geçici bir hükümet kurulacaktır. </a:t>
            </a:r>
          </a:p>
          <a:p>
            <a:pPr marL="114300" indent="0" algn="just">
              <a:buNone/>
            </a:pPr>
            <a:r>
              <a:rPr lang="tr-TR" sz="2000" b="1" dirty="0">
                <a:solidFill>
                  <a:schemeClr val="tx1"/>
                </a:solidFill>
              </a:rPr>
              <a:t> Kuvay-ı Milliyeyi etkin, milli iradeyi hâkim kılmak esastır.</a:t>
            </a:r>
          </a:p>
          <a:p>
            <a:pPr marL="114300" indent="0" algn="just">
              <a:buNone/>
            </a:pPr>
            <a:r>
              <a:rPr lang="tr-TR" sz="2000" dirty="0">
                <a:solidFill>
                  <a:schemeClr val="tx1"/>
                </a:solidFill>
              </a:rPr>
              <a:t>Milli Egemenlikten ilk kez açıkça bahsedilmiştir. </a:t>
            </a:r>
          </a:p>
          <a:p>
            <a:pPr marL="114300" indent="0" algn="just">
              <a:buNone/>
            </a:pPr>
            <a:r>
              <a:rPr lang="tr-TR" sz="2000" b="1" dirty="0">
                <a:solidFill>
                  <a:schemeClr val="tx1"/>
                </a:solidFill>
              </a:rPr>
              <a:t> Manda ve Himaye kabul edilemez.</a:t>
            </a:r>
          </a:p>
          <a:p>
            <a:pPr marL="114300" indent="0" algn="just">
              <a:buNone/>
            </a:pPr>
            <a:r>
              <a:rPr lang="tr-TR" sz="2000" dirty="0">
                <a:solidFill>
                  <a:schemeClr val="tx1"/>
                </a:solidFill>
              </a:rPr>
              <a:t>Manda ve himaye ilk kez reddedilmiştir. </a:t>
            </a:r>
            <a:r>
              <a:rPr lang="tr-TR" sz="2000" dirty="0" smtClean="0">
                <a:solidFill>
                  <a:schemeClr val="tx1"/>
                </a:solidFill>
              </a:rPr>
              <a:t>Tam bağımsızlık </a:t>
            </a:r>
            <a:r>
              <a:rPr lang="tr-TR" sz="2000" dirty="0">
                <a:solidFill>
                  <a:schemeClr val="tx1"/>
                </a:solidFill>
              </a:rPr>
              <a:t>vurgusu yapılmıştır. </a:t>
            </a:r>
          </a:p>
          <a:p>
            <a:pPr marL="114300" indent="0" algn="just">
              <a:buNone/>
            </a:pPr>
            <a:r>
              <a:rPr lang="tr-TR" sz="2000" b="1" dirty="0">
                <a:solidFill>
                  <a:schemeClr val="tx1"/>
                </a:solidFill>
              </a:rPr>
              <a:t> Azınlıklara sosyal ve siyasi dengemizi bozacak </a:t>
            </a:r>
            <a:r>
              <a:rPr lang="tr-TR" sz="2000" b="1" dirty="0" smtClean="0">
                <a:solidFill>
                  <a:schemeClr val="tx1"/>
                </a:solidFill>
              </a:rPr>
              <a:t>haklar verilemez</a:t>
            </a:r>
            <a:r>
              <a:rPr lang="tr-TR" sz="2000" b="1" dirty="0">
                <a:solidFill>
                  <a:schemeClr val="tx1"/>
                </a:solidFill>
              </a:rPr>
              <a:t>. </a:t>
            </a:r>
          </a:p>
        </p:txBody>
      </p:sp>
    </p:spTree>
    <p:extLst>
      <p:ext uri="{BB962C8B-B14F-4D97-AF65-F5344CB8AC3E}">
        <p14:creationId xmlns:p14="http://schemas.microsoft.com/office/powerpoint/2010/main" xmlns="" val="33069926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rmAutofit/>
          </a:bodyPr>
          <a:lstStyle/>
          <a:p>
            <a:r>
              <a:rPr lang="tr-TR" sz="2800" b="1" cap="none" dirty="0" smtClean="0">
                <a:solidFill>
                  <a:srgbClr val="FF0000"/>
                </a:solidFill>
                <a:latin typeface="+mn-lt"/>
              </a:rPr>
              <a:t>Erzurum Genelgesi </a:t>
            </a:r>
            <a:endParaRPr lang="tr-TR" sz="2800" b="1" cap="none" dirty="0">
              <a:solidFill>
                <a:srgbClr val="FF0000"/>
              </a:solidFill>
              <a:latin typeface="+mn-lt"/>
            </a:endParaRP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1800" dirty="0" smtClean="0">
                <a:solidFill>
                  <a:schemeClr val="tx1"/>
                </a:solidFill>
              </a:rPr>
              <a:t> </a:t>
            </a:r>
            <a:r>
              <a:rPr lang="tr-TR" sz="1800" b="1" dirty="0">
                <a:solidFill>
                  <a:schemeClr val="tx1"/>
                </a:solidFill>
              </a:rPr>
              <a:t>Meclis-i Mebusan derhal toplanmalıdır</a:t>
            </a:r>
            <a:r>
              <a:rPr lang="tr-TR" sz="1800" b="1" dirty="0" smtClean="0">
                <a:solidFill>
                  <a:schemeClr val="tx1"/>
                </a:solidFill>
              </a:rPr>
              <a:t>. Meclisi </a:t>
            </a:r>
            <a:r>
              <a:rPr lang="tr-TR" sz="1800" b="1" dirty="0">
                <a:solidFill>
                  <a:schemeClr val="tx1"/>
                </a:solidFill>
              </a:rPr>
              <a:t>Mebusanın toplanmasından ilk </a:t>
            </a:r>
            <a:r>
              <a:rPr lang="tr-TR" sz="1800" b="1" dirty="0" smtClean="0">
                <a:solidFill>
                  <a:schemeClr val="tx1"/>
                </a:solidFill>
              </a:rPr>
              <a:t>kez bahsedilmiştir</a:t>
            </a:r>
            <a:r>
              <a:rPr lang="tr-TR" sz="1800" b="1" dirty="0">
                <a:solidFill>
                  <a:schemeClr val="tx1"/>
                </a:solidFill>
              </a:rPr>
              <a:t>. </a:t>
            </a:r>
            <a:r>
              <a:rPr lang="tr-TR" sz="1800" b="1" dirty="0" smtClean="0">
                <a:solidFill>
                  <a:schemeClr val="tx1"/>
                </a:solidFill>
              </a:rPr>
              <a:t> </a:t>
            </a:r>
          </a:p>
          <a:p>
            <a:pPr marL="114300" indent="0" algn="just">
              <a:buNone/>
            </a:pPr>
            <a:r>
              <a:rPr lang="tr-TR" sz="1800" dirty="0" smtClean="0">
                <a:solidFill>
                  <a:schemeClr val="tx1"/>
                </a:solidFill>
              </a:rPr>
              <a:t> </a:t>
            </a:r>
            <a:r>
              <a:rPr lang="tr-TR" sz="1800" b="1" dirty="0">
                <a:solidFill>
                  <a:schemeClr val="tx1"/>
                </a:solidFill>
              </a:rPr>
              <a:t>Bölge dışına hiçbir şekilde göç edilmeyecektir.</a:t>
            </a:r>
          </a:p>
          <a:p>
            <a:pPr marL="114300" indent="0" algn="just">
              <a:buNone/>
            </a:pPr>
            <a:r>
              <a:rPr lang="tr-TR" sz="1800" dirty="0">
                <a:solidFill>
                  <a:schemeClr val="tx1"/>
                </a:solidFill>
              </a:rPr>
              <a:t>Wilson ilkelerine vurgu yapılmıştır. </a:t>
            </a:r>
          </a:p>
          <a:p>
            <a:pPr marL="114300" indent="0" algn="just">
              <a:buNone/>
            </a:pPr>
            <a:r>
              <a:rPr lang="tr-TR" sz="1800" dirty="0">
                <a:solidFill>
                  <a:schemeClr val="tx1"/>
                </a:solidFill>
              </a:rPr>
              <a:t> </a:t>
            </a:r>
            <a:r>
              <a:rPr lang="tr-TR" sz="1800" b="1" dirty="0">
                <a:solidFill>
                  <a:schemeClr val="tx1"/>
                </a:solidFill>
              </a:rPr>
              <a:t>Sömürge amacı olmayan dış yardımlar kabul edilecektir.</a:t>
            </a:r>
          </a:p>
          <a:p>
            <a:pPr marL="114300" indent="0" algn="just">
              <a:buNone/>
            </a:pPr>
            <a:r>
              <a:rPr lang="tr-TR" sz="1800" dirty="0">
                <a:solidFill>
                  <a:schemeClr val="tx1"/>
                </a:solidFill>
              </a:rPr>
              <a:t>Bağımsızlık vurgusu vardır. </a:t>
            </a:r>
            <a:endParaRPr lang="tr-TR" sz="2800" b="1" dirty="0">
              <a:solidFill>
                <a:schemeClr val="tx1"/>
              </a:solidFill>
            </a:endParaRPr>
          </a:p>
        </p:txBody>
      </p:sp>
    </p:spTree>
    <p:extLst>
      <p:ext uri="{BB962C8B-B14F-4D97-AF65-F5344CB8AC3E}">
        <p14:creationId xmlns:p14="http://schemas.microsoft.com/office/powerpoint/2010/main" xmlns="" val="90813889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smtClean="0">
                <a:solidFill>
                  <a:srgbClr val="FF0000"/>
                </a:solidFill>
                <a:latin typeface="+mn-lt"/>
              </a:rPr>
              <a:t/>
            </a:r>
            <a:br>
              <a:rPr lang="tr-TR" sz="3600" b="1" cap="none" dirty="0" smtClean="0">
                <a:solidFill>
                  <a:srgbClr val="FF0000"/>
                </a:solidFill>
                <a:latin typeface="+mn-lt"/>
              </a:rPr>
            </a:br>
            <a:r>
              <a:rPr lang="tr-TR" sz="3600" b="1" cap="none" dirty="0" smtClean="0">
                <a:solidFill>
                  <a:srgbClr val="FF0000"/>
                </a:solidFill>
                <a:latin typeface="+mn-lt"/>
              </a:rPr>
              <a:t>Mustafa </a:t>
            </a:r>
            <a:r>
              <a:rPr lang="tr-TR" sz="3600" b="1" cap="none" dirty="0">
                <a:solidFill>
                  <a:srgbClr val="FF0000"/>
                </a:solidFill>
                <a:latin typeface="+mn-lt"/>
              </a:rPr>
              <a:t>Kemal </a:t>
            </a:r>
            <a:r>
              <a:rPr lang="tr-TR" sz="3600" b="1" cap="none" dirty="0" smtClean="0">
                <a:solidFill>
                  <a:srgbClr val="FF0000"/>
                </a:solidFill>
                <a:latin typeface="+mn-lt"/>
              </a:rPr>
              <a:t>Sivas’da</a:t>
            </a:r>
            <a:r>
              <a:rPr lang="tr-TR" sz="3600" b="1" cap="none" dirty="0">
                <a:solidFill>
                  <a:srgbClr val="FF0000"/>
                </a:solidFill>
                <a:latin typeface="+mn-lt"/>
              </a:rPr>
              <a:t/>
            </a:r>
            <a:br>
              <a:rPr lang="tr-TR" sz="3600" b="1" cap="none" dirty="0">
                <a:solidFill>
                  <a:srgbClr val="FF0000"/>
                </a:solidFill>
                <a:latin typeface="+mn-lt"/>
              </a:rPr>
            </a:br>
            <a:endParaRPr lang="tr-TR" sz="3600" b="1" cap="none" dirty="0">
              <a:solidFill>
                <a:srgbClr val="FF0000"/>
              </a:solidFill>
              <a:latin typeface="+mn-lt"/>
            </a:endParaRP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2000" dirty="0">
                <a:solidFill>
                  <a:schemeClr val="tx1"/>
                </a:solidFill>
              </a:rPr>
              <a:t>Erzurum Kongresi’nin sonunda kongrede alınan kararları yürütmek üzere başkanlığını Mustafa </a:t>
            </a:r>
            <a:r>
              <a:rPr lang="tr-TR" sz="2000" dirty="0" smtClean="0">
                <a:solidFill>
                  <a:schemeClr val="tx1"/>
                </a:solidFill>
              </a:rPr>
              <a:t>Kemal’in yapacağı </a:t>
            </a:r>
            <a:r>
              <a:rPr lang="tr-TR" sz="2000" dirty="0">
                <a:solidFill>
                  <a:schemeClr val="tx1"/>
                </a:solidFill>
              </a:rPr>
              <a:t>dokuz kişilik bir Temsil Heyeti seçildi. Heyet bundan sonra geçici bir hükûmet gibi çalışmaya başladı</a:t>
            </a:r>
            <a:r>
              <a:rPr lang="tr-TR" sz="2000" dirty="0" smtClean="0">
                <a:solidFill>
                  <a:schemeClr val="tx1"/>
                </a:solidFill>
              </a:rPr>
              <a:t>. Bu </a:t>
            </a:r>
            <a:r>
              <a:rPr lang="tr-TR" sz="2000" dirty="0">
                <a:solidFill>
                  <a:schemeClr val="tx1"/>
                </a:solidFill>
              </a:rPr>
              <a:t>arada Erzurum’daki çalışmalarını tamamlayan Mustafa Kemal de </a:t>
            </a:r>
            <a:r>
              <a:rPr lang="tr-TR" sz="2000" dirty="0" smtClean="0">
                <a:solidFill>
                  <a:schemeClr val="tx1"/>
                </a:solidFill>
              </a:rPr>
              <a:t>Temsil </a:t>
            </a:r>
            <a:r>
              <a:rPr lang="tr-TR" sz="2000" dirty="0">
                <a:solidFill>
                  <a:schemeClr val="tx1"/>
                </a:solidFill>
              </a:rPr>
              <a:t>Heyeti üyeleriyle birlikte </a:t>
            </a:r>
            <a:r>
              <a:rPr lang="tr-TR" sz="2000" b="1" dirty="0">
                <a:solidFill>
                  <a:schemeClr val="tx1"/>
                </a:solidFill>
              </a:rPr>
              <a:t>2 </a:t>
            </a:r>
            <a:r>
              <a:rPr lang="tr-TR" sz="2000" b="1" dirty="0" smtClean="0">
                <a:solidFill>
                  <a:schemeClr val="tx1"/>
                </a:solidFill>
              </a:rPr>
              <a:t>Eylül 1919’da </a:t>
            </a:r>
            <a:r>
              <a:rPr lang="tr-TR" sz="2000" b="1" dirty="0">
                <a:solidFill>
                  <a:schemeClr val="tx1"/>
                </a:solidFill>
              </a:rPr>
              <a:t>Sivas’a geldi</a:t>
            </a:r>
            <a:r>
              <a:rPr lang="tr-TR" sz="2000" b="1" dirty="0" smtClean="0">
                <a:solidFill>
                  <a:schemeClr val="tx1"/>
                </a:solidFill>
              </a:rPr>
              <a:t>.</a:t>
            </a:r>
            <a:r>
              <a:rPr lang="tr-TR" sz="2000" dirty="0" smtClean="0">
                <a:solidFill>
                  <a:schemeClr val="tx1"/>
                </a:solidFill>
              </a:rPr>
              <a:t> Mustafa </a:t>
            </a:r>
            <a:r>
              <a:rPr lang="tr-TR" sz="2000" dirty="0">
                <a:solidFill>
                  <a:schemeClr val="tx1"/>
                </a:solidFill>
              </a:rPr>
              <a:t>Kemal ve </a:t>
            </a:r>
            <a:r>
              <a:rPr lang="tr-TR" sz="2000" dirty="0" smtClean="0">
                <a:solidFill>
                  <a:schemeClr val="tx1"/>
                </a:solidFill>
              </a:rPr>
              <a:t>arkadaşları  </a:t>
            </a:r>
            <a:r>
              <a:rPr lang="tr-TR" sz="2000" b="1" dirty="0" smtClean="0">
                <a:solidFill>
                  <a:schemeClr val="tx1"/>
                </a:solidFill>
              </a:rPr>
              <a:t>Amasya </a:t>
            </a:r>
            <a:r>
              <a:rPr lang="tr-TR" sz="2000" b="1" dirty="0">
                <a:solidFill>
                  <a:schemeClr val="tx1"/>
                </a:solidFill>
              </a:rPr>
              <a:t>Genelgesi ile Sivas’ta millî </a:t>
            </a:r>
            <a:r>
              <a:rPr lang="tr-TR" sz="2000" b="1" dirty="0" smtClean="0">
                <a:solidFill>
                  <a:schemeClr val="tx1"/>
                </a:solidFill>
              </a:rPr>
              <a:t>bir kongrenin </a:t>
            </a:r>
            <a:r>
              <a:rPr lang="tr-TR" sz="2000" b="1" dirty="0">
                <a:solidFill>
                  <a:schemeClr val="tx1"/>
                </a:solidFill>
              </a:rPr>
              <a:t>toplanacağını </a:t>
            </a:r>
            <a:r>
              <a:rPr lang="tr-TR" sz="2000" b="1" dirty="0" smtClean="0">
                <a:solidFill>
                  <a:schemeClr val="tx1"/>
                </a:solidFill>
              </a:rPr>
              <a:t>duyurmuş ve </a:t>
            </a:r>
            <a:r>
              <a:rPr lang="tr-TR" sz="2000" b="1" dirty="0">
                <a:solidFill>
                  <a:schemeClr val="tx1"/>
                </a:solidFill>
              </a:rPr>
              <a:t>illerden seçilecek </a:t>
            </a:r>
            <a:r>
              <a:rPr lang="tr-TR" sz="2000" b="1" dirty="0" smtClean="0">
                <a:solidFill>
                  <a:schemeClr val="tx1"/>
                </a:solidFill>
              </a:rPr>
              <a:t>delegelerin kongreye </a:t>
            </a:r>
            <a:r>
              <a:rPr lang="tr-TR" sz="2000" b="1" dirty="0">
                <a:solidFill>
                  <a:schemeClr val="tx1"/>
                </a:solidFill>
              </a:rPr>
              <a:t>katılmalarını istemişlerdi</a:t>
            </a:r>
            <a:r>
              <a:rPr lang="tr-TR" sz="2000" b="1" dirty="0" smtClean="0">
                <a:solidFill>
                  <a:schemeClr val="tx1"/>
                </a:solidFill>
              </a:rPr>
              <a:t>.</a:t>
            </a:r>
            <a:r>
              <a:rPr lang="tr-TR" sz="2000" dirty="0" smtClean="0">
                <a:solidFill>
                  <a:schemeClr val="tx1"/>
                </a:solidFill>
              </a:rPr>
              <a:t> İstanbul </a:t>
            </a:r>
            <a:r>
              <a:rPr lang="tr-TR" sz="2000" dirty="0">
                <a:solidFill>
                  <a:schemeClr val="tx1"/>
                </a:solidFill>
              </a:rPr>
              <a:t>Hükûmeti ise bu çağrıyı </a:t>
            </a:r>
            <a:r>
              <a:rPr lang="tr-TR" sz="2000" dirty="0" smtClean="0">
                <a:solidFill>
                  <a:schemeClr val="tx1"/>
                </a:solidFill>
              </a:rPr>
              <a:t>yapanların ülkeyi Birinci Dünya Savaşı  felaketine sürükleyen ittihatçılar olduğunu söyleyerek kongreyi halkın  gözünde değersiz hâle getirmeye çalışıyordu. Diğer yandan Anadolu’daki  sivil  ve askerî makamlara </a:t>
            </a:r>
            <a:r>
              <a:rPr lang="tr-TR" sz="2000" b="1" dirty="0" smtClean="0">
                <a:solidFill>
                  <a:schemeClr val="tx1"/>
                </a:solidFill>
              </a:rPr>
              <a:t>Mustafa  Kemal’i tutuklamaları</a:t>
            </a:r>
            <a:r>
              <a:rPr lang="tr-TR" sz="2000" dirty="0" smtClean="0">
                <a:solidFill>
                  <a:schemeClr val="tx1"/>
                </a:solidFill>
              </a:rPr>
              <a:t> yönünde emirler göndererek kongrenin toplanmasını engellemek istiyordu. Aynı günlerde </a:t>
            </a:r>
            <a:r>
              <a:rPr lang="tr-TR" sz="2000" b="1" dirty="0" smtClean="0">
                <a:solidFill>
                  <a:schemeClr val="tx1"/>
                </a:solidFill>
              </a:rPr>
              <a:t>İtilaf Devletleri de Sivas’ı işgal  tehdidinde bulunuyordu.</a:t>
            </a:r>
            <a:endParaRPr lang="tr-TR" sz="2000" b="1" dirty="0">
              <a:solidFill>
                <a:schemeClr val="tx1"/>
              </a:solidFill>
            </a:endParaRPr>
          </a:p>
        </p:txBody>
      </p:sp>
    </p:spTree>
    <p:extLst>
      <p:ext uri="{BB962C8B-B14F-4D97-AF65-F5344CB8AC3E}">
        <p14:creationId xmlns:p14="http://schemas.microsoft.com/office/powerpoint/2010/main" xmlns="" val="80915613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smtClean="0">
                <a:solidFill>
                  <a:srgbClr val="FF0000"/>
                </a:solidFill>
                <a:latin typeface="+mn-lt"/>
              </a:rPr>
              <a:t/>
            </a:r>
            <a:br>
              <a:rPr lang="tr-TR" sz="3600" b="1" cap="none" dirty="0" smtClean="0">
                <a:solidFill>
                  <a:srgbClr val="FF0000"/>
                </a:solidFill>
                <a:latin typeface="+mn-lt"/>
              </a:rPr>
            </a:br>
            <a:r>
              <a:rPr lang="tr-TR" sz="3600" b="1" cap="none" dirty="0" smtClean="0">
                <a:solidFill>
                  <a:srgbClr val="FF0000"/>
                </a:solidFill>
                <a:latin typeface="+mn-lt"/>
              </a:rPr>
              <a:t>Kongrenin Toplanması</a:t>
            </a:r>
            <a:r>
              <a:rPr lang="tr-TR" sz="3600" b="1" cap="none" dirty="0">
                <a:solidFill>
                  <a:srgbClr val="FF0000"/>
                </a:solidFill>
                <a:latin typeface="+mn-lt"/>
              </a:rPr>
              <a:t/>
            </a:r>
            <a:br>
              <a:rPr lang="tr-TR" sz="3600" b="1" cap="none" dirty="0">
                <a:solidFill>
                  <a:srgbClr val="FF0000"/>
                </a:solidFill>
                <a:latin typeface="+mn-lt"/>
              </a:rPr>
            </a:br>
            <a:endParaRPr lang="tr-TR" sz="3600" b="1" cap="none" dirty="0">
              <a:solidFill>
                <a:srgbClr val="FF0000"/>
              </a:solidFill>
              <a:latin typeface="+mn-lt"/>
            </a:endParaRP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1800" dirty="0">
                <a:solidFill>
                  <a:schemeClr val="tx1"/>
                </a:solidFill>
              </a:rPr>
              <a:t>Sivas Kongresi, hükûmetin ve İtilaf Devletlerinin bütün engellemelerine rağmen yurdun dört bir </a:t>
            </a:r>
            <a:r>
              <a:rPr lang="tr-TR" sz="1800" dirty="0" smtClean="0">
                <a:solidFill>
                  <a:schemeClr val="tx1"/>
                </a:solidFill>
              </a:rPr>
              <a:t>yanından gelen delegelerin katılımıyla 4 Eylül 1919’da Sivas Lisesi </a:t>
            </a:r>
            <a:r>
              <a:rPr lang="tr-TR" sz="1800" dirty="0">
                <a:solidFill>
                  <a:schemeClr val="tx1"/>
                </a:solidFill>
              </a:rPr>
              <a:t>salonunda toplandı</a:t>
            </a:r>
            <a:r>
              <a:rPr lang="tr-TR" sz="1800" dirty="0" smtClean="0">
                <a:solidFill>
                  <a:schemeClr val="tx1"/>
                </a:solidFill>
              </a:rPr>
              <a:t>. Temsil Heyeti Başkanı ve çağrı  sahibi olarak kürsüye çıkan Mustafa Kemal açış konuşmasında, bu kongrenin vatanın tek bir </a:t>
            </a:r>
            <a:r>
              <a:rPr lang="tr-TR" sz="1800" dirty="0">
                <a:solidFill>
                  <a:schemeClr val="tx1"/>
                </a:solidFill>
              </a:rPr>
              <a:t>bütün, </a:t>
            </a:r>
            <a:r>
              <a:rPr lang="tr-TR" sz="1800" dirty="0" smtClean="0">
                <a:solidFill>
                  <a:schemeClr val="tx1"/>
                </a:solidFill>
              </a:rPr>
              <a:t>milletin  tek bir </a:t>
            </a:r>
            <a:r>
              <a:rPr lang="tr-TR" sz="1800" dirty="0">
                <a:solidFill>
                  <a:schemeClr val="tx1"/>
                </a:solidFill>
              </a:rPr>
              <a:t>vücut </a:t>
            </a:r>
            <a:r>
              <a:rPr lang="tr-TR" sz="1800" dirty="0" smtClean="0">
                <a:solidFill>
                  <a:schemeClr val="tx1"/>
                </a:solidFill>
              </a:rPr>
              <a:t>olduğunu göstermek için toplandığını vurguladı. Bu  konuşmanın ardından başkanlık seçimine geçildi ve Mustafa Kemal, İstanbul Hükûmetinin etkisi altındaki bazı delegelerin muhalefetine rağmen kongre  başkanlığına seçildi. </a:t>
            </a:r>
            <a:endParaRPr lang="tr-TR" sz="1800" dirty="0">
              <a:solidFill>
                <a:schemeClr val="tx1"/>
              </a:solidFill>
            </a:endParaRPr>
          </a:p>
          <a:p>
            <a:pPr marL="114300" indent="0" algn="just">
              <a:buNone/>
            </a:pPr>
            <a:r>
              <a:rPr lang="tr-TR" sz="1800" dirty="0">
                <a:solidFill>
                  <a:schemeClr val="tx1"/>
                </a:solidFill>
              </a:rPr>
              <a:t>Sivas Kongresi’nde en sert tartışmalar manda ve himaye konusunda yaşandı. Kongreye katılan </a:t>
            </a:r>
            <a:r>
              <a:rPr lang="tr-TR" sz="1800" dirty="0" smtClean="0">
                <a:solidFill>
                  <a:schemeClr val="tx1"/>
                </a:solidFill>
              </a:rPr>
              <a:t>delegelerden  bazıları güçlü devletlere karşı mücadele vererek ülkeyi bağımsızlığa kavuşturmanın imkânsız olduğunu  söylediler. Bu kişiler Amerikan mandasına girmenin </a:t>
            </a:r>
            <a:r>
              <a:rPr lang="tr-TR" sz="1800" dirty="0">
                <a:solidFill>
                  <a:schemeClr val="tx1"/>
                </a:solidFill>
              </a:rPr>
              <a:t>en </a:t>
            </a:r>
            <a:r>
              <a:rPr lang="tr-TR" sz="1800" dirty="0" smtClean="0">
                <a:solidFill>
                  <a:schemeClr val="tx1"/>
                </a:solidFill>
              </a:rPr>
              <a:t> doğru yol olacağını savunarak kongreden bu yönde bir karar çıkartmaya çalıştılar. Ancak delegelerden çoğunun Mustafa Kemal’in savunduğu tam bağımsızlık fikrine destek verdiğini görünce manda </a:t>
            </a:r>
            <a:r>
              <a:rPr lang="tr-TR" sz="1800" dirty="0">
                <a:solidFill>
                  <a:schemeClr val="tx1"/>
                </a:solidFill>
              </a:rPr>
              <a:t>önerisinden </a:t>
            </a:r>
            <a:r>
              <a:rPr lang="tr-TR" sz="1800" dirty="0" smtClean="0">
                <a:solidFill>
                  <a:schemeClr val="tx1"/>
                </a:solidFill>
              </a:rPr>
              <a:t>vazgeçmek zorunda kaldılar. </a:t>
            </a:r>
            <a:endParaRPr lang="tr-TR" sz="1800" b="1" dirty="0">
              <a:solidFill>
                <a:schemeClr val="tx1"/>
              </a:solidFill>
            </a:endParaRPr>
          </a:p>
        </p:txBody>
      </p:sp>
    </p:spTree>
    <p:extLst>
      <p:ext uri="{BB962C8B-B14F-4D97-AF65-F5344CB8AC3E}">
        <p14:creationId xmlns:p14="http://schemas.microsoft.com/office/powerpoint/2010/main" xmlns="" val="39474257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Autofit/>
          </a:bodyPr>
          <a:lstStyle/>
          <a:p>
            <a:pPr marL="114300" indent="0">
              <a:buNone/>
            </a:pPr>
            <a:r>
              <a:rPr lang="tr-TR" sz="1800" dirty="0">
                <a:latin typeface="Calibri" pitchFamily="34" charset="0"/>
              </a:rPr>
              <a:t>1914 yılının ortalarına gelindiğinde İttifak ve İtilaf Devletleri arasındaki gerginlik iyice artmıştı. </a:t>
            </a:r>
            <a:r>
              <a:rPr lang="tr-TR" sz="1800" dirty="0" smtClean="0">
                <a:latin typeface="Calibri" pitchFamily="34" charset="0"/>
              </a:rPr>
              <a:t>Savaş için </a:t>
            </a:r>
            <a:r>
              <a:rPr lang="tr-TR" sz="1800" dirty="0">
                <a:latin typeface="Calibri" pitchFamily="34" charset="0"/>
              </a:rPr>
              <a:t>gereken her şey hazırdı ancak bu büyük yangını başlatacak bir kıvılcıma ihtiyaç vardı. Beklenen </a:t>
            </a:r>
            <a:r>
              <a:rPr lang="tr-TR" sz="1800" dirty="0" smtClean="0">
                <a:latin typeface="Calibri" pitchFamily="34" charset="0"/>
              </a:rPr>
              <a:t>kıvılcım  Bosna </a:t>
            </a:r>
            <a:r>
              <a:rPr lang="tr-TR" sz="1800" dirty="0">
                <a:latin typeface="Calibri" pitchFamily="34" charset="0"/>
              </a:rPr>
              <a:t>Hersek’in başkenti Saraybosna’da ortaya çıktı. 28 Haziran 1914’te bu şehri ziyaret eden </a:t>
            </a:r>
            <a:r>
              <a:rPr lang="tr-TR" sz="1800" dirty="0" smtClean="0">
                <a:latin typeface="Calibri" pitchFamily="34" charset="0"/>
              </a:rPr>
              <a:t>Avusturya Macaristan Veliahdı</a:t>
            </a:r>
            <a:endParaRPr lang="tr-TR" sz="1800" dirty="0">
              <a:latin typeface="Calibri" pitchFamily="34" charset="0"/>
            </a:endParaRPr>
          </a:p>
          <a:p>
            <a:pPr marL="114300" indent="0">
              <a:buNone/>
            </a:pPr>
            <a:r>
              <a:rPr lang="tr-TR" sz="1800" dirty="0" smtClean="0">
                <a:latin typeface="Calibri" pitchFamily="34" charset="0"/>
              </a:rPr>
              <a:t> Ferdinand ve eşi bir Sırp tarafından öldürüldü</a:t>
            </a:r>
            <a:r>
              <a:rPr lang="tr-TR" sz="1800" dirty="0">
                <a:latin typeface="Calibri" pitchFamily="34" charset="0"/>
              </a:rPr>
              <a:t>. </a:t>
            </a:r>
            <a:r>
              <a:rPr lang="tr-TR" sz="1800" dirty="0" smtClean="0">
                <a:latin typeface="Calibri" pitchFamily="34" charset="0"/>
              </a:rPr>
              <a:t>Suikastın ardından Avusturya, Sırbistan’a savaş ilan ederken Almanya Avusturya’nın, Rusya ise Sırbistan’ın yanında savaşa girdi. Bir süre sonra İngiltere ve Fransa  da Almanya’nın karşısında savaşa katıldı. </a:t>
            </a:r>
            <a:endParaRPr lang="tr-TR" sz="1800" dirty="0">
              <a:latin typeface="Calibri" pitchFamily="34" charset="0"/>
            </a:endParaRPr>
          </a:p>
        </p:txBody>
      </p:sp>
      <p:sp>
        <p:nvSpPr>
          <p:cNvPr id="4" name="Başlık 1"/>
          <p:cNvSpPr>
            <a:spLocks noGrp="1"/>
          </p:cNvSpPr>
          <p:nvPr>
            <p:ph type="title"/>
          </p:nvPr>
        </p:nvSpPr>
        <p:spPr>
          <a:xfrm>
            <a:off x="426128" y="408372"/>
            <a:ext cx="8260672" cy="1039427"/>
          </a:xfrm>
        </p:spPr>
        <p:txBody>
          <a:bodyPr/>
          <a:lstStyle/>
          <a:p>
            <a:r>
              <a:rPr lang="tr-TR" dirty="0" smtClean="0"/>
              <a:t>İlk kıvılcım</a:t>
            </a:r>
            <a:endParaRPr lang="tr-TR" dirty="0"/>
          </a:p>
        </p:txBody>
      </p:sp>
    </p:spTree>
    <p:extLst>
      <p:ext uri="{BB962C8B-B14F-4D97-AF65-F5344CB8AC3E}">
        <p14:creationId xmlns:p14="http://schemas.microsoft.com/office/powerpoint/2010/main" xmlns="" val="99532679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smtClean="0">
                <a:solidFill>
                  <a:srgbClr val="FF0000"/>
                </a:solidFill>
                <a:latin typeface="+mn-lt"/>
              </a:rPr>
              <a:t>Sivas Genelgesi</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b="1" dirty="0">
                <a:solidFill>
                  <a:schemeClr val="tx1"/>
                </a:solidFill>
              </a:rPr>
              <a:t>KONGRE ÖNCESİ YAŞANAN SORUNLAR;</a:t>
            </a:r>
          </a:p>
          <a:p>
            <a:pPr marL="114300" indent="0" algn="just">
              <a:buNone/>
            </a:pPr>
            <a:r>
              <a:rPr lang="tr-TR" dirty="0">
                <a:solidFill>
                  <a:schemeClr val="tx1"/>
                </a:solidFill>
              </a:rPr>
              <a:t> Elazığ Valisi Ali Galip’in kongreyi engelleme girişimi</a:t>
            </a:r>
          </a:p>
          <a:p>
            <a:pPr marL="114300" indent="0" algn="just">
              <a:buNone/>
            </a:pPr>
            <a:r>
              <a:rPr lang="tr-TR" dirty="0">
                <a:solidFill>
                  <a:schemeClr val="tx1"/>
                </a:solidFill>
              </a:rPr>
              <a:t> Kongre Başkanı sorunu </a:t>
            </a:r>
          </a:p>
          <a:p>
            <a:pPr marL="114300" indent="0" algn="just">
              <a:buNone/>
            </a:pPr>
            <a:r>
              <a:rPr lang="tr-TR" dirty="0">
                <a:solidFill>
                  <a:schemeClr val="tx1"/>
                </a:solidFill>
              </a:rPr>
              <a:t>M.Kemal Başkan seçilmiştir.</a:t>
            </a:r>
          </a:p>
          <a:p>
            <a:pPr marL="114300" indent="0" algn="just">
              <a:buNone/>
            </a:pPr>
            <a:r>
              <a:rPr lang="tr-TR" dirty="0">
                <a:solidFill>
                  <a:schemeClr val="tx1"/>
                </a:solidFill>
              </a:rPr>
              <a:t> Manda ve Himaye sorunu </a:t>
            </a:r>
          </a:p>
          <a:p>
            <a:pPr marL="114300" indent="0" algn="just">
              <a:buNone/>
            </a:pPr>
            <a:r>
              <a:rPr lang="tr-TR" dirty="0">
                <a:solidFill>
                  <a:schemeClr val="tx1"/>
                </a:solidFill>
              </a:rPr>
              <a:t>Kesin olarak reddedilmiştir.</a:t>
            </a:r>
          </a:p>
          <a:p>
            <a:pPr marL="114300" indent="0" algn="just">
              <a:buNone/>
            </a:pPr>
            <a:endParaRPr lang="tr-TR" b="1" dirty="0">
              <a:solidFill>
                <a:schemeClr val="tx1"/>
              </a:solidFill>
            </a:endParaRPr>
          </a:p>
        </p:txBody>
      </p:sp>
    </p:spTree>
    <p:extLst>
      <p:ext uri="{BB962C8B-B14F-4D97-AF65-F5344CB8AC3E}">
        <p14:creationId xmlns:p14="http://schemas.microsoft.com/office/powerpoint/2010/main" xmlns="" val="303935916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latin typeface="+mn-lt"/>
              </a:rPr>
              <a:t>Sivas Genelgesi</a:t>
            </a:r>
          </a:p>
        </p:txBody>
      </p:sp>
      <p:sp>
        <p:nvSpPr>
          <p:cNvPr id="2" name="İçerik Yer Tutucusu 1"/>
          <p:cNvSpPr>
            <a:spLocks noGrp="1"/>
          </p:cNvSpPr>
          <p:nvPr>
            <p:ph idx="1"/>
          </p:nvPr>
        </p:nvSpPr>
        <p:spPr>
          <a:xfrm>
            <a:off x="179512" y="1628800"/>
            <a:ext cx="8712968" cy="4680520"/>
          </a:xfrm>
        </p:spPr>
        <p:txBody>
          <a:bodyPr>
            <a:noAutofit/>
          </a:bodyPr>
          <a:lstStyle/>
          <a:p>
            <a:pPr marL="114300" indent="0" algn="just">
              <a:buNone/>
            </a:pPr>
            <a:r>
              <a:rPr lang="tr-TR" sz="2000" dirty="0">
                <a:solidFill>
                  <a:schemeClr val="tx1"/>
                </a:solidFill>
              </a:rPr>
              <a:t> Erzurum Kongresinin kararları aynen kabul edildi. </a:t>
            </a:r>
          </a:p>
          <a:p>
            <a:pPr marL="114300" indent="0" algn="just">
              <a:buNone/>
            </a:pPr>
            <a:r>
              <a:rPr lang="tr-TR" sz="2000" dirty="0">
                <a:solidFill>
                  <a:schemeClr val="tx1"/>
                </a:solidFill>
              </a:rPr>
              <a:t> </a:t>
            </a:r>
            <a:r>
              <a:rPr lang="tr-TR" sz="2000" b="1" dirty="0">
                <a:solidFill>
                  <a:schemeClr val="tx1"/>
                </a:solidFill>
              </a:rPr>
              <a:t>Manda ve himaye son kez ve kesin olarak reddedildi.</a:t>
            </a:r>
          </a:p>
          <a:p>
            <a:pPr marL="114300" indent="0" algn="just">
              <a:buNone/>
            </a:pPr>
            <a:r>
              <a:rPr lang="tr-TR" sz="2000" dirty="0">
                <a:solidFill>
                  <a:schemeClr val="tx1"/>
                </a:solidFill>
              </a:rPr>
              <a:t> Bütün yararlı cemiyetler Anadolu ve Rumeli Müdafaa-i </a:t>
            </a:r>
            <a:r>
              <a:rPr lang="tr-TR" sz="2000" dirty="0" smtClean="0">
                <a:solidFill>
                  <a:schemeClr val="tx1"/>
                </a:solidFill>
              </a:rPr>
              <a:t>Hukuk </a:t>
            </a:r>
            <a:r>
              <a:rPr lang="tr-TR" sz="2000" dirty="0">
                <a:solidFill>
                  <a:schemeClr val="tx1"/>
                </a:solidFill>
              </a:rPr>
              <a:t>Cemiyeti adı altında birleştirildi</a:t>
            </a:r>
            <a:r>
              <a:rPr lang="tr-TR" sz="2000" dirty="0" smtClean="0">
                <a:solidFill>
                  <a:schemeClr val="tx1"/>
                </a:solidFill>
              </a:rPr>
              <a:t>. </a:t>
            </a:r>
          </a:p>
          <a:p>
            <a:pPr marL="114300" indent="0" algn="just">
              <a:buNone/>
            </a:pPr>
            <a:r>
              <a:rPr lang="tr-TR" sz="2000" dirty="0" smtClean="0">
                <a:solidFill>
                  <a:schemeClr val="tx1"/>
                </a:solidFill>
              </a:rPr>
              <a:t>Kurtuluş </a:t>
            </a:r>
            <a:r>
              <a:rPr lang="tr-TR" sz="2000" dirty="0">
                <a:solidFill>
                  <a:schemeClr val="tx1"/>
                </a:solidFill>
              </a:rPr>
              <a:t>savaşı tek bir merkezden yönetilecektir. </a:t>
            </a:r>
          </a:p>
          <a:p>
            <a:pPr marL="114300" indent="0" algn="just">
              <a:buNone/>
            </a:pPr>
            <a:r>
              <a:rPr lang="tr-TR" sz="2000" dirty="0">
                <a:solidFill>
                  <a:schemeClr val="tx1"/>
                </a:solidFill>
              </a:rPr>
              <a:t> Temsil Heyetinin üye sayısı arttırıldı ve bütün </a:t>
            </a:r>
            <a:r>
              <a:rPr lang="tr-TR" sz="2000" dirty="0" smtClean="0">
                <a:solidFill>
                  <a:schemeClr val="tx1"/>
                </a:solidFill>
              </a:rPr>
              <a:t>ülkeyi temsil </a:t>
            </a:r>
            <a:r>
              <a:rPr lang="tr-TR" sz="2000" dirty="0">
                <a:solidFill>
                  <a:schemeClr val="tx1"/>
                </a:solidFill>
              </a:rPr>
              <a:t>eder hale getirildi. </a:t>
            </a:r>
          </a:p>
          <a:p>
            <a:pPr marL="114300" indent="0" algn="just">
              <a:buNone/>
            </a:pPr>
            <a:r>
              <a:rPr lang="tr-TR" sz="2000" dirty="0">
                <a:solidFill>
                  <a:schemeClr val="tx1"/>
                </a:solidFill>
              </a:rPr>
              <a:t> Temsil Heyeti Ali Fuat Paşa’yı Batı Cephesi </a:t>
            </a:r>
            <a:r>
              <a:rPr lang="tr-TR" sz="2000" dirty="0" smtClean="0">
                <a:solidFill>
                  <a:schemeClr val="tx1"/>
                </a:solidFill>
              </a:rPr>
              <a:t>Komutanı olarak </a:t>
            </a:r>
            <a:r>
              <a:rPr lang="tr-TR" sz="2000" dirty="0">
                <a:solidFill>
                  <a:schemeClr val="tx1"/>
                </a:solidFill>
              </a:rPr>
              <a:t>atamıştır.</a:t>
            </a:r>
          </a:p>
          <a:p>
            <a:pPr marL="114300" indent="0" algn="just">
              <a:buNone/>
            </a:pPr>
            <a:r>
              <a:rPr lang="tr-TR" sz="2000" b="1" dirty="0">
                <a:solidFill>
                  <a:schemeClr val="tx1"/>
                </a:solidFill>
              </a:rPr>
              <a:t>Bu madde ile Temsil Heyeti bir hükümet gibi </a:t>
            </a:r>
            <a:r>
              <a:rPr lang="tr-TR" sz="2000" b="1" dirty="0" smtClean="0">
                <a:solidFill>
                  <a:schemeClr val="tx1"/>
                </a:solidFill>
              </a:rPr>
              <a:t>hareket etmiş </a:t>
            </a:r>
            <a:r>
              <a:rPr lang="tr-TR" sz="2000" b="1" dirty="0">
                <a:solidFill>
                  <a:schemeClr val="tx1"/>
                </a:solidFill>
              </a:rPr>
              <a:t>ve ilk kez yürütme yetkisini kullanmıştır. </a:t>
            </a:r>
          </a:p>
          <a:p>
            <a:pPr marL="114300" indent="0" algn="just">
              <a:buNone/>
            </a:pPr>
            <a:r>
              <a:rPr lang="tr-TR" sz="2000" dirty="0">
                <a:solidFill>
                  <a:schemeClr val="tx1"/>
                </a:solidFill>
              </a:rPr>
              <a:t> Halkı doğru bilinçlendirmek için İrade-i Milliye adıyla bir</a:t>
            </a:r>
          </a:p>
          <a:p>
            <a:pPr marL="114300" indent="0" algn="just">
              <a:buNone/>
            </a:pPr>
            <a:r>
              <a:rPr lang="tr-TR" sz="2000" dirty="0">
                <a:solidFill>
                  <a:schemeClr val="tx1"/>
                </a:solidFill>
              </a:rPr>
              <a:t>gazete çıkartılmıştır. </a:t>
            </a:r>
            <a:endParaRPr lang="tr-TR" sz="2000" b="1" dirty="0">
              <a:solidFill>
                <a:schemeClr val="tx1"/>
              </a:solidFill>
            </a:endParaRPr>
          </a:p>
        </p:txBody>
      </p:sp>
    </p:spTree>
    <p:extLst>
      <p:ext uri="{BB962C8B-B14F-4D97-AF65-F5344CB8AC3E}">
        <p14:creationId xmlns:p14="http://schemas.microsoft.com/office/powerpoint/2010/main" xmlns="" val="21205780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latin typeface="+mn-lt"/>
              </a:rPr>
              <a:t>TEMSİL HEYETİNİN İLK SİYASİ BAŞARISI </a:t>
            </a:r>
          </a:p>
        </p:txBody>
      </p:sp>
      <p:sp>
        <p:nvSpPr>
          <p:cNvPr id="2" name="İçerik Yer Tutucusu 1"/>
          <p:cNvSpPr>
            <a:spLocks noGrp="1"/>
          </p:cNvSpPr>
          <p:nvPr>
            <p:ph idx="1"/>
          </p:nvPr>
        </p:nvSpPr>
        <p:spPr>
          <a:xfrm>
            <a:off x="179512" y="1484784"/>
            <a:ext cx="8712968" cy="4680520"/>
          </a:xfrm>
        </p:spPr>
        <p:txBody>
          <a:bodyPr>
            <a:noAutofit/>
          </a:bodyPr>
          <a:lstStyle/>
          <a:p>
            <a:pPr algn="just">
              <a:buFont typeface="Wingdings" pitchFamily="2" charset="2"/>
              <a:buChar char="Ø"/>
            </a:pPr>
            <a:r>
              <a:rPr lang="tr-TR" sz="2000" dirty="0" smtClean="0">
                <a:solidFill>
                  <a:schemeClr val="tx1"/>
                </a:solidFill>
              </a:rPr>
              <a:t>Temsil </a:t>
            </a:r>
            <a:r>
              <a:rPr lang="tr-TR" sz="2000" dirty="0">
                <a:solidFill>
                  <a:schemeClr val="tx1"/>
                </a:solidFill>
              </a:rPr>
              <a:t>Heyeti Sivas Kongresinden sonra </a:t>
            </a:r>
            <a:r>
              <a:rPr lang="tr-TR" sz="2000" dirty="0" smtClean="0">
                <a:solidFill>
                  <a:schemeClr val="tx1"/>
                </a:solidFill>
              </a:rPr>
              <a:t>İstanbul Hükümeti </a:t>
            </a:r>
            <a:r>
              <a:rPr lang="tr-TR" sz="2000" dirty="0">
                <a:solidFill>
                  <a:schemeClr val="tx1"/>
                </a:solidFill>
              </a:rPr>
              <a:t>ile her türlü iletişimi kesmiştir. </a:t>
            </a:r>
            <a:r>
              <a:rPr lang="tr-TR" sz="2000" dirty="0" smtClean="0">
                <a:solidFill>
                  <a:schemeClr val="tx1"/>
                </a:solidFill>
              </a:rPr>
              <a:t>Baskılara dayanamayan </a:t>
            </a:r>
            <a:r>
              <a:rPr lang="tr-TR" sz="2000" dirty="0">
                <a:solidFill>
                  <a:schemeClr val="tx1"/>
                </a:solidFill>
              </a:rPr>
              <a:t>Damat Ferit Hükümeti </a:t>
            </a:r>
            <a:r>
              <a:rPr lang="tr-TR" sz="2000" dirty="0" smtClean="0">
                <a:solidFill>
                  <a:schemeClr val="tx1"/>
                </a:solidFill>
              </a:rPr>
              <a:t> istifa </a:t>
            </a:r>
            <a:r>
              <a:rPr lang="tr-TR" sz="2000" dirty="0">
                <a:solidFill>
                  <a:schemeClr val="tx1"/>
                </a:solidFill>
              </a:rPr>
              <a:t>etmiştir.</a:t>
            </a:r>
          </a:p>
          <a:p>
            <a:pPr marL="114300" indent="0" algn="just">
              <a:buNone/>
            </a:pPr>
            <a:r>
              <a:rPr lang="tr-TR" sz="2000" dirty="0">
                <a:solidFill>
                  <a:schemeClr val="tx1"/>
                </a:solidFill>
              </a:rPr>
              <a:t>****Damat Ferit’in istifası Temsil Heyetinin ilk </a:t>
            </a:r>
            <a:r>
              <a:rPr lang="tr-TR" sz="2000" dirty="0" smtClean="0">
                <a:solidFill>
                  <a:schemeClr val="tx1"/>
                </a:solidFill>
              </a:rPr>
              <a:t>siyasi başarısıdır</a:t>
            </a:r>
            <a:r>
              <a:rPr lang="tr-TR" sz="2000" dirty="0">
                <a:solidFill>
                  <a:schemeClr val="tx1"/>
                </a:solidFill>
              </a:rPr>
              <a:t>.**** </a:t>
            </a:r>
            <a:endParaRPr lang="tr-TR" sz="2000" dirty="0" smtClean="0">
              <a:solidFill>
                <a:schemeClr val="tx1"/>
              </a:solidFill>
            </a:endParaRPr>
          </a:p>
          <a:p>
            <a:pPr marL="114300" indent="0" algn="just">
              <a:buNone/>
            </a:pPr>
            <a:endParaRPr lang="tr-TR" sz="2000" dirty="0">
              <a:solidFill>
                <a:schemeClr val="tx1"/>
              </a:solidFill>
            </a:endParaRPr>
          </a:p>
          <a:p>
            <a:pPr algn="just">
              <a:buFont typeface="Wingdings" pitchFamily="2" charset="2"/>
              <a:buChar char="Ø"/>
            </a:pPr>
            <a:r>
              <a:rPr lang="tr-TR" sz="2000" dirty="0" smtClean="0">
                <a:solidFill>
                  <a:schemeClr val="tx1"/>
                </a:solidFill>
              </a:rPr>
              <a:t> </a:t>
            </a:r>
            <a:r>
              <a:rPr lang="tr-TR" sz="2000" dirty="0">
                <a:solidFill>
                  <a:schemeClr val="tx1"/>
                </a:solidFill>
              </a:rPr>
              <a:t>Damat Ferit’in istifasından sonra Kurtuluş Savaşına </a:t>
            </a:r>
            <a:r>
              <a:rPr lang="tr-TR" sz="2000" dirty="0" smtClean="0">
                <a:solidFill>
                  <a:schemeClr val="tx1"/>
                </a:solidFill>
              </a:rPr>
              <a:t>daha ılımlı </a:t>
            </a:r>
            <a:r>
              <a:rPr lang="tr-TR" sz="2000" dirty="0">
                <a:solidFill>
                  <a:schemeClr val="tx1"/>
                </a:solidFill>
              </a:rPr>
              <a:t>bakan Ali Rıza Paşa Hükümeti kurulmuştur. </a:t>
            </a:r>
          </a:p>
          <a:p>
            <a:pPr algn="just">
              <a:buFont typeface="Wingdings" pitchFamily="2" charset="2"/>
              <a:buChar char="Ø"/>
            </a:pPr>
            <a:r>
              <a:rPr lang="tr-TR" sz="2000" dirty="0" smtClean="0">
                <a:solidFill>
                  <a:schemeClr val="tx1"/>
                </a:solidFill>
              </a:rPr>
              <a:t>Ali </a:t>
            </a:r>
            <a:r>
              <a:rPr lang="tr-TR" sz="2000" dirty="0">
                <a:solidFill>
                  <a:schemeClr val="tx1"/>
                </a:solidFill>
              </a:rPr>
              <a:t>Rıza Paşa Mustafa Kemal ile görüşmesi için </a:t>
            </a:r>
            <a:r>
              <a:rPr lang="tr-TR" sz="2000" dirty="0" smtClean="0">
                <a:solidFill>
                  <a:schemeClr val="tx1"/>
                </a:solidFill>
              </a:rPr>
              <a:t>Bahriye Nazırı </a:t>
            </a:r>
            <a:r>
              <a:rPr lang="tr-TR" sz="2000" dirty="0">
                <a:solidFill>
                  <a:schemeClr val="tx1"/>
                </a:solidFill>
              </a:rPr>
              <a:t>Salih Paşa’yı Amasya’ya gönderecektir. </a:t>
            </a:r>
          </a:p>
          <a:p>
            <a:pPr algn="just">
              <a:buFont typeface="Wingdings" pitchFamily="2" charset="2"/>
              <a:buChar char="Ø"/>
            </a:pPr>
            <a:r>
              <a:rPr lang="tr-TR" sz="2000" dirty="0" smtClean="0">
                <a:solidFill>
                  <a:schemeClr val="tx1"/>
                </a:solidFill>
              </a:rPr>
              <a:t>Mustafa </a:t>
            </a:r>
            <a:r>
              <a:rPr lang="tr-TR" sz="2000" dirty="0">
                <a:solidFill>
                  <a:schemeClr val="tx1"/>
                </a:solidFill>
              </a:rPr>
              <a:t>Kemal ile Salih Paşa arasında </a:t>
            </a:r>
            <a:r>
              <a:rPr lang="tr-TR" sz="2000" dirty="0" smtClean="0">
                <a:solidFill>
                  <a:schemeClr val="tx1"/>
                </a:solidFill>
              </a:rPr>
              <a:t>gerçekleşecek olan </a:t>
            </a:r>
            <a:r>
              <a:rPr lang="tr-TR" sz="2000" dirty="0">
                <a:solidFill>
                  <a:schemeClr val="tx1"/>
                </a:solidFill>
              </a:rPr>
              <a:t>bu görüşmelere Amasya Görüşmeleri (Protokolleri</a:t>
            </a:r>
            <a:r>
              <a:rPr lang="tr-TR" sz="2000" dirty="0" smtClean="0">
                <a:solidFill>
                  <a:schemeClr val="tx1"/>
                </a:solidFill>
              </a:rPr>
              <a:t>) denir</a:t>
            </a:r>
            <a:r>
              <a:rPr lang="tr-TR" sz="2000" dirty="0">
                <a:solidFill>
                  <a:schemeClr val="tx1"/>
                </a:solidFill>
              </a:rPr>
              <a:t>. </a:t>
            </a:r>
            <a:endParaRPr lang="tr-TR" sz="2000" dirty="0" smtClean="0">
              <a:solidFill>
                <a:schemeClr val="tx1"/>
              </a:solidFill>
            </a:endParaRPr>
          </a:p>
          <a:p>
            <a:pPr algn="just"/>
            <a:endParaRPr lang="tr-TR" sz="2000" dirty="0">
              <a:solidFill>
                <a:schemeClr val="tx1"/>
              </a:solidFill>
            </a:endParaRPr>
          </a:p>
          <a:p>
            <a:pPr marL="114300" indent="0" algn="just">
              <a:buNone/>
            </a:pPr>
            <a:r>
              <a:rPr lang="tr-TR" sz="2000" b="1" dirty="0">
                <a:solidFill>
                  <a:srgbClr val="FF0000"/>
                </a:solidFill>
              </a:rPr>
              <a:t>NOT: </a:t>
            </a:r>
            <a:r>
              <a:rPr lang="tr-TR" sz="2000" dirty="0">
                <a:solidFill>
                  <a:schemeClr val="tx1"/>
                </a:solidFill>
              </a:rPr>
              <a:t>Temsil Heyeti’nin ilk siyasi başarısı genellikle </a:t>
            </a:r>
            <a:r>
              <a:rPr lang="tr-TR" sz="2000" dirty="0" smtClean="0">
                <a:solidFill>
                  <a:schemeClr val="tx1"/>
                </a:solidFill>
              </a:rPr>
              <a:t>Damat Ferit’in </a:t>
            </a:r>
            <a:r>
              <a:rPr lang="tr-TR" sz="2000" dirty="0">
                <a:solidFill>
                  <a:schemeClr val="tx1"/>
                </a:solidFill>
              </a:rPr>
              <a:t>istifası olarak değerlendirilir. Oysa Ali Rıza </a:t>
            </a:r>
            <a:r>
              <a:rPr lang="tr-TR" sz="2000" dirty="0" smtClean="0">
                <a:solidFill>
                  <a:schemeClr val="tx1"/>
                </a:solidFill>
              </a:rPr>
              <a:t>Paşa Hükümetinin </a:t>
            </a:r>
            <a:r>
              <a:rPr lang="tr-TR" sz="2000" dirty="0">
                <a:solidFill>
                  <a:schemeClr val="tx1"/>
                </a:solidFill>
              </a:rPr>
              <a:t>kurulması ve Amasya Görüşmeleri de bir </a:t>
            </a:r>
            <a:r>
              <a:rPr lang="tr-TR" sz="2000" dirty="0" smtClean="0">
                <a:solidFill>
                  <a:schemeClr val="tx1"/>
                </a:solidFill>
              </a:rPr>
              <a:t>siyasi başarıdır</a:t>
            </a:r>
            <a:r>
              <a:rPr lang="tr-TR" sz="2000" dirty="0">
                <a:solidFill>
                  <a:schemeClr val="tx1"/>
                </a:solidFill>
              </a:rPr>
              <a:t>. </a:t>
            </a:r>
            <a:endParaRPr lang="tr-TR" sz="2000" b="1" dirty="0">
              <a:solidFill>
                <a:schemeClr val="tx1"/>
              </a:solidFill>
            </a:endParaRPr>
          </a:p>
        </p:txBody>
      </p:sp>
    </p:spTree>
    <p:extLst>
      <p:ext uri="{BB962C8B-B14F-4D97-AF65-F5344CB8AC3E}">
        <p14:creationId xmlns:p14="http://schemas.microsoft.com/office/powerpoint/2010/main" xmlns="" val="325258087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a:xfrm>
            <a:off x="395536" y="404664"/>
            <a:ext cx="8260672" cy="1039427"/>
          </a:xfrm>
        </p:spPr>
        <p:txBody>
          <a:bodyPr>
            <a:noAutofit/>
          </a:bodyPr>
          <a:lstStyle/>
          <a:p>
            <a:r>
              <a:rPr lang="tr-TR" sz="3600" b="1" cap="none" dirty="0">
                <a:solidFill>
                  <a:srgbClr val="FF0000"/>
                </a:solidFill>
                <a:latin typeface="+mn-lt"/>
              </a:rPr>
              <a:t>AMASYA GÖRÜŞMELERİ </a:t>
            </a:r>
          </a:p>
        </p:txBody>
      </p:sp>
      <p:sp>
        <p:nvSpPr>
          <p:cNvPr id="2" name="İçerik Yer Tutucusu 1"/>
          <p:cNvSpPr>
            <a:spLocks noGrp="1"/>
          </p:cNvSpPr>
          <p:nvPr>
            <p:ph idx="1"/>
          </p:nvPr>
        </p:nvSpPr>
        <p:spPr>
          <a:xfrm>
            <a:off x="179512" y="1484784"/>
            <a:ext cx="8712968" cy="4680520"/>
          </a:xfrm>
        </p:spPr>
        <p:txBody>
          <a:bodyPr>
            <a:noAutofit/>
          </a:bodyPr>
          <a:lstStyle/>
          <a:p>
            <a:pPr marL="114300" indent="0" algn="just">
              <a:buNone/>
            </a:pPr>
            <a:r>
              <a:rPr lang="tr-TR" sz="2000" dirty="0" smtClean="0">
                <a:solidFill>
                  <a:schemeClr val="tx1"/>
                </a:solidFill>
              </a:rPr>
              <a:t>  	</a:t>
            </a:r>
            <a:r>
              <a:rPr lang="tr-TR" sz="2000" b="1" dirty="0" smtClean="0">
                <a:solidFill>
                  <a:schemeClr val="tx1"/>
                </a:solidFill>
              </a:rPr>
              <a:t>Temsil </a:t>
            </a:r>
            <a:r>
              <a:rPr lang="tr-TR" sz="2000" b="1" dirty="0">
                <a:solidFill>
                  <a:schemeClr val="tx1"/>
                </a:solidFill>
              </a:rPr>
              <a:t>Heyeti adına </a:t>
            </a:r>
            <a:r>
              <a:rPr lang="tr-TR" sz="2000" dirty="0" smtClean="0">
                <a:solidFill>
                  <a:schemeClr val="tx1"/>
                </a:solidFill>
              </a:rPr>
              <a:t>-- </a:t>
            </a:r>
            <a:r>
              <a:rPr lang="tr-TR" sz="2000" dirty="0">
                <a:solidFill>
                  <a:schemeClr val="tx1"/>
                </a:solidFill>
              </a:rPr>
              <a:t>Mustafa Kemal</a:t>
            </a:r>
          </a:p>
          <a:p>
            <a:pPr marL="114300" indent="0" algn="just">
              <a:buNone/>
            </a:pPr>
            <a:r>
              <a:rPr lang="tr-TR" sz="2000" dirty="0" smtClean="0">
                <a:solidFill>
                  <a:schemeClr val="tx1"/>
                </a:solidFill>
              </a:rPr>
              <a:t>	</a:t>
            </a:r>
            <a:r>
              <a:rPr lang="tr-TR" sz="2000" b="1" dirty="0" smtClean="0">
                <a:solidFill>
                  <a:schemeClr val="tx1"/>
                </a:solidFill>
              </a:rPr>
              <a:t>İstanbul </a:t>
            </a:r>
            <a:r>
              <a:rPr lang="tr-TR" sz="2000" b="1" dirty="0">
                <a:solidFill>
                  <a:schemeClr val="tx1"/>
                </a:solidFill>
              </a:rPr>
              <a:t>Hük. Adına </a:t>
            </a:r>
            <a:r>
              <a:rPr lang="tr-TR" sz="2000" dirty="0">
                <a:solidFill>
                  <a:schemeClr val="tx1"/>
                </a:solidFill>
              </a:rPr>
              <a:t>-- </a:t>
            </a:r>
            <a:r>
              <a:rPr lang="tr-TR" sz="2000" dirty="0" smtClean="0">
                <a:solidFill>
                  <a:schemeClr val="tx1"/>
                </a:solidFill>
              </a:rPr>
              <a:t>Salih </a:t>
            </a:r>
            <a:r>
              <a:rPr lang="tr-TR" sz="2000" dirty="0">
                <a:solidFill>
                  <a:schemeClr val="tx1"/>
                </a:solidFill>
              </a:rPr>
              <a:t>Paşa</a:t>
            </a:r>
          </a:p>
          <a:p>
            <a:pPr marL="114300" indent="0" algn="just">
              <a:buNone/>
            </a:pPr>
            <a:r>
              <a:rPr lang="tr-TR" sz="2800" b="1" dirty="0" smtClean="0">
                <a:solidFill>
                  <a:srgbClr val="FF0000"/>
                </a:solidFill>
              </a:rPr>
              <a:t>**** </a:t>
            </a:r>
            <a:r>
              <a:rPr lang="tr-TR" sz="2000" dirty="0" smtClean="0">
                <a:solidFill>
                  <a:schemeClr val="tx1"/>
                </a:solidFill>
              </a:rPr>
              <a:t>Amasya </a:t>
            </a:r>
            <a:r>
              <a:rPr lang="tr-TR" sz="2000" dirty="0">
                <a:solidFill>
                  <a:schemeClr val="tx1"/>
                </a:solidFill>
              </a:rPr>
              <a:t>Görüşmeleri ile İstanbul Hükümeti </a:t>
            </a:r>
            <a:r>
              <a:rPr lang="tr-TR" sz="2000" dirty="0" smtClean="0">
                <a:solidFill>
                  <a:schemeClr val="tx1"/>
                </a:solidFill>
              </a:rPr>
              <a:t>Temsil Heyetinin </a:t>
            </a:r>
            <a:r>
              <a:rPr lang="tr-TR" sz="2000" dirty="0">
                <a:solidFill>
                  <a:schemeClr val="tx1"/>
                </a:solidFill>
              </a:rPr>
              <a:t>varlığını resmen tanımış, kabul etmiştir</a:t>
            </a:r>
            <a:r>
              <a:rPr lang="tr-TR" sz="2800" b="1" dirty="0" smtClean="0">
                <a:solidFill>
                  <a:srgbClr val="FF0000"/>
                </a:solidFill>
              </a:rPr>
              <a:t>.***</a:t>
            </a:r>
          </a:p>
          <a:p>
            <a:pPr marL="114300" indent="0" algn="just">
              <a:buNone/>
            </a:pPr>
            <a:r>
              <a:rPr lang="tr-TR" sz="2800" b="1" dirty="0" smtClean="0">
                <a:solidFill>
                  <a:srgbClr val="FF0000"/>
                </a:solidFill>
              </a:rPr>
              <a:t> </a:t>
            </a:r>
            <a:endParaRPr lang="tr-TR" sz="2800" b="1" dirty="0">
              <a:solidFill>
                <a:srgbClr val="FF0000"/>
              </a:solidFill>
            </a:endParaRPr>
          </a:p>
        </p:txBody>
      </p:sp>
    </p:spTree>
    <p:extLst>
      <p:ext uri="{BB962C8B-B14F-4D97-AF65-F5344CB8AC3E}">
        <p14:creationId xmlns:p14="http://schemas.microsoft.com/office/powerpoint/2010/main" xmlns="" val="22992353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GÖRÜŞÜLEN KONULAR</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484784"/>
            <a:ext cx="8712968" cy="4680520"/>
          </a:xfrm>
        </p:spPr>
        <p:txBody>
          <a:bodyPr>
            <a:noAutofit/>
          </a:bodyPr>
          <a:lstStyle/>
          <a:p>
            <a:pPr marL="114300" indent="0" algn="just">
              <a:buNone/>
            </a:pPr>
            <a:r>
              <a:rPr lang="tr-TR" sz="2000" dirty="0" smtClean="0">
                <a:solidFill>
                  <a:schemeClr val="tx1"/>
                </a:solidFill>
              </a:rPr>
              <a:t>1. İstanbul </a:t>
            </a:r>
            <a:r>
              <a:rPr lang="tr-TR" sz="2000" dirty="0">
                <a:solidFill>
                  <a:schemeClr val="tx1"/>
                </a:solidFill>
              </a:rPr>
              <a:t>Hükümetini küçük düşürücü çalışmalar </a:t>
            </a:r>
            <a:r>
              <a:rPr lang="tr-TR" sz="2000" dirty="0" smtClean="0">
                <a:solidFill>
                  <a:schemeClr val="tx1"/>
                </a:solidFill>
              </a:rPr>
              <a:t>yapılmayacak.</a:t>
            </a:r>
          </a:p>
          <a:p>
            <a:pPr marL="114300" indent="0" algn="just">
              <a:buNone/>
            </a:pPr>
            <a:r>
              <a:rPr lang="tr-TR" sz="2000" b="1" dirty="0" smtClean="0">
                <a:solidFill>
                  <a:schemeClr val="tx1"/>
                </a:solidFill>
              </a:rPr>
              <a:t>Salih </a:t>
            </a:r>
            <a:r>
              <a:rPr lang="tr-TR" sz="2000" b="1" dirty="0">
                <a:solidFill>
                  <a:schemeClr val="tx1"/>
                </a:solidFill>
              </a:rPr>
              <a:t>Paşanın isteğidir. </a:t>
            </a:r>
          </a:p>
          <a:p>
            <a:pPr marL="114300" indent="0" algn="just">
              <a:buNone/>
            </a:pPr>
            <a:r>
              <a:rPr lang="tr-TR" sz="2000" dirty="0" smtClean="0">
                <a:solidFill>
                  <a:schemeClr val="tx1"/>
                </a:solidFill>
              </a:rPr>
              <a:t>2. Sivas </a:t>
            </a:r>
            <a:r>
              <a:rPr lang="tr-TR" sz="2000" dirty="0">
                <a:solidFill>
                  <a:schemeClr val="tx1"/>
                </a:solidFill>
              </a:rPr>
              <a:t>Kongresinin kararları İstanbul Hükümeti </a:t>
            </a:r>
            <a:r>
              <a:rPr lang="tr-TR" sz="2000" dirty="0" smtClean="0">
                <a:solidFill>
                  <a:schemeClr val="tx1"/>
                </a:solidFill>
              </a:rPr>
              <a:t>tarafından kabul </a:t>
            </a:r>
            <a:r>
              <a:rPr lang="tr-TR" sz="2000" dirty="0">
                <a:solidFill>
                  <a:schemeClr val="tx1"/>
                </a:solidFill>
              </a:rPr>
              <a:t>edilecek. </a:t>
            </a:r>
          </a:p>
          <a:p>
            <a:pPr marL="114300" indent="0" algn="just">
              <a:buNone/>
            </a:pPr>
            <a:r>
              <a:rPr lang="tr-TR" sz="2000" dirty="0">
                <a:solidFill>
                  <a:schemeClr val="tx1"/>
                </a:solidFill>
              </a:rPr>
              <a:t>3. Zararlı Cemiyetlerin çalışmalarına son verilecek.</a:t>
            </a:r>
          </a:p>
          <a:p>
            <a:pPr marL="114300" indent="0" algn="just">
              <a:buNone/>
            </a:pPr>
            <a:r>
              <a:rPr lang="tr-TR" sz="2000" dirty="0">
                <a:solidFill>
                  <a:schemeClr val="tx1"/>
                </a:solidFill>
              </a:rPr>
              <a:t>4. Meclisi Mebusan açılmalıdır.</a:t>
            </a:r>
          </a:p>
          <a:p>
            <a:pPr marL="114300" indent="0" algn="just">
              <a:buNone/>
            </a:pPr>
            <a:r>
              <a:rPr lang="tr-TR" sz="2000" dirty="0">
                <a:solidFill>
                  <a:schemeClr val="tx1"/>
                </a:solidFill>
              </a:rPr>
              <a:t>5. Meclisi Mebusan için seçimler yapılmalıdır.</a:t>
            </a:r>
          </a:p>
          <a:p>
            <a:pPr marL="114300" indent="0" algn="just">
              <a:buNone/>
            </a:pPr>
            <a:r>
              <a:rPr lang="tr-TR" sz="2000" dirty="0">
                <a:solidFill>
                  <a:schemeClr val="tx1"/>
                </a:solidFill>
              </a:rPr>
              <a:t>6. Meclisi Mebusan Anadolu’nun güvenilir bir şehrinde </a:t>
            </a:r>
            <a:r>
              <a:rPr lang="tr-TR" sz="2000" dirty="0" smtClean="0">
                <a:solidFill>
                  <a:schemeClr val="tx1"/>
                </a:solidFill>
              </a:rPr>
              <a:t>toplanmalıdır</a:t>
            </a:r>
            <a:r>
              <a:rPr lang="tr-TR" sz="2000" dirty="0">
                <a:solidFill>
                  <a:schemeClr val="tx1"/>
                </a:solidFill>
              </a:rPr>
              <a:t>.</a:t>
            </a:r>
          </a:p>
          <a:p>
            <a:pPr marL="114300" indent="0" algn="just">
              <a:buNone/>
            </a:pPr>
            <a:r>
              <a:rPr lang="tr-TR" sz="2000" b="1" dirty="0">
                <a:solidFill>
                  <a:schemeClr val="tx1"/>
                </a:solidFill>
              </a:rPr>
              <a:t>Bu madde Ali Rıza tarafından Kanun-i Esasiye </a:t>
            </a:r>
            <a:r>
              <a:rPr lang="tr-TR" sz="2000" b="1" dirty="0" smtClean="0">
                <a:solidFill>
                  <a:schemeClr val="tx1"/>
                </a:solidFill>
              </a:rPr>
              <a:t>aykırı olduğu </a:t>
            </a:r>
            <a:r>
              <a:rPr lang="tr-TR" sz="2000" b="1" dirty="0">
                <a:solidFill>
                  <a:schemeClr val="tx1"/>
                </a:solidFill>
              </a:rPr>
              <a:t>gerekçesiyle kabul edilmedi. Çünkü </a:t>
            </a:r>
            <a:r>
              <a:rPr lang="tr-TR" sz="2000" b="1" dirty="0" smtClean="0">
                <a:solidFill>
                  <a:schemeClr val="tx1"/>
                </a:solidFill>
              </a:rPr>
              <a:t>Kanun-i Esasi’ye </a:t>
            </a:r>
            <a:r>
              <a:rPr lang="tr-TR" sz="2000" b="1" dirty="0">
                <a:solidFill>
                  <a:schemeClr val="tx1"/>
                </a:solidFill>
              </a:rPr>
              <a:t>göre meclis ancak başkentte toplanabilir. </a:t>
            </a:r>
          </a:p>
          <a:p>
            <a:pPr marL="114300" indent="0" algn="just">
              <a:buNone/>
            </a:pPr>
            <a:r>
              <a:rPr lang="tr-TR" sz="2000" dirty="0">
                <a:solidFill>
                  <a:schemeClr val="tx1"/>
                </a:solidFill>
              </a:rPr>
              <a:t>7. Barış görüşmelerine giderken Temsil Heyetinin de </a:t>
            </a:r>
            <a:r>
              <a:rPr lang="tr-TR" sz="2000" dirty="0" smtClean="0">
                <a:solidFill>
                  <a:schemeClr val="tx1"/>
                </a:solidFill>
              </a:rPr>
              <a:t>görüşü alınacaktır</a:t>
            </a:r>
            <a:r>
              <a:rPr lang="tr-TR" sz="2000" dirty="0">
                <a:solidFill>
                  <a:schemeClr val="tx1"/>
                </a:solidFill>
              </a:rPr>
              <a:t>. . </a:t>
            </a:r>
            <a:endParaRPr lang="tr-TR" sz="2000" b="1" dirty="0">
              <a:solidFill>
                <a:schemeClr val="tx1"/>
              </a:solidFill>
            </a:endParaRPr>
          </a:p>
        </p:txBody>
      </p:sp>
    </p:spTree>
    <p:extLst>
      <p:ext uri="{BB962C8B-B14F-4D97-AF65-F5344CB8AC3E}">
        <p14:creationId xmlns:p14="http://schemas.microsoft.com/office/powerpoint/2010/main" xmlns="" val="409083445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GÖRÜŞÜLEN KONULAR</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484784"/>
            <a:ext cx="8712968" cy="4680520"/>
          </a:xfrm>
        </p:spPr>
        <p:txBody>
          <a:bodyPr>
            <a:noAutofit/>
          </a:bodyPr>
          <a:lstStyle/>
          <a:p>
            <a:pPr marL="114300" indent="0" algn="just">
              <a:buNone/>
            </a:pPr>
            <a:endParaRPr lang="tr-TR" sz="2000" dirty="0" smtClean="0">
              <a:solidFill>
                <a:schemeClr val="tx1"/>
              </a:solidFill>
            </a:endParaRPr>
          </a:p>
          <a:p>
            <a:pPr marL="114300" indent="0" algn="just">
              <a:buNone/>
            </a:pPr>
            <a:r>
              <a:rPr lang="tr-TR" sz="2000" b="1" dirty="0" smtClean="0">
                <a:solidFill>
                  <a:schemeClr val="tx1"/>
                </a:solidFill>
              </a:rPr>
              <a:t>NOT</a:t>
            </a:r>
            <a:r>
              <a:rPr lang="tr-TR" sz="2000" b="1" dirty="0">
                <a:solidFill>
                  <a:schemeClr val="tx1"/>
                </a:solidFill>
              </a:rPr>
              <a:t>: </a:t>
            </a:r>
            <a:r>
              <a:rPr lang="tr-TR" sz="2000" dirty="0">
                <a:solidFill>
                  <a:schemeClr val="tx1"/>
                </a:solidFill>
              </a:rPr>
              <a:t>Görüşmelerde konuşulan konulardan Meclisin açılması</a:t>
            </a:r>
          </a:p>
          <a:p>
            <a:pPr marL="114300" indent="0" algn="just">
              <a:buNone/>
            </a:pPr>
            <a:r>
              <a:rPr lang="tr-TR" sz="2000" dirty="0">
                <a:solidFill>
                  <a:schemeClr val="tx1"/>
                </a:solidFill>
              </a:rPr>
              <a:t>ve seçimlerin yapılması dışındaki tüm maddeler Ali Rıza Paşa</a:t>
            </a:r>
          </a:p>
          <a:p>
            <a:pPr marL="114300" indent="0" algn="just">
              <a:buNone/>
            </a:pPr>
            <a:r>
              <a:rPr lang="tr-TR" sz="2000" dirty="0">
                <a:solidFill>
                  <a:schemeClr val="tx1"/>
                </a:solidFill>
              </a:rPr>
              <a:t>tarafından kabul edilmemiştir. </a:t>
            </a:r>
            <a:endParaRPr lang="tr-TR" sz="2000" b="1" dirty="0">
              <a:solidFill>
                <a:schemeClr val="tx1"/>
              </a:solidFill>
            </a:endParaRPr>
          </a:p>
        </p:txBody>
      </p:sp>
    </p:spTree>
    <p:extLst>
      <p:ext uri="{BB962C8B-B14F-4D97-AF65-F5344CB8AC3E}">
        <p14:creationId xmlns:p14="http://schemas.microsoft.com/office/powerpoint/2010/main" xmlns="" val="210886580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smtClean="0">
                <a:solidFill>
                  <a:srgbClr val="FF0000"/>
                </a:solidFill>
              </a:rPr>
              <a:t>GÖRÜŞME SONRASI</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484784"/>
            <a:ext cx="8712968" cy="4680520"/>
          </a:xfrm>
        </p:spPr>
        <p:txBody>
          <a:bodyPr>
            <a:noAutofit/>
          </a:bodyPr>
          <a:lstStyle/>
          <a:p>
            <a:pPr marL="114300" indent="0" algn="just">
              <a:buNone/>
            </a:pPr>
            <a:r>
              <a:rPr lang="tr-TR" sz="2000" dirty="0" smtClean="0">
                <a:solidFill>
                  <a:schemeClr val="tx1"/>
                </a:solidFill>
              </a:rPr>
              <a:t>Amasya </a:t>
            </a:r>
            <a:r>
              <a:rPr lang="tr-TR" sz="2000" dirty="0">
                <a:solidFill>
                  <a:schemeClr val="tx1"/>
                </a:solidFill>
              </a:rPr>
              <a:t>Görüşmeleri’nde </a:t>
            </a:r>
            <a:r>
              <a:rPr lang="tr-TR" sz="2000" dirty="0" smtClean="0">
                <a:solidFill>
                  <a:schemeClr val="tx1"/>
                </a:solidFill>
              </a:rPr>
              <a:t>kapatılmış olan </a:t>
            </a:r>
            <a:r>
              <a:rPr lang="tr-TR" sz="2000" dirty="0">
                <a:solidFill>
                  <a:schemeClr val="tx1"/>
                </a:solidFill>
              </a:rPr>
              <a:t>Meclis-i Mebusanın yeniden </a:t>
            </a:r>
            <a:r>
              <a:rPr lang="tr-TR" sz="2000" dirty="0" smtClean="0">
                <a:solidFill>
                  <a:schemeClr val="tx1"/>
                </a:solidFill>
              </a:rPr>
              <a:t>açılması kararlaştırılmıştı</a:t>
            </a:r>
            <a:r>
              <a:rPr lang="tr-TR" sz="2000" dirty="0">
                <a:solidFill>
                  <a:schemeClr val="tx1"/>
                </a:solidFill>
              </a:rPr>
              <a:t>. Bu amaçla ülke </a:t>
            </a:r>
            <a:r>
              <a:rPr lang="tr-TR" sz="2000" dirty="0" smtClean="0">
                <a:solidFill>
                  <a:schemeClr val="tx1"/>
                </a:solidFill>
              </a:rPr>
              <a:t>çapında seçimler </a:t>
            </a:r>
            <a:r>
              <a:rPr lang="tr-TR" sz="2000" dirty="0">
                <a:solidFill>
                  <a:schemeClr val="tx1"/>
                </a:solidFill>
              </a:rPr>
              <a:t>yapıldı. Mustafa Kemal </a:t>
            </a:r>
            <a:r>
              <a:rPr lang="tr-TR" sz="2000" dirty="0" smtClean="0">
                <a:solidFill>
                  <a:schemeClr val="tx1"/>
                </a:solidFill>
              </a:rPr>
              <a:t>Paşa’nın da </a:t>
            </a:r>
            <a:r>
              <a:rPr lang="tr-TR" sz="2000" dirty="0">
                <a:solidFill>
                  <a:schemeClr val="tx1"/>
                </a:solidFill>
              </a:rPr>
              <a:t>Erzurum’dan milletvekili seçildiği bu </a:t>
            </a:r>
            <a:r>
              <a:rPr lang="tr-TR" sz="2000" dirty="0" smtClean="0">
                <a:solidFill>
                  <a:schemeClr val="tx1"/>
                </a:solidFill>
              </a:rPr>
              <a:t>seçimleri çoğu yerde Müdafaa-i Hukuk Cemiyetinin üyeleri kazandı. Seçimlerin ardından Mustafa Kemal, Sivas’ta Temsil Heyeti Üyelerinin ve komutanların katıldığı bir toplantı  yaptı. Bu toplantıda  Mebusan Meclisinde   yapılacaklar hakkında milletvekilleriyle görüşülmesine karar verildi. Mustafa Kemal bu  görüşmelerin Ankara’da yapılmasının uygun  olacağını düşünerek </a:t>
            </a:r>
            <a:r>
              <a:rPr lang="tr-TR" sz="2000" b="1" dirty="0" smtClean="0">
                <a:solidFill>
                  <a:schemeClr val="tx1"/>
                </a:solidFill>
              </a:rPr>
              <a:t>18 Aralık 1919’</a:t>
            </a:r>
            <a:r>
              <a:rPr lang="tr-TR" sz="2000" dirty="0" smtClean="0">
                <a:solidFill>
                  <a:schemeClr val="tx1"/>
                </a:solidFill>
              </a:rPr>
              <a:t>da Temsil Heyeti üyeleriyle birlikte Ankara’ya doğru  yola çıktı.</a:t>
            </a:r>
          </a:p>
          <a:p>
            <a:pPr marL="114300" indent="0" algn="just">
              <a:buNone/>
            </a:pPr>
            <a:endParaRPr lang="tr-TR" sz="2000" b="1" dirty="0">
              <a:solidFill>
                <a:schemeClr val="tx1"/>
              </a:solidFill>
            </a:endParaRPr>
          </a:p>
          <a:p>
            <a:pPr marL="114300" indent="0" algn="just">
              <a:buNone/>
            </a:pPr>
            <a:r>
              <a:rPr lang="tr-TR" sz="2000" b="1" dirty="0">
                <a:solidFill>
                  <a:schemeClr val="tx1"/>
                </a:solidFill>
              </a:rPr>
              <a:t>27 Aralık 1919’da Ankara’ya </a:t>
            </a:r>
            <a:r>
              <a:rPr lang="tr-TR" sz="2000" b="1" dirty="0" smtClean="0">
                <a:solidFill>
                  <a:schemeClr val="tx1"/>
                </a:solidFill>
              </a:rPr>
              <a:t>gelen </a:t>
            </a:r>
            <a:r>
              <a:rPr lang="tr-TR" sz="2000" dirty="0" smtClean="0">
                <a:solidFill>
                  <a:schemeClr val="tx1"/>
                </a:solidFill>
              </a:rPr>
              <a:t>Mustafa </a:t>
            </a:r>
            <a:r>
              <a:rPr lang="tr-TR" sz="2000" dirty="0">
                <a:solidFill>
                  <a:schemeClr val="tx1"/>
                </a:solidFill>
              </a:rPr>
              <a:t>Kemal, Ankaralılar tarafından büyük bir coşkuyla karşılandı. Bundan sonraki süreçte Ankara millet </a:t>
            </a:r>
            <a:r>
              <a:rPr lang="tr-TR" sz="2000" dirty="0" smtClean="0">
                <a:solidFill>
                  <a:schemeClr val="tx1"/>
                </a:solidFill>
              </a:rPr>
              <a:t>iradesinin ve Millî Mücadele’nin merkezi hâline </a:t>
            </a:r>
            <a:r>
              <a:rPr lang="tr-TR" sz="2000" dirty="0">
                <a:solidFill>
                  <a:schemeClr val="tx1"/>
                </a:solidFill>
              </a:rPr>
              <a:t>geldi.</a:t>
            </a:r>
          </a:p>
        </p:txBody>
      </p:sp>
    </p:spTree>
    <p:extLst>
      <p:ext uri="{BB962C8B-B14F-4D97-AF65-F5344CB8AC3E}">
        <p14:creationId xmlns:p14="http://schemas.microsoft.com/office/powerpoint/2010/main" xmlns="" val="94412057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Misakımillî’nin Kabulü</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700808"/>
            <a:ext cx="8640960" cy="4680520"/>
          </a:xfrm>
        </p:spPr>
        <p:txBody>
          <a:bodyPr>
            <a:noAutofit/>
          </a:bodyPr>
          <a:lstStyle/>
          <a:p>
            <a:pPr marL="114300" indent="0" algn="just">
              <a:buNone/>
            </a:pPr>
            <a:r>
              <a:rPr lang="tr-TR" sz="2000" dirty="0">
                <a:solidFill>
                  <a:schemeClr val="tx1"/>
                </a:solidFill>
              </a:rPr>
              <a:t>Mustafa Kemal bütün çalışmalarında planlı hareket eden bir liderdi. O, bu kişisel özelliğini </a:t>
            </a:r>
            <a:r>
              <a:rPr lang="tr-TR" sz="2000" dirty="0" smtClean="0">
                <a:solidFill>
                  <a:schemeClr val="tx1"/>
                </a:solidFill>
              </a:rPr>
              <a:t>Osmanlı Mebusan </a:t>
            </a:r>
            <a:r>
              <a:rPr lang="tr-TR" sz="2000" dirty="0">
                <a:solidFill>
                  <a:schemeClr val="tx1"/>
                </a:solidFill>
              </a:rPr>
              <a:t>Meclisinin toplanacağı günlerde de gösterdi ve Ankara’da Mebusan Meclisine katılacak </a:t>
            </a:r>
            <a:r>
              <a:rPr lang="tr-TR" sz="2000" dirty="0" smtClean="0">
                <a:solidFill>
                  <a:schemeClr val="tx1"/>
                </a:solidFill>
              </a:rPr>
              <a:t>milletvekilleriyle görüşmeler yaptı. Bu görüşmeler sırasında onlardan, kendisinin hazırladığı Misakımillî belgesini mecliste kabul etmelerini istedi. Osmanlı </a:t>
            </a:r>
            <a:r>
              <a:rPr lang="tr-TR" sz="2000" dirty="0">
                <a:solidFill>
                  <a:schemeClr val="tx1"/>
                </a:solidFill>
              </a:rPr>
              <a:t>Mebusan Meclisi 12 Ocak 1920’de İtilaf Devletlerinin kontrolündeki İstanbul’da toplandı. </a:t>
            </a:r>
            <a:r>
              <a:rPr lang="tr-TR" sz="2000" dirty="0" smtClean="0">
                <a:solidFill>
                  <a:schemeClr val="tx1"/>
                </a:solidFill>
              </a:rPr>
              <a:t>28 Ocak </a:t>
            </a:r>
            <a:r>
              <a:rPr lang="tr-TR" sz="2000" dirty="0">
                <a:solidFill>
                  <a:schemeClr val="tx1"/>
                </a:solidFill>
              </a:rPr>
              <a:t>1920 tarihli gizli oturumunda da Misakımillî’yi (Millî Ant) kabul etti. Böylece tarihî görevini yerine </a:t>
            </a:r>
            <a:r>
              <a:rPr lang="tr-TR" sz="2000" dirty="0" smtClean="0">
                <a:solidFill>
                  <a:schemeClr val="tx1"/>
                </a:solidFill>
              </a:rPr>
              <a:t>getirerek millî </a:t>
            </a:r>
            <a:r>
              <a:rPr lang="tr-TR" sz="2000" dirty="0">
                <a:solidFill>
                  <a:schemeClr val="tx1"/>
                </a:solidFill>
              </a:rPr>
              <a:t>mücadele hareketine önemli bir hizmette bulundu</a:t>
            </a:r>
            <a:r>
              <a:rPr lang="tr-TR" sz="2000" dirty="0" smtClean="0">
                <a:solidFill>
                  <a:schemeClr val="tx1"/>
                </a:solidFill>
              </a:rPr>
              <a:t>. Erzurum </a:t>
            </a:r>
            <a:r>
              <a:rPr lang="tr-TR" sz="2000" dirty="0">
                <a:solidFill>
                  <a:schemeClr val="tx1"/>
                </a:solidFill>
              </a:rPr>
              <a:t>ve Sivas kongrelerinde alınan kararlara dayanılarak hazırlanan Misakımillî’nin esasları </a:t>
            </a:r>
            <a:r>
              <a:rPr lang="tr-TR" sz="2000" dirty="0" smtClean="0">
                <a:solidFill>
                  <a:schemeClr val="tx1"/>
                </a:solidFill>
              </a:rPr>
              <a:t>şunlardır. </a:t>
            </a:r>
          </a:p>
          <a:p>
            <a:pPr marL="114300" indent="0" algn="just">
              <a:buNone/>
            </a:pPr>
            <a:endParaRPr lang="tr-TR" sz="2000" dirty="0" smtClean="0">
              <a:solidFill>
                <a:schemeClr val="tx1"/>
              </a:solidFill>
            </a:endParaRPr>
          </a:p>
          <a:p>
            <a:pPr marL="114300" indent="0" algn="just">
              <a:buNone/>
            </a:pPr>
            <a:endParaRPr lang="tr-TR" sz="2000" dirty="0">
              <a:solidFill>
                <a:schemeClr val="tx1"/>
              </a:solidFill>
            </a:endParaRPr>
          </a:p>
        </p:txBody>
      </p:sp>
    </p:spTree>
    <p:extLst>
      <p:ext uri="{BB962C8B-B14F-4D97-AF65-F5344CB8AC3E}">
        <p14:creationId xmlns:p14="http://schemas.microsoft.com/office/powerpoint/2010/main" xmlns="" val="115941929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smtClean="0">
                <a:solidFill>
                  <a:srgbClr val="FF0000"/>
                </a:solidFill>
                <a:latin typeface="+mn-lt"/>
              </a:rPr>
              <a:t>Misaki Milli Kararları</a:t>
            </a:r>
            <a:endParaRPr lang="tr-TR" sz="3600" b="1" cap="none" dirty="0">
              <a:solidFill>
                <a:srgbClr val="FF0000"/>
              </a:solidFill>
              <a:latin typeface="+mn-lt"/>
            </a:endParaRPr>
          </a:p>
        </p:txBody>
      </p:sp>
      <p:pic>
        <p:nvPicPr>
          <p:cNvPr id="1027" name="Picture 3"/>
          <p:cNvPicPr>
            <a:picLocks noGrp="1" noChangeAspect="1" noChangeArrowheads="1"/>
          </p:cNvPicPr>
          <p:nvPr>
            <p:ph idx="1"/>
          </p:nvPr>
        </p:nvPicPr>
        <p:blipFill rotWithShape="1">
          <a:blip r:embed="rId2" cstate="print">
            <a:extLst>
              <a:ext uri="{28A0092B-C50C-407E-A947-70E740481C1C}">
                <a14:useLocalDpi xmlns:a14="http://schemas.microsoft.com/office/drawing/2010/main" xmlns="" val="0"/>
              </a:ext>
            </a:extLst>
          </a:blip>
          <a:srcRect b="24074"/>
          <a:stretch/>
        </p:blipFill>
        <p:spPr bwMode="auto">
          <a:xfrm>
            <a:off x="323528" y="1484784"/>
            <a:ext cx="7704856" cy="18725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Oval 3"/>
          <p:cNvSpPr/>
          <p:nvPr/>
        </p:nvSpPr>
        <p:spPr>
          <a:xfrm>
            <a:off x="467544" y="1844824"/>
            <a:ext cx="1728192" cy="115212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Erzurum Kongresi</a:t>
            </a:r>
            <a:endParaRPr lang="tr-TR" b="1" dirty="0">
              <a:solidFill>
                <a:schemeClr val="tx1"/>
              </a:solidFill>
            </a:endParaRPr>
          </a:p>
        </p:txBody>
      </p:sp>
      <p:sp>
        <p:nvSpPr>
          <p:cNvPr id="8" name="Oval 7"/>
          <p:cNvSpPr/>
          <p:nvPr/>
        </p:nvSpPr>
        <p:spPr>
          <a:xfrm>
            <a:off x="3347864" y="1844824"/>
            <a:ext cx="1728192" cy="115212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Sivas Kongresi</a:t>
            </a:r>
            <a:endParaRPr lang="tr-TR" b="1" dirty="0">
              <a:solidFill>
                <a:schemeClr val="tx1"/>
              </a:solidFill>
            </a:endParaRPr>
          </a:p>
        </p:txBody>
      </p:sp>
      <p:sp>
        <p:nvSpPr>
          <p:cNvPr id="9" name="Oval 8"/>
          <p:cNvSpPr/>
          <p:nvPr/>
        </p:nvSpPr>
        <p:spPr>
          <a:xfrm>
            <a:off x="6228184" y="1844824"/>
            <a:ext cx="1728192" cy="115212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Misaki Milli </a:t>
            </a:r>
            <a:endParaRPr lang="tr-TR" b="1" dirty="0">
              <a:solidFill>
                <a:schemeClr val="tx1"/>
              </a:solidFill>
            </a:endParaRPr>
          </a:p>
        </p:txBody>
      </p:sp>
      <p:sp>
        <p:nvSpPr>
          <p:cNvPr id="11" name="İçerik Yer Tutucusu 1"/>
          <p:cNvSpPr txBox="1">
            <a:spLocks/>
          </p:cNvSpPr>
          <p:nvPr/>
        </p:nvSpPr>
        <p:spPr>
          <a:xfrm>
            <a:off x="0" y="3284984"/>
            <a:ext cx="8640960" cy="3384376"/>
          </a:xfrm>
          <a:prstGeom prst="rect">
            <a:avLst/>
          </a:prstGeom>
        </p:spPr>
        <p:txBody>
          <a:bodyPr vert="horz" lIns="91440" tIns="45720" rIns="91440" bIns="45720" rtlCol="0">
            <a:noAutofit/>
          </a:bodyPr>
          <a:lst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a:lstStyle>
          <a:p>
            <a:pPr algn="just"/>
            <a:r>
              <a:rPr lang="tr-TR" sz="2000" dirty="0" smtClean="0">
                <a:solidFill>
                  <a:schemeClr val="tx1"/>
                </a:solidFill>
              </a:rPr>
              <a:t>Mondros </a:t>
            </a:r>
            <a:r>
              <a:rPr lang="tr-TR" sz="2000" dirty="0">
                <a:solidFill>
                  <a:schemeClr val="tx1"/>
                </a:solidFill>
              </a:rPr>
              <a:t>imzalandığı gün elde kalan topraklar vatan toprağıdır, bölünemez.</a:t>
            </a:r>
          </a:p>
          <a:p>
            <a:pPr marL="114300" indent="0" algn="just">
              <a:buNone/>
            </a:pPr>
            <a:r>
              <a:rPr lang="tr-TR" sz="2000" b="1" dirty="0">
                <a:solidFill>
                  <a:schemeClr val="tx1"/>
                </a:solidFill>
              </a:rPr>
              <a:t>Milli sınırlar  </a:t>
            </a:r>
            <a:r>
              <a:rPr lang="tr-TR" sz="2000" b="1" dirty="0" smtClean="0">
                <a:solidFill>
                  <a:schemeClr val="tx1"/>
                </a:solidFill>
              </a:rPr>
              <a:t>çizilmiştir  </a:t>
            </a:r>
            <a:r>
              <a:rPr lang="tr-TR" sz="2000" b="1" dirty="0">
                <a:solidFill>
                  <a:schemeClr val="tx1"/>
                </a:solidFill>
              </a:rPr>
              <a:t>.</a:t>
            </a:r>
          </a:p>
          <a:p>
            <a:pPr algn="just"/>
            <a:r>
              <a:rPr lang="tr-TR" sz="2000" dirty="0" smtClean="0">
                <a:solidFill>
                  <a:schemeClr val="tx1"/>
                </a:solidFill>
              </a:rPr>
              <a:t> </a:t>
            </a:r>
            <a:r>
              <a:rPr lang="tr-TR" sz="2000" dirty="0">
                <a:solidFill>
                  <a:schemeClr val="tx1"/>
                </a:solidFill>
              </a:rPr>
              <a:t>Elve-i Selase (Kars, Ardahan, Batum) için gerekirse halk oylaması</a:t>
            </a:r>
          </a:p>
          <a:p>
            <a:pPr marL="114300" indent="0" algn="just">
              <a:buNone/>
            </a:pPr>
            <a:r>
              <a:rPr lang="tr-TR" sz="2000" dirty="0">
                <a:solidFill>
                  <a:schemeClr val="tx1"/>
                </a:solidFill>
              </a:rPr>
              <a:t>yapılacaktır.</a:t>
            </a:r>
          </a:p>
          <a:p>
            <a:pPr marL="114300" indent="0" algn="just">
              <a:buNone/>
            </a:pPr>
            <a:r>
              <a:rPr lang="tr-TR" sz="2000" b="1" dirty="0">
                <a:solidFill>
                  <a:schemeClr val="tx1"/>
                </a:solidFill>
              </a:rPr>
              <a:t>Türk nüfusunun fazla olduğu ortaya konulmuştur.</a:t>
            </a:r>
          </a:p>
          <a:p>
            <a:pPr algn="just"/>
            <a:r>
              <a:rPr lang="tr-TR" sz="2000" dirty="0" smtClean="0">
                <a:solidFill>
                  <a:schemeClr val="tx1"/>
                </a:solidFill>
              </a:rPr>
              <a:t>Batı </a:t>
            </a:r>
            <a:r>
              <a:rPr lang="tr-TR" sz="2000" dirty="0">
                <a:solidFill>
                  <a:schemeClr val="tx1"/>
                </a:solidFill>
              </a:rPr>
              <a:t>Trakya’nın durumu için halk oylaması yapılmalıdır.</a:t>
            </a:r>
          </a:p>
          <a:p>
            <a:pPr algn="just"/>
            <a:r>
              <a:rPr lang="tr-TR" sz="2000" dirty="0" smtClean="0">
                <a:solidFill>
                  <a:schemeClr val="tx1"/>
                </a:solidFill>
              </a:rPr>
              <a:t>Arap </a:t>
            </a:r>
            <a:r>
              <a:rPr lang="tr-TR" sz="2000" dirty="0">
                <a:solidFill>
                  <a:schemeClr val="tx1"/>
                </a:solidFill>
              </a:rPr>
              <a:t>toprakları için gerekirse halk oylaması yapılacaktır.</a:t>
            </a:r>
          </a:p>
          <a:p>
            <a:pPr marL="114300" indent="0" algn="just">
              <a:buFont typeface="Arial" pitchFamily="34" charset="0"/>
              <a:buNone/>
            </a:pPr>
            <a:endParaRPr lang="tr-TR" sz="2000" dirty="0">
              <a:solidFill>
                <a:schemeClr val="tx1"/>
              </a:solidFill>
            </a:endParaRPr>
          </a:p>
        </p:txBody>
      </p:sp>
    </p:spTree>
    <p:extLst>
      <p:ext uri="{BB962C8B-B14F-4D97-AF65-F5344CB8AC3E}">
        <p14:creationId xmlns:p14="http://schemas.microsoft.com/office/powerpoint/2010/main" xmlns="" val="42564448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Misaki Milli Kararları</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700808"/>
            <a:ext cx="8640960" cy="4680520"/>
          </a:xfrm>
        </p:spPr>
        <p:txBody>
          <a:bodyPr>
            <a:noAutofit/>
          </a:bodyPr>
          <a:lstStyle/>
          <a:p>
            <a:pPr algn="just"/>
            <a:r>
              <a:rPr lang="tr-TR" sz="2000" dirty="0">
                <a:solidFill>
                  <a:schemeClr val="tx1"/>
                </a:solidFill>
              </a:rPr>
              <a:t>Bizde yaşayan azınlıkların hakları, komşu ülkedeki Müslümanlara verilen haklar kadar olacaktır.</a:t>
            </a:r>
          </a:p>
          <a:p>
            <a:pPr marL="114300" indent="0" algn="just">
              <a:buNone/>
            </a:pPr>
            <a:r>
              <a:rPr lang="tr-TR" sz="2000" b="1" dirty="0" smtClean="0">
                <a:solidFill>
                  <a:schemeClr val="tx1"/>
                </a:solidFill>
              </a:rPr>
              <a:t> 	Devletlerarası </a:t>
            </a:r>
            <a:r>
              <a:rPr lang="tr-TR" sz="2000" b="1" dirty="0">
                <a:solidFill>
                  <a:schemeClr val="tx1"/>
                </a:solidFill>
              </a:rPr>
              <a:t>eşitlik ilkesi ön planda tutulmuştur.</a:t>
            </a:r>
          </a:p>
          <a:p>
            <a:pPr algn="just"/>
            <a:r>
              <a:rPr lang="tr-TR" sz="2000" dirty="0" smtClean="0">
                <a:solidFill>
                  <a:schemeClr val="tx1"/>
                </a:solidFill>
              </a:rPr>
              <a:t>Boğazların </a:t>
            </a:r>
            <a:r>
              <a:rPr lang="tr-TR" sz="2000" dirty="0">
                <a:solidFill>
                  <a:schemeClr val="tx1"/>
                </a:solidFill>
              </a:rPr>
              <a:t>güvenliği sağlandığı takdirde dünya ticaretine açılacaktır.</a:t>
            </a:r>
          </a:p>
          <a:p>
            <a:pPr algn="just"/>
            <a:r>
              <a:rPr lang="tr-TR" sz="2000" dirty="0" smtClean="0">
                <a:solidFill>
                  <a:schemeClr val="tx1"/>
                </a:solidFill>
              </a:rPr>
              <a:t>Siyasi</a:t>
            </a:r>
            <a:r>
              <a:rPr lang="tr-TR" sz="2000" dirty="0">
                <a:solidFill>
                  <a:schemeClr val="tx1"/>
                </a:solidFill>
              </a:rPr>
              <a:t>, adli ve mali dengemizi bozacak  </a:t>
            </a:r>
            <a:r>
              <a:rPr lang="tr-TR" sz="2000" dirty="0" smtClean="0">
                <a:solidFill>
                  <a:schemeClr val="tx1"/>
                </a:solidFill>
              </a:rPr>
              <a:t>ayrıcalıklar  </a:t>
            </a:r>
            <a:r>
              <a:rPr lang="tr-TR" sz="2000" dirty="0">
                <a:solidFill>
                  <a:schemeClr val="tx1"/>
                </a:solidFill>
              </a:rPr>
              <a:t>kabul edilmeyecektir.</a:t>
            </a:r>
          </a:p>
          <a:p>
            <a:pPr marL="114300" indent="0" algn="just">
              <a:buNone/>
            </a:pPr>
            <a:r>
              <a:rPr lang="tr-TR" sz="2000" b="1" dirty="0" smtClean="0">
                <a:solidFill>
                  <a:schemeClr val="tx1"/>
                </a:solidFill>
              </a:rPr>
              <a:t>	Kapitülasyonlara </a:t>
            </a:r>
            <a:r>
              <a:rPr lang="tr-TR" sz="2000" b="1" dirty="0">
                <a:solidFill>
                  <a:schemeClr val="tx1"/>
                </a:solidFill>
              </a:rPr>
              <a:t>ilk kez karşı çıkılmıştır. Ekonomik bağımsızlık</a:t>
            </a:r>
          </a:p>
          <a:p>
            <a:pPr marL="114300" indent="0" algn="just">
              <a:buNone/>
            </a:pPr>
            <a:r>
              <a:rPr lang="tr-TR" sz="2000" b="1" dirty="0" smtClean="0">
                <a:solidFill>
                  <a:schemeClr val="tx1"/>
                </a:solidFill>
              </a:rPr>
              <a:t>	vurgusu </a:t>
            </a:r>
            <a:r>
              <a:rPr lang="tr-TR" sz="2000" b="1" dirty="0">
                <a:solidFill>
                  <a:schemeClr val="tx1"/>
                </a:solidFill>
              </a:rPr>
              <a:t>yapılmıştır.</a:t>
            </a:r>
          </a:p>
          <a:p>
            <a:pPr marL="114300" indent="0" algn="just">
              <a:buNone/>
            </a:pPr>
            <a:endParaRPr lang="tr-TR" sz="2000" dirty="0" smtClean="0">
              <a:solidFill>
                <a:schemeClr val="tx1"/>
              </a:solidFill>
            </a:endParaRPr>
          </a:p>
          <a:p>
            <a:pPr marL="114300" indent="0" algn="just">
              <a:buNone/>
            </a:pPr>
            <a:endParaRPr lang="tr-TR" sz="2000" dirty="0">
              <a:solidFill>
                <a:schemeClr val="tx1"/>
              </a:solidFill>
            </a:endParaRPr>
          </a:p>
        </p:txBody>
      </p:sp>
    </p:spTree>
    <p:extLst>
      <p:ext uri="{BB962C8B-B14F-4D97-AF65-F5344CB8AC3E}">
        <p14:creationId xmlns:p14="http://schemas.microsoft.com/office/powerpoint/2010/main" xmlns="" val="16054561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193936"/>
            <a:ext cx="8503651" cy="21825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İçerik Yer Tutucusu 2"/>
          <p:cNvSpPr>
            <a:spLocks noGrp="1"/>
          </p:cNvSpPr>
          <p:nvPr>
            <p:ph idx="1"/>
          </p:nvPr>
        </p:nvSpPr>
        <p:spPr>
          <a:xfrm>
            <a:off x="460553" y="2484437"/>
            <a:ext cx="8229600" cy="4373563"/>
          </a:xfrm>
        </p:spPr>
        <p:txBody>
          <a:bodyPr>
            <a:noAutofit/>
          </a:bodyPr>
          <a:lstStyle/>
          <a:p>
            <a:pPr marL="114300" indent="0">
              <a:buNone/>
            </a:pPr>
            <a:r>
              <a:rPr lang="tr-TR" sz="1600" dirty="0"/>
              <a:t>Birinci Dünya Savaşı’nın yaklaştığı </a:t>
            </a:r>
            <a:r>
              <a:rPr lang="tr-TR" sz="1600" dirty="0" smtClean="0"/>
              <a:t>günlerde Osmanlı Devleti’nin yönetiminde İttihat  ve Terakki Partisi bulunuyordu. İttihat ve Terakkinin ileri gelenleri dünyanın  hızla bir savaşa sürüklendiğini görüyor ve bu savaşın dışında kalamayacaklarını düşünüyorlardı. Bu nedenle daha savaş başlamadan İngiltere ve Fransa ile ittifak kurmak istemişler ancak isteklerinin kabul edilmemesi üzerine Almanya’ya yakınlaşmışlardı</a:t>
            </a:r>
          </a:p>
          <a:p>
            <a:pPr marL="114300" indent="0">
              <a:buNone/>
            </a:pPr>
            <a:endParaRPr lang="tr-TR" sz="1600" dirty="0"/>
          </a:p>
          <a:p>
            <a:pPr marL="114300" indent="0">
              <a:buNone/>
            </a:pPr>
            <a:r>
              <a:rPr lang="tr-TR" sz="1600" dirty="0"/>
              <a:t> İttihat ve Terakki liderlerinden Harbiye Nazırı Enver Paşa, Almanya’nın savaşı kazanacağına </a:t>
            </a:r>
            <a:r>
              <a:rPr lang="tr-TR" sz="1600" dirty="0" smtClean="0"/>
              <a:t>inanıyor  ve </a:t>
            </a:r>
            <a:r>
              <a:rPr lang="tr-TR" sz="1600" dirty="0"/>
              <a:t>Osmanlı Devleti’nin bu devletin yanında savaşa girmesi gerektiğini düşünüyordu. Bunun için de 2 </a:t>
            </a:r>
            <a:r>
              <a:rPr lang="tr-TR" sz="1600" dirty="0" smtClean="0"/>
              <a:t>Ağustos  1914’te </a:t>
            </a:r>
            <a:r>
              <a:rPr lang="tr-TR" sz="1600" dirty="0"/>
              <a:t>Osmanlı Devleti ile Almanya arasında bir dostluk ve ittifak antlaşması imzalanmasını </a:t>
            </a:r>
            <a:r>
              <a:rPr lang="tr-TR" sz="1600" dirty="0" smtClean="0"/>
              <a:t>sağlamıştı. </a:t>
            </a:r>
          </a:p>
          <a:p>
            <a:pPr marL="114300" indent="0">
              <a:buNone/>
            </a:pPr>
            <a:endParaRPr lang="tr-TR" sz="1600" dirty="0"/>
          </a:p>
        </p:txBody>
      </p:sp>
    </p:spTree>
    <p:extLst>
      <p:ext uri="{BB962C8B-B14F-4D97-AF65-F5344CB8AC3E}">
        <p14:creationId xmlns:p14="http://schemas.microsoft.com/office/powerpoint/2010/main" xmlns="" val="249382726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Misaki Milli </a:t>
            </a:r>
            <a:r>
              <a:rPr lang="tr-TR" sz="3600" b="1" cap="none" dirty="0" smtClean="0">
                <a:solidFill>
                  <a:srgbClr val="FF0000"/>
                </a:solidFill>
              </a:rPr>
              <a:t>Sınırları</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700808"/>
            <a:ext cx="8640960" cy="4680520"/>
          </a:xfrm>
        </p:spPr>
        <p:txBody>
          <a:bodyPr>
            <a:noAutofit/>
          </a:bodyPr>
          <a:lstStyle/>
          <a:p>
            <a:pPr marL="114300" indent="0" algn="just">
              <a:buNone/>
            </a:pPr>
            <a:endParaRPr lang="tr-TR" sz="2000" dirty="0" smtClean="0">
              <a:solidFill>
                <a:schemeClr val="tx1"/>
              </a:solidFill>
            </a:endParaRPr>
          </a:p>
          <a:p>
            <a:pPr marL="114300" indent="0" algn="just">
              <a:buNone/>
            </a:pPr>
            <a:endParaRPr lang="tr-TR" sz="2000" dirty="0">
              <a:solidFill>
                <a:schemeClr val="tx1"/>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406656"/>
            <a:ext cx="8640960" cy="5451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3637862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Misakımillî’nin </a:t>
            </a:r>
            <a:r>
              <a:rPr lang="tr-TR" sz="3600" b="1" cap="none" dirty="0" smtClean="0">
                <a:solidFill>
                  <a:srgbClr val="FF0000"/>
                </a:solidFill>
              </a:rPr>
              <a:t>Kabulü Sonrası Gelişmeler</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700808"/>
            <a:ext cx="8640960" cy="4680520"/>
          </a:xfrm>
        </p:spPr>
        <p:txBody>
          <a:bodyPr>
            <a:noAutofit/>
          </a:bodyPr>
          <a:lstStyle/>
          <a:p>
            <a:pPr marL="114300" indent="0" algn="just">
              <a:buNone/>
            </a:pPr>
            <a:r>
              <a:rPr lang="tr-TR" sz="2000" dirty="0">
                <a:solidFill>
                  <a:schemeClr val="tx1"/>
                </a:solidFill>
              </a:rPr>
              <a:t>Mebusan Meclisi üyelerinin Türk milletini temsilen Misakımillî’yi kabul etmeleri üzerine İtilaf </a:t>
            </a:r>
            <a:r>
              <a:rPr lang="tr-TR" sz="2000" dirty="0" smtClean="0">
                <a:solidFill>
                  <a:schemeClr val="tx1"/>
                </a:solidFill>
              </a:rPr>
              <a:t>Devletleri kararın </a:t>
            </a:r>
            <a:r>
              <a:rPr lang="tr-TR" sz="2000" dirty="0">
                <a:solidFill>
                  <a:schemeClr val="tx1"/>
                </a:solidFill>
              </a:rPr>
              <a:t>geri alınması yönünde hükûmete baskı yapmaya başladılar. </a:t>
            </a:r>
            <a:r>
              <a:rPr lang="tr-TR" sz="2000" b="1" dirty="0">
                <a:solidFill>
                  <a:schemeClr val="tx1"/>
                </a:solidFill>
              </a:rPr>
              <a:t>16 Mart 1920’de de İstanbul’u resmen </a:t>
            </a:r>
            <a:r>
              <a:rPr lang="tr-TR" sz="2000" b="1" dirty="0" smtClean="0">
                <a:solidFill>
                  <a:schemeClr val="tx1"/>
                </a:solidFill>
              </a:rPr>
              <a:t>işgal ederek </a:t>
            </a:r>
            <a:r>
              <a:rPr lang="tr-TR" sz="2000" dirty="0" smtClean="0">
                <a:solidFill>
                  <a:schemeClr val="tx1"/>
                </a:solidFill>
              </a:rPr>
              <a:t>karakolları, telgrafhaneleri  ve devlet dairelerini Kontrol altına aldılar. Meclisi Mebusanı basarak Millî Mücadele’yi destekleyen bazı milletvekillerini tutukladılar. Bu milletvekilleri ile birlikte aralarında asker ve sivil  yetkililerin de bulunduğu vatanseverleri </a:t>
            </a:r>
            <a:r>
              <a:rPr lang="tr-TR" sz="2000" b="1" dirty="0" smtClean="0">
                <a:solidFill>
                  <a:schemeClr val="tx1"/>
                </a:solidFill>
              </a:rPr>
              <a:t>Malta Adası’na sürgüne gönderdiler</a:t>
            </a:r>
            <a:r>
              <a:rPr lang="tr-TR" sz="2000" dirty="0" smtClean="0">
                <a:solidFill>
                  <a:schemeClr val="tx1"/>
                </a:solidFill>
              </a:rPr>
              <a:t>. </a:t>
            </a:r>
          </a:p>
          <a:p>
            <a:pPr marL="114300" indent="0" algn="just">
              <a:buNone/>
            </a:pPr>
            <a:r>
              <a:rPr lang="tr-TR" sz="2000" dirty="0" smtClean="0">
                <a:solidFill>
                  <a:schemeClr val="tx1"/>
                </a:solidFill>
              </a:rPr>
              <a:t>Ankara’da  bulunan </a:t>
            </a:r>
            <a:r>
              <a:rPr lang="tr-TR" sz="2000" b="1" dirty="0">
                <a:solidFill>
                  <a:schemeClr val="tx1"/>
                </a:solidFill>
              </a:rPr>
              <a:t>Mustafa Kemal </a:t>
            </a:r>
            <a:r>
              <a:rPr lang="tr-TR" sz="2000" dirty="0">
                <a:solidFill>
                  <a:schemeClr val="tx1"/>
                </a:solidFill>
              </a:rPr>
              <a:t>işgal haberini alır almaz yayımladığı bir protesto bildirisi ile </a:t>
            </a:r>
            <a:r>
              <a:rPr lang="tr-TR" sz="2000" dirty="0" smtClean="0">
                <a:solidFill>
                  <a:schemeClr val="tx1"/>
                </a:solidFill>
              </a:rPr>
              <a:t>işgalin haksızlığını </a:t>
            </a:r>
            <a:r>
              <a:rPr lang="tr-TR" sz="2000" dirty="0">
                <a:solidFill>
                  <a:schemeClr val="tx1"/>
                </a:solidFill>
              </a:rPr>
              <a:t>tüm dünyaya ilan etti. Ayrıca </a:t>
            </a:r>
            <a:r>
              <a:rPr lang="tr-TR" sz="2000" dirty="0" smtClean="0">
                <a:solidFill>
                  <a:schemeClr val="tx1"/>
                </a:solidFill>
              </a:rPr>
              <a:t> </a:t>
            </a:r>
            <a:r>
              <a:rPr lang="tr-TR" sz="2000" b="1" dirty="0" smtClean="0">
                <a:solidFill>
                  <a:schemeClr val="tx1"/>
                </a:solidFill>
              </a:rPr>
              <a:t>İstanbul’daki </a:t>
            </a:r>
            <a:r>
              <a:rPr lang="tr-TR" sz="2000" b="1" dirty="0">
                <a:solidFill>
                  <a:schemeClr val="tx1"/>
                </a:solidFill>
              </a:rPr>
              <a:t>tutuklamalara karşılık Anadolu’nun çeşitli </a:t>
            </a:r>
            <a:r>
              <a:rPr lang="tr-TR" sz="2000" b="1" dirty="0" smtClean="0">
                <a:solidFill>
                  <a:schemeClr val="tx1"/>
                </a:solidFill>
              </a:rPr>
              <a:t>yerlerinde bulunan </a:t>
            </a:r>
            <a:r>
              <a:rPr lang="tr-TR" sz="2000" b="1" dirty="0">
                <a:solidFill>
                  <a:schemeClr val="tx1"/>
                </a:solidFill>
              </a:rPr>
              <a:t>İngiliz subaylarının derhal tutuklanmasını emretti</a:t>
            </a:r>
            <a:r>
              <a:rPr lang="tr-TR" sz="2000" b="1" dirty="0" smtClean="0">
                <a:solidFill>
                  <a:schemeClr val="tx1"/>
                </a:solidFill>
              </a:rPr>
              <a:t>. </a:t>
            </a:r>
          </a:p>
          <a:p>
            <a:pPr marL="114300" indent="0" algn="just">
              <a:buNone/>
            </a:pPr>
            <a:endParaRPr lang="tr-TR" sz="2000" dirty="0">
              <a:solidFill>
                <a:schemeClr val="tx1"/>
              </a:solidFill>
            </a:endParaRPr>
          </a:p>
        </p:txBody>
      </p:sp>
    </p:spTree>
    <p:extLst>
      <p:ext uri="{BB962C8B-B14F-4D97-AF65-F5344CB8AC3E}">
        <p14:creationId xmlns:p14="http://schemas.microsoft.com/office/powerpoint/2010/main" xmlns="" val="195742272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Misakımillî’nin </a:t>
            </a:r>
            <a:r>
              <a:rPr lang="tr-TR" sz="3600" b="1" cap="none" dirty="0" smtClean="0">
                <a:solidFill>
                  <a:srgbClr val="FF0000"/>
                </a:solidFill>
              </a:rPr>
              <a:t>Kabulü Sonrası Gelişmeler</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700808"/>
            <a:ext cx="8640960" cy="4680520"/>
          </a:xfrm>
        </p:spPr>
        <p:txBody>
          <a:bodyPr>
            <a:noAutofit/>
          </a:bodyPr>
          <a:lstStyle/>
          <a:p>
            <a:pPr marL="114300" indent="0" algn="just">
              <a:buNone/>
            </a:pPr>
            <a:r>
              <a:rPr lang="tr-TR" sz="2000" b="1" dirty="0">
                <a:solidFill>
                  <a:schemeClr val="tx1"/>
                </a:solidFill>
              </a:rPr>
              <a:t>Misak-ı Milli kararlarının kabul edilmesi üzerine İtilaf devletleri;</a:t>
            </a:r>
          </a:p>
          <a:p>
            <a:pPr marL="114300" indent="0" algn="just">
              <a:buNone/>
            </a:pPr>
            <a:endParaRPr lang="tr-TR" sz="2000" dirty="0">
              <a:solidFill>
                <a:schemeClr val="tx1"/>
              </a:solidFill>
            </a:endParaRPr>
          </a:p>
          <a:p>
            <a:pPr marL="114300" indent="0" algn="just">
              <a:buNone/>
            </a:pPr>
            <a:r>
              <a:rPr lang="tr-TR" sz="2000" dirty="0">
                <a:solidFill>
                  <a:schemeClr val="tx1"/>
                </a:solidFill>
              </a:rPr>
              <a:t>   Meclis-i Mebusan-ı kapattılar</a:t>
            </a:r>
          </a:p>
          <a:p>
            <a:pPr marL="114300" indent="0" algn="just">
              <a:buNone/>
            </a:pPr>
            <a:r>
              <a:rPr lang="tr-TR" sz="2000" dirty="0">
                <a:solidFill>
                  <a:schemeClr val="tx1"/>
                </a:solidFill>
              </a:rPr>
              <a:t>   İstanbul’u resmen işgal ettiler.</a:t>
            </a:r>
          </a:p>
          <a:p>
            <a:pPr marL="114300" indent="0" algn="just">
              <a:buNone/>
            </a:pPr>
            <a:r>
              <a:rPr lang="tr-TR" sz="2000" dirty="0">
                <a:solidFill>
                  <a:schemeClr val="tx1"/>
                </a:solidFill>
              </a:rPr>
              <a:t>   Milletvekillerini tutuklayıp sürgüne gönderdi.</a:t>
            </a:r>
          </a:p>
          <a:p>
            <a:pPr marL="114300" indent="0" algn="just">
              <a:buNone/>
            </a:pPr>
            <a:r>
              <a:rPr lang="tr-TR" sz="2000" dirty="0">
                <a:solidFill>
                  <a:schemeClr val="tx1"/>
                </a:solidFill>
              </a:rPr>
              <a:t>   Damat Ferit’i tekrar görevine geri getirdi.</a:t>
            </a:r>
          </a:p>
          <a:p>
            <a:pPr marL="114300" indent="0" algn="just">
              <a:buNone/>
            </a:pPr>
            <a:r>
              <a:rPr lang="tr-TR" sz="2000" dirty="0">
                <a:solidFill>
                  <a:schemeClr val="tx1"/>
                </a:solidFill>
              </a:rPr>
              <a:t>   Kaçan milletvekilleri Mustafa Kemalin yanına gelerek TBMM’yi kuracaklardır.</a:t>
            </a:r>
          </a:p>
          <a:p>
            <a:pPr marL="114300" indent="0" algn="just">
              <a:buNone/>
            </a:pPr>
            <a:endParaRPr lang="tr-TR" sz="2000" dirty="0">
              <a:solidFill>
                <a:schemeClr val="tx1"/>
              </a:solidFill>
            </a:endParaRPr>
          </a:p>
        </p:txBody>
      </p:sp>
    </p:spTree>
    <p:extLst>
      <p:ext uri="{BB962C8B-B14F-4D97-AF65-F5344CB8AC3E}">
        <p14:creationId xmlns:p14="http://schemas.microsoft.com/office/powerpoint/2010/main" xmlns="" val="359675541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smtClean="0">
                <a:solidFill>
                  <a:srgbClr val="FF0000"/>
                </a:solidFill>
              </a:rPr>
              <a:t>Misak-ı Millinin Değerlendirilmesi</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700808"/>
            <a:ext cx="8640960" cy="4680520"/>
          </a:xfrm>
        </p:spPr>
        <p:txBody>
          <a:bodyPr>
            <a:noAutofit/>
          </a:bodyPr>
          <a:lstStyle/>
          <a:p>
            <a:pPr marL="114300" indent="0" algn="just">
              <a:buNone/>
            </a:pPr>
            <a:r>
              <a:rPr lang="tr-TR" sz="2000" dirty="0">
                <a:solidFill>
                  <a:schemeClr val="tx1"/>
                </a:solidFill>
              </a:rPr>
              <a:t>• 	Misak-ı Milli, Erzurum ve Sivas Kongrelerinin Meclisi Mebusan tarafından onaylandığının kanıtıdır.</a:t>
            </a:r>
          </a:p>
          <a:p>
            <a:pPr marL="114300" indent="0" algn="just">
              <a:buNone/>
            </a:pPr>
            <a:r>
              <a:rPr lang="tr-TR" sz="2000" dirty="0">
                <a:solidFill>
                  <a:schemeClr val="tx1"/>
                </a:solidFill>
              </a:rPr>
              <a:t>•     Milli mücadelenin siyasi programı niteliğindedir.</a:t>
            </a:r>
          </a:p>
          <a:p>
            <a:pPr marL="114300" indent="0" algn="just">
              <a:buNone/>
            </a:pPr>
            <a:r>
              <a:rPr lang="tr-TR" sz="2000" dirty="0">
                <a:solidFill>
                  <a:schemeClr val="tx1"/>
                </a:solidFill>
              </a:rPr>
              <a:t>•     Milli sınırlarımız bu belge ile çizilmiştir.</a:t>
            </a:r>
          </a:p>
          <a:p>
            <a:pPr marL="114300" indent="0" algn="just">
              <a:buNone/>
            </a:pPr>
            <a:endParaRPr lang="tr-TR" sz="2000" dirty="0">
              <a:solidFill>
                <a:schemeClr val="tx1"/>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3717032"/>
            <a:ext cx="8424936" cy="22499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5664821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Büyük Millet Meclisinin Açılışı</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700808"/>
            <a:ext cx="8640960" cy="4680520"/>
          </a:xfrm>
        </p:spPr>
        <p:txBody>
          <a:bodyPr>
            <a:noAutofit/>
          </a:bodyPr>
          <a:lstStyle/>
          <a:p>
            <a:pPr marL="114300" indent="0" algn="just">
              <a:buNone/>
            </a:pPr>
            <a:r>
              <a:rPr lang="tr-TR" sz="2000" dirty="0">
                <a:solidFill>
                  <a:schemeClr val="tx1"/>
                </a:solidFill>
              </a:rPr>
              <a:t>Birinci ünitede geçen “Liderlik Yolunda İlk Adımlar” başlıklı bölümde Atatürk’ün lider bir kişiliğe </a:t>
            </a:r>
            <a:r>
              <a:rPr lang="tr-TR" sz="2000" dirty="0" smtClean="0">
                <a:solidFill>
                  <a:schemeClr val="tx1"/>
                </a:solidFill>
              </a:rPr>
              <a:t>sahip olduğu </a:t>
            </a:r>
            <a:r>
              <a:rPr lang="tr-TR" sz="2000" dirty="0">
                <a:solidFill>
                  <a:schemeClr val="tx1"/>
                </a:solidFill>
              </a:rPr>
              <a:t>vurgulanmıştı. O, bu liderlik yeteneğini ve yaratıcı düşüncesini İstanbul’un işgali ile birlikte ortaya </a:t>
            </a:r>
            <a:r>
              <a:rPr lang="tr-TR" sz="2000" dirty="0" smtClean="0">
                <a:solidFill>
                  <a:schemeClr val="tx1"/>
                </a:solidFill>
              </a:rPr>
              <a:t>çıkan sorunun </a:t>
            </a:r>
            <a:r>
              <a:rPr lang="tr-TR" sz="2000" dirty="0">
                <a:solidFill>
                  <a:schemeClr val="tx1"/>
                </a:solidFill>
              </a:rPr>
              <a:t>çözümü konusunda da gösterdi. İstanbul’un işgali ve Mebusan Meclisinin dağıtılması üzerine </a:t>
            </a:r>
            <a:r>
              <a:rPr lang="tr-TR" sz="2000" dirty="0" smtClean="0">
                <a:solidFill>
                  <a:schemeClr val="tx1"/>
                </a:solidFill>
              </a:rPr>
              <a:t>Mustafa Kemal millet iradesinin temsil edileceği bir kurulun kalmadığını görerek harekete geçti. 19 </a:t>
            </a:r>
            <a:r>
              <a:rPr lang="tr-TR" sz="2000" dirty="0">
                <a:solidFill>
                  <a:schemeClr val="tx1"/>
                </a:solidFill>
              </a:rPr>
              <a:t>Mart </a:t>
            </a:r>
            <a:r>
              <a:rPr lang="tr-TR" sz="2000" dirty="0" smtClean="0">
                <a:solidFill>
                  <a:schemeClr val="tx1"/>
                </a:solidFill>
              </a:rPr>
              <a:t>1920’de  yayımladığı bir genelgeyle Anadolu’nun en güvenilir yeri olan Ankara’da olağanüstü yetkilere sahip yeni bir meclisin toplanacağını duyurdu. Bu </a:t>
            </a:r>
            <a:r>
              <a:rPr lang="tr-TR" sz="2000" dirty="0">
                <a:solidFill>
                  <a:schemeClr val="tx1"/>
                </a:solidFill>
              </a:rPr>
              <a:t>amaçla seçimlerin </a:t>
            </a:r>
            <a:r>
              <a:rPr lang="tr-TR" sz="2000" dirty="0" smtClean="0">
                <a:solidFill>
                  <a:schemeClr val="tx1"/>
                </a:solidFill>
              </a:rPr>
              <a:t> enilenmesini istedi. Meclise yeni seçileceklerle birlikte  İstanbul’dan Ankara’ya gelebilen milletvekillerinin de katılabileceğini belirtti</a:t>
            </a:r>
            <a:r>
              <a:rPr lang="tr-TR" sz="2000" dirty="0">
                <a:solidFill>
                  <a:schemeClr val="tx1"/>
                </a:solidFill>
              </a:rPr>
              <a:t>.</a:t>
            </a:r>
          </a:p>
        </p:txBody>
      </p:sp>
    </p:spTree>
    <p:extLst>
      <p:ext uri="{BB962C8B-B14F-4D97-AF65-F5344CB8AC3E}">
        <p14:creationId xmlns:p14="http://schemas.microsoft.com/office/powerpoint/2010/main" xmlns="" val="415842726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Büyük Millet Meclisinin Açılışı</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556792"/>
            <a:ext cx="8640960" cy="4680520"/>
          </a:xfrm>
        </p:spPr>
        <p:txBody>
          <a:bodyPr>
            <a:noAutofit/>
          </a:bodyPr>
          <a:lstStyle/>
          <a:p>
            <a:pPr marL="114300" indent="0" algn="just">
              <a:buNone/>
            </a:pPr>
            <a:r>
              <a:rPr lang="tr-TR" sz="1800" dirty="0">
                <a:solidFill>
                  <a:schemeClr val="tx1"/>
                </a:solidFill>
              </a:rPr>
              <a:t>Seçimler yapıldıktan ve gerekli hazırlıklar tamamlandıktan sonra </a:t>
            </a:r>
            <a:r>
              <a:rPr lang="tr-TR" sz="1800" b="1" dirty="0">
                <a:solidFill>
                  <a:schemeClr val="tx1"/>
                </a:solidFill>
              </a:rPr>
              <a:t>Büyük Millet Meclisi 23 Nisan </a:t>
            </a:r>
            <a:r>
              <a:rPr lang="tr-TR" sz="1800" b="1" dirty="0" smtClean="0">
                <a:solidFill>
                  <a:schemeClr val="tx1"/>
                </a:solidFill>
              </a:rPr>
              <a:t>1920 Cuma </a:t>
            </a:r>
            <a:r>
              <a:rPr lang="tr-TR" sz="1800" b="1" dirty="0">
                <a:solidFill>
                  <a:schemeClr val="tx1"/>
                </a:solidFill>
              </a:rPr>
              <a:t>günü büyük bir törenle </a:t>
            </a:r>
            <a:r>
              <a:rPr lang="tr-TR" sz="1800" b="1" dirty="0" smtClean="0">
                <a:solidFill>
                  <a:schemeClr val="tx1"/>
                </a:solidFill>
              </a:rPr>
              <a:t> Ankara’da </a:t>
            </a:r>
            <a:r>
              <a:rPr lang="tr-TR" sz="1800" b="1" dirty="0">
                <a:solidFill>
                  <a:schemeClr val="tx1"/>
                </a:solidFill>
              </a:rPr>
              <a:t>açıldı.</a:t>
            </a:r>
            <a:r>
              <a:rPr lang="tr-TR" sz="1800" dirty="0">
                <a:solidFill>
                  <a:schemeClr val="tx1"/>
                </a:solidFill>
              </a:rPr>
              <a:t> Meclise ilk günkü toplantısında </a:t>
            </a:r>
            <a:r>
              <a:rPr lang="tr-TR" sz="1800" b="1" dirty="0">
                <a:solidFill>
                  <a:schemeClr val="tx1"/>
                </a:solidFill>
              </a:rPr>
              <a:t>en yaşlı üye </a:t>
            </a:r>
            <a:r>
              <a:rPr lang="tr-TR" sz="1800" dirty="0">
                <a:solidFill>
                  <a:schemeClr val="tx1"/>
                </a:solidFill>
              </a:rPr>
              <a:t>olan Sinop </a:t>
            </a:r>
            <a:r>
              <a:rPr lang="tr-TR" sz="1800" dirty="0" smtClean="0">
                <a:solidFill>
                  <a:schemeClr val="tx1"/>
                </a:solidFill>
              </a:rPr>
              <a:t>Milletvekili Şerif </a:t>
            </a:r>
            <a:r>
              <a:rPr lang="tr-TR" sz="1800" dirty="0">
                <a:solidFill>
                  <a:schemeClr val="tx1"/>
                </a:solidFill>
              </a:rPr>
              <a:t>Bey başkanlık etti. </a:t>
            </a:r>
            <a:r>
              <a:rPr lang="tr-TR" sz="1800" b="1" dirty="0">
                <a:solidFill>
                  <a:schemeClr val="tx1"/>
                </a:solidFill>
              </a:rPr>
              <a:t>Şerif Bey </a:t>
            </a:r>
            <a:r>
              <a:rPr lang="tr-TR" sz="1800" dirty="0">
                <a:solidFill>
                  <a:schemeClr val="tx1"/>
                </a:solidFill>
              </a:rPr>
              <a:t>açış konuşmasında, </a:t>
            </a:r>
            <a:r>
              <a:rPr lang="tr-TR" sz="1800" dirty="0" smtClean="0">
                <a:solidFill>
                  <a:schemeClr val="tx1"/>
                </a:solidFill>
              </a:rPr>
              <a:t> işgallere </a:t>
            </a:r>
            <a:r>
              <a:rPr lang="tr-TR" sz="1800" dirty="0">
                <a:solidFill>
                  <a:schemeClr val="tx1"/>
                </a:solidFill>
              </a:rPr>
              <a:t>boyun eğmenin yabancıların esareti </a:t>
            </a:r>
            <a:r>
              <a:rPr lang="tr-TR" sz="1800" dirty="0" smtClean="0">
                <a:solidFill>
                  <a:schemeClr val="tx1"/>
                </a:solidFill>
              </a:rPr>
              <a:t> altına </a:t>
            </a:r>
            <a:r>
              <a:rPr lang="tr-TR" sz="1800" dirty="0">
                <a:solidFill>
                  <a:schemeClr val="tx1"/>
                </a:solidFill>
              </a:rPr>
              <a:t>girmeyi kabul </a:t>
            </a:r>
            <a:r>
              <a:rPr lang="tr-TR" sz="1800" dirty="0" smtClean="0">
                <a:solidFill>
                  <a:schemeClr val="tx1"/>
                </a:solidFill>
              </a:rPr>
              <a:t> etmek anlamına </a:t>
            </a:r>
            <a:r>
              <a:rPr lang="tr-TR" sz="1800" dirty="0">
                <a:solidFill>
                  <a:schemeClr val="tx1"/>
                </a:solidFill>
              </a:rPr>
              <a:t>geleceğini </a:t>
            </a:r>
            <a:r>
              <a:rPr lang="tr-TR" sz="1800" dirty="0" smtClean="0">
                <a:solidFill>
                  <a:schemeClr val="tx1"/>
                </a:solidFill>
              </a:rPr>
              <a:t>belirtti. </a:t>
            </a:r>
          </a:p>
          <a:p>
            <a:pPr marL="114300" indent="0" algn="just">
              <a:buNone/>
            </a:pPr>
            <a:r>
              <a:rPr lang="tr-TR" sz="1800" dirty="0">
                <a:solidFill>
                  <a:schemeClr val="tx1"/>
                </a:solidFill>
              </a:rPr>
              <a:t>Büyük Millet Meclisi </a:t>
            </a:r>
            <a:r>
              <a:rPr lang="tr-TR" sz="1800" b="1" dirty="0">
                <a:solidFill>
                  <a:schemeClr val="tx1"/>
                </a:solidFill>
              </a:rPr>
              <a:t>24 Nisan 1920’de ikinci toplantısını yaptı</a:t>
            </a:r>
            <a:r>
              <a:rPr lang="tr-TR" sz="1800" dirty="0">
                <a:solidFill>
                  <a:schemeClr val="tx1"/>
                </a:solidFill>
              </a:rPr>
              <a:t>. Mustafa Kemal bu toplantıda kürsüye </a:t>
            </a:r>
            <a:r>
              <a:rPr lang="tr-TR" sz="1800" dirty="0" smtClean="0">
                <a:solidFill>
                  <a:schemeClr val="tx1"/>
                </a:solidFill>
              </a:rPr>
              <a:t>çıkarak yaşanan olaylar ve meclisin  açılış gerekçeleri hakkında açıklamalarda bulundu</a:t>
            </a:r>
            <a:r>
              <a:rPr lang="tr-TR" sz="1800" dirty="0">
                <a:solidFill>
                  <a:schemeClr val="tx1"/>
                </a:solidFill>
              </a:rPr>
              <a:t>. Daha </a:t>
            </a:r>
            <a:r>
              <a:rPr lang="tr-TR" sz="1800" dirty="0" smtClean="0">
                <a:solidFill>
                  <a:schemeClr val="tx1"/>
                </a:solidFill>
              </a:rPr>
              <a:t>sonra da </a:t>
            </a:r>
            <a:r>
              <a:rPr lang="tr-TR" sz="1800" dirty="0">
                <a:solidFill>
                  <a:schemeClr val="tx1"/>
                </a:solidFill>
              </a:rPr>
              <a:t>meclise </a:t>
            </a:r>
            <a:r>
              <a:rPr lang="tr-TR" sz="1800" dirty="0" smtClean="0">
                <a:solidFill>
                  <a:schemeClr val="tx1"/>
                </a:solidFill>
              </a:rPr>
              <a:t>bir önerge sundu</a:t>
            </a:r>
            <a:r>
              <a:rPr lang="tr-TR" sz="1800" dirty="0">
                <a:solidFill>
                  <a:schemeClr val="tx1"/>
                </a:solidFill>
              </a:rPr>
              <a:t>. O</a:t>
            </a:r>
            <a:r>
              <a:rPr lang="tr-TR" sz="1800" dirty="0" smtClean="0">
                <a:solidFill>
                  <a:schemeClr val="tx1"/>
                </a:solidFill>
              </a:rPr>
              <a:t>, bu </a:t>
            </a:r>
            <a:r>
              <a:rPr lang="tr-TR" sz="1800" dirty="0">
                <a:solidFill>
                  <a:schemeClr val="tx1"/>
                </a:solidFill>
              </a:rPr>
              <a:t>önergesinde</a:t>
            </a:r>
            <a:r>
              <a:rPr lang="tr-TR" sz="1800" dirty="0" smtClean="0">
                <a:solidFill>
                  <a:schemeClr val="tx1"/>
                </a:solidFill>
              </a:rPr>
              <a:t>, milletin tam bağımsızlığı ve vatanın bölünmez bütünlüğü için mecliste ortaya çıkan millî iradeyi temsil edecek </a:t>
            </a:r>
            <a:r>
              <a:rPr lang="tr-TR" sz="1800" dirty="0">
                <a:solidFill>
                  <a:schemeClr val="tx1"/>
                </a:solidFill>
              </a:rPr>
              <a:t>bir </a:t>
            </a:r>
            <a:r>
              <a:rPr lang="tr-TR" sz="1800" dirty="0" smtClean="0">
                <a:solidFill>
                  <a:schemeClr val="tx1"/>
                </a:solidFill>
              </a:rPr>
              <a:t>hükûmetin kurulması gerektiğini belirtti. Ayrıca meclisin üzerinde hiçbir gücün olmadığını ve bütün  yetkilerin mecliste toplandığını vurguladı. Bu önergenin kabulünden sonra başkanlık seçimine geçildi ve </a:t>
            </a:r>
            <a:r>
              <a:rPr lang="tr-TR" sz="1800" b="1" dirty="0" smtClean="0">
                <a:solidFill>
                  <a:schemeClr val="tx1"/>
                </a:solidFill>
              </a:rPr>
              <a:t>Mustafa Kemal oy birliğiyle Büyük Millet Meclisinin </a:t>
            </a:r>
            <a:r>
              <a:rPr lang="tr-TR" sz="1800" b="1" dirty="0">
                <a:solidFill>
                  <a:schemeClr val="tx1"/>
                </a:solidFill>
              </a:rPr>
              <a:t>ilk </a:t>
            </a:r>
            <a:r>
              <a:rPr lang="tr-TR" sz="1800" b="1" dirty="0" smtClean="0">
                <a:solidFill>
                  <a:schemeClr val="tx1"/>
                </a:solidFill>
              </a:rPr>
              <a:t>başkanı seçildi</a:t>
            </a:r>
            <a:r>
              <a:rPr lang="tr-TR" sz="1800" b="1" dirty="0">
                <a:solidFill>
                  <a:schemeClr val="tx1"/>
                </a:solidFill>
              </a:rPr>
              <a:t>.</a:t>
            </a:r>
            <a:r>
              <a:rPr lang="tr-TR" sz="1800" dirty="0">
                <a:solidFill>
                  <a:schemeClr val="tx1"/>
                </a:solidFill>
              </a:rPr>
              <a:t> Bunu </a:t>
            </a:r>
            <a:r>
              <a:rPr lang="tr-TR" sz="1800" dirty="0" smtClean="0">
                <a:solidFill>
                  <a:schemeClr val="tx1"/>
                </a:solidFill>
              </a:rPr>
              <a:t>izleyen  günlerde yine  Mustafa Kemal’in başkanlığında Büyük MilletMeclisi Hükûmeti kuruldu. Böylece İstanbul’daki  hükûmetten ayrı ve bağımsız biçimde Anadolu’da gücünü millet iradesinden alan yeni bir  yönetim ortaya çıktı</a:t>
            </a:r>
            <a:r>
              <a:rPr lang="tr-TR" sz="1800" dirty="0">
                <a:solidFill>
                  <a:schemeClr val="tx1"/>
                </a:solidFill>
              </a:rPr>
              <a:t>.</a:t>
            </a:r>
          </a:p>
        </p:txBody>
      </p:sp>
    </p:spTree>
    <p:extLst>
      <p:ext uri="{BB962C8B-B14F-4D97-AF65-F5344CB8AC3E}">
        <p14:creationId xmlns:p14="http://schemas.microsoft.com/office/powerpoint/2010/main" xmlns="" val="370222167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Büyük Millet Meclisine Karşı Ayaklanmalar</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556792"/>
            <a:ext cx="8640960" cy="4680520"/>
          </a:xfrm>
        </p:spPr>
        <p:txBody>
          <a:bodyPr>
            <a:noAutofit/>
          </a:bodyPr>
          <a:lstStyle/>
          <a:p>
            <a:pPr marL="114300" indent="0" algn="just">
              <a:buNone/>
            </a:pPr>
            <a:r>
              <a:rPr lang="tr-TR" sz="1800" dirty="0">
                <a:solidFill>
                  <a:schemeClr val="tx1"/>
                </a:solidFill>
              </a:rPr>
              <a:t>İstanbul’un işgalinden sonra 5 Nisan 1920’de yeniden sadrazamlığa getirilen Damat Ferit, millî </a:t>
            </a:r>
            <a:r>
              <a:rPr lang="tr-TR" sz="1800" dirty="0" smtClean="0">
                <a:solidFill>
                  <a:schemeClr val="tx1"/>
                </a:solidFill>
              </a:rPr>
              <a:t>teşkilata karşı </a:t>
            </a:r>
            <a:r>
              <a:rPr lang="tr-TR" sz="1800" dirty="0">
                <a:solidFill>
                  <a:schemeClr val="tx1"/>
                </a:solidFill>
              </a:rPr>
              <a:t>mücadelesini devam ettirdi. İtilaf </a:t>
            </a:r>
            <a:r>
              <a:rPr lang="tr-TR" sz="1800" dirty="0" smtClean="0">
                <a:solidFill>
                  <a:schemeClr val="tx1"/>
                </a:solidFill>
              </a:rPr>
              <a:t>Devletleriyle </a:t>
            </a:r>
            <a:r>
              <a:rPr lang="tr-TR" sz="1800" dirty="0">
                <a:solidFill>
                  <a:schemeClr val="tx1"/>
                </a:solidFill>
              </a:rPr>
              <a:t>de iş birliği yapan Damat Ferit, millî kuvvetleri </a:t>
            </a:r>
            <a:r>
              <a:rPr lang="tr-TR" sz="1800" dirty="0" smtClean="0">
                <a:solidFill>
                  <a:schemeClr val="tx1"/>
                </a:solidFill>
              </a:rPr>
              <a:t>dağıtmak üzere </a:t>
            </a:r>
            <a:r>
              <a:rPr lang="tr-TR" sz="1800" dirty="0">
                <a:solidFill>
                  <a:schemeClr val="tx1"/>
                </a:solidFill>
              </a:rPr>
              <a:t>oluşturduğu askerî birlikleri Anadolu’ya gönderdi. İstanbul Hükûmeti doğrudan yürüttüğü bu </a:t>
            </a:r>
            <a:r>
              <a:rPr lang="tr-TR" sz="1800" dirty="0" smtClean="0">
                <a:solidFill>
                  <a:schemeClr val="tx1"/>
                </a:solidFill>
              </a:rPr>
              <a:t>çalışmalarının yanı sıra Anadolu halkını da </a:t>
            </a:r>
            <a:r>
              <a:rPr lang="tr-TR" sz="1800" dirty="0">
                <a:solidFill>
                  <a:schemeClr val="tx1"/>
                </a:solidFill>
              </a:rPr>
              <a:t>Millî </a:t>
            </a:r>
            <a:r>
              <a:rPr lang="tr-TR" sz="1800" dirty="0" smtClean="0">
                <a:solidFill>
                  <a:schemeClr val="tx1"/>
                </a:solidFill>
              </a:rPr>
              <a:t>Mücadele hareketine karşı kışkırtmaya çalıştı. Hükûmet bu </a:t>
            </a:r>
            <a:r>
              <a:rPr lang="tr-TR" sz="1800" dirty="0">
                <a:solidFill>
                  <a:schemeClr val="tx1"/>
                </a:solidFill>
              </a:rPr>
              <a:t>amaçla </a:t>
            </a:r>
            <a:r>
              <a:rPr lang="tr-TR" sz="1800" dirty="0" smtClean="0">
                <a:solidFill>
                  <a:schemeClr val="tx1"/>
                </a:solidFill>
              </a:rPr>
              <a:t>halkın dinî duygularını istismar ederek şeyhülislamdan, Kuvayımilliyecilerin dine karşı mücadele ettikleri yönünde  fetvalar aldı. Bu fetvalar İngiliz ve Yunan uçaklarının yanı sıra Rum ve Ermeni teşkilatları ile yabancı konsolosluklar aracılığıyla Anadolu’nun her köşesine dağıtıldı. Aynı günlerde yine İstanbul Hükûmeti tarafından kurulan  bir mahkemede Mustafa Kemal ve arkadaşları hakkında idam kararı verildi. ,</a:t>
            </a:r>
          </a:p>
          <a:p>
            <a:pPr marL="114300" indent="0" algn="just">
              <a:buNone/>
            </a:pPr>
            <a:r>
              <a:rPr lang="tr-TR" sz="1800" dirty="0" smtClean="0">
                <a:solidFill>
                  <a:schemeClr val="tx1"/>
                </a:solidFill>
              </a:rPr>
              <a:t>İstanbul’daki </a:t>
            </a:r>
            <a:r>
              <a:rPr lang="tr-TR" sz="1800" dirty="0">
                <a:solidFill>
                  <a:schemeClr val="tx1"/>
                </a:solidFill>
              </a:rPr>
              <a:t>yönetimin ve İtilaf Devletlerinin birlikte yürüttükleri bu zararlı faaliyetler sonucunda </a:t>
            </a:r>
            <a:r>
              <a:rPr lang="tr-TR" sz="1800" dirty="0" smtClean="0">
                <a:solidFill>
                  <a:schemeClr val="tx1"/>
                </a:solidFill>
              </a:rPr>
              <a:t>Büyük Millet Meclisine karşı Anadolu’nun pek çok yerinde ayaklanmalar çıktı</a:t>
            </a:r>
            <a:r>
              <a:rPr lang="tr-TR" sz="1800" dirty="0">
                <a:solidFill>
                  <a:schemeClr val="tx1"/>
                </a:solidFill>
              </a:rPr>
              <a:t>.</a:t>
            </a:r>
          </a:p>
        </p:txBody>
      </p:sp>
    </p:spTree>
    <p:extLst>
      <p:ext uri="{BB962C8B-B14F-4D97-AF65-F5344CB8AC3E}">
        <p14:creationId xmlns:p14="http://schemas.microsoft.com/office/powerpoint/2010/main" xmlns="" val="385007285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Büyük Millet Meclisine Karşı Ayaklanmalar</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556792"/>
            <a:ext cx="8640960" cy="4680520"/>
          </a:xfrm>
        </p:spPr>
        <p:txBody>
          <a:bodyPr>
            <a:noAutofit/>
          </a:bodyPr>
          <a:lstStyle/>
          <a:p>
            <a:pPr marL="114300" indent="0" algn="just">
              <a:buNone/>
            </a:pPr>
            <a:endParaRPr lang="tr-TR" sz="1800" dirty="0">
              <a:solidFill>
                <a:schemeClr val="tx1"/>
              </a:solidFill>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920" y="1844824"/>
            <a:ext cx="8867775" cy="4829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5675757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Büyük Millet Meclisine Karşı Ayaklanmalar</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484784"/>
            <a:ext cx="8640960" cy="4680520"/>
          </a:xfrm>
        </p:spPr>
        <p:txBody>
          <a:bodyPr>
            <a:noAutofit/>
          </a:bodyPr>
          <a:lstStyle/>
          <a:p>
            <a:pPr marL="114300" indent="0" algn="just">
              <a:buNone/>
            </a:pPr>
            <a:r>
              <a:rPr lang="tr-TR" sz="1800" dirty="0">
                <a:solidFill>
                  <a:schemeClr val="tx1"/>
                </a:solidFill>
              </a:rPr>
              <a:t>Büyük Millet Meclisine karşı başlayan ayaklanmaların bir kısmı Kuvayıinzibatiye ve Anzavur </a:t>
            </a:r>
            <a:r>
              <a:rPr lang="tr-TR" sz="1800" dirty="0" smtClean="0">
                <a:solidFill>
                  <a:schemeClr val="tx1"/>
                </a:solidFill>
              </a:rPr>
              <a:t>ayaklanmalarında  olduğu gibi doğrudan doğruya Osmanlı Hükûmeti tarafından çıkarılmıştır.  </a:t>
            </a:r>
            <a:r>
              <a:rPr lang="tr-TR" sz="1800" dirty="0">
                <a:solidFill>
                  <a:schemeClr val="tx1"/>
                </a:solidFill>
              </a:rPr>
              <a:t>İtilaf Devletlerinin </a:t>
            </a:r>
            <a:r>
              <a:rPr lang="tr-TR" sz="1800" dirty="0" smtClean="0">
                <a:solidFill>
                  <a:schemeClr val="tx1"/>
                </a:solidFill>
              </a:rPr>
              <a:t>de desteklediği </a:t>
            </a:r>
            <a:r>
              <a:rPr lang="tr-TR" sz="1800" dirty="0">
                <a:solidFill>
                  <a:schemeClr val="tx1"/>
                </a:solidFill>
              </a:rPr>
              <a:t>bu ayaklanmaların amacı millî kuvvetleri İstanbul ve Boğazlar </a:t>
            </a:r>
            <a:r>
              <a:rPr lang="tr-TR" sz="1800" dirty="0" smtClean="0">
                <a:solidFill>
                  <a:schemeClr val="tx1"/>
                </a:solidFill>
              </a:rPr>
              <a:t>bölgesinden </a:t>
            </a:r>
            <a:r>
              <a:rPr lang="tr-TR" sz="1800" dirty="0">
                <a:solidFill>
                  <a:schemeClr val="tx1"/>
                </a:solidFill>
              </a:rPr>
              <a:t>uzak tutmaktı</a:t>
            </a:r>
            <a:r>
              <a:rPr lang="tr-TR" sz="1800" dirty="0" smtClean="0">
                <a:solidFill>
                  <a:schemeClr val="tx1"/>
                </a:solidFill>
              </a:rPr>
              <a:t>.</a:t>
            </a:r>
          </a:p>
          <a:p>
            <a:pPr marL="114300" indent="0" algn="just">
              <a:buNone/>
            </a:pPr>
            <a:r>
              <a:rPr lang="tr-TR" sz="1800" dirty="0">
                <a:solidFill>
                  <a:schemeClr val="tx1"/>
                </a:solidFill>
              </a:rPr>
              <a:t>Anadolu’nun pek çok yerinde görülen ve 1920 yılı boyunca Büyük Millet Meclisini meşgul eden iç </a:t>
            </a:r>
            <a:r>
              <a:rPr lang="tr-TR" sz="1800" dirty="0" smtClean="0">
                <a:solidFill>
                  <a:schemeClr val="tx1"/>
                </a:solidFill>
              </a:rPr>
              <a:t>ayaklanmaların en yaygın olanları Osmanlı Hükûmeti ve İtilaf Devletlerinin kışkırtmaları sonucu çıkan ayaklanmalardı. Bolu</a:t>
            </a:r>
            <a:r>
              <a:rPr lang="tr-TR" sz="1800" dirty="0">
                <a:solidFill>
                  <a:schemeClr val="tx1"/>
                </a:solidFill>
              </a:rPr>
              <a:t>, Düzce</a:t>
            </a:r>
            <a:r>
              <a:rPr lang="tr-TR" sz="1800" dirty="0" smtClean="0">
                <a:solidFill>
                  <a:schemeClr val="tx1"/>
                </a:solidFill>
              </a:rPr>
              <a:t>, Yozgat, Konya, Bozkır, Cemil </a:t>
            </a:r>
            <a:r>
              <a:rPr lang="tr-TR" sz="1800" dirty="0">
                <a:solidFill>
                  <a:schemeClr val="tx1"/>
                </a:solidFill>
              </a:rPr>
              <a:t>Çeto</a:t>
            </a:r>
            <a:r>
              <a:rPr lang="tr-TR" sz="1800" dirty="0" smtClean="0">
                <a:solidFill>
                  <a:schemeClr val="tx1"/>
                </a:solidFill>
              </a:rPr>
              <a:t>, Koçgiri ve Milli aşireti ayaklanmaları bu </a:t>
            </a:r>
            <a:r>
              <a:rPr lang="tr-TR" sz="1800" dirty="0">
                <a:solidFill>
                  <a:schemeClr val="tx1"/>
                </a:solidFill>
              </a:rPr>
              <a:t>tür </a:t>
            </a:r>
            <a:r>
              <a:rPr lang="tr-TR" sz="1800" dirty="0" smtClean="0">
                <a:solidFill>
                  <a:schemeClr val="tx1"/>
                </a:solidFill>
              </a:rPr>
              <a:t>yıkıcı faaliyetlerin belli </a:t>
            </a:r>
            <a:r>
              <a:rPr lang="tr-TR" sz="1800" dirty="0">
                <a:solidFill>
                  <a:schemeClr val="tx1"/>
                </a:solidFill>
              </a:rPr>
              <a:t>başlılarıydı</a:t>
            </a:r>
            <a:r>
              <a:rPr lang="tr-TR" sz="1800" dirty="0" smtClean="0">
                <a:solidFill>
                  <a:schemeClr val="tx1"/>
                </a:solidFill>
              </a:rPr>
              <a:t>. Bu isyan hareketlerini başlatanların amacı Kuvayımilliye’yi etkisiz hâle getirmek ve  Ankara’yı dört  bir yandan kuşatarak Millî Mücadele hareketini boğmaktı. Büyük </a:t>
            </a:r>
            <a:r>
              <a:rPr lang="tr-TR" sz="1800" dirty="0">
                <a:solidFill>
                  <a:schemeClr val="tx1"/>
                </a:solidFill>
              </a:rPr>
              <a:t>Millet </a:t>
            </a:r>
            <a:r>
              <a:rPr lang="tr-TR" sz="1800" dirty="0" smtClean="0">
                <a:solidFill>
                  <a:schemeClr val="tx1"/>
                </a:solidFill>
              </a:rPr>
              <a:t> Meclisine </a:t>
            </a:r>
            <a:r>
              <a:rPr lang="tr-TR" sz="1800" dirty="0">
                <a:solidFill>
                  <a:schemeClr val="tx1"/>
                </a:solidFill>
              </a:rPr>
              <a:t>karşı ayaklananlar arasında Rum ve Ermeni azınlıklar da vardı. Mondros </a:t>
            </a:r>
            <a:r>
              <a:rPr lang="tr-TR" sz="1800" dirty="0" smtClean="0">
                <a:solidFill>
                  <a:schemeClr val="tx1"/>
                </a:solidFill>
              </a:rPr>
              <a:t>Ateşkes Antlaşması </a:t>
            </a:r>
            <a:r>
              <a:rPr lang="tr-TR" sz="1800" dirty="0">
                <a:solidFill>
                  <a:schemeClr val="tx1"/>
                </a:solidFill>
              </a:rPr>
              <a:t>hükümlerinden ve İtilaf Devletlerinden aldıkları cesaretle harekete geçen bu azınlıkların </a:t>
            </a:r>
            <a:r>
              <a:rPr lang="tr-TR" sz="1800" dirty="0" smtClean="0">
                <a:solidFill>
                  <a:schemeClr val="tx1"/>
                </a:solidFill>
              </a:rPr>
              <a:t>amacı Anadolu’da </a:t>
            </a:r>
            <a:r>
              <a:rPr lang="tr-TR" sz="1800" dirty="0">
                <a:solidFill>
                  <a:schemeClr val="tx1"/>
                </a:solidFill>
              </a:rPr>
              <a:t>kendi devletlerini kurmaktı. Bu arada Çerkez Ethem ve Demirci Mehmet Efe gibi </a:t>
            </a:r>
            <a:r>
              <a:rPr lang="tr-TR" sz="1800" dirty="0" smtClean="0">
                <a:solidFill>
                  <a:schemeClr val="tx1"/>
                </a:solidFill>
              </a:rPr>
              <a:t>bazı Kuvayımilliyeciler de düzenli orduya katılmak istemedikleri için </a:t>
            </a:r>
            <a:r>
              <a:rPr lang="tr-TR" sz="1800" dirty="0">
                <a:solidFill>
                  <a:schemeClr val="tx1"/>
                </a:solidFill>
              </a:rPr>
              <a:t>ayaklanmışlardı.</a:t>
            </a:r>
          </a:p>
        </p:txBody>
      </p:sp>
    </p:spTree>
    <p:extLst>
      <p:ext uri="{BB962C8B-B14F-4D97-AF65-F5344CB8AC3E}">
        <p14:creationId xmlns:p14="http://schemas.microsoft.com/office/powerpoint/2010/main" xmlns="" val="139526862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endParaRPr lang="tr-TR" sz="3600" b="1" cap="none" dirty="0">
              <a:solidFill>
                <a:srgbClr val="FF0000"/>
              </a:solidFill>
              <a:latin typeface="+mn-lt"/>
            </a:endParaRPr>
          </a:p>
        </p:txBody>
      </p:sp>
      <p:sp>
        <p:nvSpPr>
          <p:cNvPr id="2" name="İçerik Yer Tutucusu 1"/>
          <p:cNvSpPr>
            <a:spLocks noGrp="1"/>
          </p:cNvSpPr>
          <p:nvPr>
            <p:ph idx="1"/>
          </p:nvPr>
        </p:nvSpPr>
        <p:spPr>
          <a:xfrm>
            <a:off x="179512" y="1484784"/>
            <a:ext cx="8640960" cy="4680520"/>
          </a:xfrm>
        </p:spPr>
        <p:txBody>
          <a:bodyPr>
            <a:noAutofit/>
          </a:bodyPr>
          <a:lstStyle/>
          <a:p>
            <a:pPr marL="114300" indent="0" algn="just">
              <a:buNone/>
            </a:pPr>
            <a:endParaRPr lang="tr-TR" sz="1800" dirty="0">
              <a:solidFill>
                <a:schemeClr val="tx1"/>
              </a:solidFill>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476672"/>
            <a:ext cx="8496944" cy="60100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527170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1"/>
          </p:nvPr>
        </p:nvSpPr>
        <p:spPr/>
        <p:txBody>
          <a:bodyPr/>
          <a:lstStyle/>
          <a:p>
            <a:endParaRPr lang="tr-TR" dirty="0"/>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439845"/>
            <a:ext cx="8208912" cy="199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544" y="3068960"/>
            <a:ext cx="8280920" cy="1194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0410179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Büyük Millet </a:t>
            </a:r>
            <a:r>
              <a:rPr lang="tr-TR" sz="3600" b="1" cap="none" dirty="0" smtClean="0">
                <a:solidFill>
                  <a:srgbClr val="FF0000"/>
                </a:solidFill>
              </a:rPr>
              <a:t>Meclisinin Ayaklanmalar Karşısında Yaptıkları</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484784"/>
            <a:ext cx="8640960" cy="4680520"/>
          </a:xfrm>
        </p:spPr>
        <p:txBody>
          <a:bodyPr>
            <a:noAutofit/>
          </a:bodyPr>
          <a:lstStyle/>
          <a:p>
            <a:pPr marL="114300" indent="0" algn="just">
              <a:buNone/>
            </a:pPr>
            <a:r>
              <a:rPr lang="tr-TR" sz="1800" dirty="0">
                <a:solidFill>
                  <a:schemeClr val="tx1"/>
                </a:solidFill>
              </a:rPr>
              <a:t>Büyük Millet Meclisi iç ayaklanmaları bastırmak ve otoritesini tüm yurda yaymak amacıyla 29 </a:t>
            </a:r>
            <a:r>
              <a:rPr lang="tr-TR" sz="1800" dirty="0" smtClean="0">
                <a:solidFill>
                  <a:schemeClr val="tx1"/>
                </a:solidFill>
              </a:rPr>
              <a:t>Nisan 1920’de </a:t>
            </a:r>
            <a:r>
              <a:rPr lang="tr-TR" sz="1800" dirty="0">
                <a:solidFill>
                  <a:schemeClr val="tx1"/>
                </a:solidFill>
              </a:rPr>
              <a:t>Hıyanet-i Vataniye Kanunu’nu çıkardı. </a:t>
            </a:r>
            <a:r>
              <a:rPr lang="tr-TR" sz="1800" dirty="0" smtClean="0">
                <a:solidFill>
                  <a:schemeClr val="tx1"/>
                </a:solidFill>
              </a:rPr>
              <a:t> Bu </a:t>
            </a:r>
            <a:r>
              <a:rPr lang="tr-TR" sz="1800" dirty="0">
                <a:solidFill>
                  <a:schemeClr val="tx1"/>
                </a:solidFill>
              </a:rPr>
              <a:t>Kanun’a göre söz, yazı ve hareketleriyle Büyük Millet </a:t>
            </a:r>
            <a:r>
              <a:rPr lang="tr-TR" sz="1800" dirty="0" smtClean="0">
                <a:solidFill>
                  <a:schemeClr val="tx1"/>
                </a:solidFill>
              </a:rPr>
              <a:t>Meclisine saldırıda bulunanlar vatan  haini sayılarak en ağır  şekilde </a:t>
            </a:r>
            <a:r>
              <a:rPr lang="tr-TR" sz="1800" dirty="0">
                <a:solidFill>
                  <a:schemeClr val="tx1"/>
                </a:solidFill>
              </a:rPr>
              <a:t>cezalandırılacaktı. Meclis, </a:t>
            </a:r>
            <a:r>
              <a:rPr lang="tr-TR" sz="1800" dirty="0" smtClean="0">
                <a:solidFill>
                  <a:schemeClr val="tx1"/>
                </a:solidFill>
              </a:rPr>
              <a:t> Hıyanet-i Vataniye Kanunu’nun </a:t>
            </a:r>
            <a:r>
              <a:rPr lang="tr-TR" sz="1800" dirty="0">
                <a:solidFill>
                  <a:schemeClr val="tx1"/>
                </a:solidFill>
              </a:rPr>
              <a:t>etkili şekilde uygulanması için mahkemeler </a:t>
            </a:r>
            <a:r>
              <a:rPr lang="tr-TR" sz="1800" dirty="0" smtClean="0">
                <a:solidFill>
                  <a:schemeClr val="tx1"/>
                </a:solidFill>
              </a:rPr>
              <a:t> de </a:t>
            </a:r>
            <a:r>
              <a:rPr lang="tr-TR" sz="1800" dirty="0">
                <a:solidFill>
                  <a:schemeClr val="tx1"/>
                </a:solidFill>
              </a:rPr>
              <a:t>kurdu. İstiklal Mahkemeleri adı verilen ve </a:t>
            </a:r>
            <a:r>
              <a:rPr lang="tr-TR" sz="1800" dirty="0" smtClean="0">
                <a:solidFill>
                  <a:schemeClr val="tx1"/>
                </a:solidFill>
              </a:rPr>
              <a:t>üyeleri milletvekilleri </a:t>
            </a:r>
            <a:r>
              <a:rPr lang="tr-TR" sz="1800" dirty="0">
                <a:solidFill>
                  <a:schemeClr val="tx1"/>
                </a:solidFill>
              </a:rPr>
              <a:t>arasından seçilen bu mahkemeler düşmanla iş birliği yapanları, asker kaçaklarını, </a:t>
            </a:r>
            <a:r>
              <a:rPr lang="tr-TR" sz="1800" dirty="0" smtClean="0">
                <a:solidFill>
                  <a:schemeClr val="tx1"/>
                </a:solidFill>
              </a:rPr>
              <a:t>ayaklanmacıları ve Millî Mücadele’ye zarar veren diğer suçluları yargılayıp cezalandıracaktı. Seyyar mahkemeler olarak da çalışan İstiklal Mahkemeleri, bir bölgedeki ayaklanmanın bastırılmasının ardından o  bölgeye gidiyor ve suçluları yargılayıp cezalandırılmalarını sağlıyordu.Büyük </a:t>
            </a:r>
            <a:r>
              <a:rPr lang="tr-TR" sz="1800" dirty="0">
                <a:solidFill>
                  <a:schemeClr val="tx1"/>
                </a:solidFill>
              </a:rPr>
              <a:t>Millet Meclisine karşı çıkan ayaklanmaların bastırılmasında düzenli ordunun ve </a:t>
            </a:r>
            <a:r>
              <a:rPr lang="tr-TR" sz="1800" dirty="0" smtClean="0">
                <a:solidFill>
                  <a:schemeClr val="tx1"/>
                </a:solidFill>
              </a:rPr>
              <a:t>Kuvayımilliye birliklerinin </a:t>
            </a:r>
            <a:r>
              <a:rPr lang="tr-TR" sz="1800" dirty="0">
                <a:solidFill>
                  <a:schemeClr val="tx1"/>
                </a:solidFill>
              </a:rPr>
              <a:t>yanı sıra Millî Mücadele’yi destekleyen vatansever din adamlarının verdikleri fetvaların da </a:t>
            </a:r>
            <a:r>
              <a:rPr lang="tr-TR" sz="1800" dirty="0" smtClean="0">
                <a:solidFill>
                  <a:schemeClr val="tx1"/>
                </a:solidFill>
              </a:rPr>
              <a:t>önemli rolü </a:t>
            </a:r>
            <a:r>
              <a:rPr lang="tr-TR" sz="1800" dirty="0">
                <a:solidFill>
                  <a:schemeClr val="tx1"/>
                </a:solidFill>
              </a:rPr>
              <a:t>oldu. Bu fetvalarda aşağıda kısa öz geçmişini okuyacağınız Ankara Müftüsü Rifat (Börekçi) Efendi </a:t>
            </a:r>
            <a:r>
              <a:rPr lang="tr-TR" sz="1800" dirty="0" smtClean="0">
                <a:solidFill>
                  <a:schemeClr val="tx1"/>
                </a:solidFill>
              </a:rPr>
              <a:t>başta olmak </a:t>
            </a:r>
            <a:r>
              <a:rPr lang="tr-TR" sz="1800" dirty="0">
                <a:solidFill>
                  <a:schemeClr val="tx1"/>
                </a:solidFill>
              </a:rPr>
              <a:t>üzere Anadolu’daki 153 müftünün imzası vardı.</a:t>
            </a:r>
          </a:p>
        </p:txBody>
      </p:sp>
    </p:spTree>
    <p:extLst>
      <p:ext uri="{BB962C8B-B14F-4D97-AF65-F5344CB8AC3E}">
        <p14:creationId xmlns:p14="http://schemas.microsoft.com/office/powerpoint/2010/main" xmlns="" val="395848403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Büyük Millet </a:t>
            </a:r>
            <a:r>
              <a:rPr lang="tr-TR" sz="3600" b="1" cap="none" dirty="0" smtClean="0">
                <a:solidFill>
                  <a:srgbClr val="FF0000"/>
                </a:solidFill>
              </a:rPr>
              <a:t>Meclisinin Ayaklanmalar Karşısında Yaptıkları</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700808"/>
            <a:ext cx="8784976" cy="4680520"/>
          </a:xfrm>
        </p:spPr>
        <p:txBody>
          <a:bodyPr>
            <a:noAutofit/>
          </a:bodyPr>
          <a:lstStyle/>
          <a:p>
            <a:pPr marL="114300" indent="0" algn="just">
              <a:buNone/>
            </a:pPr>
            <a:r>
              <a:rPr lang="tr-TR" sz="1800" dirty="0">
                <a:solidFill>
                  <a:schemeClr val="tx1"/>
                </a:solidFill>
              </a:rPr>
              <a:t>Mustafa Kemal, Millî Mücadele’ye karşı yürütülen olumsuz propagandaları etkisiz hâle getirmek için </a:t>
            </a:r>
            <a:r>
              <a:rPr lang="tr-TR" sz="1800" dirty="0" smtClean="0">
                <a:solidFill>
                  <a:schemeClr val="tx1"/>
                </a:solidFill>
              </a:rPr>
              <a:t>basının gücünden </a:t>
            </a:r>
            <a:r>
              <a:rPr lang="tr-TR" sz="1800" dirty="0">
                <a:solidFill>
                  <a:schemeClr val="tx1"/>
                </a:solidFill>
              </a:rPr>
              <a:t>de yararlandı</a:t>
            </a:r>
            <a:r>
              <a:rPr lang="tr-TR" sz="1800" dirty="0" smtClean="0">
                <a:solidFill>
                  <a:schemeClr val="tx1"/>
                </a:solidFill>
              </a:rPr>
              <a:t>. Halk </a:t>
            </a:r>
            <a:r>
              <a:rPr lang="tr-TR" sz="1800" dirty="0">
                <a:solidFill>
                  <a:schemeClr val="tx1"/>
                </a:solidFill>
              </a:rPr>
              <a:t>ile </a:t>
            </a:r>
            <a:r>
              <a:rPr lang="tr-TR" sz="1800" dirty="0" smtClean="0">
                <a:solidFill>
                  <a:schemeClr val="tx1"/>
                </a:solidFill>
              </a:rPr>
              <a:t>iletişim kurmaya önem veren biri olarak İstanbul (</a:t>
            </a:r>
            <a:r>
              <a:rPr lang="tr-TR" sz="1800" b="1" dirty="0" smtClean="0">
                <a:solidFill>
                  <a:schemeClr val="tx1"/>
                </a:solidFill>
              </a:rPr>
              <a:t>Minber)</a:t>
            </a:r>
            <a:r>
              <a:rPr lang="tr-TR" sz="1800" dirty="0" smtClean="0">
                <a:solidFill>
                  <a:schemeClr val="tx1"/>
                </a:solidFill>
              </a:rPr>
              <a:t> ve Sivas’ta (</a:t>
            </a:r>
            <a:r>
              <a:rPr lang="tr-TR" sz="1800" b="1" dirty="0">
                <a:solidFill>
                  <a:schemeClr val="tx1"/>
                </a:solidFill>
              </a:rPr>
              <a:t>İrade-i </a:t>
            </a:r>
            <a:r>
              <a:rPr lang="tr-TR" sz="1800" b="1" dirty="0" smtClean="0">
                <a:solidFill>
                  <a:schemeClr val="tx1"/>
                </a:solidFill>
              </a:rPr>
              <a:t>Milliye</a:t>
            </a:r>
            <a:r>
              <a:rPr lang="tr-TR" sz="1800" dirty="0" smtClean="0">
                <a:solidFill>
                  <a:schemeClr val="tx1"/>
                </a:solidFill>
              </a:rPr>
              <a:t>) yaptığı gibi </a:t>
            </a:r>
            <a:r>
              <a:rPr lang="tr-TR" sz="1800" b="1" dirty="0" smtClean="0">
                <a:solidFill>
                  <a:schemeClr val="tx1"/>
                </a:solidFill>
              </a:rPr>
              <a:t>Ankara’da da </a:t>
            </a:r>
            <a:r>
              <a:rPr lang="tr-TR" sz="1800" b="1" dirty="0">
                <a:solidFill>
                  <a:schemeClr val="tx1"/>
                </a:solidFill>
              </a:rPr>
              <a:t>bir </a:t>
            </a:r>
            <a:r>
              <a:rPr lang="tr-TR" sz="1800" b="1" dirty="0" smtClean="0">
                <a:solidFill>
                  <a:schemeClr val="tx1"/>
                </a:solidFill>
              </a:rPr>
              <a:t>gazete çıkardı. “Hâkimiyet-i Milliye” adını verdiği bu gazeteden başka “Anadolu Ajansı” adıyla  bir de </a:t>
            </a:r>
            <a:r>
              <a:rPr lang="tr-TR" sz="1800" b="1" dirty="0">
                <a:solidFill>
                  <a:schemeClr val="tx1"/>
                </a:solidFill>
              </a:rPr>
              <a:t>haber </a:t>
            </a:r>
            <a:r>
              <a:rPr lang="tr-TR" sz="1800" b="1" dirty="0" smtClean="0">
                <a:solidFill>
                  <a:schemeClr val="tx1"/>
                </a:solidFill>
              </a:rPr>
              <a:t>ajansı kurdu.</a:t>
            </a:r>
            <a:r>
              <a:rPr lang="tr-TR" sz="1800" dirty="0" smtClean="0">
                <a:solidFill>
                  <a:schemeClr val="tx1"/>
                </a:solidFill>
              </a:rPr>
              <a:t> Böylece iç ve dış kamuoyuna doğruları ve gerçekleri anlatarak Millî Mücadele’yi tanıtıp güçlendirmeye çalıştı</a:t>
            </a:r>
            <a:r>
              <a:rPr lang="tr-TR" sz="1800" dirty="0">
                <a:solidFill>
                  <a:schemeClr val="tx1"/>
                </a:solidFill>
              </a:rPr>
              <a:t>.</a:t>
            </a:r>
          </a:p>
        </p:txBody>
      </p:sp>
    </p:spTree>
    <p:extLst>
      <p:ext uri="{BB962C8B-B14F-4D97-AF65-F5344CB8AC3E}">
        <p14:creationId xmlns:p14="http://schemas.microsoft.com/office/powerpoint/2010/main" xmlns="" val="247126060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Türk Milletini İmha Planı: Sevr Antlaşması</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556792"/>
            <a:ext cx="8784976" cy="4680520"/>
          </a:xfrm>
        </p:spPr>
        <p:txBody>
          <a:bodyPr>
            <a:noAutofit/>
          </a:bodyPr>
          <a:lstStyle/>
          <a:p>
            <a:pPr marL="114300" indent="0" algn="just">
              <a:buNone/>
            </a:pPr>
            <a:r>
              <a:rPr lang="tr-TR" sz="1800" dirty="0">
                <a:solidFill>
                  <a:schemeClr val="tx1"/>
                </a:solidFill>
              </a:rPr>
              <a:t>İtilaf Devletleri, Paris Barış Konferansı’nda Birinci Dünya Savaşı’nın yenilen devletleriyle barış </a:t>
            </a:r>
            <a:r>
              <a:rPr lang="tr-TR" sz="1800" dirty="0" smtClean="0">
                <a:solidFill>
                  <a:schemeClr val="tx1"/>
                </a:solidFill>
              </a:rPr>
              <a:t>antlaşmaları  imzaladıkları halde Osmanlı Devleti ile  yapacakları antlaşmayı daha sonraya bırakmışlardı. </a:t>
            </a:r>
          </a:p>
          <a:p>
            <a:pPr marL="114300" indent="0" algn="just">
              <a:buNone/>
            </a:pPr>
            <a:r>
              <a:rPr lang="tr-TR" sz="1800" dirty="0">
                <a:solidFill>
                  <a:schemeClr val="tx1"/>
                </a:solidFill>
              </a:rPr>
              <a:t>İtilaf Devletleri, Paris Barış Konferansı’nda yarım bıraktıkları işi tamamlamak üzere önce Londra’da</a:t>
            </a:r>
            <a:r>
              <a:rPr lang="tr-TR" sz="1800" dirty="0" smtClean="0">
                <a:solidFill>
                  <a:schemeClr val="tx1"/>
                </a:solidFill>
              </a:rPr>
              <a:t>, 1920 </a:t>
            </a:r>
            <a:r>
              <a:rPr lang="tr-TR" sz="1800" dirty="0">
                <a:solidFill>
                  <a:schemeClr val="tx1"/>
                </a:solidFill>
              </a:rPr>
              <a:t>yılı Nisan ayı ortalarında da San Remo’da bir araya geldiler</a:t>
            </a:r>
            <a:r>
              <a:rPr lang="tr-TR" sz="1800" dirty="0" smtClean="0">
                <a:solidFill>
                  <a:schemeClr val="tx1"/>
                </a:solidFill>
              </a:rPr>
              <a:t>.</a:t>
            </a:r>
          </a:p>
          <a:p>
            <a:pPr marL="114300" indent="0" algn="just">
              <a:buNone/>
            </a:pPr>
            <a:r>
              <a:rPr lang="tr-TR" sz="1800" dirty="0">
                <a:solidFill>
                  <a:schemeClr val="tx1"/>
                </a:solidFill>
              </a:rPr>
              <a:t>San Remo Konferansı’na katılan </a:t>
            </a:r>
            <a:r>
              <a:rPr lang="tr-TR" sz="1800" dirty="0" smtClean="0">
                <a:solidFill>
                  <a:schemeClr val="tx1"/>
                </a:solidFill>
              </a:rPr>
              <a:t>İngiliz,Fransız </a:t>
            </a:r>
            <a:r>
              <a:rPr lang="tr-TR" sz="1800" dirty="0">
                <a:solidFill>
                  <a:schemeClr val="tx1"/>
                </a:solidFill>
              </a:rPr>
              <a:t>ve İtalyan temsilciler burada </a:t>
            </a:r>
            <a:r>
              <a:rPr lang="tr-TR" sz="1800" dirty="0" smtClean="0">
                <a:solidFill>
                  <a:schemeClr val="tx1"/>
                </a:solidFill>
              </a:rPr>
              <a:t>Osmanlı Devleti’ne </a:t>
            </a:r>
            <a:r>
              <a:rPr lang="tr-TR" sz="1800" dirty="0">
                <a:solidFill>
                  <a:schemeClr val="tx1"/>
                </a:solidFill>
              </a:rPr>
              <a:t>imzalatacakları antlaşma </a:t>
            </a:r>
            <a:r>
              <a:rPr lang="tr-TR" sz="1800" dirty="0" smtClean="0">
                <a:solidFill>
                  <a:schemeClr val="tx1"/>
                </a:solidFill>
              </a:rPr>
              <a:t>taslağına son şeklini verdiler. 11 Mayıs 1920’de de aldıkları kararları Paris’te bulunan Osmanlı  heyetine bildirerek antlaşmanın bir ay içinde imzalanmasını istediler. Bir yandan da  Osmanlı yönetimini bu antlaşmayı kabul etmeye  zorlamak için </a:t>
            </a:r>
            <a:r>
              <a:rPr lang="tr-TR" sz="1800" dirty="0">
                <a:solidFill>
                  <a:schemeClr val="tx1"/>
                </a:solidFill>
              </a:rPr>
              <a:t>Anadolu </a:t>
            </a:r>
            <a:r>
              <a:rPr lang="tr-TR" sz="1800" dirty="0" smtClean="0">
                <a:solidFill>
                  <a:schemeClr val="tx1"/>
                </a:solidFill>
              </a:rPr>
              <a:t>ve Trakya’daki Yunan  birliklerini harekete geçirdiler. Bunun üzerine  hükûmet, devletin ileri gelenlerine antlaşmanın imzalanması yönünde görüş bildirdi. Öneri, </a:t>
            </a:r>
            <a:r>
              <a:rPr lang="tr-TR" sz="1800" b="1" dirty="0" smtClean="0">
                <a:solidFill>
                  <a:schemeClr val="tx1"/>
                </a:solidFill>
              </a:rPr>
              <a:t>Saltanat Şûrasında </a:t>
            </a:r>
            <a:r>
              <a:rPr lang="tr-TR" sz="1800" dirty="0" smtClean="0">
                <a:solidFill>
                  <a:schemeClr val="tx1"/>
                </a:solidFill>
              </a:rPr>
              <a:t>da görüşüldü ve </a:t>
            </a:r>
            <a:r>
              <a:rPr lang="tr-TR" sz="1800" b="1" dirty="0" smtClean="0">
                <a:solidFill>
                  <a:schemeClr val="tx1"/>
                </a:solidFill>
              </a:rPr>
              <a:t>Topçu  Feriki (</a:t>
            </a:r>
            <a:r>
              <a:rPr lang="tr-TR" sz="1800" b="1" dirty="0">
                <a:solidFill>
                  <a:schemeClr val="tx1"/>
                </a:solidFill>
              </a:rPr>
              <a:t>Korgenerali</a:t>
            </a:r>
            <a:r>
              <a:rPr lang="tr-TR" sz="1800" b="1" dirty="0" smtClean="0">
                <a:solidFill>
                  <a:schemeClr val="tx1"/>
                </a:solidFill>
              </a:rPr>
              <a:t>) Rıza Paşa dışındaki tüm üyeler tarafından kabul edildi</a:t>
            </a:r>
            <a:r>
              <a:rPr lang="tr-TR" sz="1800" b="1" dirty="0">
                <a:solidFill>
                  <a:schemeClr val="tx1"/>
                </a:solidFill>
              </a:rPr>
              <a:t>. </a:t>
            </a:r>
            <a:r>
              <a:rPr lang="tr-TR" sz="1800" dirty="0">
                <a:solidFill>
                  <a:schemeClr val="tx1"/>
                </a:solidFill>
              </a:rPr>
              <a:t>Bu </a:t>
            </a:r>
            <a:r>
              <a:rPr lang="tr-TR" sz="1800" dirty="0" smtClean="0">
                <a:solidFill>
                  <a:schemeClr val="tx1"/>
                </a:solidFill>
              </a:rPr>
              <a:t>kararın ardından antlaşma metni, Fransa’ya giden bir Osmanlı heyeti tarafından </a:t>
            </a:r>
            <a:r>
              <a:rPr lang="tr-TR" sz="1800" b="1" dirty="0" smtClean="0">
                <a:solidFill>
                  <a:schemeClr val="tx1"/>
                </a:solidFill>
              </a:rPr>
              <a:t>10 Ağustos 1920’de  Paris yakınlarındaki Sevr kasabasında imzalandı.</a:t>
            </a:r>
            <a:r>
              <a:rPr lang="tr-TR" sz="1800" dirty="0" smtClean="0">
                <a:solidFill>
                  <a:schemeClr val="tx1"/>
                </a:solidFill>
              </a:rPr>
              <a:t> 433 </a:t>
            </a:r>
            <a:r>
              <a:rPr lang="tr-TR" sz="1800" dirty="0">
                <a:solidFill>
                  <a:schemeClr val="tx1"/>
                </a:solidFill>
              </a:rPr>
              <a:t>maddesi </a:t>
            </a:r>
            <a:r>
              <a:rPr lang="tr-TR" sz="1800" dirty="0" smtClean="0">
                <a:solidFill>
                  <a:schemeClr val="tx1"/>
                </a:solidFill>
              </a:rPr>
              <a:t> bulunan </a:t>
            </a:r>
            <a:r>
              <a:rPr lang="tr-TR" sz="1800" dirty="0">
                <a:solidFill>
                  <a:schemeClr val="tx1"/>
                </a:solidFill>
              </a:rPr>
              <a:t>Sevr </a:t>
            </a:r>
            <a:r>
              <a:rPr lang="tr-TR" sz="1800" dirty="0" smtClean="0">
                <a:solidFill>
                  <a:schemeClr val="tx1"/>
                </a:solidFill>
              </a:rPr>
              <a:t>Antlaşması’nın  bazı  maddeleri </a:t>
            </a:r>
            <a:r>
              <a:rPr lang="tr-TR" sz="1800" dirty="0">
                <a:solidFill>
                  <a:schemeClr val="tx1"/>
                </a:solidFill>
              </a:rPr>
              <a:t>şunlardır:</a:t>
            </a:r>
          </a:p>
        </p:txBody>
      </p:sp>
    </p:spTree>
    <p:extLst>
      <p:ext uri="{BB962C8B-B14F-4D97-AF65-F5344CB8AC3E}">
        <p14:creationId xmlns:p14="http://schemas.microsoft.com/office/powerpoint/2010/main" xmlns="" val="211495952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smtClean="0">
                <a:solidFill>
                  <a:srgbClr val="FF0000"/>
                </a:solidFill>
              </a:rPr>
              <a:t>Sevr Antlaşma Maddeleri</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484784"/>
            <a:ext cx="8784976" cy="4680520"/>
          </a:xfrm>
        </p:spPr>
        <p:txBody>
          <a:bodyPr>
            <a:noAutofit/>
          </a:bodyPr>
          <a:lstStyle/>
          <a:p>
            <a:pPr marL="114300" indent="0" algn="just">
              <a:buNone/>
            </a:pPr>
            <a:r>
              <a:rPr lang="tr-TR" sz="1800" b="1" dirty="0">
                <a:solidFill>
                  <a:schemeClr val="tx1"/>
                </a:solidFill>
              </a:rPr>
              <a:t>Saltanat Şurası bu anlaşmayı imzalamıştır.</a:t>
            </a:r>
          </a:p>
          <a:p>
            <a:pPr marL="114300" indent="0" algn="just">
              <a:buNone/>
            </a:pPr>
            <a:r>
              <a:rPr lang="tr-TR" sz="1800" dirty="0">
                <a:solidFill>
                  <a:schemeClr val="tx1"/>
                </a:solidFill>
              </a:rPr>
              <a:t>1)    Doğu Trakya ve Batı Anadolu Yunanlılara verilecek</a:t>
            </a:r>
          </a:p>
          <a:p>
            <a:pPr marL="114300" indent="0" algn="just">
              <a:buNone/>
            </a:pPr>
            <a:r>
              <a:rPr lang="tr-TR" sz="1800" dirty="0">
                <a:solidFill>
                  <a:schemeClr val="tx1"/>
                </a:solidFill>
              </a:rPr>
              <a:t>2)    Adana, Urfa, Antep, Suriye Fransa’ya verilecek</a:t>
            </a:r>
          </a:p>
          <a:p>
            <a:pPr marL="114300" indent="0" algn="just">
              <a:buNone/>
            </a:pPr>
            <a:r>
              <a:rPr lang="tr-TR" sz="1800" dirty="0">
                <a:solidFill>
                  <a:schemeClr val="tx1"/>
                </a:solidFill>
              </a:rPr>
              <a:t>3)    Arabistan, Musul dâhil Irak, İngiltere’ye verilecek</a:t>
            </a:r>
          </a:p>
          <a:p>
            <a:pPr marL="114300" indent="0" algn="just">
              <a:buNone/>
            </a:pPr>
            <a:r>
              <a:rPr lang="tr-TR" sz="1800" dirty="0">
                <a:solidFill>
                  <a:schemeClr val="tx1"/>
                </a:solidFill>
              </a:rPr>
              <a:t>4)    Güney Batı Anadolu İtalya’ya verilecek</a:t>
            </a:r>
          </a:p>
          <a:p>
            <a:pPr marL="114300" indent="0" algn="just">
              <a:buNone/>
            </a:pPr>
            <a:r>
              <a:rPr lang="tr-TR" sz="1800" dirty="0">
                <a:solidFill>
                  <a:schemeClr val="tx1"/>
                </a:solidFill>
              </a:rPr>
              <a:t>5)    Doğu’da Ermeni ve Kürt devleti kurulacak</a:t>
            </a:r>
          </a:p>
          <a:p>
            <a:pPr marL="114300" indent="0" algn="just">
              <a:buNone/>
            </a:pPr>
            <a:r>
              <a:rPr lang="tr-TR" sz="1800" dirty="0">
                <a:solidFill>
                  <a:schemeClr val="tx1"/>
                </a:solidFill>
              </a:rPr>
              <a:t>6)    Rodos, On iki ada İtalya’ya, Ege Adaları Yunanistan’a verilecek</a:t>
            </a:r>
          </a:p>
          <a:p>
            <a:pPr marL="114300" indent="0" algn="just">
              <a:buNone/>
            </a:pPr>
            <a:r>
              <a:rPr lang="tr-TR" sz="1800" dirty="0">
                <a:solidFill>
                  <a:schemeClr val="tx1"/>
                </a:solidFill>
              </a:rPr>
              <a:t>7)    İstanbul Osmanlının başkenti olarak kalacak, azınlık hakları korunmazsa işgal edilecek</a:t>
            </a:r>
          </a:p>
          <a:p>
            <a:pPr marL="114300" indent="0" algn="just">
              <a:buNone/>
            </a:pPr>
            <a:r>
              <a:rPr lang="tr-TR" sz="1800" dirty="0">
                <a:solidFill>
                  <a:schemeClr val="tx1"/>
                </a:solidFill>
              </a:rPr>
              <a:t>8)    Boğazlar içinde Türklerin olmadığı uluslar arası bir komisyon tarafından yönetilecek</a:t>
            </a:r>
          </a:p>
          <a:p>
            <a:pPr marL="114300" indent="0" algn="just">
              <a:buNone/>
            </a:pPr>
            <a:r>
              <a:rPr lang="tr-TR" sz="1800" dirty="0">
                <a:solidFill>
                  <a:schemeClr val="tx1"/>
                </a:solidFill>
              </a:rPr>
              <a:t>9)    Osmanlıda askerlik mecburi olmayacak</a:t>
            </a:r>
          </a:p>
          <a:p>
            <a:pPr marL="114300" indent="0" algn="just">
              <a:buNone/>
            </a:pPr>
            <a:r>
              <a:rPr lang="tr-TR" sz="1800" dirty="0">
                <a:solidFill>
                  <a:schemeClr val="tx1"/>
                </a:solidFill>
              </a:rPr>
              <a:t>10)  50.700 askerden fazla askeri olmayacaktır</a:t>
            </a:r>
          </a:p>
          <a:p>
            <a:pPr marL="114300" indent="0" algn="just">
              <a:buNone/>
            </a:pPr>
            <a:r>
              <a:rPr lang="tr-TR" sz="1800" dirty="0">
                <a:solidFill>
                  <a:schemeClr val="tx1"/>
                </a:solidFill>
              </a:rPr>
              <a:t>11)  Kapitülasyonlar bütün devletlere verilecek</a:t>
            </a:r>
          </a:p>
          <a:p>
            <a:pPr marL="114300" indent="0" algn="just">
              <a:buNone/>
            </a:pPr>
            <a:r>
              <a:rPr lang="tr-TR" sz="1800" dirty="0">
                <a:solidFill>
                  <a:schemeClr val="tx1"/>
                </a:solidFill>
              </a:rPr>
              <a:t>12)  Osmanlı savaş tazminatı ödeyecek </a:t>
            </a:r>
          </a:p>
        </p:txBody>
      </p:sp>
    </p:spTree>
    <p:extLst>
      <p:ext uri="{BB962C8B-B14F-4D97-AF65-F5344CB8AC3E}">
        <p14:creationId xmlns:p14="http://schemas.microsoft.com/office/powerpoint/2010/main" xmlns="" val="37919773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r>
              <a:rPr lang="tr-TR" sz="3600" b="1" cap="none" dirty="0">
                <a:solidFill>
                  <a:srgbClr val="FF0000"/>
                </a:solidFill>
              </a:rPr>
              <a:t>Sevr </a:t>
            </a:r>
            <a:r>
              <a:rPr lang="tr-TR" sz="3600" b="1" cap="none" dirty="0" smtClean="0">
                <a:solidFill>
                  <a:srgbClr val="FF0000"/>
                </a:solidFill>
              </a:rPr>
              <a:t>Antlaşması</a:t>
            </a:r>
            <a:r>
              <a:rPr lang="tr-TR" sz="3600" b="1" dirty="0" smtClean="0">
                <a:solidFill>
                  <a:schemeClr val="tx1"/>
                </a:solidFill>
              </a:rPr>
              <a:t> </a:t>
            </a:r>
            <a:r>
              <a:rPr lang="tr-TR" sz="2000" b="1" cap="none" dirty="0" smtClean="0">
                <a:solidFill>
                  <a:schemeClr val="tx1"/>
                </a:solidFill>
              </a:rPr>
              <a:t>(10 Ağustos 1920)</a:t>
            </a:r>
            <a:endParaRPr lang="tr-TR" sz="3600" b="1" cap="none" dirty="0">
              <a:solidFill>
                <a:srgbClr val="FF0000"/>
              </a:solidFill>
              <a:latin typeface="+mn-lt"/>
            </a:endParaRPr>
          </a:p>
        </p:txBody>
      </p:sp>
      <p:sp>
        <p:nvSpPr>
          <p:cNvPr id="2" name="İçerik Yer Tutucusu 1"/>
          <p:cNvSpPr>
            <a:spLocks noGrp="1"/>
          </p:cNvSpPr>
          <p:nvPr>
            <p:ph idx="1"/>
          </p:nvPr>
        </p:nvSpPr>
        <p:spPr>
          <a:xfrm>
            <a:off x="179512" y="1556792"/>
            <a:ext cx="8784976" cy="4680520"/>
          </a:xfrm>
        </p:spPr>
        <p:txBody>
          <a:bodyPr>
            <a:noAutofit/>
          </a:bodyPr>
          <a:lstStyle/>
          <a:p>
            <a:pPr marL="114300" indent="0" algn="just">
              <a:buNone/>
            </a:pPr>
            <a:r>
              <a:rPr lang="tr-TR" sz="1800" dirty="0">
                <a:solidFill>
                  <a:schemeClr val="tx1"/>
                </a:solidFill>
              </a:rPr>
              <a:t> Sevr Osmanlının imzaladığı son anlaşmadır.</a:t>
            </a:r>
          </a:p>
          <a:p>
            <a:pPr marL="114300" indent="0" algn="just">
              <a:buNone/>
            </a:pPr>
            <a:r>
              <a:rPr lang="tr-TR" sz="1800" dirty="0">
                <a:solidFill>
                  <a:schemeClr val="tx1"/>
                </a:solidFill>
              </a:rPr>
              <a:t> Bu anlaşmayı imzalayanları TBMM vatan haini ilan etmiştir.</a:t>
            </a:r>
          </a:p>
          <a:p>
            <a:pPr marL="114300" indent="0" algn="just">
              <a:buNone/>
            </a:pPr>
            <a:r>
              <a:rPr lang="tr-TR" sz="1800" dirty="0">
                <a:solidFill>
                  <a:schemeClr val="tx1"/>
                </a:solidFill>
              </a:rPr>
              <a:t> Sevr anlaşması hukuken geçersiz bir anlaşmadır. Çünkü Osmanlı anayasasına göre bir </a:t>
            </a:r>
            <a:r>
              <a:rPr lang="tr-TR" sz="1800" dirty="0" smtClean="0">
                <a:solidFill>
                  <a:schemeClr val="tx1"/>
                </a:solidFill>
              </a:rPr>
              <a:t>anlaşmanın </a:t>
            </a:r>
            <a:r>
              <a:rPr lang="tr-TR" sz="1800" dirty="0">
                <a:solidFill>
                  <a:schemeClr val="tx1"/>
                </a:solidFill>
              </a:rPr>
              <a:t>geçerli olabilmesi için Meclis-i Mebusan tarafından onaylanması gerekiyordu.</a:t>
            </a:r>
          </a:p>
          <a:p>
            <a:pPr marL="114300" indent="0" algn="just">
              <a:buNone/>
            </a:pPr>
            <a:r>
              <a:rPr lang="tr-TR" sz="1800" b="1" dirty="0">
                <a:solidFill>
                  <a:schemeClr val="tx1"/>
                </a:solidFill>
              </a:rPr>
              <a:t>Oysa Misak-ı Milli kararları kabul edildiği için Meclis-i Mebusan kapatılmıştı. </a:t>
            </a:r>
          </a:p>
          <a:p>
            <a:pPr marL="114300" indent="0" algn="just">
              <a:buNone/>
            </a:pPr>
            <a:r>
              <a:rPr lang="tr-TR" sz="1800" dirty="0">
                <a:solidFill>
                  <a:schemeClr val="tx1"/>
                </a:solidFill>
              </a:rPr>
              <a:t> Bu anlaşma Türk milletine bağımsızlık duygusu aşılamıştır.</a:t>
            </a:r>
          </a:p>
          <a:p>
            <a:pPr marL="114300" indent="0" algn="just">
              <a:buNone/>
            </a:pPr>
            <a:r>
              <a:rPr lang="tr-TR" sz="1800" dirty="0">
                <a:solidFill>
                  <a:schemeClr val="tx1"/>
                </a:solidFill>
              </a:rPr>
              <a:t> Sevr’in imzalanması TBMM’nin haklılığını da göstermiştir. </a:t>
            </a:r>
          </a:p>
        </p:txBody>
      </p:sp>
    </p:spTree>
    <p:extLst>
      <p:ext uri="{BB962C8B-B14F-4D97-AF65-F5344CB8AC3E}">
        <p14:creationId xmlns:p14="http://schemas.microsoft.com/office/powerpoint/2010/main" xmlns="" val="344737322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endParaRPr lang="tr-TR"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899" y="116632"/>
            <a:ext cx="9039433" cy="64807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Metin kutusu 4"/>
          <p:cNvSpPr txBox="1"/>
          <p:nvPr/>
        </p:nvSpPr>
        <p:spPr>
          <a:xfrm>
            <a:off x="4093808" y="1763524"/>
            <a:ext cx="1486304" cy="369332"/>
          </a:xfrm>
          <a:prstGeom prst="rect">
            <a:avLst/>
          </a:prstGeom>
          <a:noFill/>
        </p:spPr>
        <p:txBody>
          <a:bodyPr wrap="none" rtlCol="0">
            <a:spAutoFit/>
          </a:bodyPr>
          <a:lstStyle/>
          <a:p>
            <a:r>
              <a:rPr lang="tr-TR" b="1" dirty="0">
                <a:solidFill>
                  <a:srgbClr val="FF0000"/>
                </a:solidFill>
              </a:rPr>
              <a:t>Panslavizm </a:t>
            </a:r>
          </a:p>
        </p:txBody>
      </p:sp>
      <p:sp>
        <p:nvSpPr>
          <p:cNvPr id="9" name="Metin kutusu 8"/>
          <p:cNvSpPr txBox="1"/>
          <p:nvPr/>
        </p:nvSpPr>
        <p:spPr>
          <a:xfrm>
            <a:off x="1043608" y="3379678"/>
            <a:ext cx="854721" cy="369332"/>
          </a:xfrm>
          <a:prstGeom prst="rect">
            <a:avLst/>
          </a:prstGeom>
          <a:noFill/>
        </p:spPr>
        <p:txBody>
          <a:bodyPr wrap="none" rtlCol="0">
            <a:spAutoFit/>
          </a:bodyPr>
          <a:lstStyle/>
          <a:p>
            <a:r>
              <a:rPr lang="tr-TR" b="1" dirty="0">
                <a:solidFill>
                  <a:srgbClr val="FF0000"/>
                </a:solidFill>
              </a:rPr>
              <a:t>Suriye</a:t>
            </a:r>
          </a:p>
        </p:txBody>
      </p:sp>
      <p:sp>
        <p:nvSpPr>
          <p:cNvPr id="10" name="Metin kutusu 9"/>
          <p:cNvSpPr txBox="1"/>
          <p:nvPr/>
        </p:nvSpPr>
        <p:spPr>
          <a:xfrm>
            <a:off x="2532550" y="4437112"/>
            <a:ext cx="808235" cy="369332"/>
          </a:xfrm>
          <a:prstGeom prst="rect">
            <a:avLst/>
          </a:prstGeom>
          <a:noFill/>
        </p:spPr>
        <p:txBody>
          <a:bodyPr wrap="none" rtlCol="0">
            <a:spAutoFit/>
          </a:bodyPr>
          <a:lstStyle/>
          <a:p>
            <a:r>
              <a:rPr lang="tr-TR" b="1" dirty="0">
                <a:solidFill>
                  <a:srgbClr val="FF0000"/>
                </a:solidFill>
              </a:rPr>
              <a:t>Sivas </a:t>
            </a:r>
          </a:p>
        </p:txBody>
      </p:sp>
      <p:sp>
        <p:nvSpPr>
          <p:cNvPr id="11" name="Metin kutusu 10"/>
          <p:cNvSpPr txBox="1"/>
          <p:nvPr/>
        </p:nvSpPr>
        <p:spPr>
          <a:xfrm>
            <a:off x="2283764" y="4437112"/>
            <a:ext cx="248786" cy="369332"/>
          </a:xfrm>
          <a:prstGeom prst="rect">
            <a:avLst/>
          </a:prstGeom>
          <a:noFill/>
        </p:spPr>
        <p:txBody>
          <a:bodyPr wrap="none" rtlCol="0">
            <a:spAutoFit/>
          </a:bodyPr>
          <a:lstStyle/>
          <a:p>
            <a:r>
              <a:rPr lang="tr-TR" b="1" dirty="0" smtClean="0">
                <a:solidFill>
                  <a:srgbClr val="FF0000"/>
                </a:solidFill>
              </a:rPr>
              <a:t> </a:t>
            </a:r>
            <a:endParaRPr lang="tr-TR" b="1" dirty="0">
              <a:solidFill>
                <a:srgbClr val="FF0000"/>
              </a:solidFill>
            </a:endParaRPr>
          </a:p>
        </p:txBody>
      </p:sp>
      <p:sp>
        <p:nvSpPr>
          <p:cNvPr id="12" name="Metin kutusu 11"/>
          <p:cNvSpPr txBox="1"/>
          <p:nvPr/>
        </p:nvSpPr>
        <p:spPr>
          <a:xfrm>
            <a:off x="2843808" y="2348880"/>
            <a:ext cx="1431802" cy="369332"/>
          </a:xfrm>
          <a:prstGeom prst="rect">
            <a:avLst/>
          </a:prstGeom>
          <a:noFill/>
        </p:spPr>
        <p:txBody>
          <a:bodyPr wrap="none" rtlCol="0">
            <a:spAutoFit/>
          </a:bodyPr>
          <a:lstStyle/>
          <a:p>
            <a:r>
              <a:rPr lang="tr-TR" b="1" dirty="0">
                <a:solidFill>
                  <a:srgbClr val="FF0000"/>
                </a:solidFill>
              </a:rPr>
              <a:t>Çanakkale</a:t>
            </a:r>
          </a:p>
        </p:txBody>
      </p:sp>
      <p:sp>
        <p:nvSpPr>
          <p:cNvPr id="15" name="Metin kutusu 14"/>
          <p:cNvSpPr txBox="1"/>
          <p:nvPr/>
        </p:nvSpPr>
        <p:spPr>
          <a:xfrm>
            <a:off x="3605807" y="3776265"/>
            <a:ext cx="1375698" cy="369332"/>
          </a:xfrm>
          <a:prstGeom prst="rect">
            <a:avLst/>
          </a:prstGeom>
          <a:noFill/>
        </p:spPr>
        <p:txBody>
          <a:bodyPr wrap="none" rtlCol="0">
            <a:spAutoFit/>
          </a:bodyPr>
          <a:lstStyle/>
          <a:p>
            <a:r>
              <a:rPr lang="tr-TR" b="1" dirty="0">
                <a:solidFill>
                  <a:srgbClr val="FF0000"/>
                </a:solidFill>
              </a:rPr>
              <a:t>Kilikyalılar </a:t>
            </a:r>
          </a:p>
        </p:txBody>
      </p:sp>
      <p:sp>
        <p:nvSpPr>
          <p:cNvPr id="16" name="Metin kutusu 15"/>
          <p:cNvSpPr txBox="1"/>
          <p:nvPr/>
        </p:nvSpPr>
        <p:spPr>
          <a:xfrm>
            <a:off x="4301431" y="4806444"/>
            <a:ext cx="1398140" cy="369332"/>
          </a:xfrm>
          <a:prstGeom prst="rect">
            <a:avLst/>
          </a:prstGeom>
          <a:noFill/>
        </p:spPr>
        <p:txBody>
          <a:bodyPr wrap="none" rtlCol="0">
            <a:spAutoFit/>
          </a:bodyPr>
          <a:lstStyle/>
          <a:p>
            <a:r>
              <a:rPr lang="tr-TR" b="1" dirty="0">
                <a:solidFill>
                  <a:srgbClr val="FF0000"/>
                </a:solidFill>
              </a:rPr>
              <a:t>Misakımillî </a:t>
            </a:r>
          </a:p>
        </p:txBody>
      </p:sp>
      <p:sp>
        <p:nvSpPr>
          <p:cNvPr id="17" name="Metin kutusu 16"/>
          <p:cNvSpPr txBox="1"/>
          <p:nvPr/>
        </p:nvSpPr>
        <p:spPr>
          <a:xfrm>
            <a:off x="6178722" y="5143510"/>
            <a:ext cx="862737" cy="369332"/>
          </a:xfrm>
          <a:prstGeom prst="rect">
            <a:avLst/>
          </a:prstGeom>
          <a:noFill/>
        </p:spPr>
        <p:txBody>
          <a:bodyPr wrap="none" rtlCol="0">
            <a:spAutoFit/>
          </a:bodyPr>
          <a:lstStyle/>
          <a:p>
            <a:r>
              <a:rPr lang="tr-TR" b="1" dirty="0">
                <a:solidFill>
                  <a:srgbClr val="FF0000"/>
                </a:solidFill>
              </a:rPr>
              <a:t>Sinop </a:t>
            </a:r>
          </a:p>
        </p:txBody>
      </p:sp>
      <p:sp>
        <p:nvSpPr>
          <p:cNvPr id="18" name="Metin kutusu 17"/>
          <p:cNvSpPr txBox="1"/>
          <p:nvPr/>
        </p:nvSpPr>
        <p:spPr>
          <a:xfrm>
            <a:off x="4648350" y="5877272"/>
            <a:ext cx="1135247" cy="369332"/>
          </a:xfrm>
          <a:prstGeom prst="rect">
            <a:avLst/>
          </a:prstGeom>
          <a:noFill/>
        </p:spPr>
        <p:txBody>
          <a:bodyPr wrap="none" rtlCol="0">
            <a:spAutoFit/>
          </a:bodyPr>
          <a:lstStyle/>
          <a:p>
            <a:r>
              <a:rPr lang="tr-TR" b="1" dirty="0">
                <a:solidFill>
                  <a:srgbClr val="FF0000"/>
                </a:solidFill>
              </a:rPr>
              <a:t>Ankara  </a:t>
            </a:r>
          </a:p>
        </p:txBody>
      </p:sp>
    </p:spTree>
    <p:extLst>
      <p:ext uri="{BB962C8B-B14F-4D97-AF65-F5344CB8AC3E}">
        <p14:creationId xmlns:p14="http://schemas.microsoft.com/office/powerpoint/2010/main" xmlns="" val="2235397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2" grpId="0"/>
      <p:bldP spid="15" grpId="0"/>
      <p:bldP spid="16" grpId="0"/>
      <p:bldP spid="17" grpId="0"/>
      <p:bldP spid="1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1"/>
          <p:cNvSpPr>
            <a:spLocks noGrp="1"/>
          </p:cNvSpPr>
          <p:nvPr>
            <p:ph type="title"/>
          </p:nvPr>
        </p:nvSpPr>
        <p:spPr/>
        <p:txBody>
          <a:bodyPr>
            <a:noAutofit/>
          </a:bodyPr>
          <a:lstStyle/>
          <a:p>
            <a:endParaRPr lang="tr-TR" sz="3600" b="1" cap="none" dirty="0">
              <a:solidFill>
                <a:srgbClr val="FF0000"/>
              </a:solidFill>
              <a:latin typeface="+mn-lt"/>
            </a:endParaRPr>
          </a:p>
        </p:txBody>
      </p:sp>
      <p:sp>
        <p:nvSpPr>
          <p:cNvPr id="2" name="İçerik Yer Tutucusu 1"/>
          <p:cNvSpPr>
            <a:spLocks noGrp="1"/>
          </p:cNvSpPr>
          <p:nvPr>
            <p:ph idx="1"/>
          </p:nvPr>
        </p:nvSpPr>
        <p:spPr>
          <a:xfrm>
            <a:off x="179512" y="1556792"/>
            <a:ext cx="8784976" cy="4680520"/>
          </a:xfrm>
        </p:spPr>
        <p:txBody>
          <a:bodyPr>
            <a:noAutofit/>
          </a:bodyPr>
          <a:lstStyle/>
          <a:p>
            <a:pPr marL="114300" indent="0" algn="just">
              <a:buNone/>
            </a:pPr>
            <a:endParaRPr lang="tr-TR" sz="1800" dirty="0">
              <a:solidFill>
                <a:schemeClr val="tx1"/>
              </a:solidFill>
            </a:endParaRP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32656"/>
            <a:ext cx="8893406" cy="6408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Metin kutusu 7"/>
          <p:cNvSpPr txBox="1"/>
          <p:nvPr/>
        </p:nvSpPr>
        <p:spPr>
          <a:xfrm>
            <a:off x="107504" y="692696"/>
            <a:ext cx="34657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
        <p:nvSpPr>
          <p:cNvPr id="9" name="Metin kutusu 8"/>
          <p:cNvSpPr txBox="1"/>
          <p:nvPr/>
        </p:nvSpPr>
        <p:spPr>
          <a:xfrm>
            <a:off x="126740" y="1398905"/>
            <a:ext cx="327334" cy="369332"/>
          </a:xfrm>
          <a:prstGeom prst="rect">
            <a:avLst/>
          </a:prstGeom>
          <a:noFill/>
        </p:spPr>
        <p:txBody>
          <a:bodyPr wrap="none" rtlCol="0">
            <a:spAutoFit/>
          </a:bodyPr>
          <a:lstStyle/>
          <a:p>
            <a:r>
              <a:rPr lang="tr-TR" b="1" dirty="0">
                <a:solidFill>
                  <a:srgbClr val="FF0000"/>
                </a:solidFill>
              </a:rPr>
              <a:t>Y</a:t>
            </a:r>
          </a:p>
        </p:txBody>
      </p:sp>
      <p:sp>
        <p:nvSpPr>
          <p:cNvPr id="10" name="Metin kutusu 9"/>
          <p:cNvSpPr txBox="1"/>
          <p:nvPr/>
        </p:nvSpPr>
        <p:spPr>
          <a:xfrm>
            <a:off x="107504" y="1916832"/>
            <a:ext cx="327334" cy="369332"/>
          </a:xfrm>
          <a:prstGeom prst="rect">
            <a:avLst/>
          </a:prstGeom>
          <a:noFill/>
        </p:spPr>
        <p:txBody>
          <a:bodyPr wrap="none" rtlCol="0">
            <a:spAutoFit/>
          </a:bodyPr>
          <a:lstStyle/>
          <a:p>
            <a:r>
              <a:rPr lang="tr-TR" b="1" dirty="0">
                <a:solidFill>
                  <a:srgbClr val="FF0000"/>
                </a:solidFill>
              </a:rPr>
              <a:t>Y</a:t>
            </a:r>
          </a:p>
        </p:txBody>
      </p:sp>
      <p:sp>
        <p:nvSpPr>
          <p:cNvPr id="11" name="Metin kutusu 10"/>
          <p:cNvSpPr txBox="1"/>
          <p:nvPr/>
        </p:nvSpPr>
        <p:spPr>
          <a:xfrm>
            <a:off x="126740" y="2564904"/>
            <a:ext cx="327334" cy="369332"/>
          </a:xfrm>
          <a:prstGeom prst="rect">
            <a:avLst/>
          </a:prstGeom>
          <a:noFill/>
        </p:spPr>
        <p:txBody>
          <a:bodyPr wrap="none" rtlCol="0">
            <a:spAutoFit/>
          </a:bodyPr>
          <a:lstStyle/>
          <a:p>
            <a:r>
              <a:rPr lang="tr-TR" b="1" dirty="0">
                <a:solidFill>
                  <a:srgbClr val="FF0000"/>
                </a:solidFill>
              </a:rPr>
              <a:t>Y</a:t>
            </a:r>
          </a:p>
        </p:txBody>
      </p:sp>
      <p:sp>
        <p:nvSpPr>
          <p:cNvPr id="13" name="Metin kutusu 12"/>
          <p:cNvSpPr txBox="1"/>
          <p:nvPr/>
        </p:nvSpPr>
        <p:spPr>
          <a:xfrm>
            <a:off x="133015" y="3136322"/>
            <a:ext cx="34657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
        <p:nvSpPr>
          <p:cNvPr id="14" name="Metin kutusu 13"/>
          <p:cNvSpPr txBox="1"/>
          <p:nvPr/>
        </p:nvSpPr>
        <p:spPr>
          <a:xfrm>
            <a:off x="107504" y="3717032"/>
            <a:ext cx="34657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
        <p:nvSpPr>
          <p:cNvPr id="15" name="Metin kutusu 14"/>
          <p:cNvSpPr txBox="1"/>
          <p:nvPr/>
        </p:nvSpPr>
        <p:spPr>
          <a:xfrm>
            <a:off x="107504" y="4293096"/>
            <a:ext cx="327334" cy="369332"/>
          </a:xfrm>
          <a:prstGeom prst="rect">
            <a:avLst/>
          </a:prstGeom>
          <a:noFill/>
        </p:spPr>
        <p:txBody>
          <a:bodyPr wrap="none" rtlCol="0">
            <a:spAutoFit/>
          </a:bodyPr>
          <a:lstStyle/>
          <a:p>
            <a:r>
              <a:rPr lang="tr-TR" b="1" dirty="0">
                <a:solidFill>
                  <a:srgbClr val="FF0000"/>
                </a:solidFill>
              </a:rPr>
              <a:t>Y</a:t>
            </a:r>
          </a:p>
        </p:txBody>
      </p:sp>
      <p:sp>
        <p:nvSpPr>
          <p:cNvPr id="16" name="Metin kutusu 15"/>
          <p:cNvSpPr txBox="1"/>
          <p:nvPr/>
        </p:nvSpPr>
        <p:spPr>
          <a:xfrm>
            <a:off x="107504" y="4869160"/>
            <a:ext cx="327334" cy="369332"/>
          </a:xfrm>
          <a:prstGeom prst="rect">
            <a:avLst/>
          </a:prstGeom>
          <a:noFill/>
        </p:spPr>
        <p:txBody>
          <a:bodyPr wrap="none" rtlCol="0">
            <a:spAutoFit/>
          </a:bodyPr>
          <a:lstStyle/>
          <a:p>
            <a:r>
              <a:rPr lang="tr-TR" b="1" dirty="0">
                <a:solidFill>
                  <a:srgbClr val="FF0000"/>
                </a:solidFill>
              </a:rPr>
              <a:t>Y</a:t>
            </a:r>
          </a:p>
        </p:txBody>
      </p:sp>
      <p:sp>
        <p:nvSpPr>
          <p:cNvPr id="17" name="Metin kutusu 16"/>
          <p:cNvSpPr txBox="1"/>
          <p:nvPr/>
        </p:nvSpPr>
        <p:spPr>
          <a:xfrm>
            <a:off x="133015" y="5445224"/>
            <a:ext cx="327334" cy="369332"/>
          </a:xfrm>
          <a:prstGeom prst="rect">
            <a:avLst/>
          </a:prstGeom>
          <a:noFill/>
        </p:spPr>
        <p:txBody>
          <a:bodyPr wrap="none" rtlCol="0">
            <a:spAutoFit/>
          </a:bodyPr>
          <a:lstStyle/>
          <a:p>
            <a:r>
              <a:rPr lang="tr-TR" b="1" dirty="0">
                <a:solidFill>
                  <a:srgbClr val="FF0000"/>
                </a:solidFill>
              </a:rPr>
              <a:t>Y</a:t>
            </a:r>
          </a:p>
        </p:txBody>
      </p:sp>
      <p:sp>
        <p:nvSpPr>
          <p:cNvPr id="18" name="Metin kutusu 17"/>
          <p:cNvSpPr txBox="1"/>
          <p:nvPr/>
        </p:nvSpPr>
        <p:spPr>
          <a:xfrm>
            <a:off x="133015" y="6021288"/>
            <a:ext cx="346570" cy="369332"/>
          </a:xfrm>
          <a:prstGeom prst="rect">
            <a:avLst/>
          </a:prstGeom>
          <a:noFill/>
        </p:spPr>
        <p:txBody>
          <a:bodyPr wrap="none" rtlCol="0">
            <a:spAutoFit/>
          </a:bodyPr>
          <a:lstStyle/>
          <a:p>
            <a:r>
              <a:rPr lang="tr-TR" b="1" dirty="0" smtClean="0">
                <a:solidFill>
                  <a:srgbClr val="FF0000"/>
                </a:solidFill>
              </a:rPr>
              <a:t>D</a:t>
            </a:r>
            <a:endParaRPr lang="tr-TR" b="1" dirty="0">
              <a:solidFill>
                <a:srgbClr val="FF0000"/>
              </a:solidFill>
            </a:endParaRPr>
          </a:p>
        </p:txBody>
      </p:sp>
    </p:spTree>
    <p:extLst>
      <p:ext uri="{BB962C8B-B14F-4D97-AF65-F5344CB8AC3E}">
        <p14:creationId xmlns:p14="http://schemas.microsoft.com/office/powerpoint/2010/main" xmlns="" val="2939535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P spid="15" grpId="0"/>
      <p:bldP spid="16" grpId="0"/>
      <p:bldP spid="17" grpId="0"/>
      <p:bldP spid="1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3362" y="188640"/>
            <a:ext cx="8677275" cy="2028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1000" y="2581275"/>
            <a:ext cx="8382000" cy="1695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4920" y="4797152"/>
            <a:ext cx="7915275" cy="895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Oval 4"/>
          <p:cNvSpPr/>
          <p:nvPr/>
        </p:nvSpPr>
        <p:spPr>
          <a:xfrm>
            <a:off x="4567857" y="1772816"/>
            <a:ext cx="432048" cy="3726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noFill/>
            </a:endParaRPr>
          </a:p>
        </p:txBody>
      </p:sp>
      <p:sp>
        <p:nvSpPr>
          <p:cNvPr id="10" name="Oval 9"/>
          <p:cNvSpPr/>
          <p:nvPr/>
        </p:nvSpPr>
        <p:spPr>
          <a:xfrm>
            <a:off x="2411760" y="3904084"/>
            <a:ext cx="432048" cy="3726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noFill/>
            </a:endParaRPr>
          </a:p>
        </p:txBody>
      </p:sp>
      <p:sp>
        <p:nvSpPr>
          <p:cNvPr id="11" name="Oval 10"/>
          <p:cNvSpPr/>
          <p:nvPr/>
        </p:nvSpPr>
        <p:spPr>
          <a:xfrm>
            <a:off x="4351833" y="5058506"/>
            <a:ext cx="432048" cy="3726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noFill/>
            </a:endParaRPr>
          </a:p>
        </p:txBody>
      </p:sp>
    </p:spTree>
    <p:extLst>
      <p:ext uri="{BB962C8B-B14F-4D97-AF65-F5344CB8AC3E}">
        <p14:creationId xmlns:p14="http://schemas.microsoft.com/office/powerpoint/2010/main" xmlns="" val="809731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332656"/>
            <a:ext cx="8267700" cy="923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7984" y="1890898"/>
            <a:ext cx="8743950" cy="1314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6812"/>
          <a:stretch/>
        </p:blipFill>
        <p:spPr bwMode="auto">
          <a:xfrm>
            <a:off x="304478" y="3789040"/>
            <a:ext cx="8286750" cy="16154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Oval 6"/>
          <p:cNvSpPr/>
          <p:nvPr/>
        </p:nvSpPr>
        <p:spPr>
          <a:xfrm>
            <a:off x="467544" y="620688"/>
            <a:ext cx="432048" cy="3726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noFill/>
            </a:endParaRPr>
          </a:p>
        </p:txBody>
      </p:sp>
      <p:sp>
        <p:nvSpPr>
          <p:cNvPr id="8" name="Oval 7"/>
          <p:cNvSpPr/>
          <p:nvPr/>
        </p:nvSpPr>
        <p:spPr>
          <a:xfrm>
            <a:off x="683568" y="2832707"/>
            <a:ext cx="432048" cy="3726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noFill/>
            </a:endParaRPr>
          </a:p>
        </p:txBody>
      </p:sp>
      <p:sp>
        <p:nvSpPr>
          <p:cNvPr id="10" name="Oval 9"/>
          <p:cNvSpPr/>
          <p:nvPr/>
        </p:nvSpPr>
        <p:spPr>
          <a:xfrm>
            <a:off x="6156176" y="5031872"/>
            <a:ext cx="432048" cy="3726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noFill/>
            </a:endParaRPr>
          </a:p>
        </p:txBody>
      </p:sp>
    </p:spTree>
    <p:extLst>
      <p:ext uri="{BB962C8B-B14F-4D97-AF65-F5344CB8AC3E}">
        <p14:creationId xmlns:p14="http://schemas.microsoft.com/office/powerpoint/2010/main" xmlns="" val="232228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czacı">
  <a:themeElements>
    <a:clrScheme name="Eczacı">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Eczacı">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czacı">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792</TotalTime>
  <Words>8050</Words>
  <PresentationFormat>Ekran Gösterisi (4:3)</PresentationFormat>
  <Paragraphs>506</Paragraphs>
  <Slides>98</Slides>
  <Notes>1</Notes>
  <HiddenSlides>0</HiddenSlides>
  <MMClips>0</MMClips>
  <ScaleCrop>false</ScaleCrop>
  <HeadingPairs>
    <vt:vector size="4" baseType="variant">
      <vt:variant>
        <vt:lpstr>Tema</vt:lpstr>
      </vt:variant>
      <vt:variant>
        <vt:i4>1</vt:i4>
      </vt:variant>
      <vt:variant>
        <vt:lpstr>Slayt Başlıkları</vt:lpstr>
      </vt:variant>
      <vt:variant>
        <vt:i4>98</vt:i4>
      </vt:variant>
    </vt:vector>
  </HeadingPairs>
  <TitlesOfParts>
    <vt:vector size="99" baseType="lpstr">
      <vt:lpstr>Eczacı</vt:lpstr>
      <vt:lpstr>Slayt 1</vt:lpstr>
      <vt:lpstr>SÖMÜRGECİLİK, HAMMADDE ARAYIŞI, SİLAHLANMA YARIŞI</vt:lpstr>
      <vt:lpstr>MİLLİYETÇİLİK</vt:lpstr>
      <vt:lpstr>Slayt 4</vt:lpstr>
      <vt:lpstr>Slayt 5</vt:lpstr>
      <vt:lpstr>Slayt 6</vt:lpstr>
      <vt:lpstr>İlk kıvılcım</vt:lpstr>
      <vt:lpstr>Slayt 8</vt:lpstr>
      <vt:lpstr>Slayt 9</vt:lpstr>
      <vt:lpstr>Slayt 10</vt:lpstr>
      <vt:lpstr>Slayt 11</vt:lpstr>
      <vt:lpstr>İsmet inönü sözü</vt:lpstr>
      <vt:lpstr>Osmanlı topraklarının bölüşülmesini öngören gizli antlaşmalar </vt:lpstr>
      <vt:lpstr>Osmalının Savaştığı Cepheler</vt:lpstr>
      <vt:lpstr>Kafkas Cephesi:</vt:lpstr>
      <vt:lpstr>Çanakkale Cephesi</vt:lpstr>
      <vt:lpstr>Çanakkale Cephesi</vt:lpstr>
      <vt:lpstr>İran-Irak Cephesi</vt:lpstr>
      <vt:lpstr>Kanal-Sina-Filistin-Suriye Cephesi</vt:lpstr>
      <vt:lpstr>Hicaz-Yemen Cephesi</vt:lpstr>
      <vt:lpstr>GALİÇYA – MAKEDONYA – ROMANYA CEPHELERİ</vt:lpstr>
      <vt:lpstr>Slayt 22</vt:lpstr>
      <vt:lpstr>Slayt 23</vt:lpstr>
      <vt:lpstr>Slayt 24</vt:lpstr>
      <vt:lpstr>Birinci Dünya Savaşı’nın Sonu Ve Mondros Ateşkes Antlaşması</vt:lpstr>
      <vt:lpstr>Mondros Ateşkes Antlaşması Maddeleri</vt:lpstr>
      <vt:lpstr>Mondros Ateşkes Antlaşması Maddeleri</vt:lpstr>
      <vt:lpstr>Mondros Ateşkes Antlaşmasının Başarı Olarak Görülmesi</vt:lpstr>
      <vt:lpstr>Mustafa Kemal’in Mondros Ateşkes Antlaşmasına Yorumu</vt:lpstr>
      <vt:lpstr>Mustafa Kemal’in Mondros Ateşkes Antlaşmasına Karşı Halkı Örgütlemeye Başlıyor</vt:lpstr>
      <vt:lpstr>Mondros Ateşkes Antlaşması’nın Uygulanışı</vt:lpstr>
      <vt:lpstr>Mondros Ateşkes Antlaşması’nın Uygulanışı</vt:lpstr>
      <vt:lpstr>Mondros Ateşkes Antlaşması’nın Uygulanışı</vt:lpstr>
      <vt:lpstr>Mondros Ateşkes Antlaşması’na Göre İşgal Edilen Yerler</vt:lpstr>
      <vt:lpstr>PARİS BARIŞ KONFERANSI (18 Ocak 1919 )</vt:lpstr>
      <vt:lpstr>PARİS BARIŞ KONFERANSI SONUNDA İMZALANAN ATEŞKES ANTLAŞMALARI</vt:lpstr>
      <vt:lpstr>Memleketin İç Durumu ve Cemiyetler</vt:lpstr>
      <vt:lpstr>Millî Varlığa Düşman Cemiyetler Azınlıkların Kurduğu</vt:lpstr>
      <vt:lpstr>Millî Varlığa Düşman Cemiyetler Azınlıkların Kurduğu</vt:lpstr>
      <vt:lpstr>Millî Varlığa Düşman Cemiyetler (Türkler Tarafından Kurulan)</vt:lpstr>
      <vt:lpstr>Millî Varlığa Düşman Cemiyetler (Türkler Tarafından Kurulan)</vt:lpstr>
      <vt:lpstr>Millî Varlığa Düşman Cemiyetler (Türkler Tarafından Kurulan)</vt:lpstr>
      <vt:lpstr>Millî Varlığa Düşman Cemiyetler (Türkler Tarafından Kurulan)</vt:lpstr>
      <vt:lpstr>Millî Varlığa Düşman Cemiyetler (Türkler Tarafından Kurulan)</vt:lpstr>
      <vt:lpstr>Milli Varlığa Düşman Cemiyetlerin Genel Özellikleri </vt:lpstr>
      <vt:lpstr>Zararlı Cemiyetlerin Ortak Özellikleri </vt:lpstr>
      <vt:lpstr>Millî Cemiyetler</vt:lpstr>
      <vt:lpstr>Millî Cemiyetler</vt:lpstr>
      <vt:lpstr>Millî Cemiyetleri Tanıyalım</vt:lpstr>
      <vt:lpstr>Millî Cemiyetleri Tanıyalım</vt:lpstr>
      <vt:lpstr>Millî Cemiyetleri Tanıyalım</vt:lpstr>
      <vt:lpstr>Millî Cemiyetleri Tanıyalım</vt:lpstr>
      <vt:lpstr>Millî Cemiyetleri Birleştirme Fikirleri</vt:lpstr>
      <vt:lpstr>Mustafa Kemal Hazırlık Yapıyor</vt:lpstr>
      <vt:lpstr>Mustafa Kemal Hazırlık Yapıyor</vt:lpstr>
      <vt:lpstr>Mustafa Kemal Samsun’da</vt:lpstr>
      <vt:lpstr>Mustafa Kemal Samsun’da</vt:lpstr>
      <vt:lpstr>Mustafa Kemal Havza’da</vt:lpstr>
      <vt:lpstr>HAVZA GENELGESİ </vt:lpstr>
      <vt:lpstr>Mustafa Kemal Amasya’da</vt:lpstr>
      <vt:lpstr>Amasya Genelgesi ( Tamimi)</vt:lpstr>
      <vt:lpstr>AMASYA GENELGESİNİN ÖNEMİ </vt:lpstr>
      <vt:lpstr>Mustafa Kemal Erzurum’da </vt:lpstr>
      <vt:lpstr>Emrinizdeyiz Paşa’m</vt:lpstr>
      <vt:lpstr>Kongrenin Toplanması</vt:lpstr>
      <vt:lpstr>Erzurum Genelgesi </vt:lpstr>
      <vt:lpstr>Erzurum Genelgesi </vt:lpstr>
      <vt:lpstr> Mustafa Kemal Sivas’da </vt:lpstr>
      <vt:lpstr> Kongrenin Toplanması </vt:lpstr>
      <vt:lpstr>Sivas Genelgesi</vt:lpstr>
      <vt:lpstr>Sivas Genelgesi</vt:lpstr>
      <vt:lpstr>TEMSİL HEYETİNİN İLK SİYASİ BAŞARISI </vt:lpstr>
      <vt:lpstr>AMASYA GÖRÜŞMELERİ </vt:lpstr>
      <vt:lpstr>GÖRÜŞÜLEN KONULAR</vt:lpstr>
      <vt:lpstr>GÖRÜŞÜLEN KONULAR</vt:lpstr>
      <vt:lpstr>GÖRÜŞME SONRASI</vt:lpstr>
      <vt:lpstr>Misakımillî’nin Kabulü</vt:lpstr>
      <vt:lpstr>Misaki Milli Kararları</vt:lpstr>
      <vt:lpstr>Misaki Milli Kararları</vt:lpstr>
      <vt:lpstr>Misaki Milli Sınırları</vt:lpstr>
      <vt:lpstr>Misakımillî’nin Kabulü Sonrası Gelişmeler</vt:lpstr>
      <vt:lpstr>Misakımillî’nin Kabulü Sonrası Gelişmeler</vt:lpstr>
      <vt:lpstr>Misak-ı Millinin Değerlendirilmesi</vt:lpstr>
      <vt:lpstr>Büyük Millet Meclisinin Açılışı</vt:lpstr>
      <vt:lpstr>Büyük Millet Meclisinin Açılışı</vt:lpstr>
      <vt:lpstr>Büyük Millet Meclisine Karşı Ayaklanmalar</vt:lpstr>
      <vt:lpstr>Büyük Millet Meclisine Karşı Ayaklanmalar</vt:lpstr>
      <vt:lpstr>Büyük Millet Meclisine Karşı Ayaklanmalar</vt:lpstr>
      <vt:lpstr>Slayt 89</vt:lpstr>
      <vt:lpstr>Büyük Millet Meclisinin Ayaklanmalar Karşısında Yaptıkları</vt:lpstr>
      <vt:lpstr>Büyük Millet Meclisinin Ayaklanmalar Karşısında Yaptıkları</vt:lpstr>
      <vt:lpstr>Türk Milletini İmha Planı: Sevr Antlaşması</vt:lpstr>
      <vt:lpstr>Sevr Antlaşma Maddeleri</vt:lpstr>
      <vt:lpstr>Sevr Antlaşması (10 Ağustos 1920)</vt:lpstr>
      <vt:lpstr>Slayt 95</vt:lpstr>
      <vt:lpstr>Slayt 96</vt:lpstr>
      <vt:lpstr>Slayt 97</vt:lpstr>
      <vt:lpstr>Slayt 98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2016-09-01T17:32:38Z</dcterms:created>
  <dcterms:modified xsi:type="dcterms:W3CDTF">2016-11-28T13:06:47Z</dcterms:modified>
  <cp:category>www.sorubak.com</cp:category>
</cp:coreProperties>
</file>