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9" r:id="rId2"/>
    <p:sldId id="257" r:id="rId3"/>
    <p:sldId id="259" r:id="rId4"/>
    <p:sldId id="291" r:id="rId5"/>
    <p:sldId id="293" r:id="rId6"/>
    <p:sldId id="296" r:id="rId7"/>
    <p:sldId id="294" r:id="rId8"/>
    <p:sldId id="272" r:id="rId9"/>
    <p:sldId id="288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4" r:id="rId19"/>
    <p:sldId id="273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5" r:id="rId33"/>
    <p:sldId id="298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1" autoAdjust="0"/>
    <p:restoredTop sz="94660"/>
  </p:normalViewPr>
  <p:slideViewPr>
    <p:cSldViewPr>
      <p:cViewPr varScale="1">
        <p:scale>
          <a:sx n="91" d="100"/>
          <a:sy n="91" d="100"/>
        </p:scale>
        <p:origin x="-9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3D48E-A7B6-4DDB-953D-D3E033C74842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0B506-9883-449C-84E8-49EC912E967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0B506-9883-449C-84E8-49EC912E9670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60FA8-C9EF-4328-ACC8-5160708F69CF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gif"/><Relationship Id="rId4" Type="http://schemas.openxmlformats.org/officeDocument/2006/relationships/image" Target="../media/image5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2.wm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11" Type="http://schemas.openxmlformats.org/officeDocument/2006/relationships/image" Target="../media/image20.gif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gif"/><Relationship Id="rId9" Type="http://schemas.openxmlformats.org/officeDocument/2006/relationships/image" Target="../media/image18.gif"/><Relationship Id="rId1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95536" y="332656"/>
            <a:ext cx="777039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HACI SALİH ŞEN İLKOKULU</a:t>
            </a:r>
          </a:p>
          <a:p>
            <a:pPr algn="ctr"/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REHBERLİK VE PSİKOLOJİK </a:t>
            </a:r>
          </a:p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DANIŞMA SERVİSİ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716016" y="4581127"/>
            <a:ext cx="35939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PSİKOLOJİK DANIŞMAN</a:t>
            </a:r>
          </a:p>
          <a:p>
            <a:pPr algn="ctr"/>
            <a:r>
              <a:rPr lang="tr-TR" sz="2400" dirty="0" smtClean="0"/>
              <a:t>H.YUSUF POLAT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75842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600200"/>
            <a:ext cx="4402832" cy="4525963"/>
          </a:xfrm>
        </p:spPr>
        <p:txBody>
          <a:bodyPr>
            <a:normAutofit/>
          </a:bodyPr>
          <a:lstStyle/>
          <a:p>
            <a:r>
              <a:rPr lang="tr-TR" sz="3600" dirty="0" smtClean="0"/>
              <a:t>Doktorların ve hastaların en önemli yardımcılarıdır.</a:t>
            </a:r>
          </a:p>
          <a:p>
            <a:r>
              <a:rPr lang="tr-TR" sz="3600" dirty="0" smtClean="0"/>
              <a:t>İnsanların sağlıklarına kavuşmalarına hizmet ederler.</a:t>
            </a:r>
            <a:endParaRPr lang="tr-TR" sz="3600" dirty="0"/>
          </a:p>
        </p:txBody>
      </p:sp>
      <p:sp>
        <p:nvSpPr>
          <p:cNvPr id="4" name="Dikdörtgen 3"/>
          <p:cNvSpPr/>
          <p:nvPr/>
        </p:nvSpPr>
        <p:spPr>
          <a:xfrm>
            <a:off x="4572002" y="764704"/>
            <a:ext cx="2850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HEMŞİRE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16016" y="1616026"/>
            <a:ext cx="3888432" cy="422210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sz="4800" dirty="0" smtClean="0"/>
              <a:t>	Çıkan yangınları söndürürler ve içerde mahsur kalan kişileri kurtarırlar.</a:t>
            </a:r>
            <a:endParaRPr lang="tr-TR" sz="4800" dirty="0"/>
          </a:p>
        </p:txBody>
      </p:sp>
      <p:sp>
        <p:nvSpPr>
          <p:cNvPr id="2" name="Dikdörtgen 1"/>
          <p:cNvSpPr/>
          <p:nvPr/>
        </p:nvSpPr>
        <p:spPr>
          <a:xfrm>
            <a:off x="5796136" y="692696"/>
            <a:ext cx="2643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İTFAYECİ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412776"/>
            <a:ext cx="4258816" cy="3096344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+mn-lt"/>
              </a:rPr>
              <a:t>Çiftçiler tarım ve hayvancılık yaparak insanların beslenme ihtiyaçlarını karşılamasına katkıda bulunurlar.</a:t>
            </a:r>
            <a:endParaRPr lang="tr-TR" sz="3600" dirty="0">
              <a:latin typeface="+mn-lt"/>
            </a:endParaRPr>
          </a:p>
        </p:txBody>
      </p:sp>
      <p:pic>
        <p:nvPicPr>
          <p:cNvPr id="4" name="3 İçerik Yer Tutucusu" descr="çiftç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48065" y="0"/>
            <a:ext cx="3995936" cy="6858000"/>
          </a:xfrm>
        </p:spPr>
      </p:pic>
      <p:sp>
        <p:nvSpPr>
          <p:cNvPr id="3" name="Dikdörtgen 2"/>
          <p:cNvSpPr/>
          <p:nvPr/>
        </p:nvSpPr>
        <p:spPr>
          <a:xfrm>
            <a:off x="1475656" y="476672"/>
            <a:ext cx="1971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ÇİFTÇİ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268760"/>
            <a:ext cx="3096344" cy="470790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Şoförler bizleri gideceğimiz yere götürür. Taşıtları kullanan kişilerdir.</a:t>
            </a:r>
            <a:endParaRPr lang="tr-TR" sz="4000" dirty="0"/>
          </a:p>
        </p:txBody>
      </p:sp>
      <p:pic>
        <p:nvPicPr>
          <p:cNvPr id="4" name="3 İçerik Yer Tutucusu" descr="şoför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981146">
            <a:off x="3528760" y="780986"/>
            <a:ext cx="5447633" cy="5714462"/>
          </a:xfrm>
        </p:spPr>
      </p:pic>
      <p:sp>
        <p:nvSpPr>
          <p:cNvPr id="3" name="Dikdörtgen 2"/>
          <p:cNvSpPr/>
          <p:nvPr/>
        </p:nvSpPr>
        <p:spPr>
          <a:xfrm>
            <a:off x="755576" y="620688"/>
            <a:ext cx="2181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ŞOFÖR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6250706"/>
          </a:xfrm>
        </p:spPr>
        <p:txBody>
          <a:bodyPr/>
          <a:lstStyle/>
          <a:p>
            <a:r>
              <a:rPr lang="tr-TR" dirty="0" smtClean="0">
                <a:latin typeface="+mn-lt"/>
              </a:rPr>
              <a:t>Ağaç işleriyle uğraşan ve ağaçtan çeşitli eşya yapan kişilerdir.</a:t>
            </a:r>
            <a:endParaRPr lang="tr-TR" dirty="0">
              <a:latin typeface="+mn-lt"/>
            </a:endParaRPr>
          </a:p>
        </p:txBody>
      </p:sp>
      <p:pic>
        <p:nvPicPr>
          <p:cNvPr id="4" name="3 İçerik Yer Tutucusu" descr="marango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6016" cy="6858000"/>
          </a:xfrm>
        </p:spPr>
      </p:pic>
      <p:sp>
        <p:nvSpPr>
          <p:cNvPr id="3" name="Dikdörtgen 2"/>
          <p:cNvSpPr/>
          <p:nvPr/>
        </p:nvSpPr>
        <p:spPr>
          <a:xfrm>
            <a:off x="4788024" y="764704"/>
            <a:ext cx="3757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MARANGOZ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980728"/>
            <a:ext cx="4546848" cy="2548880"/>
          </a:xfrm>
        </p:spPr>
        <p:txBody>
          <a:bodyPr/>
          <a:lstStyle/>
          <a:p>
            <a:pPr algn="ctr">
              <a:buNone/>
            </a:pPr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tr-TR" sz="4000" dirty="0" smtClean="0">
                <a:solidFill>
                  <a:schemeClr val="bg1">
                    <a:lumMod val="95000"/>
                  </a:schemeClr>
                </a:solidFill>
              </a:rPr>
              <a:t>Uçakları kullanırlar. Çalışma yerleri havaalanlarıdır.</a:t>
            </a:r>
            <a:endParaRPr lang="tr-TR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403648" y="260648"/>
            <a:ext cx="1846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PİLOT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80528" y="836712"/>
            <a:ext cx="3851920" cy="30243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dirty="0" smtClean="0"/>
              <a:t>	Kumaş ve benzeri şeylerden erkek veya kadın elbisesi diken kişidir.</a:t>
            </a:r>
            <a:endParaRPr lang="tr-TR" sz="3600" dirty="0"/>
          </a:p>
        </p:txBody>
      </p:sp>
      <p:sp>
        <p:nvSpPr>
          <p:cNvPr id="2" name="Dikdörtgen 1"/>
          <p:cNvSpPr/>
          <p:nvPr/>
        </p:nvSpPr>
        <p:spPr>
          <a:xfrm>
            <a:off x="899592" y="116632"/>
            <a:ext cx="1803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TERZİ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60" y="1412776"/>
            <a:ext cx="4608512" cy="4464496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 Binaların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planını çizer, inşaat çalışmalarını denetler ve yönetir.</a:t>
            </a:r>
            <a:br>
              <a:rPr lang="tr-TR" b="1" dirty="0">
                <a:latin typeface="Rokkitt"/>
                <a:ea typeface="Rokkitt"/>
                <a:cs typeface="Rokkitt"/>
                <a:sym typeface="Rokkitt"/>
              </a:rPr>
            </a:br>
            <a:endParaRPr lang="tr-TR" dirty="0"/>
          </a:p>
        </p:txBody>
      </p:sp>
      <p:pic>
        <p:nvPicPr>
          <p:cNvPr id="4" name="Shape 21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476672"/>
            <a:ext cx="4644008" cy="63813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ikdörtgen 2"/>
          <p:cNvSpPr/>
          <p:nvPr/>
        </p:nvSpPr>
        <p:spPr>
          <a:xfrm>
            <a:off x="5364088" y="908720"/>
            <a:ext cx="2422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MİMAR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34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2852935"/>
            <a:ext cx="3456384" cy="2078905"/>
          </a:xfrm>
        </p:spPr>
        <p:txBody>
          <a:bodyPr>
            <a:noAutofit/>
          </a:bodyPr>
          <a:lstStyle/>
          <a:p>
            <a:pPr lvl="0"/>
            <a:r>
              <a:rPr lang="tr-TR" sz="3500" b="1" dirty="0" smtClean="0">
                <a:latin typeface="Rokkitt"/>
                <a:ea typeface="Rokkitt"/>
                <a:cs typeface="Rokkitt"/>
                <a:sym typeface="Rokkitt"/>
              </a:rPr>
              <a:t>Çocuklara </a:t>
            </a:r>
            <a:r>
              <a:rPr lang="tr-TR" sz="3500" b="1" dirty="0">
                <a:latin typeface="Rokkitt"/>
                <a:ea typeface="Rokkitt"/>
                <a:cs typeface="Rokkitt"/>
                <a:sym typeface="Rokkitt"/>
              </a:rPr>
              <a:t>bilgi ve beceriler kazandırır, onları belli bir program çerçevesinde hayata hazırlar.</a:t>
            </a:r>
            <a:br>
              <a:rPr lang="tr-TR" sz="3500" b="1" dirty="0">
                <a:latin typeface="Rokkitt"/>
                <a:ea typeface="Rokkitt"/>
                <a:cs typeface="Rokkitt"/>
                <a:sym typeface="Rokkitt"/>
              </a:rPr>
            </a:br>
            <a:endParaRPr lang="tr-TR" sz="3500" dirty="0"/>
          </a:p>
        </p:txBody>
      </p:sp>
      <p:pic>
        <p:nvPicPr>
          <p:cNvPr id="5" name="12 Resim" descr="öğret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476672"/>
            <a:ext cx="4680520" cy="561662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91208" y="836712"/>
            <a:ext cx="36166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ÖĞRETMEN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165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İçerik Yer Tutucusu" descr="GÜLEN YÜ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9912368">
            <a:off x="-207568" y="592571"/>
            <a:ext cx="1962938" cy="21002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2223120"/>
          </a:xfrm>
        </p:spPr>
        <p:txBody>
          <a:bodyPr>
            <a:noAutofit/>
          </a:bodyPr>
          <a:lstStyle/>
          <a:p>
            <a:pPr lvl="0"/>
            <a:r>
              <a:rPr lang="tr-TR" sz="3000" b="1" dirty="0" smtClean="0">
                <a:latin typeface="Rokkitt"/>
                <a:ea typeface="Rokkitt"/>
                <a:cs typeface="Rokkitt"/>
                <a:sym typeface="Rokkitt"/>
              </a:rPr>
              <a:t>Bireylerin </a:t>
            </a:r>
            <a:r>
              <a:rPr lang="tr-TR" sz="3000" b="1" dirty="0">
                <a:latin typeface="Rokkitt"/>
                <a:ea typeface="Rokkitt"/>
                <a:cs typeface="Rokkitt"/>
                <a:sym typeface="Rokkitt"/>
              </a:rPr>
              <a:t>birbirleriyle ve devletle ilişkilerinde ortaya çıkan anlaşmazlıklarda hukuki bilgisine başvurulan ve bireyleri ilgili yerlerde, özellikle mahkemelerde temsil eden ve haklarını savunan kişidir.</a:t>
            </a:r>
            <a:br>
              <a:rPr lang="tr-TR" sz="3000" b="1" dirty="0">
                <a:latin typeface="Rokkitt"/>
                <a:ea typeface="Rokkitt"/>
                <a:cs typeface="Rokkitt"/>
                <a:sym typeface="Rokkitt"/>
              </a:rPr>
            </a:br>
            <a:endParaRPr lang="tr-TR" sz="3000" dirty="0"/>
          </a:p>
        </p:txBody>
      </p:sp>
      <p:pic>
        <p:nvPicPr>
          <p:cNvPr id="5" name="Shape 260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2" y="2971705"/>
            <a:ext cx="9144000" cy="38610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ikdörtgen 2"/>
          <p:cNvSpPr/>
          <p:nvPr/>
        </p:nvSpPr>
        <p:spPr>
          <a:xfrm>
            <a:off x="3061715" y="188640"/>
            <a:ext cx="2555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AVUKAT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99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08520" y="2708920"/>
            <a:ext cx="5076056" cy="1143000"/>
          </a:xfrm>
        </p:spPr>
        <p:txBody>
          <a:bodyPr>
            <a:noAutofit/>
          </a:bodyPr>
          <a:lstStyle/>
          <a:p>
            <a:pPr lvl="0"/>
            <a:r>
              <a:rPr lang="tr-TR" sz="3000" b="1" smtClean="0">
                <a:latin typeface="Rokkitt"/>
                <a:ea typeface="Rokkitt"/>
                <a:cs typeface="Rokkitt"/>
                <a:sym typeface="Rokkitt"/>
              </a:rPr>
              <a:t> </a:t>
            </a:r>
            <a:r>
              <a:rPr lang="tr-TR" sz="3000" b="1" dirty="0">
                <a:latin typeface="Rokkitt"/>
                <a:ea typeface="Rokkitt"/>
                <a:cs typeface="Rokkitt"/>
                <a:sym typeface="Rokkitt"/>
              </a:rPr>
              <a:t>İnsanların her türlü ihtiyacını karşılamaya dayalı yol, köprü, bina gibi bayındırlık; tarım, beslenme gibi gıda; fizik, kimya, biyoloji, elektrik, Elektronik gibi fen; uçak, otomobil, motor, iş makineleri gibi teknik ve sosyal alanlarda uzmanlaşmış, belli bir eğitim görmüş kimse.</a:t>
            </a:r>
            <a:br>
              <a:rPr lang="tr-TR" sz="3000" b="1" dirty="0">
                <a:latin typeface="Rokkitt"/>
                <a:ea typeface="Rokkitt"/>
                <a:cs typeface="Rokkitt"/>
                <a:sym typeface="Rokkitt"/>
              </a:rPr>
            </a:br>
            <a:endParaRPr lang="tr-TR" sz="3000" dirty="0"/>
          </a:p>
        </p:txBody>
      </p:sp>
      <p:pic>
        <p:nvPicPr>
          <p:cNvPr id="4" name="Shape 284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5004048" y="116632"/>
            <a:ext cx="4139953" cy="6741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ikdörtgen 2"/>
          <p:cNvSpPr/>
          <p:nvPr/>
        </p:nvSpPr>
        <p:spPr>
          <a:xfrm rot="19066940">
            <a:off x="3923372" y="2340380"/>
            <a:ext cx="35460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MÜHENDİS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081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16016" y="1196752"/>
            <a:ext cx="3888432" cy="4824536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Emniyet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Genel Müdürlüğü personeli olup, kısaca görevli olduğu saha içerisinde vatandaşların huzur ve güvenini temin ile suç ve suçluyla mücadele eden kişi olarak ifade edilebilir.</a:t>
            </a:r>
          </a:p>
          <a:p>
            <a:endParaRPr lang="tr-TR" dirty="0"/>
          </a:p>
        </p:txBody>
      </p:sp>
      <p:pic>
        <p:nvPicPr>
          <p:cNvPr id="5" name="11 Resim" descr="pol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4176464" cy="5947742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5360245" y="476672"/>
            <a:ext cx="1858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POLİS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061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3312368" cy="4968552"/>
          </a:xfrm>
        </p:spPr>
        <p:txBody>
          <a:bodyPr>
            <a:normAutofit/>
          </a:bodyPr>
          <a:lstStyle/>
          <a:p>
            <a:pPr lvl="0"/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Sığır, koyun gibi eti yenecek hayvanları kesen veya dükkânında perakende olarak satan </a:t>
            </a:r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kimseye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denir.</a:t>
            </a:r>
          </a:p>
          <a:p>
            <a:endParaRPr lang="tr-TR" dirty="0"/>
          </a:p>
        </p:txBody>
      </p:sp>
      <p:pic>
        <p:nvPicPr>
          <p:cNvPr id="4" name="Shape 395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3419872" y="116632"/>
            <a:ext cx="5724128" cy="67413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618278" y="548680"/>
            <a:ext cx="2122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KASAP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517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149080"/>
            <a:ext cx="8075240" cy="1977083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SzPct val="25000"/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 </a:t>
            </a:r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Demir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alıp satma işi.</a:t>
            </a:r>
          </a:p>
          <a:p>
            <a:pPr marL="0" lvl="0" indent="0" algn="ctr">
              <a:spcBef>
                <a:spcPts val="0"/>
              </a:spcBef>
              <a:buSzPct val="25000"/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Demir eşya alıp satma veya onarma işi.</a:t>
            </a:r>
          </a:p>
          <a:p>
            <a:pPr marL="0" lvl="0" indent="0" algn="ctr">
              <a:spcBef>
                <a:spcPts val="0"/>
              </a:spcBef>
              <a:buSzPct val="25000"/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Demircinin zanaatı.</a:t>
            </a:r>
          </a:p>
          <a:p>
            <a:endParaRPr lang="tr-TR" dirty="0"/>
          </a:p>
        </p:txBody>
      </p:sp>
      <p:pic>
        <p:nvPicPr>
          <p:cNvPr id="4" name="Shape 469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1825"/>
            <a:ext cx="4571999" cy="4363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470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4355976" y="1826"/>
            <a:ext cx="4788024" cy="42912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3347864" y="908720"/>
            <a:ext cx="2729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DEMİRCİ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23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20072" y="2348880"/>
            <a:ext cx="3405064" cy="3744416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SzPct val="25000"/>
              <a:buNone/>
            </a:pPr>
            <a:r>
              <a:rPr lang="tr-TR" sz="2000" b="1" dirty="0">
                <a:latin typeface="Rokkitt"/>
                <a:ea typeface="Rokkitt"/>
                <a:cs typeface="Rokkitt"/>
                <a:sym typeface="Rokkitt"/>
              </a:rPr>
              <a:t> </a:t>
            </a:r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İşi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saç kesmek , saça şekil vermek olan meslek erbabı.</a:t>
            </a:r>
          </a:p>
        </p:txBody>
      </p:sp>
      <p:pic>
        <p:nvPicPr>
          <p:cNvPr id="4" name="9 Resim" descr="berb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4240471" cy="5328592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5436096" y="1268760"/>
            <a:ext cx="2616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KUAFÖR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772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88969"/>
            <a:ext cx="6696744" cy="1152128"/>
          </a:xfrm>
        </p:spPr>
        <p:txBody>
          <a:bodyPr/>
          <a:lstStyle/>
          <a:p>
            <a:pPr marL="0" lvl="0" indent="0" algn="ctr"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Duvar ören nitelikli işçi.</a:t>
            </a:r>
          </a:p>
          <a:p>
            <a:endParaRPr lang="tr-TR" dirty="0"/>
          </a:p>
        </p:txBody>
      </p:sp>
      <p:pic>
        <p:nvPicPr>
          <p:cNvPr id="4" name="Shape 522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46538" y="1465033"/>
            <a:ext cx="4586264" cy="494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52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4567257" y="1465033"/>
            <a:ext cx="4557734" cy="48169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Dikdörtgen 5"/>
          <p:cNvSpPr/>
          <p:nvPr/>
        </p:nvSpPr>
        <p:spPr>
          <a:xfrm>
            <a:off x="2627784" y="260648"/>
            <a:ext cx="2845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DUVARCI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829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3538736" cy="550547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tr-TR" b="1" dirty="0" smtClean="0">
              <a:latin typeface="Rokkitt"/>
              <a:ea typeface="Rokkitt"/>
              <a:cs typeface="Rokkitt"/>
              <a:sym typeface="Rokkitt"/>
            </a:endParaRPr>
          </a:p>
          <a:p>
            <a:pPr marL="0" lvl="0" indent="0">
              <a:buNone/>
            </a:pPr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Metalleri ,elektrik 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arkı ve gaz alevi ile çeşitli şekillerde kesen, parçaları yine aynı yöntemle ergiterek birleştiren kişidir.</a:t>
            </a:r>
          </a:p>
          <a:p>
            <a:endParaRPr lang="tr-TR" dirty="0"/>
          </a:p>
        </p:txBody>
      </p:sp>
      <p:pic>
        <p:nvPicPr>
          <p:cNvPr id="4" name="Shape 54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3707904" y="1825"/>
            <a:ext cx="5436096" cy="66675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604119" y="404664"/>
            <a:ext cx="3118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KAYNAKÇI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59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88024" y="836712"/>
            <a:ext cx="3909120" cy="5256584"/>
          </a:xfrm>
        </p:spPr>
        <p:txBody>
          <a:bodyPr/>
          <a:lstStyle/>
          <a:p>
            <a:pPr marL="0" lvl="0" indent="0">
              <a:buNone/>
            </a:pPr>
            <a:endParaRPr lang="tr-TR" b="1" dirty="0" smtClean="0">
              <a:latin typeface="Rokkitt"/>
              <a:ea typeface="Rokkitt"/>
              <a:cs typeface="Rokkitt"/>
              <a:sym typeface="Rokkitt"/>
            </a:endParaRPr>
          </a:p>
          <a:p>
            <a:pPr marL="0" lvl="0" indent="0">
              <a:buNone/>
            </a:pPr>
            <a:r>
              <a:rPr lang="tr-TR" b="1" dirty="0" smtClean="0">
                <a:latin typeface="Rokkitt"/>
                <a:ea typeface="Rokkitt"/>
                <a:cs typeface="Rokkitt"/>
                <a:sym typeface="Rokkitt"/>
              </a:rPr>
              <a:t>Mektup</a:t>
            </a: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, havale, telgraf ve paket gibi adrese gönderilmiş olan postaları yerine ulaştıran kimseye denir.</a:t>
            </a:r>
          </a:p>
          <a:p>
            <a:endParaRPr lang="tr-TR" dirty="0"/>
          </a:p>
        </p:txBody>
      </p:sp>
      <p:pic>
        <p:nvPicPr>
          <p:cNvPr id="4" name="Shape 571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116632"/>
            <a:ext cx="4788024" cy="66967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5076056" y="548680"/>
            <a:ext cx="2638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POSTACI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191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04048" y="1700808"/>
            <a:ext cx="3960440" cy="442535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Boya çeşitlerini yapan veya tutan, eşya ve çeşitli maddeleri boyamak sanatıyla ve nakkaşlıkla uğraşıp geçinen adam.</a:t>
            </a:r>
          </a:p>
          <a:p>
            <a:endParaRPr lang="tr-TR" dirty="0"/>
          </a:p>
        </p:txBody>
      </p:sp>
      <p:pic>
        <p:nvPicPr>
          <p:cNvPr id="4" name="Shape 595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404664"/>
            <a:ext cx="5220072" cy="64533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5364088" y="764704"/>
            <a:ext cx="2320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BOYACI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89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aşçı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73980">
            <a:off x="5964834" y="377577"/>
            <a:ext cx="2857500" cy="2543175"/>
          </a:xfrm>
          <a:prstGeom prst="rect">
            <a:avLst/>
          </a:prstGeom>
        </p:spPr>
      </p:pic>
      <p:pic>
        <p:nvPicPr>
          <p:cNvPr id="11" name="10 Resim" descr="dokto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3096344" cy="3128486"/>
          </a:xfrm>
          <a:prstGeom prst="rect">
            <a:avLst/>
          </a:prstGeom>
        </p:spPr>
      </p:pic>
      <p:pic>
        <p:nvPicPr>
          <p:cNvPr id="13" name="12 Resim" descr="öğretm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7" y="548680"/>
            <a:ext cx="2791197" cy="2791197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11560" y="4365104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atin typeface="Rokkitt"/>
                <a:ea typeface="Rokkitt"/>
                <a:cs typeface="Rokkitt"/>
                <a:sym typeface="Rokkitt"/>
              </a:rPr>
              <a:t>İnsanların geçimlerini sağlamak için sürekli yaptıkları işe </a:t>
            </a:r>
            <a:r>
              <a:rPr lang="tr-TR" sz="3200" b="1" dirty="0">
                <a:solidFill>
                  <a:srgbClr val="FF0000"/>
                </a:solidFill>
                <a:latin typeface="Rokkitt"/>
                <a:ea typeface="Rokkitt"/>
                <a:cs typeface="Rokkitt"/>
                <a:sym typeface="Rokkitt"/>
              </a:rPr>
              <a:t>meslek</a:t>
            </a:r>
            <a:r>
              <a:rPr lang="tr-TR" sz="3200" b="1" dirty="0">
                <a:latin typeface="Rokkitt"/>
                <a:ea typeface="Rokkitt"/>
                <a:cs typeface="Rokkitt"/>
                <a:sym typeface="Rokkitt"/>
              </a:rPr>
              <a:t> denir.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1008111"/>
          </a:xfrm>
        </p:spPr>
        <p:txBody>
          <a:bodyPr/>
          <a:lstStyle/>
          <a:p>
            <a:pPr marL="0" lvl="0" indent="0" algn="ctr"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Bir şeyi onaran kimse.</a:t>
            </a:r>
          </a:p>
          <a:p>
            <a:pPr marL="0" indent="0" algn="ctr">
              <a:buNone/>
            </a:pPr>
            <a:endParaRPr lang="tr-TR" dirty="0"/>
          </a:p>
        </p:txBody>
      </p:sp>
      <p:pic>
        <p:nvPicPr>
          <p:cNvPr id="4" name="Shape 635"/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387881" y="1376705"/>
            <a:ext cx="3680064" cy="4644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63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3635896" y="1412776"/>
            <a:ext cx="4983730" cy="50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Dikdörtgen 5"/>
          <p:cNvSpPr/>
          <p:nvPr/>
        </p:nvSpPr>
        <p:spPr>
          <a:xfrm>
            <a:off x="2843808" y="915040"/>
            <a:ext cx="2664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TAMİRCİ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96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772816"/>
            <a:ext cx="3888432" cy="3960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Yemek </a:t>
            </a:r>
            <a:r>
              <a:rPr lang="tr-T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ihtiyacımızı </a:t>
            </a:r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sağlar. </a:t>
            </a:r>
            <a:r>
              <a:rPr lang="tr-T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4" name="1 Resim" descr="itfaiye_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052736"/>
            <a:ext cx="4392488" cy="494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1331640" y="908720"/>
            <a:ext cx="1508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AŞÇI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50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04048" y="1600200"/>
            <a:ext cx="3682752" cy="4525963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Dişlerimizin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daha bakımlı ve sağlıklı olmasını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sağlar.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/>
            </a:r>
            <a:b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endParaRPr lang="tr-TR" dirty="0"/>
          </a:p>
        </p:txBody>
      </p:sp>
      <p:pic>
        <p:nvPicPr>
          <p:cNvPr id="4" name="3 Resim" descr="peo1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620688"/>
            <a:ext cx="4805126" cy="522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5652120" y="764704"/>
            <a:ext cx="1715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DİŞÇİ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512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4932040" y="548680"/>
            <a:ext cx="3645402" cy="2880320"/>
          </a:xfrm>
          <a:prstGeom prst="cloudCallout">
            <a:avLst>
              <a:gd name="adj1" fmla="val -86077"/>
              <a:gd name="adj2" fmla="val 4122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Aferin size sevgili çocuklar.</a:t>
            </a:r>
          </a:p>
        </p:txBody>
      </p:sp>
      <p:pic>
        <p:nvPicPr>
          <p:cNvPr id="25603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884" y="1988840"/>
            <a:ext cx="325404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090545"/>
            <a:ext cx="3168352" cy="200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9654" y="188640"/>
            <a:ext cx="1642145" cy="2064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649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-121481" y="1700808"/>
            <a:ext cx="8358246" cy="137328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000" b="1" dirty="0" smtClean="0">
                <a:solidFill>
                  <a:schemeClr val="bg1"/>
                </a:solidFill>
              </a:rPr>
              <a:t>Bu özellikler insanların meslek seçimlerini etkiler.  </a:t>
            </a:r>
            <a:endParaRPr lang="tr-TR" sz="3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4" descr="http://3.bp.blogspot.com/-pCBEtsAwSgU/TxSou50eXzI/AAAAAAAAT8Y/o8s85Zn1gY0/s1600/pinokyo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571744"/>
            <a:ext cx="24574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i1222.photobucket.com/albums/dd486/gifci/meslek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286124"/>
            <a:ext cx="1400175" cy="1657351"/>
          </a:xfrm>
          <a:prstGeom prst="rect">
            <a:avLst/>
          </a:prstGeom>
          <a:noFill/>
        </p:spPr>
      </p:pic>
      <p:pic>
        <p:nvPicPr>
          <p:cNvPr id="10244" name="Picture 4" descr="http://members.chello.nl/j.trentelman9/beroepen/a1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429000"/>
            <a:ext cx="1114425" cy="1381126"/>
          </a:xfrm>
          <a:prstGeom prst="rect">
            <a:avLst/>
          </a:prstGeom>
          <a:noFill/>
        </p:spPr>
      </p:pic>
      <p:sp>
        <p:nvSpPr>
          <p:cNvPr id="6" name="Cloud"/>
          <p:cNvSpPr>
            <a:spLocks noGrp="1" noChangeAspect="1" noEditPoints="1" noChangeArrowheads="1"/>
          </p:cNvSpPr>
          <p:nvPr/>
        </p:nvSpPr>
        <p:spPr bwMode="auto">
          <a:xfrm>
            <a:off x="-252536" y="276038"/>
            <a:ext cx="8358246" cy="142477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000" b="1" dirty="0" smtClean="0">
                <a:solidFill>
                  <a:schemeClr val="bg1"/>
                </a:solidFill>
              </a:rPr>
              <a:t>Mesleklerin Farklı özellikleri vardır. </a:t>
            </a:r>
            <a:endParaRPr lang="tr-TR" sz="3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84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0" y="357166"/>
            <a:ext cx="8858280" cy="285752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 smtClean="0">
                <a:solidFill>
                  <a:schemeClr val="bg1"/>
                </a:solidFill>
              </a:rPr>
              <a:t>Kendi ilgi ve yeteneklerimize uygun mesleği seçmeliyiz. Böylece hem daha </a:t>
            </a:r>
            <a:r>
              <a:rPr lang="tr-T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başarılı</a:t>
            </a:r>
            <a:r>
              <a:rPr lang="tr-TR" b="1" dirty="0" smtClean="0">
                <a:solidFill>
                  <a:schemeClr val="bg1"/>
                </a:solidFill>
              </a:rPr>
              <a:t> hem de </a:t>
            </a:r>
            <a:r>
              <a:rPr lang="tr-T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mutlu</a:t>
            </a:r>
            <a:r>
              <a:rPr lang="tr-TR" b="1" dirty="0" smtClean="0">
                <a:solidFill>
                  <a:schemeClr val="bg1"/>
                </a:solidFill>
              </a:rPr>
              <a:t> oluruz.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6" descr="D:\clipartlarım\meslek resimleri\peop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876"/>
            <a:ext cx="314325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3.bp.blogspot.com/-pCBEtsAwSgU/TxSou50eXzI/AAAAAAAAT8Y/o8s85Zn1gY0/s1600/pinokyo_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429000"/>
            <a:ext cx="24574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3753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01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30175"/>
            <a:ext cx="7143750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285750" y="5286375"/>
            <a:ext cx="8715375" cy="142875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Çevremizdeki her mesleğin bizlere ayrı ayrı </a:t>
            </a:r>
            <a:r>
              <a:rPr lang="tr-T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yararları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vardır.</a:t>
            </a:r>
          </a:p>
        </p:txBody>
      </p:sp>
      <p:pic>
        <p:nvPicPr>
          <p:cNvPr id="28674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786058"/>
            <a:ext cx="2381250" cy="2085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405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5" name="Picture 7" descr="sade pil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636838"/>
            <a:ext cx="1511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6" name="Picture 8" descr="uça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708275"/>
            <a:ext cx="10795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7" name="Picture 9" descr="gem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975" y="2349500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8" name="Picture 10" descr="kapt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413" y="2636838"/>
            <a:ext cx="700087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9" name="Picture 11" descr="dokto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375" y="2636838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0" name="Picture 12" descr="hemşir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163" y="2565400"/>
            <a:ext cx="1223962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1" name="Picture 13" descr="poli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950" y="2492375"/>
            <a:ext cx="1296988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2" name="Picture 14" descr="öğretme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4213" y="4437063"/>
            <a:ext cx="1223962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3" name="Picture 15" descr="simitçi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68538" y="4437063"/>
            <a:ext cx="1296987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4" name="Picture 16" descr="pos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4300" y="4508500"/>
            <a:ext cx="1223963" cy="1150938"/>
          </a:xfrm>
          <a:prstGeom prst="rect">
            <a:avLst/>
          </a:prstGeom>
          <a:noFill/>
          <a:ln w="28575">
            <a:solidFill>
              <a:srgbClr val="003399"/>
            </a:solidFill>
            <a:miter lim="800000"/>
            <a:headEnd/>
            <a:tailEnd/>
          </a:ln>
        </p:spPr>
      </p:pic>
      <p:pic>
        <p:nvPicPr>
          <p:cNvPr id="334865" name="Picture 17" descr="BUSIN0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5580063" y="4437063"/>
            <a:ext cx="12954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66" name="Picture 18" descr="ahçı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08850" y="4292600"/>
            <a:ext cx="14811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Cloud"/>
          <p:cNvSpPr>
            <a:spLocks noGrp="1" noChangeAspect="1" noEditPoints="1" noChangeArrowheads="1"/>
          </p:cNvSpPr>
          <p:nvPr/>
        </p:nvSpPr>
        <p:spPr bwMode="auto">
          <a:xfrm>
            <a:off x="285720" y="285728"/>
            <a:ext cx="8358246" cy="164305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2800" b="1" dirty="0" smtClean="0">
                <a:solidFill>
                  <a:schemeClr val="bg1"/>
                </a:solidFill>
              </a:rPr>
              <a:t>BU DERSİMİZDE ÇEVREMİZDEKİ MESLEKLERİ ÖĞRENECEĞİZ</a:t>
            </a:r>
            <a:r>
              <a:rPr lang="tr-TR" sz="3600" b="1" dirty="0" smtClean="0">
                <a:solidFill>
                  <a:schemeClr val="bg1"/>
                </a:solidFill>
              </a:rPr>
              <a:t>.  </a:t>
            </a:r>
            <a:endParaRPr lang="tr-TR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4949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chemeClr val="accent2">
                    <a:lumMod val="50000"/>
                  </a:schemeClr>
                </a:solidFill>
              </a:rPr>
              <a:t>PEKİ MESLEKLERİN NELER OLDUĞUNU BİLİYOR MUSUN 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b="1" dirty="0" smtClean="0">
                <a:solidFill>
                  <a:schemeClr val="accent6">
                    <a:lumMod val="50000"/>
                  </a:schemeClr>
                </a:solidFill>
              </a:rPr>
              <a:t>Hadi şimdi öğrenelim.</a:t>
            </a:r>
            <a:endParaRPr lang="tr-TR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16832"/>
            <a:ext cx="3034680" cy="4209331"/>
          </a:xfrm>
        </p:spPr>
        <p:txBody>
          <a:bodyPr/>
          <a:lstStyle/>
          <a:p>
            <a:pPr marL="0" lvl="0" indent="0">
              <a:buNone/>
            </a:pPr>
            <a:r>
              <a:rPr lang="tr-TR" b="1" dirty="0">
                <a:latin typeface="Rokkitt"/>
                <a:ea typeface="Rokkitt"/>
                <a:cs typeface="Rokkitt"/>
                <a:sym typeface="Rokkitt"/>
              </a:rPr>
              <a:t>Hastaları muayene eder, gerekli müdahale ve tedaviyi yapar.</a:t>
            </a:r>
          </a:p>
          <a:p>
            <a:endParaRPr lang="tr-TR" dirty="0"/>
          </a:p>
        </p:txBody>
      </p:sp>
      <p:pic>
        <p:nvPicPr>
          <p:cNvPr id="4" name="10 Resim" descr="dokto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5131" y="537987"/>
            <a:ext cx="4176464" cy="5328592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95536" y="903040"/>
            <a:ext cx="26875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DOKTOR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7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427</Words>
  <PresentationFormat>Ekran Gösterisi (4:3)</PresentationFormat>
  <Paragraphs>79</Paragraphs>
  <Slides>33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PEKİ MESLEKLERİN NELER OLDUĞUNU BİLİYOR MUSUN ? </vt:lpstr>
      <vt:lpstr>Slayt 9</vt:lpstr>
      <vt:lpstr>Slayt 10</vt:lpstr>
      <vt:lpstr>Slayt 11</vt:lpstr>
      <vt:lpstr>Slayt 12</vt:lpstr>
      <vt:lpstr>Çiftçiler tarım ve hayvancılık yaparak insanların beslenme ihtiyaçlarını karşılamasına katkıda bulunurlar.</vt:lpstr>
      <vt:lpstr>Şoförler bizleri gideceğimiz yere götürür. Taşıtları kullanan kişilerdir.</vt:lpstr>
      <vt:lpstr>Ağaç işleriyle uğraşan ve ağaçtan çeşitli eşya yapan kişilerdir.</vt:lpstr>
      <vt:lpstr>Slayt 16</vt:lpstr>
      <vt:lpstr>Slayt 17</vt:lpstr>
      <vt:lpstr> Binaların planını çizer, inşaat çalışmalarını denetler ve yönetir. </vt:lpstr>
      <vt:lpstr>Çocuklara bilgi ve beceriler kazandırır, onları belli bir program çerçevesinde hayata hazırlar. </vt:lpstr>
      <vt:lpstr>Bireylerin birbirleriyle ve devletle ilişkilerinde ortaya çıkan anlaşmazlıklarda hukuki bilgisine başvurulan ve bireyleri ilgili yerlerde, özellikle mahkemelerde temsil eden ve haklarını savunan kişidir. </vt:lpstr>
      <vt:lpstr> İnsanların her türlü ihtiyacını karşılamaya dayalı yol, köprü, bina gibi bayındırlık; tarım, beslenme gibi gıda; fizik, kimya, biyoloji, elektrik, Elektronik gibi fen; uçak, otomobil, motor, iş makineleri gibi teknik ve sosyal alanlarda uzmanlaşmış, belli bir eğitim görmüş kimse. 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2014-12-14T16:23:22Z</dcterms:created>
  <dcterms:modified xsi:type="dcterms:W3CDTF">2017-04-29T07:13:55Z</dcterms:modified>
  <cp:category>www.sorubak.com</cp:category>
</cp:coreProperties>
</file>