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4"/>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4229" autoAdjust="0"/>
  </p:normalViewPr>
  <p:slideViewPr>
    <p:cSldViewPr snapToGrid="0">
      <p:cViewPr varScale="1">
        <p:scale>
          <a:sx n="76" d="100"/>
          <a:sy n="76" d="100"/>
        </p:scale>
        <p:origin x="-67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4F14F9-1D23-4D4E-B7EC-1DA28FA2F896}" type="datetimeFigureOut">
              <a:rPr lang="tr-TR" smtClean="0"/>
              <a:pPr/>
              <a:t>16.12.2016</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D49952-D6C6-4583-BA4C-D97784C48617}"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err="1" smtClean="0"/>
              <a:t>Egitimhane</a:t>
            </a:r>
            <a:r>
              <a:rPr lang="tr-TR" smtClean="0"/>
              <a:t>.com</a:t>
            </a:r>
            <a:endParaRPr lang="tr-TR" dirty="0"/>
          </a:p>
        </p:txBody>
      </p:sp>
      <p:sp>
        <p:nvSpPr>
          <p:cNvPr id="4" name="3 Slayt Numarası Yer Tutucusu"/>
          <p:cNvSpPr>
            <a:spLocks noGrp="1"/>
          </p:cNvSpPr>
          <p:nvPr>
            <p:ph type="sldNum" sz="quarter" idx="10"/>
          </p:nvPr>
        </p:nvSpPr>
        <p:spPr/>
        <p:txBody>
          <a:bodyPr/>
          <a:lstStyle/>
          <a:p>
            <a:fld id="{5DD49952-D6C6-4583-BA4C-D97784C48617}" type="slidenum">
              <a:rPr lang="tr-TR" smtClean="0"/>
              <a:pPr/>
              <a:t>22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3">
        <a:schemeClr val="bg2"/>
      </p:bgRef>
    </p:bg>
    <p:spTree>
      <p:nvGrpSpPr>
        <p:cNvPr id="1" name=""/>
        <p:cNvGrpSpPr/>
        <p:nvPr/>
      </p:nvGrpSpPr>
      <p:grpSpPr>
        <a:xfrm>
          <a:off x="0" y="0"/>
          <a:ext cx="0" cy="0"/>
          <a:chOff x="0" y="0"/>
          <a:chExt cx="0" cy="0"/>
        </a:xfrm>
      </p:grpSpPr>
      <p:pic>
        <p:nvPicPr>
          <p:cNvPr id="7" name="Picture 6" descr="Celestia-R1---OverlayTitle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3962399" y="1964267"/>
            <a:ext cx="7197726" cy="2421464"/>
          </a:xfrm>
        </p:spPr>
        <p:txBody>
          <a:bodyPr anchor="b">
            <a:normAutofit/>
          </a:bodyPr>
          <a:lstStyle>
            <a:lvl1pPr algn="r">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3962399" y="4385732"/>
            <a:ext cx="7197726" cy="1405467"/>
          </a:xfrm>
        </p:spPr>
        <p:txBody>
          <a:bodyPr anchor="t">
            <a:normAutofit/>
          </a:bodyPr>
          <a:lstStyle>
            <a:lvl1pPr marL="0" indent="0" algn="r">
              <a:buNone/>
              <a:defRPr sz="1800" cap="all">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8932558" y="5870575"/>
            <a:ext cx="1600200" cy="377825"/>
          </a:xfrm>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a:xfrm>
            <a:off x="3962399" y="5870575"/>
            <a:ext cx="4893958" cy="377825"/>
          </a:xfrm>
        </p:spPr>
        <p:txBody>
          <a:bodyPr/>
          <a:lstStyle/>
          <a:p>
            <a:endParaRPr lang="en-US" dirty="0"/>
          </a:p>
        </p:txBody>
      </p:sp>
      <p:sp>
        <p:nvSpPr>
          <p:cNvPr id="6" name="Slide Number Placeholder 5"/>
          <p:cNvSpPr>
            <a:spLocks noGrp="1"/>
          </p:cNvSpPr>
          <p:nvPr>
            <p:ph type="sldNum" sz="quarter" idx="12"/>
          </p:nvPr>
        </p:nvSpPr>
        <p:spPr>
          <a:xfrm>
            <a:off x="10608958" y="5870575"/>
            <a:ext cx="551167" cy="377825"/>
          </a:xfrm>
        </p:spPr>
        <p:txBody>
          <a:bodyPr/>
          <a:lstStyle/>
          <a:p>
            <a:fld id="{D57F1E4F-1CFF-5643-939E-217C01CDF565}"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4732865"/>
            <a:ext cx="1013142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371600" y="932112"/>
            <a:ext cx="8759827" cy="3164976"/>
          </a:xfrm>
          <a:prstGeom prst="roundRect">
            <a:avLst>
              <a:gd name="adj" fmla="val 43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5299603"/>
            <a:ext cx="10131427" cy="49371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3124199"/>
          </a:xfrm>
        </p:spPr>
        <p:txBody>
          <a:bodyPr anchor="ctr">
            <a:normAutofit/>
          </a:bodyPr>
          <a:lstStyle>
            <a:lvl1pPr algn="l">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85800" y="4343400"/>
            <a:ext cx="10131428"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pic>
        <p:nvPicPr>
          <p:cNvPr id="16" name="Picture 15"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5" name="TextBox 14"/>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1" name="TextBox 10"/>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097875" y="3352800"/>
            <a:ext cx="9339184"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87465" y="4343400"/>
            <a:ext cx="10152367" cy="1447800"/>
          </a:xfrm>
        </p:spPr>
        <p:txBody>
          <a:bodyPr anchor="ctr">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2" y="3308581"/>
            <a:ext cx="10131425" cy="1468800"/>
          </a:xfrm>
        </p:spPr>
        <p:txBody>
          <a:bodyPr anchor="b">
            <a:normAutofit/>
          </a:bodyPr>
          <a:lstStyle>
            <a:lvl1pPr algn="l">
              <a:defRPr sz="32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85801" y="4777381"/>
            <a:ext cx="10131426"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pic>
        <p:nvPicPr>
          <p:cNvPr id="11" name="Picture 10"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13" name="TextBox 12"/>
          <p:cNvSpPr txBox="1"/>
          <p:nvPr/>
        </p:nvSpPr>
        <p:spPr>
          <a:xfrm>
            <a:off x="10237867"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4" name="TextBox 13"/>
          <p:cNvSpPr txBox="1"/>
          <p:nvPr/>
        </p:nvSpPr>
        <p:spPr>
          <a:xfrm>
            <a:off x="488275" y="82333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16" name="Title 1"/>
          <p:cNvSpPr>
            <a:spLocks noGrp="1"/>
          </p:cNvSpPr>
          <p:nvPr>
            <p:ph type="title"/>
          </p:nvPr>
        </p:nvSpPr>
        <p:spPr>
          <a:xfrm>
            <a:off x="992267" y="609601"/>
            <a:ext cx="9550399" cy="2743199"/>
          </a:xfrm>
        </p:spPr>
        <p:txBody>
          <a:bodyPr anchor="ctr">
            <a:normAutofit/>
          </a:bodyPr>
          <a:lstStyle>
            <a:lvl1pPr algn="l">
              <a:defRPr sz="3200" b="0" cap="none">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5800" y="3886200"/>
            <a:ext cx="10135436" cy="889000"/>
          </a:xfrm>
        </p:spPr>
        <p:txBody>
          <a:bodyPr vert="horz" lIns="91440" tIns="45720" rIns="91440" bIns="45720" rtlCol="0" anchor="b">
            <a:normAutofit/>
          </a:bodyPr>
          <a:lstStyle>
            <a:lvl1pPr>
              <a:buNone/>
              <a:defRPr lang="en-US" sz="24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5799" y="4775200"/>
            <a:ext cx="10135436" cy="10160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1" y="609601"/>
            <a:ext cx="10131427" cy="2743199"/>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5801" y="3505200"/>
            <a:ext cx="10131428"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tr-TR" smtClean="0"/>
              <a:t>Asıl metin stillerini düzenlemek için tıklatın</a:t>
            </a:r>
          </a:p>
        </p:txBody>
      </p:sp>
      <p:sp>
        <p:nvSpPr>
          <p:cNvPr id="3" name="Text Placeholder 2"/>
          <p:cNvSpPr>
            <a:spLocks noGrp="1"/>
          </p:cNvSpPr>
          <p:nvPr>
            <p:ph type="body" idx="1"/>
          </p:nvPr>
        </p:nvSpPr>
        <p:spPr>
          <a:xfrm>
            <a:off x="685800" y="4343400"/>
            <a:ext cx="10131428"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3" name="Vertical Text Placeholder 2"/>
          <p:cNvSpPr>
            <a:spLocks noGrp="1"/>
          </p:cNvSpPr>
          <p:nvPr>
            <p:ph type="body" orient="vert" idx="1"/>
          </p:nvPr>
        </p:nvSpPr>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8" name="Title 1"/>
          <p:cNvSpPr>
            <a:spLocks noGrp="1"/>
          </p:cNvSpPr>
          <p:nvPr>
            <p:ph type="title"/>
          </p:nvPr>
        </p:nvSpPr>
        <p:spPr>
          <a:xfrm>
            <a:off x="685801" y="609600"/>
            <a:ext cx="10131425" cy="1456267"/>
          </a:xfrm>
        </p:spPr>
        <p:txBody>
          <a:bodyPr/>
          <a:lstStyle/>
          <a:p>
            <a:r>
              <a:rPr lang="tr-TR" smtClean="0"/>
              <a:t>Asıl başlık stili için tıklatın</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Vertical Title 1"/>
          <p:cNvSpPr>
            <a:spLocks noGrp="1"/>
          </p:cNvSpPr>
          <p:nvPr>
            <p:ph type="title" orient="vert"/>
          </p:nvPr>
        </p:nvSpPr>
        <p:spPr>
          <a:xfrm>
            <a:off x="8658675" y="609599"/>
            <a:ext cx="2158552" cy="5181601"/>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09600"/>
            <a:ext cx="7832116" cy="5181600"/>
          </a:xfrm>
        </p:spPr>
        <p:txBody>
          <a:bodyPr vert="eaVert" ancho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pic>
        <p:nvPicPr>
          <p:cNvPr id="7" name="Picture 6"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3308581"/>
            <a:ext cx="10131427" cy="1468800"/>
          </a:xfrm>
        </p:spPr>
        <p:txBody>
          <a:bodyPr anchor="b"/>
          <a:lstStyle>
            <a:lvl1pPr algn="l">
              <a:defRPr sz="40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5799" y="4777381"/>
            <a:ext cx="10131428" cy="860400"/>
          </a:xfrm>
        </p:spPr>
        <p:txBody>
          <a:bodyPr anchor="t">
            <a:normAutofit/>
          </a:bodyPr>
          <a:lstStyle>
            <a:lvl1pPr marL="0" indent="0" algn="l">
              <a:buNone/>
              <a:defRPr sz="2000" cap="all">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5802" y="2142067"/>
            <a:ext cx="4995334" cy="3649134"/>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21895" y="2142067"/>
            <a:ext cx="4995332" cy="3649133"/>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hasCustomPrompt="1"/>
          </p:nvPr>
        </p:nvSpPr>
        <p:spPr>
          <a:xfrm>
            <a:off x="973670" y="2218267"/>
            <a:ext cx="4709054"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85801" y="2870201"/>
            <a:ext cx="4996923" cy="292099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hasCustomPrompt="1"/>
          </p:nvPr>
        </p:nvSpPr>
        <p:spPr>
          <a:xfrm>
            <a:off x="6096003" y="2226734"/>
            <a:ext cx="4722813"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823483" y="2870201"/>
            <a:ext cx="4995334" cy="2920998"/>
          </a:xfrm>
        </p:spPr>
        <p:txBody>
          <a:bodyPr anchor="t">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pic>
        <p:nvPicPr>
          <p:cNvPr id="6" name="Picture 5"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pic>
        <p:nvPicPr>
          <p:cNvPr id="5" name="Picture 4"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Date Placeholder 1"/>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2074333"/>
            <a:ext cx="3680885"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648201" y="609601"/>
            <a:ext cx="6169026" cy="51816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85800" y="3445933"/>
            <a:ext cx="3680885" cy="1828800"/>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pic>
        <p:nvPicPr>
          <p:cNvPr id="8" name="Picture 7" descr="Celestia-R1---OverlayContentHD.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title"/>
          </p:nvPr>
        </p:nvSpPr>
        <p:spPr>
          <a:xfrm>
            <a:off x="685800" y="1600200"/>
            <a:ext cx="6164653" cy="13716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7536253" y="914400"/>
            <a:ext cx="3280974" cy="4572000"/>
          </a:xfrm>
          <a:prstGeom prst="roundRect">
            <a:avLst>
              <a:gd name="adj" fmla="val 4280"/>
            </a:avLst>
          </a:prstGeom>
          <a:ln w="50800" cap="sq" cmpd="dbl">
            <a:gradFill flip="none" rotWithShape="1">
              <a:gsLst>
                <a:gs pos="0">
                  <a:srgbClr val="FFFFFF"/>
                </a:gs>
                <a:gs pos="100000">
                  <a:schemeClr val="tx1">
                    <a:alpha val="0"/>
                  </a:schemeClr>
                </a:gs>
              </a:gsLst>
              <a:path path="circle">
                <a:fillToRect l="50000" t="50000" r="50000" b="50000"/>
              </a:path>
              <a:tileRect/>
            </a:gradFill>
            <a:miter lim="800000"/>
          </a:ln>
          <a:effectLst>
            <a:outerShdw blurRad="254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2971800"/>
            <a:ext cx="6164653" cy="1828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12/16/2016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1" y="609600"/>
            <a:ext cx="10131425" cy="14562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5801" y="2142067"/>
            <a:ext cx="10131425" cy="3649133"/>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589660" y="5870575"/>
            <a:ext cx="1600200"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12/16/2016</a:t>
            </a:fld>
            <a:endParaRPr lang="en-US" dirty="0"/>
          </a:p>
        </p:txBody>
      </p:sp>
      <p:sp>
        <p:nvSpPr>
          <p:cNvPr id="5" name="Footer Placeholder 4"/>
          <p:cNvSpPr>
            <a:spLocks noGrp="1"/>
          </p:cNvSpPr>
          <p:nvPr>
            <p:ph type="ftr" sz="quarter" idx="3"/>
          </p:nvPr>
        </p:nvSpPr>
        <p:spPr>
          <a:xfrm>
            <a:off x="685800" y="5870575"/>
            <a:ext cx="7827659" cy="3778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266060" y="5870575"/>
            <a:ext cx="551167" cy="3778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8"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3407079" y="1964267"/>
            <a:ext cx="7753046" cy="2421464"/>
          </a:xfrm>
        </p:spPr>
        <p:txBody>
          <a:bodyPr/>
          <a:lstStyle/>
          <a:p>
            <a:r>
              <a:rPr lang="tr-TR" dirty="0" smtClean="0"/>
              <a:t>MELEKLER ve ahiret inancı</a:t>
            </a:r>
            <a:endParaRPr lang="tr-TR" dirty="0"/>
          </a:p>
        </p:txBody>
      </p:sp>
      <p:sp>
        <p:nvSpPr>
          <p:cNvPr id="3" name="Alt Başlık 2"/>
          <p:cNvSpPr>
            <a:spLocks noGrp="1"/>
          </p:cNvSpPr>
          <p:nvPr>
            <p:ph type="subTitle" idx="1"/>
          </p:nvPr>
        </p:nvSpPr>
        <p:spPr/>
        <p:txBody>
          <a:bodyPr/>
          <a:lstStyle/>
          <a:p>
            <a:r>
              <a:rPr lang="tr-TR" dirty="0" smtClean="0"/>
              <a:t>1.ünite</a:t>
            </a:r>
            <a:endParaRPr lang="tr-TR" dirty="0"/>
          </a:p>
        </p:txBody>
      </p:sp>
    </p:spTree>
    <p:extLst>
      <p:ext uri="{BB962C8B-B14F-4D97-AF65-F5344CB8AC3E}">
        <p14:creationId xmlns="" xmlns:p14="http://schemas.microsoft.com/office/powerpoint/2010/main" val="3040637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descr="Ekran Kırpma"/>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3886804" y="1337733"/>
            <a:ext cx="3729418" cy="4515896"/>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 xmlns:p14="http://schemas.microsoft.com/office/powerpoint/2010/main" val="4132258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2.2. Meleklere İmanın, Davranışların Güzelleşmesine Katkısı </a:t>
            </a:r>
            <a:endParaRPr lang="tr-TR" dirty="0"/>
          </a:p>
        </p:txBody>
      </p:sp>
      <p:sp>
        <p:nvSpPr>
          <p:cNvPr id="3" name="İçerik Yer Tutucusu 2"/>
          <p:cNvSpPr>
            <a:spLocks noGrp="1"/>
          </p:cNvSpPr>
          <p:nvPr>
            <p:ph idx="1"/>
          </p:nvPr>
        </p:nvSpPr>
        <p:spPr>
          <a:xfrm>
            <a:off x="685801" y="2142067"/>
            <a:ext cx="5689947" cy="4258733"/>
          </a:xfrm>
        </p:spPr>
        <p:txBody>
          <a:bodyPr/>
          <a:lstStyle/>
          <a:p>
            <a:endParaRPr lang="tr-TR" dirty="0"/>
          </a:p>
          <a:p>
            <a:r>
              <a:rPr lang="tr-TR" sz="2800" dirty="0"/>
              <a:t>Melekler sürekli insanların iyiliğini isterler. </a:t>
            </a:r>
          </a:p>
          <a:p>
            <a:r>
              <a:rPr lang="tr-TR" sz="2800" dirty="0"/>
              <a:t>İnananların mükâfatlandırılması için Allah’a dua ederler. </a:t>
            </a:r>
          </a:p>
          <a:p>
            <a:r>
              <a:rPr lang="tr-TR" sz="2800" dirty="0"/>
              <a:t>İnsanın iyilik yapması, güzel söz söylemesi, güzel davranışlarda bulunması için çaba harcarlar. </a:t>
            </a:r>
          </a:p>
          <a:p>
            <a:pPr marL="0" indent="0">
              <a:buNone/>
            </a:pPr>
            <a:endParaRPr lang="tr-TR" sz="2800" dirty="0"/>
          </a:p>
        </p:txBody>
      </p:sp>
      <p:pic>
        <p:nvPicPr>
          <p:cNvPr id="7172" name="Picture 4" descr="allah yazıları hareketli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6974386" y="1827575"/>
            <a:ext cx="4298860" cy="42707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97003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3. Kur’an’a Göre Cin ve Şeytan </a:t>
            </a:r>
            <a:endParaRPr lang="tr-TR" dirty="0"/>
          </a:p>
        </p:txBody>
      </p:sp>
      <p:sp>
        <p:nvSpPr>
          <p:cNvPr id="3" name="İçerik Yer Tutucusu 2"/>
          <p:cNvSpPr>
            <a:spLocks noGrp="1"/>
          </p:cNvSpPr>
          <p:nvPr>
            <p:ph idx="1"/>
          </p:nvPr>
        </p:nvSpPr>
        <p:spPr>
          <a:xfrm>
            <a:off x="685801" y="1972491"/>
            <a:ext cx="6067695" cy="4467498"/>
          </a:xfrm>
        </p:spPr>
        <p:txBody>
          <a:bodyPr>
            <a:noAutofit/>
          </a:bodyPr>
          <a:lstStyle/>
          <a:p>
            <a:r>
              <a:rPr lang="tr-TR" sz="2400" dirty="0"/>
              <a:t>Kur’an-ı Kerim’de meleklerle birlikte cinler ve şeytanın da var olduğu açıkça haber verilir. Kur’an’da “Cin” adıyla bir sure de vardır. Bu surede cinlerin de bilinçli, irade sahibi varlıklar olduğu belirtilir. Ayrıca Cinler içerisinde de inanan veya inkâr eden kimseler olduğu bildirilir. Kur’an’a göre cinler ateşten yaratılmış manevi varlıklardır. Cinler yaratılışları gereği hızlı hareket edebilir, kısa sürede uzun mesafelere, insanların ulaşamayacakları yerlere gidebilirler. Ancak onlar </a:t>
            </a:r>
            <a:r>
              <a:rPr lang="tr-TR" sz="2400" dirty="0" err="1"/>
              <a:t>gaybı</a:t>
            </a:r>
            <a:r>
              <a:rPr lang="tr-TR" sz="2400" dirty="0"/>
              <a:t>, geleceği bilemezler. </a:t>
            </a:r>
          </a:p>
        </p:txBody>
      </p:sp>
      <p:pic>
        <p:nvPicPr>
          <p:cNvPr id="8194" name="Picture 2" descr="İlgili resim"/>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209518" y="1815737"/>
            <a:ext cx="4494802" cy="449480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4851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4"/>
                                        </p:tgtEl>
                                        <p:attrNameLst>
                                          <p:attrName>style.visibility</p:attrName>
                                        </p:attrNameLst>
                                      </p:cBhvr>
                                      <p:to>
                                        <p:strVal val="visible"/>
                                      </p:to>
                                    </p:set>
                                    <p:anim calcmode="lin" valueType="num">
                                      <p:cBhvr additive="base">
                                        <p:cTn id="13" dur="500" fill="hold"/>
                                        <p:tgtEl>
                                          <p:spTgt spid="8194"/>
                                        </p:tgtEl>
                                        <p:attrNameLst>
                                          <p:attrName>ppt_x</p:attrName>
                                        </p:attrNameLst>
                                      </p:cBhvr>
                                      <p:tavLst>
                                        <p:tav tm="0">
                                          <p:val>
                                            <p:strVal val="#ppt_x"/>
                                          </p:val>
                                        </p:tav>
                                        <p:tav tm="100000">
                                          <p:val>
                                            <p:strVal val="#ppt_x"/>
                                          </p:val>
                                        </p:tav>
                                      </p:tavLst>
                                    </p:anim>
                                    <p:anim calcmode="lin" valueType="num">
                                      <p:cBhvr additive="base">
                                        <p:cTn id="14"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Şeytanın Özellikleri: </a:t>
            </a:r>
            <a:r>
              <a:rPr lang="tr-TR" dirty="0"/>
              <a:t>	</a:t>
            </a:r>
            <a:br>
              <a:rPr lang="tr-TR" dirty="0"/>
            </a:br>
            <a:endParaRPr lang="tr-TR" dirty="0"/>
          </a:p>
        </p:txBody>
      </p:sp>
      <p:sp>
        <p:nvSpPr>
          <p:cNvPr id="3" name="İçerik Yer Tutucusu 2"/>
          <p:cNvSpPr>
            <a:spLocks noGrp="1"/>
          </p:cNvSpPr>
          <p:nvPr>
            <p:ph idx="1"/>
          </p:nvPr>
        </p:nvSpPr>
        <p:spPr>
          <a:xfrm>
            <a:off x="385355" y="1436914"/>
            <a:ext cx="6446519" cy="5055325"/>
          </a:xfrm>
        </p:spPr>
        <p:txBody>
          <a:bodyPr>
            <a:noAutofit/>
          </a:bodyPr>
          <a:lstStyle/>
          <a:p>
            <a:r>
              <a:rPr lang="tr-TR" sz="2400" b="1" dirty="0"/>
              <a:t>1 </a:t>
            </a:r>
            <a:r>
              <a:rPr lang="tr-TR" sz="2400" dirty="0"/>
              <a:t>	Şeytan kibirlenmiş, Bu yüzden Allah’ın huzurundan kovulmuştur. 	</a:t>
            </a:r>
          </a:p>
          <a:p>
            <a:r>
              <a:rPr lang="tr-TR" sz="2400" b="1" dirty="0"/>
              <a:t>2 </a:t>
            </a:r>
            <a:r>
              <a:rPr lang="tr-TR" sz="2400" dirty="0"/>
              <a:t>	Şeytan insanlara kötülük etmek, onları azdırmak, doğru yoldan uzaklaştırmak ister. 	</a:t>
            </a:r>
          </a:p>
          <a:p>
            <a:r>
              <a:rPr lang="tr-TR" sz="2400" b="1" dirty="0"/>
              <a:t>3 </a:t>
            </a:r>
            <a:r>
              <a:rPr lang="tr-TR" sz="2400" dirty="0"/>
              <a:t>	Şeytan Yüce Allah’a karşı çok nankör bir varlıktır. 	</a:t>
            </a:r>
          </a:p>
          <a:p>
            <a:r>
              <a:rPr lang="fi-FI" sz="2400" b="1" dirty="0"/>
              <a:t>4 </a:t>
            </a:r>
            <a:r>
              <a:rPr lang="fi-FI" sz="2400" dirty="0"/>
              <a:t>	Şeytan, Allah’a asi olmuştur. 	</a:t>
            </a:r>
          </a:p>
          <a:p>
            <a:r>
              <a:rPr lang="tr-TR" sz="2400" b="1" dirty="0"/>
              <a:t>5 </a:t>
            </a:r>
            <a:r>
              <a:rPr lang="tr-TR" sz="2400" dirty="0"/>
              <a:t>	Şeytan insanlara vesvese (kuruntu) verir, onları şüpheye düşürür. Böylece insanlardan kimini inkâra sürükler. 	</a:t>
            </a:r>
          </a:p>
          <a:p>
            <a:endParaRPr lang="tr-TR" sz="2400" dirty="0"/>
          </a:p>
        </p:txBody>
      </p:sp>
      <p:pic>
        <p:nvPicPr>
          <p:cNvPr id="9218" name="Picture 2" descr="ateş gif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6621689" y="1337733"/>
            <a:ext cx="4990970" cy="465823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5540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additive="base">
                                        <p:cTn id="4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4. Şeytanın Kötülüğünden Korunma Konusunda Kur’an’ın Öğütleri </a:t>
            </a:r>
            <a:endParaRPr lang="tr-TR" dirty="0"/>
          </a:p>
        </p:txBody>
      </p:sp>
      <p:sp>
        <p:nvSpPr>
          <p:cNvPr id="3" name="İçerik Yer Tutucusu 2"/>
          <p:cNvSpPr>
            <a:spLocks noGrp="1"/>
          </p:cNvSpPr>
          <p:nvPr>
            <p:ph idx="1"/>
          </p:nvPr>
        </p:nvSpPr>
        <p:spPr>
          <a:xfrm>
            <a:off x="685802" y="2142067"/>
            <a:ext cx="6053202" cy="4058317"/>
          </a:xfrm>
        </p:spPr>
        <p:txBody>
          <a:bodyPr>
            <a:noAutofit/>
          </a:bodyPr>
          <a:lstStyle/>
          <a:p>
            <a:r>
              <a:rPr lang="tr-TR" sz="2400" dirty="0"/>
              <a:t>İnsan akıllı, irade sahibi bir varlık olarak iyiyi kötüyü, doğruyu yanlışı, faydalıyı veya zararlı olanı ayırt eder. İyiliğe de kötülüğe de kendi isteğiyle yönelebilir. Bu sebeple Allah, insanları yaptıklarından sorumlu tutmuştur. Şeytanın hileleri, aldatmaları konusunda da </a:t>
            </a:r>
            <a:r>
              <a:rPr lang="tr-TR" sz="2400" dirty="0" smtClean="0"/>
              <a:t>peygamberler </a:t>
            </a:r>
            <a:r>
              <a:rPr lang="tr-TR" sz="2400" dirty="0"/>
              <a:t>aracılığıyla insanları uyarmıştır. Artık her kim şeytana uyup kendi iradesiyle kötülüğe yönelirse Allah da o kişiyi yaptığı kötülük, haksızlık, adaletsizlik veya işlediği suç nedeniyle cezalandırır. </a:t>
            </a:r>
          </a:p>
        </p:txBody>
      </p:sp>
      <p:pic>
        <p:nvPicPr>
          <p:cNvPr id="10242" name="Picture 2" descr="kuran gif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6739003" y="2065867"/>
            <a:ext cx="4985049" cy="392157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00616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2"/>
                                        </p:tgtEl>
                                        <p:attrNameLst>
                                          <p:attrName>style.visibility</p:attrName>
                                        </p:attrNameLst>
                                      </p:cBhvr>
                                      <p:to>
                                        <p:strVal val="visible"/>
                                      </p:to>
                                    </p:set>
                                    <p:anim calcmode="lin" valueType="num">
                                      <p:cBhvr additive="base">
                                        <p:cTn id="13" dur="500" fill="hold"/>
                                        <p:tgtEl>
                                          <p:spTgt spid="10242"/>
                                        </p:tgtEl>
                                        <p:attrNameLst>
                                          <p:attrName>ppt_x</p:attrName>
                                        </p:attrNameLst>
                                      </p:cBhvr>
                                      <p:tavLst>
                                        <p:tav tm="0">
                                          <p:val>
                                            <p:strVal val="#ppt_x"/>
                                          </p:val>
                                        </p:tav>
                                        <p:tav tm="100000">
                                          <p:val>
                                            <p:strVal val="#ppt_x"/>
                                          </p:val>
                                        </p:tav>
                                      </p:tavLst>
                                    </p:anim>
                                    <p:anim calcmode="lin" valueType="num">
                                      <p:cBhvr additive="base">
                                        <p:cTn id="14"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5. Toplumda Yaygın Olan Bazı Batıl İnançlar </a:t>
            </a:r>
            <a:endParaRPr lang="tr-TR" dirty="0"/>
          </a:p>
        </p:txBody>
      </p:sp>
      <p:sp>
        <p:nvSpPr>
          <p:cNvPr id="3" name="İçerik Yer Tutucusu 2"/>
          <p:cNvSpPr>
            <a:spLocks noGrp="1"/>
          </p:cNvSpPr>
          <p:nvPr>
            <p:ph idx="1"/>
          </p:nvPr>
        </p:nvSpPr>
        <p:spPr>
          <a:xfrm>
            <a:off x="685801" y="2142067"/>
            <a:ext cx="4637761" cy="4033265"/>
          </a:xfrm>
        </p:spPr>
        <p:txBody>
          <a:bodyPr>
            <a:noAutofit/>
          </a:bodyPr>
          <a:lstStyle/>
          <a:p>
            <a:r>
              <a:rPr lang="tr-TR" sz="2400" dirty="0"/>
              <a:t>İslam’ın ilkelerine, Kur’an’a, akla ve bilime aykırı, doğru ve gerçek olmayan inançlar yanlıştır. Bunlara İslam kültüründe </a:t>
            </a:r>
            <a:r>
              <a:rPr lang="tr-TR" sz="2400" b="1" dirty="0"/>
              <a:t>batıl inanç </a:t>
            </a:r>
            <a:r>
              <a:rPr lang="tr-TR" sz="2400" dirty="0"/>
              <a:t>denir. Ruh çağırma, falcılık, sihir ve büyü bunlardan </a:t>
            </a:r>
            <a:r>
              <a:rPr lang="tr-TR" sz="2400" dirty="0" err="1"/>
              <a:t>başlıcalarıdır</a:t>
            </a:r>
            <a:r>
              <a:rPr lang="tr-TR" sz="2400" dirty="0"/>
              <a:t>. Ayrıca türbelere gidip adak adama, buralarda mum yakma, ağaçlara bez bağlama, dilek tutma, türbelerde, yatırlarda bulunan ölülerden medet umma da batıl inançlar arasında sayılabilir. </a:t>
            </a:r>
          </a:p>
        </p:txBody>
      </p:sp>
      <p:pic>
        <p:nvPicPr>
          <p:cNvPr id="11266" name="Picture 2" descr="allah yazıları hareketli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5323562" y="1872699"/>
            <a:ext cx="6096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1481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6"/>
                                        </p:tgtEl>
                                        <p:attrNameLst>
                                          <p:attrName>style.visibility</p:attrName>
                                        </p:attrNameLst>
                                      </p:cBhvr>
                                      <p:to>
                                        <p:strVal val="visible"/>
                                      </p:to>
                                    </p:set>
                                    <p:anim calcmode="lin" valueType="num">
                                      <p:cBhvr additive="base">
                                        <p:cTn id="13" dur="500" fill="hold"/>
                                        <p:tgtEl>
                                          <p:spTgt spid="11266"/>
                                        </p:tgtEl>
                                        <p:attrNameLst>
                                          <p:attrName>ppt_x</p:attrName>
                                        </p:attrNameLst>
                                      </p:cBhvr>
                                      <p:tavLst>
                                        <p:tav tm="0">
                                          <p:val>
                                            <p:strVal val="#ppt_x"/>
                                          </p:val>
                                        </p:tav>
                                        <p:tav tm="100000">
                                          <p:val>
                                            <p:strVal val="#ppt_x"/>
                                          </p:val>
                                        </p:tav>
                                      </p:tavLst>
                                    </p:anim>
                                    <p:anim calcmode="lin" valueType="num">
                                      <p:cBhvr additive="base">
                                        <p:cTn id="14" dur="500" fill="hold"/>
                                        <p:tgtEl>
                                          <p:spTgt spid="112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Batıl inançlar</a:t>
            </a:r>
            <a:endParaRPr lang="tr-TR" dirty="0"/>
          </a:p>
        </p:txBody>
      </p:sp>
      <p:sp>
        <p:nvSpPr>
          <p:cNvPr id="3" name="İçerik Yer Tutucusu 2"/>
          <p:cNvSpPr>
            <a:spLocks noGrp="1"/>
          </p:cNvSpPr>
          <p:nvPr>
            <p:ph idx="1"/>
          </p:nvPr>
        </p:nvSpPr>
        <p:spPr>
          <a:xfrm>
            <a:off x="685802" y="2142067"/>
            <a:ext cx="6353826" cy="4459149"/>
          </a:xfrm>
        </p:spPr>
        <p:txBody>
          <a:bodyPr>
            <a:normAutofit/>
          </a:bodyPr>
          <a:lstStyle/>
          <a:p>
            <a:r>
              <a:rPr lang="tr-TR" sz="2000" b="1" dirty="0"/>
              <a:t>Ruh Çağırma: </a:t>
            </a:r>
            <a:r>
              <a:rPr lang="tr-TR" sz="2000" dirty="0"/>
              <a:t>Bu uygulama akla, bilime ve Kur’an’ın ilkelerine aykırı olduğu için boş, temelsiz, batıl bir inançtır. Ölen kişilerin ruhlarının geri gelmesi, onlarla iletişim kurulması kesinlikle mümkün değildir. </a:t>
            </a:r>
          </a:p>
          <a:p>
            <a:r>
              <a:rPr lang="tr-TR" sz="2000" b="1" dirty="0"/>
              <a:t>Falcılık: </a:t>
            </a:r>
            <a:r>
              <a:rPr lang="tr-TR" sz="2000" dirty="0"/>
              <a:t>Dinimizin ilkelerini iyi öğrenmek, fala, falcılara kaşı uyanık olmak, onların yaptığı sömürünün farkına varmak insanın sorumluluğudur. Kur’an-ı Kerim insanları uyarır. Falcılığın kötü bir iş olduğunu belirtir. </a:t>
            </a:r>
          </a:p>
          <a:p>
            <a:r>
              <a:rPr lang="tr-TR" sz="2000" b="1" dirty="0"/>
              <a:t>Sihir ve Büyü: </a:t>
            </a:r>
            <a:r>
              <a:rPr lang="tr-TR" sz="2000" dirty="0"/>
              <a:t>Büyü; doğa yasalarına aykırı sonuçlar elde etmek iddiasında olan kişilerin başvurdukları gizli işlem ve davranışlardır. Sihir ise büyüden farklı olarak el çabukluğu yeteneği ve hokkabazlığa dayanır. Sihir ve büyü yanlış, boş, temelsiz inançlardır. </a:t>
            </a:r>
          </a:p>
        </p:txBody>
      </p:sp>
      <p:pic>
        <p:nvPicPr>
          <p:cNvPr id="12290" name="Picture 2" descr="allah yazıları hareketli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901840" y="2065867"/>
            <a:ext cx="5069027" cy="429099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29260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gtEl>
                                        <p:attrNameLst>
                                          <p:attrName>style.visibility</p:attrName>
                                        </p:attrNameLst>
                                      </p:cBhvr>
                                      <p:to>
                                        <p:strVal val="visible"/>
                                      </p:to>
                                    </p:set>
                                    <p:anim calcmode="lin" valueType="num">
                                      <p:cBhvr additive="base">
                                        <p:cTn id="13" dur="500" fill="hold"/>
                                        <p:tgtEl>
                                          <p:spTgt spid="12290"/>
                                        </p:tgtEl>
                                        <p:attrNameLst>
                                          <p:attrName>ppt_x</p:attrName>
                                        </p:attrNameLst>
                                      </p:cBhvr>
                                      <p:tavLst>
                                        <p:tav tm="0">
                                          <p:val>
                                            <p:strVal val="#ppt_x"/>
                                          </p:val>
                                        </p:tav>
                                        <p:tav tm="100000">
                                          <p:val>
                                            <p:strVal val="#ppt_x"/>
                                          </p:val>
                                        </p:tav>
                                      </p:tavLst>
                                    </p:anim>
                                    <p:anim calcmode="lin" valueType="num">
                                      <p:cBhvr additive="base">
                                        <p:cTn id="14"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60375" y="160336"/>
            <a:ext cx="10131425" cy="1456267"/>
          </a:xfrm>
        </p:spPr>
        <p:txBody>
          <a:bodyPr/>
          <a:lstStyle/>
          <a:p>
            <a:r>
              <a:rPr lang="tr-TR" b="1" dirty="0"/>
              <a:t>6. Ahirete İman </a:t>
            </a:r>
            <a:endParaRPr lang="tr-TR" dirty="0"/>
          </a:p>
        </p:txBody>
      </p:sp>
      <p:sp>
        <p:nvSpPr>
          <p:cNvPr id="3" name="İçerik Yer Tutucusu 2"/>
          <p:cNvSpPr>
            <a:spLocks noGrp="1"/>
          </p:cNvSpPr>
          <p:nvPr>
            <p:ph idx="1"/>
          </p:nvPr>
        </p:nvSpPr>
        <p:spPr>
          <a:xfrm>
            <a:off x="685801" y="1540701"/>
            <a:ext cx="5827733" cy="5035463"/>
          </a:xfrm>
        </p:spPr>
        <p:txBody>
          <a:bodyPr>
            <a:noAutofit/>
          </a:bodyPr>
          <a:lstStyle/>
          <a:p>
            <a:r>
              <a:rPr lang="tr-TR" sz="2400" dirty="0"/>
              <a:t>İslamiyet’te yer alan başlıca inanç esaslarından biri ahirete imandır. İslam dinine göre dünya hayatı kısa ve geçicidir. Dünyadaki yaşama süresine ömür; hayatın bitip dünyadan ayrılma vaktine ise ecel denir. İslam’a göre ölüm bir yok oluş değildir. Çünkü Yüce Allah dünya hayatı bittikten, bütün canlılar öldükten belli bir süre sonra insanları başka bir âlemde yeniden diriltecektir. Dünyada kötülük yapan herkes ahirette cezasını çekecektir. Böylece adalet yerini bulacaktır. </a:t>
            </a:r>
          </a:p>
          <a:p>
            <a:pPr marL="0" indent="0">
              <a:buNone/>
            </a:pPr>
            <a:endParaRPr lang="tr-TR" sz="2400" dirty="0"/>
          </a:p>
        </p:txBody>
      </p:sp>
      <p:sp>
        <p:nvSpPr>
          <p:cNvPr id="4" name="AutoShape 2" descr="ahiret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ahiret ile ilgili görsel sonucu"/>
          <p:cNvSpPr>
            <a:spLocks noChangeAspect="1" noChangeArrowheads="1"/>
          </p:cNvSpPr>
          <p:nvPr/>
        </p:nvSpPr>
        <p:spPr bwMode="auto">
          <a:xfrm>
            <a:off x="307974" y="7937"/>
            <a:ext cx="1708715" cy="1031723"/>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6" name="AutoShape 6" descr="ahiret ile ilgili görsel sonucu"/>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8" descr="ahiret ile ilgili görsel sonucu"/>
          <p:cNvSpPr>
            <a:spLocks noChangeAspect="1" noChangeArrowheads="1"/>
          </p:cNvSpPr>
          <p:nvPr/>
        </p:nvSpPr>
        <p:spPr bwMode="auto">
          <a:xfrm>
            <a:off x="8927969" y="3636682"/>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8" name="AutoShape 10" descr="ahiret ile ilgili görsel sonucu"/>
          <p:cNvSpPr>
            <a:spLocks noChangeAspect="1" noChangeArrowheads="1"/>
          </p:cNvSpPr>
          <p:nvPr/>
        </p:nvSpPr>
        <p:spPr bwMode="auto">
          <a:xfrm>
            <a:off x="6625435" y="1616603"/>
            <a:ext cx="4572833" cy="4572848"/>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9" name="AutoShape 12" descr="ahiret ile ilgili görsel sonucu"/>
          <p:cNvSpPr>
            <a:spLocks noChangeAspect="1" noChangeArrowheads="1"/>
          </p:cNvSpPr>
          <p:nvPr/>
        </p:nvSpPr>
        <p:spPr bwMode="auto">
          <a:xfrm>
            <a:off x="612775" y="3127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3326" name="Picture 14" descr="İlgili resim"/>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300089" y="1769002"/>
            <a:ext cx="5560560" cy="41704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8740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326"/>
                                        </p:tgtEl>
                                        <p:attrNameLst>
                                          <p:attrName>style.visibility</p:attrName>
                                        </p:attrNameLst>
                                      </p:cBhvr>
                                      <p:to>
                                        <p:strVal val="visible"/>
                                      </p:to>
                                    </p:set>
                                    <p:anim calcmode="lin" valueType="num">
                                      <p:cBhvr additive="base">
                                        <p:cTn id="13" dur="500" fill="hold"/>
                                        <p:tgtEl>
                                          <p:spTgt spid="13326"/>
                                        </p:tgtEl>
                                        <p:attrNameLst>
                                          <p:attrName>ppt_x</p:attrName>
                                        </p:attrNameLst>
                                      </p:cBhvr>
                                      <p:tavLst>
                                        <p:tav tm="0">
                                          <p:val>
                                            <p:strVal val="#ppt_x"/>
                                          </p:val>
                                        </p:tav>
                                        <p:tav tm="100000">
                                          <p:val>
                                            <p:strVal val="#ppt_x"/>
                                          </p:val>
                                        </p:tav>
                                      </p:tavLst>
                                    </p:anim>
                                    <p:anim calcmode="lin" valueType="num">
                                      <p:cBhvr additive="base">
                                        <p:cTn id="14" dur="500" fill="hold"/>
                                        <p:tgtEl>
                                          <p:spTgt spid="133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es-ES" b="1" dirty="0"/>
              <a:t>7. Kıyamet ve Yeniden Dirilme </a:t>
            </a:r>
            <a:endParaRPr lang="tr-TR" dirty="0"/>
          </a:p>
        </p:txBody>
      </p:sp>
      <p:sp>
        <p:nvSpPr>
          <p:cNvPr id="3" name="İçerik Yer Tutucusu 2"/>
          <p:cNvSpPr>
            <a:spLocks noGrp="1"/>
          </p:cNvSpPr>
          <p:nvPr>
            <p:ph idx="1"/>
          </p:nvPr>
        </p:nvSpPr>
        <p:spPr>
          <a:xfrm>
            <a:off x="372650" y="2014835"/>
            <a:ext cx="6679503" cy="4459149"/>
          </a:xfrm>
        </p:spPr>
        <p:txBody>
          <a:bodyPr>
            <a:normAutofit lnSpcReduction="10000"/>
          </a:bodyPr>
          <a:lstStyle/>
          <a:p>
            <a:r>
              <a:rPr lang="tr-TR" sz="2000" dirty="0"/>
              <a:t>İnancımıza göre </a:t>
            </a:r>
            <a:r>
              <a:rPr lang="tr-TR" sz="2000" b="1" dirty="0"/>
              <a:t>İsrafil </a:t>
            </a:r>
            <a:r>
              <a:rPr lang="tr-TR" sz="2000" dirty="0"/>
              <a:t>adlı meleğin </a:t>
            </a:r>
            <a:r>
              <a:rPr lang="tr-TR" sz="2000" b="1" i="1" u="sng" dirty="0" err="1">
                <a:effectLst>
                  <a:outerShdw blurRad="38100" dist="38100" dir="2700000" algn="tl">
                    <a:srgbClr val="000000">
                      <a:alpha val="43137"/>
                    </a:srgbClr>
                  </a:outerShdw>
                </a:effectLst>
              </a:rPr>
              <a:t>sûra</a:t>
            </a:r>
            <a:r>
              <a:rPr lang="tr-TR" sz="2000" b="1" dirty="0"/>
              <a:t> </a:t>
            </a:r>
            <a:r>
              <a:rPr lang="tr-TR" sz="2000" dirty="0"/>
              <a:t>üflemesiyle bir gün dünya hayatı son bulacaktır. Bütün canlılar, yaşamakta olan herkes ölecektir. Buna </a:t>
            </a:r>
            <a:r>
              <a:rPr lang="tr-TR" sz="2000" b="1" i="1" u="sng" dirty="0">
                <a:effectLst>
                  <a:outerShdw blurRad="38100" dist="38100" dir="2700000" algn="tl">
                    <a:srgbClr val="000000">
                      <a:alpha val="43137"/>
                    </a:srgbClr>
                  </a:outerShdw>
                </a:effectLst>
              </a:rPr>
              <a:t>kıyamet </a:t>
            </a:r>
            <a:r>
              <a:rPr lang="tr-TR" sz="2000" dirty="0"/>
              <a:t>denir. </a:t>
            </a:r>
          </a:p>
          <a:p>
            <a:r>
              <a:rPr lang="tr-TR" sz="2000" dirty="0"/>
              <a:t>Kur’an-ı Kerim’e göre dünya hayatının sona erip </a:t>
            </a:r>
            <a:r>
              <a:rPr lang="tr-TR" sz="2000" b="1" dirty="0"/>
              <a:t>ahiret</a:t>
            </a:r>
            <a:r>
              <a:rPr lang="tr-TR" sz="2000" dirty="0"/>
              <a:t>in başlaması iki aşamalıdır. Birinci aşama İsrafil’in ilk kez </a:t>
            </a:r>
            <a:r>
              <a:rPr lang="tr-TR" sz="2000" dirty="0" err="1"/>
              <a:t>sûra</a:t>
            </a:r>
            <a:r>
              <a:rPr lang="tr-TR" sz="2000" dirty="0"/>
              <a:t> üflemesiyle gerçekleşecektir. Böylece dünya hayatı sona erecek, bütün canlılar ölecektir. Belli bir süre sonra </a:t>
            </a:r>
            <a:r>
              <a:rPr lang="tr-TR" sz="2000" dirty="0" err="1"/>
              <a:t>sûra</a:t>
            </a:r>
            <a:r>
              <a:rPr lang="tr-TR" sz="2000" dirty="0"/>
              <a:t> ikinci kez üflenecek, dünyada yaşamış olan bütün insanlar yeniden diriltilecek, </a:t>
            </a:r>
            <a:r>
              <a:rPr lang="tr-TR" sz="2000" b="1" i="1" u="sng" dirty="0">
                <a:effectLst>
                  <a:outerShdw blurRad="38100" dist="38100" dir="2700000" algn="tl">
                    <a:srgbClr val="000000">
                      <a:alpha val="43137"/>
                    </a:srgbClr>
                  </a:outerShdw>
                </a:effectLst>
              </a:rPr>
              <a:t>mahşer</a:t>
            </a:r>
            <a:r>
              <a:rPr lang="tr-TR" sz="2000" b="1" dirty="0"/>
              <a:t> </a:t>
            </a:r>
            <a:r>
              <a:rPr lang="tr-TR" sz="2000" dirty="0"/>
              <a:t>denilen yerde toplanacak ve dünyada yaptıklarından hesaba çekilecektir. </a:t>
            </a:r>
          </a:p>
          <a:p>
            <a:r>
              <a:rPr lang="tr-TR" sz="2000" dirty="0"/>
              <a:t>İnsanların dünyada yaptığı işler, </a:t>
            </a:r>
            <a:r>
              <a:rPr lang="tr-TR" sz="2000" b="1" i="1" u="sng" dirty="0">
                <a:effectLst>
                  <a:outerShdw blurRad="38100" dist="38100" dir="2700000" algn="tl">
                    <a:srgbClr val="000000">
                      <a:alpha val="43137"/>
                    </a:srgbClr>
                  </a:outerShdw>
                </a:effectLst>
              </a:rPr>
              <a:t>mizan</a:t>
            </a:r>
            <a:r>
              <a:rPr lang="tr-TR" sz="2000" b="1" dirty="0"/>
              <a:t> </a:t>
            </a:r>
            <a:r>
              <a:rPr lang="tr-TR" sz="2000" dirty="0"/>
              <a:t>denilen bir alette tartılacaktır. </a:t>
            </a:r>
          </a:p>
          <a:p>
            <a:r>
              <a:rPr lang="tr-TR" sz="2000" dirty="0"/>
              <a:t>Kıyametin zamanını sadece Yüce Allah bilir. </a:t>
            </a:r>
          </a:p>
          <a:p>
            <a:pPr marL="0" indent="0">
              <a:buNone/>
            </a:pPr>
            <a:endParaRPr lang="tr-TR" dirty="0"/>
          </a:p>
        </p:txBody>
      </p:sp>
      <p:pic>
        <p:nvPicPr>
          <p:cNvPr id="14338" name="Picture 2" descr="kıyamet gif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882050" y="2065867"/>
            <a:ext cx="4934151" cy="35884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501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additive="base">
                                        <p:cTn id="13" dur="500" fill="hold"/>
                                        <p:tgtEl>
                                          <p:spTgt spid="14338"/>
                                        </p:tgtEl>
                                        <p:attrNameLst>
                                          <p:attrName>ppt_x</p:attrName>
                                        </p:attrNameLst>
                                      </p:cBhvr>
                                      <p:tavLst>
                                        <p:tav tm="0">
                                          <p:val>
                                            <p:strVal val="#ppt_x"/>
                                          </p:val>
                                        </p:tav>
                                        <p:tav tm="100000">
                                          <p:val>
                                            <p:strVal val="#ppt_x"/>
                                          </p:val>
                                        </p:tav>
                                      </p:tavLst>
                                    </p:anim>
                                    <p:anim calcmode="lin" valueType="num">
                                      <p:cBhvr additive="base">
                                        <p:cTn id="14"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Effect transition="in" filter="fade">
                                      <p:cBhvr>
                                        <p:cTn id="40" dur="1000"/>
                                        <p:tgtEl>
                                          <p:spTgt spid="3">
                                            <p:txEl>
                                              <p:pRg st="3" end="3"/>
                                            </p:txEl>
                                          </p:spTgt>
                                        </p:tgtEl>
                                      </p:cBhvr>
                                    </p:animEffect>
                                    <p:anim calcmode="lin" valueType="num">
                                      <p:cBhvr>
                                        <p:cTn id="4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8. Dünya Hayatında Yapılanların Karşılığı: Ahiret </a:t>
            </a:r>
            <a:endParaRPr lang="tr-TR" dirty="0"/>
          </a:p>
        </p:txBody>
      </p:sp>
      <p:sp>
        <p:nvSpPr>
          <p:cNvPr id="3" name="İçerik Yer Tutucusu 2"/>
          <p:cNvSpPr>
            <a:spLocks noGrp="1"/>
          </p:cNvSpPr>
          <p:nvPr>
            <p:ph idx="1"/>
          </p:nvPr>
        </p:nvSpPr>
        <p:spPr>
          <a:xfrm>
            <a:off x="134656" y="1814419"/>
            <a:ext cx="8295360" cy="4586381"/>
          </a:xfrm>
        </p:spPr>
        <p:txBody>
          <a:bodyPr>
            <a:noAutofit/>
          </a:bodyPr>
          <a:lstStyle/>
          <a:p>
            <a:r>
              <a:rPr lang="tr-TR" sz="2000" dirty="0"/>
              <a:t>Yüce Allah, insanları akıl ve irade sahibi, özgür varlıklar olarak yaratmıştır. Akıllı her insan iyiyi kötüyü, doğruyu yanlışı ayırt edebilir. Bir şeyi yapıp yapmamaya özgür iradesiyle kendisi karar verebilir. Bundan dolayı her insan yaptıklarından veya yapması gerekip de yapmadıklarından sorumludur. İslamiyet insandan; dinî, ahlaki, bireysel ve toplumsal </a:t>
            </a:r>
            <a:r>
              <a:rPr lang="tr-TR" sz="2000" dirty="0" smtClean="0"/>
              <a:t>sorumluluklarını </a:t>
            </a:r>
            <a:r>
              <a:rPr lang="tr-TR" sz="2000" dirty="0"/>
              <a:t>yerine getirmesini ister. Namaz kılmak, oruç tutmak, zekât vermek, fakirlere yardım etmek de insanın sorumluluklarından bazılarıdır. İslam’a göre insan; yalan söylememeli, hile yapmamalı, yalancı şahitlik yapmamalı, haksızlık etmemelidir, kendisine ve ailesine zarar verecek içki, kumar, uyuşturucu vb. kötü alışkanlıklardan uzak durmalıdır. İslam inancına göre her insan yaptığı kötülükten, işlediği günahtan kendisi sorumludur. Ancak Yüce Allah merhametli ve affedicidir. Bunun için insan işlediği günahlardan pişmanlık duymalı, tövbe etmelidir. İslam’a göre inanıp ibadet edenler, </a:t>
            </a:r>
            <a:r>
              <a:rPr lang="tr-TR" sz="2000" dirty="0" err="1"/>
              <a:t>salih</a:t>
            </a:r>
            <a:r>
              <a:rPr lang="tr-TR" sz="2000" dirty="0"/>
              <a:t> amel (güzel iş) işleyenler, cennetle ödüllendirilecektir. İnkâr edenler, zalimler ve haksızlık yapanlar ise cehennemde ceza çekeceklerdir. </a:t>
            </a:r>
          </a:p>
        </p:txBody>
      </p:sp>
      <p:pic>
        <p:nvPicPr>
          <p:cNvPr id="15362" name="Picture 2" descr="allah yazıları hareketli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8292230" y="2065867"/>
            <a:ext cx="3763462" cy="42347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14597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anim calcmode="lin" valueType="num">
                                      <p:cBhvr additive="base">
                                        <p:cTn id="13" dur="500" fill="hold"/>
                                        <p:tgtEl>
                                          <p:spTgt spid="15362"/>
                                        </p:tgtEl>
                                        <p:attrNameLst>
                                          <p:attrName>ppt_x</p:attrName>
                                        </p:attrNameLst>
                                      </p:cBhvr>
                                      <p:tavLst>
                                        <p:tav tm="0">
                                          <p:val>
                                            <p:strVal val="#ppt_x"/>
                                          </p:val>
                                        </p:tav>
                                        <p:tav tm="100000">
                                          <p:val>
                                            <p:strVal val="#ppt_x"/>
                                          </p:val>
                                        </p:tav>
                                      </p:tavLst>
                                    </p:anim>
                                    <p:anim calcmode="lin" valueType="num">
                                      <p:cBhvr additive="base">
                                        <p:cTn id="14"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1883908"/>
            <a:ext cx="6524911" cy="4684734"/>
          </a:xfrm>
        </p:spPr>
        <p:txBody>
          <a:bodyPr>
            <a:normAutofit/>
          </a:bodyPr>
          <a:lstStyle/>
          <a:p>
            <a:r>
              <a:rPr lang="tr-TR" sz="3200" dirty="0" smtClean="0"/>
              <a:t>Evreni ve evrendeki her şeyi yüce Allah yaratmıştır. Yaratılmış olan her şey varlıklar alemini oluşturur. Evrende sadece maddi varlıklar bulunmaz. Varlıkları –maddi , manevi , gözle görülebilen veya görülemeyen- şeklinde sınıflandırmak mümkündür.</a:t>
            </a:r>
            <a:endParaRPr lang="tr-TR" sz="3200" dirty="0"/>
          </a:p>
        </p:txBody>
      </p:sp>
      <p:sp>
        <p:nvSpPr>
          <p:cNvPr id="2" name="Unvan 1"/>
          <p:cNvSpPr>
            <a:spLocks noGrp="1"/>
          </p:cNvSpPr>
          <p:nvPr>
            <p:ph type="title"/>
          </p:nvPr>
        </p:nvSpPr>
        <p:spPr/>
        <p:txBody>
          <a:bodyPr/>
          <a:lstStyle/>
          <a:p>
            <a:r>
              <a:rPr lang="tr-TR" dirty="0" smtClean="0"/>
              <a:t>1.Varlıklar alemi</a:t>
            </a:r>
            <a:endParaRPr lang="tr-TR" dirty="0"/>
          </a:p>
        </p:txBody>
      </p:sp>
      <p:pic>
        <p:nvPicPr>
          <p:cNvPr id="1028" name="Picture 4" descr="manzara hayvanlar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652625" y="1883908"/>
            <a:ext cx="5238750" cy="457502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3584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9. Nas Suresi ve Anlamı </a:t>
            </a:r>
            <a:endParaRPr lang="tr-TR" dirty="0"/>
          </a:p>
        </p:txBody>
      </p:sp>
      <p:pic>
        <p:nvPicPr>
          <p:cNvPr id="6" name="İçerik Yer Tutucusu 5" descr="Ekran Kırpma"/>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260875" y="2065867"/>
            <a:ext cx="11330897" cy="3007174"/>
          </a:xfrm>
        </p:spPr>
      </p:pic>
    </p:spTree>
    <p:extLst>
      <p:ext uri="{BB962C8B-B14F-4D97-AF65-F5344CB8AC3E}">
        <p14:creationId xmlns="" xmlns:p14="http://schemas.microsoft.com/office/powerpoint/2010/main" val="149977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z muhammed gif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7720210" y="1911786"/>
            <a:ext cx="4471790" cy="3353842"/>
          </a:xfrm>
          <a:prstGeom prst="rect">
            <a:avLst/>
          </a:prstGeom>
          <a:noFill/>
          <a:extLst>
            <a:ext uri="{909E8E84-426E-40DD-AFC4-6F175D3DCCD1}">
              <a14:hiddenFill xmlns="" xmlns:a14="http://schemas.microsoft.com/office/drawing/2010/main">
                <a:solidFill>
                  <a:srgbClr val="FFFFFF"/>
                </a:solidFill>
              </a14:hiddenFill>
            </a:ext>
          </a:extLst>
        </p:spPr>
      </p:pic>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0" y="1803748"/>
            <a:ext cx="8054236" cy="3569918"/>
          </a:xfrm>
        </p:spPr>
        <p:txBody>
          <a:bodyPr>
            <a:normAutofit lnSpcReduction="10000"/>
          </a:bodyPr>
          <a:lstStyle/>
          <a:p>
            <a:pPr marL="0" indent="0">
              <a:buNone/>
            </a:pPr>
            <a:r>
              <a:rPr lang="tr-TR" sz="4800" dirty="0" smtClean="0"/>
              <a:t>İlim talebi ile yola çıkan kimse, dönünceye kadar Allah yolundadır.</a:t>
            </a:r>
          </a:p>
          <a:p>
            <a:pPr marL="0" indent="0">
              <a:buNone/>
            </a:pPr>
            <a:r>
              <a:rPr lang="tr-TR" sz="4800" dirty="0" smtClean="0"/>
              <a:t>                                                                                                 </a:t>
            </a:r>
            <a:r>
              <a:rPr lang="tr-TR" sz="4800" dirty="0" err="1" smtClean="0"/>
              <a:t>Hz.Muhammed</a:t>
            </a:r>
            <a:r>
              <a:rPr lang="tr-TR" sz="4800" dirty="0" smtClean="0"/>
              <a:t> (</a:t>
            </a:r>
            <a:r>
              <a:rPr lang="tr-TR" sz="4800" dirty="0" err="1" smtClean="0"/>
              <a:t>s.a.v</a:t>
            </a:r>
            <a:r>
              <a:rPr lang="tr-TR" sz="4800" dirty="0" smtClean="0"/>
              <a:t>.)</a:t>
            </a:r>
            <a:endParaRPr lang="tr-TR" sz="4800" dirty="0"/>
          </a:p>
        </p:txBody>
      </p:sp>
    </p:spTree>
    <p:extLst>
      <p:ext uri="{BB962C8B-B14F-4D97-AF65-F5344CB8AC3E}">
        <p14:creationId xmlns="" xmlns:p14="http://schemas.microsoft.com/office/powerpoint/2010/main" val="2736295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 xmlns:p14="http://schemas.microsoft.com/office/powerpoint/2010/main" val="715795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pic>
        <p:nvPicPr>
          <p:cNvPr id="2050" name="Picture 2" descr="varlıklar alemi ile ilgili görsel sonucu"/>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1760078" y="1073083"/>
            <a:ext cx="7982870" cy="499369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Tree>
    <p:extLst>
      <p:ext uri="{BB962C8B-B14F-4D97-AF65-F5344CB8AC3E}">
        <p14:creationId xmlns="" xmlns:p14="http://schemas.microsoft.com/office/powerpoint/2010/main" val="345668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2.Meleklere iman</a:t>
            </a:r>
            <a:endParaRPr lang="tr-TR" dirty="0"/>
          </a:p>
        </p:txBody>
      </p:sp>
      <p:pic>
        <p:nvPicPr>
          <p:cNvPr id="3074" name="Picture 2" descr="melekler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05948" y="2642064"/>
            <a:ext cx="5069512" cy="3044752"/>
          </a:xfrm>
          <a:prstGeom prst="rect">
            <a:avLst/>
          </a:prstGeom>
          <a:noFill/>
          <a:extLst>
            <a:ext uri="{909E8E84-426E-40DD-AFC4-6F175D3DCCD1}">
              <a14:hiddenFill xmlns="" xmlns:a14="http://schemas.microsoft.com/office/drawing/2010/main">
                <a:solidFill>
                  <a:srgbClr val="FFFFFF"/>
                </a:solidFill>
              </a14:hiddenFill>
            </a:ext>
          </a:extLst>
        </p:spPr>
      </p:pic>
      <p:sp>
        <p:nvSpPr>
          <p:cNvPr id="3" name="İçerik Yer Tutucusu 2"/>
          <p:cNvSpPr>
            <a:spLocks noGrp="1"/>
          </p:cNvSpPr>
          <p:nvPr>
            <p:ph idx="1"/>
          </p:nvPr>
        </p:nvSpPr>
        <p:spPr>
          <a:xfrm>
            <a:off x="526720" y="1703507"/>
            <a:ext cx="6091545" cy="4559507"/>
          </a:xfrm>
        </p:spPr>
        <p:txBody>
          <a:bodyPr/>
          <a:lstStyle/>
          <a:p>
            <a:endParaRPr lang="tr-TR" dirty="0"/>
          </a:p>
          <a:p>
            <a:r>
              <a:rPr lang="tr-TR" sz="2800" dirty="0"/>
              <a:t> Meleklere iman imanın şartlarından biridir. Yüce Allah’ın varlığına, birliğine, meleklere, kitaplara, peygamberlere, ahiret gününe, kaza ve kadere inanmak imanın şartlarıdır. Her Müslümanın imanın şartlarını gönülden kabul etmesi ve bunlara şüphe etmeksizin inanması gerekir </a:t>
            </a:r>
          </a:p>
        </p:txBody>
      </p:sp>
    </p:spTree>
    <p:extLst>
      <p:ext uri="{BB962C8B-B14F-4D97-AF65-F5344CB8AC3E}">
        <p14:creationId xmlns="" xmlns:p14="http://schemas.microsoft.com/office/powerpoint/2010/main" val="97728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
            </a:r>
            <a:br>
              <a:rPr lang="tr-TR" dirty="0"/>
            </a:br>
            <a:r>
              <a:rPr lang="tr-TR" dirty="0"/>
              <a:t> </a:t>
            </a:r>
            <a:r>
              <a:rPr lang="tr-TR" b="1" dirty="0"/>
              <a:t>2.1. Meleklerin Özellikleri ve Görevleri </a:t>
            </a:r>
            <a:endParaRPr lang="tr-TR" dirty="0"/>
          </a:p>
        </p:txBody>
      </p:sp>
      <p:sp>
        <p:nvSpPr>
          <p:cNvPr id="3" name="İçerik Yer Tutucusu 2"/>
          <p:cNvSpPr>
            <a:spLocks noGrp="1"/>
          </p:cNvSpPr>
          <p:nvPr>
            <p:ph idx="1"/>
          </p:nvPr>
        </p:nvSpPr>
        <p:spPr>
          <a:xfrm>
            <a:off x="685802" y="2142067"/>
            <a:ext cx="5727524" cy="4283785"/>
          </a:xfrm>
        </p:spPr>
        <p:txBody>
          <a:bodyPr>
            <a:normAutofit lnSpcReduction="10000"/>
          </a:bodyPr>
          <a:lstStyle/>
          <a:p>
            <a:endParaRPr lang="tr-TR" dirty="0"/>
          </a:p>
          <a:p>
            <a:r>
              <a:rPr lang="tr-TR" sz="2800" dirty="0"/>
              <a:t> Yüce Allah’ın varlığına, birliğine, onun gönderdiği peygamberlere inanan insan, meleklere de iman etmelidir. Melek kavramı sözlükte; elçi, güç, kuvvet, haberci gibi anlamlara gelir. Dinî bir terim olarak ise melek; Yüce Allah’ın yarattığı gözle görülmeyen varlıkları ifade eder. </a:t>
            </a:r>
          </a:p>
          <a:p>
            <a:pPr marL="0" indent="0">
              <a:buNone/>
            </a:pPr>
            <a:endParaRPr lang="tr-TR" sz="2800" dirty="0"/>
          </a:p>
        </p:txBody>
      </p:sp>
      <p:pic>
        <p:nvPicPr>
          <p:cNvPr id="1026" name="Picture 2" descr="melek gif ile ilgili görsel sonucu"/>
          <p:cNvPicPr>
            <a:picLocks noChangeAspect="1" noChangeArrowheads="1" noCrop="1"/>
          </p:cNvPicPr>
          <p:nvPr/>
        </p:nvPicPr>
        <p:blipFill>
          <a:blip r:embed="rId2">
            <a:extLst>
              <a:ext uri="{28A0092B-C50C-407E-A947-70E740481C1C}">
                <a14:useLocalDpi xmlns="" xmlns:a14="http://schemas.microsoft.com/office/drawing/2010/main" val="0"/>
              </a:ext>
            </a:extLst>
          </a:blip>
          <a:srcRect/>
          <a:stretch>
            <a:fillRect/>
          </a:stretch>
        </p:blipFill>
        <p:spPr bwMode="auto">
          <a:xfrm>
            <a:off x="6719212" y="2469714"/>
            <a:ext cx="4675513" cy="314194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81939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
            </a:r>
            <a:br>
              <a:rPr lang="tr-TR" dirty="0"/>
            </a:br>
            <a:r>
              <a:rPr lang="tr-TR" dirty="0"/>
              <a:t> </a:t>
            </a:r>
            <a:r>
              <a:rPr lang="tr-TR" b="1" dirty="0"/>
              <a:t>MELEKLERİN ÖZELLİKLERİ </a:t>
            </a:r>
            <a:r>
              <a:rPr lang="tr-TR" dirty="0"/>
              <a:t>	</a:t>
            </a:r>
            <a:br>
              <a:rPr lang="tr-TR" dirty="0"/>
            </a:br>
            <a:endParaRPr lang="tr-TR" dirty="0"/>
          </a:p>
        </p:txBody>
      </p:sp>
      <p:pic>
        <p:nvPicPr>
          <p:cNvPr id="4" name="İçerik Yer Tutucusu 3" descr="Ekran Kırpma"/>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886217" y="1785330"/>
            <a:ext cx="10103867" cy="4477684"/>
          </a:xfrm>
        </p:spPr>
      </p:pic>
    </p:spTree>
    <p:extLst>
      <p:ext uri="{BB962C8B-B14F-4D97-AF65-F5344CB8AC3E}">
        <p14:creationId xmlns="" xmlns:p14="http://schemas.microsoft.com/office/powerpoint/2010/main" val="132154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a:t/>
            </a:r>
            <a:br>
              <a:rPr lang="tr-TR" dirty="0"/>
            </a:br>
            <a:r>
              <a:rPr lang="tr-TR" dirty="0"/>
              <a:t> </a:t>
            </a:r>
            <a:r>
              <a:rPr lang="tr-TR" sz="7200" dirty="0"/>
              <a:t>Dört büyük melek </a:t>
            </a:r>
            <a:r>
              <a:rPr lang="tr-TR" sz="7200" dirty="0" smtClean="0"/>
              <a:t> </a:t>
            </a:r>
            <a:endParaRPr lang="tr-TR" sz="7200" dirty="0"/>
          </a:p>
        </p:txBody>
      </p:sp>
      <p:sp>
        <p:nvSpPr>
          <p:cNvPr id="3" name="İçerik Yer Tutucusu 2"/>
          <p:cNvSpPr>
            <a:spLocks noGrp="1"/>
          </p:cNvSpPr>
          <p:nvPr>
            <p:ph idx="1"/>
          </p:nvPr>
        </p:nvSpPr>
        <p:spPr>
          <a:xfrm>
            <a:off x="867355" y="1920028"/>
            <a:ext cx="6563638" cy="4506898"/>
          </a:xfrm>
        </p:spPr>
        <p:txBody>
          <a:bodyPr>
            <a:noAutofit/>
          </a:bodyPr>
          <a:lstStyle/>
          <a:p>
            <a:endParaRPr lang="tr-TR" sz="2800" dirty="0"/>
          </a:p>
          <a:p>
            <a:r>
              <a:rPr lang="tr-TR" sz="2800" b="1" dirty="0" smtClean="0"/>
              <a:t>Cebrail</a:t>
            </a:r>
            <a:r>
              <a:rPr lang="tr-TR" sz="2800" b="1" dirty="0"/>
              <a:t>: </a:t>
            </a:r>
            <a:r>
              <a:rPr lang="tr-TR" sz="2800" dirty="0"/>
              <a:t>Vahiy meleğidir. </a:t>
            </a:r>
          </a:p>
          <a:p>
            <a:r>
              <a:rPr lang="tr-TR" sz="2800" b="1" dirty="0"/>
              <a:t>İsrafil: </a:t>
            </a:r>
            <a:r>
              <a:rPr lang="tr-TR" sz="2800" dirty="0" err="1"/>
              <a:t>Sûr</a:t>
            </a:r>
            <a:r>
              <a:rPr lang="tr-TR" sz="2800" dirty="0"/>
              <a:t> denilen, mahiyetini sadece Yüce Allah’ın bildiği bir alete iki kez üfleyecek </a:t>
            </a:r>
            <a:r>
              <a:rPr lang="tr-TR" sz="2800" dirty="0" smtClean="0"/>
              <a:t>olan </a:t>
            </a:r>
            <a:r>
              <a:rPr lang="tr-TR" sz="2800" dirty="0"/>
              <a:t>melektir</a:t>
            </a:r>
            <a:r>
              <a:rPr lang="tr-TR" sz="2800" dirty="0" smtClean="0"/>
              <a:t>.</a:t>
            </a:r>
          </a:p>
          <a:p>
            <a:r>
              <a:rPr lang="tr-TR" sz="2800" dirty="0" smtClean="0"/>
              <a:t> </a:t>
            </a:r>
            <a:r>
              <a:rPr lang="tr-TR" sz="2800" b="1" dirty="0"/>
              <a:t>Azrail: </a:t>
            </a:r>
            <a:r>
              <a:rPr lang="tr-TR" sz="2800" dirty="0"/>
              <a:t>Allah’ın izni ve emriyle, eceli gelenlerin, ömrü sona erenlerin canlarını alacak olan melektir</a:t>
            </a:r>
            <a:r>
              <a:rPr lang="tr-TR" sz="2800" dirty="0" smtClean="0"/>
              <a:t>.</a:t>
            </a:r>
          </a:p>
          <a:p>
            <a:r>
              <a:rPr lang="tr-TR" sz="2800" b="1" dirty="0" err="1"/>
              <a:t>Mikâil</a:t>
            </a:r>
            <a:r>
              <a:rPr lang="tr-TR" sz="2800" b="1" dirty="0"/>
              <a:t>: </a:t>
            </a:r>
            <a:r>
              <a:rPr lang="tr-TR" sz="2800" dirty="0"/>
              <a:t>Rüzgâr, yağmur, kar vb. doğa olaylarını düzenleyen melektir. </a:t>
            </a:r>
          </a:p>
        </p:txBody>
      </p:sp>
      <p:sp>
        <p:nvSpPr>
          <p:cNvPr id="5" name="İçerik Yer Tutucusu 2"/>
          <p:cNvSpPr txBox="1">
            <a:spLocks/>
          </p:cNvSpPr>
          <p:nvPr/>
        </p:nvSpPr>
        <p:spPr>
          <a:xfrm>
            <a:off x="13319777" y="3704610"/>
            <a:ext cx="6563638" cy="1327760"/>
          </a:xfrm>
          <a:prstGeom prst="rect">
            <a:avLst/>
          </a:prstGeom>
        </p:spPr>
        <p:txBody>
          <a:bodyPr vert="horz" lIns="91440" tIns="45720" rIns="91440" bIns="45720" rtlCol="0" anchor="ctr">
            <a:normAutofit fontScale="92500"/>
          </a:bodyPr>
          <a:lstStyle>
            <a:lvl1pPr marL="285750" indent="-285750" algn="l" defTabSz="457200" rtl="0" eaLnBrk="1" latinLnBrk="0" hangingPunct="1">
              <a:spcBef>
                <a:spcPts val="0"/>
              </a:spcBef>
              <a:spcAft>
                <a:spcPts val="1000"/>
              </a:spcAft>
              <a:buClr>
                <a:schemeClr val="tx1"/>
              </a:buClr>
              <a:buSzPct val="100000"/>
              <a:buFont typeface="Arial"/>
              <a:buChar char="•"/>
              <a:defRPr sz="1800" kern="1200" cap="none">
                <a:solidFill>
                  <a:schemeClr val="tx1"/>
                </a:solidFill>
                <a:effectLst/>
                <a:latin typeface="+mn-lt"/>
                <a:ea typeface="+mn-ea"/>
                <a:cs typeface="+mn-cs"/>
              </a:defRPr>
            </a:lvl1pPr>
            <a:lvl2pPr marL="742950" indent="-285750" algn="l" defTabSz="457200" rtl="0" eaLnBrk="1" latinLnBrk="0" hangingPunct="1">
              <a:spcBef>
                <a:spcPts val="0"/>
              </a:spcBef>
              <a:spcAft>
                <a:spcPts val="1000"/>
              </a:spcAft>
              <a:buClr>
                <a:schemeClr val="tx1"/>
              </a:buClr>
              <a:buSzPct val="100000"/>
              <a:buFont typeface="Arial"/>
              <a:buChar char="•"/>
              <a:defRPr sz="1600" kern="1200" cap="none">
                <a:solidFill>
                  <a:schemeClr val="tx1"/>
                </a:solidFill>
                <a:effectLst/>
                <a:latin typeface="+mn-lt"/>
                <a:ea typeface="+mn-ea"/>
                <a:cs typeface="+mn-cs"/>
              </a:defRPr>
            </a:lvl2pPr>
            <a:lvl3pPr marL="1200150" indent="-285750" algn="l" defTabSz="457200" rtl="0" eaLnBrk="1" latinLnBrk="0" hangingPunct="1">
              <a:spcBef>
                <a:spcPts val="0"/>
              </a:spcBef>
              <a:spcAft>
                <a:spcPts val="1000"/>
              </a:spcAft>
              <a:buClr>
                <a:schemeClr val="tx1"/>
              </a:buClr>
              <a:buSzPct val="100000"/>
              <a:buFont typeface="Arial"/>
              <a:buChar char="•"/>
              <a:defRPr sz="1400" kern="1200" cap="none">
                <a:solidFill>
                  <a:schemeClr val="tx1"/>
                </a:solidFill>
                <a:effectLst/>
                <a:latin typeface="+mn-lt"/>
                <a:ea typeface="+mn-ea"/>
                <a:cs typeface="+mn-cs"/>
              </a:defRPr>
            </a:lvl3pPr>
            <a:lvl4pPr marL="15430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4pPr>
            <a:lvl5pPr marL="2000250" indent="-17145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5pPr>
            <a:lvl6pPr marL="25146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6pPr>
            <a:lvl7pPr marL="29718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7pPr>
            <a:lvl8pPr marL="34290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8pPr>
            <a:lvl9pPr marL="3886200" indent="-228600" algn="l" defTabSz="457200" rtl="0" eaLnBrk="1" latinLnBrk="0" hangingPunct="1">
              <a:spcBef>
                <a:spcPts val="0"/>
              </a:spcBef>
              <a:spcAft>
                <a:spcPts val="1000"/>
              </a:spcAft>
              <a:buClr>
                <a:schemeClr val="tx1"/>
              </a:buClr>
              <a:buSzPct val="100000"/>
              <a:buFont typeface="Arial"/>
              <a:buChar char="•"/>
              <a:defRPr sz="1200" kern="1200" cap="none">
                <a:solidFill>
                  <a:schemeClr val="tx1"/>
                </a:solidFill>
                <a:effectLst/>
                <a:latin typeface="+mn-lt"/>
                <a:ea typeface="+mn-ea"/>
                <a:cs typeface="+mn-cs"/>
              </a:defRPr>
            </a:lvl9pPr>
          </a:lstStyle>
          <a:p>
            <a:endParaRPr lang="tr-TR" smtClean="0"/>
          </a:p>
          <a:p>
            <a:r>
              <a:rPr lang="tr-TR" sz="4800" smtClean="0"/>
              <a:t> </a:t>
            </a:r>
            <a:r>
              <a:rPr lang="tr-TR" sz="4800" b="1" smtClean="0"/>
              <a:t>Cebrail: </a:t>
            </a:r>
            <a:r>
              <a:rPr lang="tr-TR" sz="4800" smtClean="0"/>
              <a:t>Vahiy meleğidir. </a:t>
            </a:r>
            <a:endParaRPr lang="tr-TR" sz="4800" dirty="0"/>
          </a:p>
        </p:txBody>
      </p:sp>
      <p:pic>
        <p:nvPicPr>
          <p:cNvPr id="6" name="Picture 2" descr="cebrail aleyhisselam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717137" y="2196547"/>
            <a:ext cx="4212463" cy="349885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28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7910" y="559496"/>
            <a:ext cx="10131425" cy="1456267"/>
          </a:xfrm>
        </p:spPr>
        <p:txBody>
          <a:bodyPr/>
          <a:lstStyle/>
          <a:p>
            <a:r>
              <a:rPr lang="tr-TR" dirty="0" smtClean="0"/>
              <a:t>melekler</a:t>
            </a:r>
            <a:endParaRPr lang="tr-TR" dirty="0"/>
          </a:p>
        </p:txBody>
      </p:sp>
      <p:sp>
        <p:nvSpPr>
          <p:cNvPr id="3" name="İçerik Yer Tutucusu 2"/>
          <p:cNvSpPr>
            <a:spLocks noGrp="1"/>
          </p:cNvSpPr>
          <p:nvPr>
            <p:ph idx="1"/>
          </p:nvPr>
        </p:nvSpPr>
        <p:spPr>
          <a:xfrm>
            <a:off x="222338" y="1753760"/>
            <a:ext cx="5915415" cy="4822404"/>
          </a:xfrm>
        </p:spPr>
        <p:txBody>
          <a:bodyPr>
            <a:noAutofit/>
          </a:bodyPr>
          <a:lstStyle/>
          <a:p>
            <a:r>
              <a:rPr lang="tr-TR" sz="2800" b="1" dirty="0"/>
              <a:t>Yazıcı melekler: </a:t>
            </a:r>
            <a:r>
              <a:rPr lang="tr-TR" sz="2800" dirty="0"/>
              <a:t>İnsanın hayatı boyunca yaptığı iyilik ve kötülükleri yazan melektir. </a:t>
            </a:r>
          </a:p>
          <a:p>
            <a:r>
              <a:rPr lang="tr-TR" sz="2800" b="1" dirty="0"/>
              <a:t>Koruyucu melekler: </a:t>
            </a:r>
            <a:r>
              <a:rPr lang="tr-TR" sz="2800" dirty="0"/>
              <a:t>İnsanları görünür veya görünmez birçok tehlikeye karşı Allah’ın izniyle koruyan melektir. Bunlar dışında görevi sadece Allah’a ibadet etmek olan melekler de vardır. </a:t>
            </a:r>
          </a:p>
          <a:p>
            <a:r>
              <a:rPr lang="tr-TR" sz="2800" b="1" dirty="0" err="1" smtClean="0"/>
              <a:t>Münker</a:t>
            </a:r>
            <a:r>
              <a:rPr lang="tr-TR" sz="2800" b="1" dirty="0" smtClean="0"/>
              <a:t> </a:t>
            </a:r>
            <a:r>
              <a:rPr lang="tr-TR" sz="2800" b="1" dirty="0" err="1" smtClean="0"/>
              <a:t>nekir</a:t>
            </a:r>
            <a:r>
              <a:rPr lang="tr-TR" sz="2800" b="1" dirty="0" smtClean="0"/>
              <a:t>: </a:t>
            </a:r>
            <a:r>
              <a:rPr lang="tr-TR" sz="2800" dirty="0" smtClean="0"/>
              <a:t>Sorgulayıcı melekler.</a:t>
            </a:r>
            <a:endParaRPr lang="tr-TR" sz="2800" dirty="0"/>
          </a:p>
        </p:txBody>
      </p:sp>
      <p:pic>
        <p:nvPicPr>
          <p:cNvPr id="5122" name="Picture 2" descr="melekler ile ilgili görsel sonucu"/>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619005" y="2015763"/>
            <a:ext cx="5127750" cy="400561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7844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ppt_x"/>
                                          </p:val>
                                        </p:tav>
                                        <p:tav tm="100000">
                                          <p:val>
                                            <p:strVal val="#ppt_x"/>
                                          </p:val>
                                        </p:tav>
                                      </p:tavLst>
                                    </p:anim>
                                    <p:anim calcmode="lin" valueType="num">
                                      <p:cBhvr additive="base">
                                        <p:cTn id="1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6146" name="Picture 2" descr="meleklere iman ile ilgili ayetler ile ilgili görsel sonucu"/>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1149264" y="609600"/>
            <a:ext cx="10098085" cy="569975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3087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ökyüzü">
  <a:themeElements>
    <a:clrScheme name="Celestial">
      <a:dk1>
        <a:sysClr val="windowText" lastClr="000000"/>
      </a:dk1>
      <a:lt1>
        <a:sysClr val="window" lastClr="FFFFFF"/>
      </a:lt1>
      <a:dk2>
        <a:srgbClr val="18276C"/>
      </a:dk2>
      <a:lt2>
        <a:srgbClr val="EBEBEB"/>
      </a:lt2>
      <a:accent1>
        <a:srgbClr val="AC3EC1"/>
      </a:accent1>
      <a:accent2>
        <a:srgbClr val="477BD1"/>
      </a:accent2>
      <a:accent3>
        <a:srgbClr val="46B298"/>
      </a:accent3>
      <a:accent4>
        <a:srgbClr val="90BA4C"/>
      </a:accent4>
      <a:accent5>
        <a:srgbClr val="DD9D31"/>
      </a:accent5>
      <a:accent6>
        <a:srgbClr val="E25247"/>
      </a:accent6>
      <a:hlink>
        <a:srgbClr val="C573D2"/>
      </a:hlink>
      <a:folHlink>
        <a:srgbClr val="CCAEE8"/>
      </a:folHlink>
    </a:clrScheme>
    <a:fontScheme name="Celestial">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elestial">
      <a:fillStyleLst>
        <a:solidFill>
          <a:schemeClr val="phClr"/>
        </a:solidFill>
        <a:gradFill rotWithShape="1">
          <a:gsLst>
            <a:gs pos="0">
              <a:schemeClr val="phClr">
                <a:tint val="70000"/>
                <a:lumMod val="110000"/>
              </a:schemeClr>
            </a:gs>
            <a:gs pos="100000">
              <a:schemeClr val="phClr">
                <a:tint val="82000"/>
                <a:alpha val="74000"/>
              </a:schemeClr>
            </a:gs>
          </a:gsLst>
          <a:lin ang="5400000" scaled="0"/>
        </a:gradFill>
        <a:gradFill rotWithShape="1">
          <a:gsLst>
            <a:gs pos="0">
              <a:schemeClr val="phClr">
                <a:tint val="98000"/>
                <a:lumMod val="100000"/>
              </a:schemeClr>
            </a:gs>
            <a:gs pos="100000">
              <a:schemeClr val="phClr">
                <a:shade val="88000"/>
                <a:lumMod val="88000"/>
              </a:schemeClr>
            </a:gs>
          </a:gsLst>
          <a:lin ang="5400000" scaled="1"/>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65000"/>
              </a:srgbClr>
            </a:outerShdw>
          </a:effectLst>
          <a:scene3d>
            <a:camera prst="orthographicFront">
              <a:rot lat="0" lon="0" rev="0"/>
            </a:camera>
            <a:lightRig rig="threePt" dir="tl">
              <a:rot lat="0" lon="0" rev="1200000"/>
            </a:lightRig>
          </a:scene3d>
          <a:sp3d>
            <a:bevelT w="38100" h="12700"/>
          </a:sp3d>
        </a:effectStyle>
      </a:effectStyleLst>
      <a:bgFillStyleLst>
        <a:solidFill>
          <a:schemeClr val="phClr"/>
        </a:solidFill>
        <a:gradFill rotWithShape="1">
          <a:gsLst>
            <a:gs pos="0">
              <a:schemeClr val="phClr">
                <a:tint val="90000"/>
                <a:shade val="96000"/>
                <a:hueMod val="100000"/>
                <a:satMod val="180000"/>
                <a:lumMod val="110000"/>
              </a:schemeClr>
            </a:gs>
            <a:gs pos="100000">
              <a:schemeClr val="phClr">
                <a:shade val="96000"/>
                <a:satMod val="160000"/>
                <a:lumMod val="100000"/>
              </a:schemeClr>
            </a:gs>
          </a:gsLst>
          <a:lin ang="4740000" scaled="1"/>
        </a:gradFill>
        <a:blipFill>
          <a:blip xmlns:r="http://schemas.openxmlformats.org/officeDocument/2006/relationships" r:embed="rId1"/>
          <a:stretch/>
        </a:blipFill>
      </a:bgFillStyleLst>
    </a:fmtScheme>
  </a:themeElements>
  <a:objectDefaults/>
  <a:extraClrSchemeLst/>
  <a:extLst>
    <a:ext uri="{05A4C25C-085E-4340-85A3-A5531E510DB2}">
      <thm15:themeFamily xmlns="" xmlns:thm15="http://schemas.microsoft.com/office/thememl/2012/main" name="Celestial" id="{C4BB2A3D-0E93-4C5F-B0D2-9D3FCE089CC5}" vid="{42E5908D-19A2-46FD-89FA-638B126129EF}"/>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Gök</Template>
  <TotalTime>82</TotalTime>
  <Words>1035</Words>
  <PresentationFormat>Özel</PresentationFormat>
  <Paragraphs>58</Paragraphs>
  <Slides>22</Slides>
  <Notes>1</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Gökyüzü</vt:lpstr>
      <vt:lpstr>MELEKLER ve ahiret inancı</vt:lpstr>
      <vt:lpstr>1.Varlıklar alemi</vt:lpstr>
      <vt:lpstr>Slayt 3</vt:lpstr>
      <vt:lpstr>2.Meleklere iman</vt:lpstr>
      <vt:lpstr>  2.1. Meleklerin Özellikleri ve Görevleri </vt:lpstr>
      <vt:lpstr>  MELEKLERİN ÖZELLİKLERİ   </vt:lpstr>
      <vt:lpstr>  Dört büyük melek  </vt:lpstr>
      <vt:lpstr>melekler</vt:lpstr>
      <vt:lpstr>Slayt 9</vt:lpstr>
      <vt:lpstr>Slayt 10</vt:lpstr>
      <vt:lpstr>2.2. Meleklere İmanın, Davranışların Güzelleşmesine Katkısı </vt:lpstr>
      <vt:lpstr>3. Kur’an’a Göre Cin ve Şeytan </vt:lpstr>
      <vt:lpstr>Şeytanın Özellikleri:   </vt:lpstr>
      <vt:lpstr>4. Şeytanın Kötülüğünden Korunma Konusunda Kur’an’ın Öğütleri </vt:lpstr>
      <vt:lpstr>5. Toplumda Yaygın Olan Bazı Batıl İnançlar </vt:lpstr>
      <vt:lpstr>Batıl inançlar</vt:lpstr>
      <vt:lpstr>6. Ahirete İman </vt:lpstr>
      <vt:lpstr>7. Kıyamet ve Yeniden Dirilme </vt:lpstr>
      <vt:lpstr>8. Dünya Hayatında Yapılanların Karşılığı: Ahiret </vt:lpstr>
      <vt:lpstr>9. Nas Suresi ve Anlamı </vt:lpstr>
      <vt:lpstr>Slayt 21</vt:lpstr>
      <vt:lpstr>Slayt 22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2016-12-14T17:22:56Z</dcterms:created>
  <dcterms:modified xsi:type="dcterms:W3CDTF">2016-12-15T21:26:21Z</dcterms:modified>
  <cp:category>www.sorubak.com</cp:category>
</cp:coreProperties>
</file>