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9" name="Group 18"/>
          <p:cNvGrpSpPr/>
          <p:nvPr/>
        </p:nvGrpSpPr>
        <p:grpSpPr>
          <a:xfrm>
            <a:off x="409575" y="-4763"/>
            <a:ext cx="3761184"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380069"/>
            <a:ext cx="6430967" cy="2616199"/>
          </a:xfrm>
        </p:spPr>
        <p:txBody>
          <a:bodyPr anchor="b">
            <a:normAutofit/>
          </a:bodyPr>
          <a:lstStyle>
            <a:lvl1pPr algn="r">
              <a:defRPr sz="60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3386533" y="3996267"/>
            <a:ext cx="5240734"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a:xfrm>
            <a:off x="3999309" y="5883276"/>
            <a:ext cx="3243033" cy="365125"/>
          </a:xfrm>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538238421"/>
      </p:ext>
    </p:extLst>
  </p:cSld>
  <p:clrMapOvr>
    <a:masterClrMapping/>
  </p:clrMapOvr>
  <p:transition spd="med">
    <p:circl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13234" y="4732865"/>
            <a:ext cx="7514033"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789509" y="932112"/>
            <a:ext cx="616945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13234" y="5299603"/>
            <a:ext cx="7514033"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133072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0"/>
            <a:ext cx="7514033" cy="3048000"/>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13234" y="4343400"/>
            <a:ext cx="7514035"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8185612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0069" y="281939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827609" y="3428999"/>
            <a:ext cx="6399611"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113234" y="4343400"/>
            <a:ext cx="751403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6291516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13235" y="3308581"/>
            <a:ext cx="7514032" cy="1468800"/>
          </a:xfrm>
        </p:spPr>
        <p:txBody>
          <a:bodyPr anchor="b">
            <a:normAutofit/>
          </a:bodyPr>
          <a:lstStyle>
            <a:lvl1pPr algn="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13234" y="4777381"/>
            <a:ext cx="7514033"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909909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0069" y="281939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113235" y="3886200"/>
            <a:ext cx="7514033"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113234" y="4775200"/>
            <a:ext cx="7514033"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1764531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1"/>
            <a:ext cx="7514034" cy="2727325"/>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1113234" y="3505200"/>
            <a:ext cx="7514035"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1113234" y="4343400"/>
            <a:ext cx="7514035"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07372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165856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9492" y="685800"/>
            <a:ext cx="1327777" cy="51054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13234" y="685800"/>
            <a:ext cx="6014807" cy="51054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994928517"/>
      </p:ext>
    </p:extLst>
  </p:cSld>
  <p:clrMapOvr>
    <a:masterClrMapping/>
  </p:clrMapOvr>
  <p:transition spd="med">
    <p:circl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8213893" y="5867132"/>
            <a:ext cx="413375" cy="365125"/>
          </a:xfrm>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1406428186"/>
      </p:ext>
    </p:extLst>
  </p:cSld>
  <p:clrMapOvr>
    <a:masterClrMapping/>
  </p:clrMapOvr>
  <p:transition spd="med">
    <p:circl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929210" y="2666999"/>
            <a:ext cx="6698060" cy="2110382"/>
          </a:xfrm>
        </p:spPr>
        <p:txBody>
          <a:bodyPr anchor="b"/>
          <a:lstStyle>
            <a:lvl1pPr algn="r">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929209" y="4777381"/>
            <a:ext cx="6698061"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509361735"/>
      </p:ext>
    </p:extLst>
  </p:cSld>
  <p:clrMapOvr>
    <a:masterClrMapping/>
  </p:clrMapOvr>
  <p:transition spd="med">
    <p:circl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113234" y="685801"/>
            <a:ext cx="7514035" cy="1752599"/>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13235" y="2667000"/>
            <a:ext cx="3671291"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955975" y="2667000"/>
            <a:ext cx="3671292"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606520736"/>
      </p:ext>
    </p:extLst>
  </p:cSld>
  <p:clrMapOvr>
    <a:masterClrMapping/>
  </p:clrMapOvr>
  <p:transition spd="med">
    <p:circl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329134" y="2658533"/>
            <a:ext cx="34553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13233" y="3335337"/>
            <a:ext cx="3671292"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160366" y="2667000"/>
            <a:ext cx="3466903"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955975" y="3335337"/>
            <a:ext cx="3671292"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165261741"/>
      </p:ext>
    </p:extLst>
  </p:cSld>
  <p:clrMapOvr>
    <a:masterClrMapping/>
  </p:clrMapOvr>
  <p:transition spd="med">
    <p:circl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965398132"/>
      </p:ext>
    </p:extLst>
  </p:cSld>
  <p:clrMapOvr>
    <a:masterClrMapping/>
  </p:clrMapOvr>
  <p:transition spd="med">
    <p:circl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248945313"/>
      </p:ext>
    </p:extLst>
  </p:cSld>
  <p:clrMapOvr>
    <a:masterClrMapping/>
  </p:clrMapOvr>
  <p:transition spd="med">
    <p:circl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13234" y="1600200"/>
            <a:ext cx="2661841"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3946525" y="685800"/>
            <a:ext cx="4680743"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13234" y="2971800"/>
            <a:ext cx="266184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3032530585"/>
      </p:ext>
    </p:extLst>
  </p:cSld>
  <p:clrMapOvr>
    <a:masterClrMapping/>
  </p:clrMapOvr>
  <p:transition spd="med">
    <p:circl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12043" y="1752599"/>
            <a:ext cx="4069619" cy="1371600"/>
          </a:xfrm>
        </p:spPr>
        <p:txBody>
          <a:bodyPr anchor="b">
            <a:normAutofit/>
          </a:bodyPr>
          <a:lstStyle>
            <a:lvl1pPr algn="ctr">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5696011" y="914400"/>
            <a:ext cx="246073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12043" y="3124199"/>
            <a:ext cx="406961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0553ED4-48E6-4669-9421-2E7C3F9E7CED}" type="datetimeFigureOut">
              <a:rPr lang="tr-TR" smtClean="0"/>
              <a:pPr/>
              <a:t>23.11.2016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4173574822"/>
      </p:ext>
    </p:extLst>
  </p:cSld>
  <p:clrMapOvr>
    <a:masterClrMapping/>
  </p:clrMapOvr>
  <p:transition spd="med">
    <p:circl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13109" y="1"/>
            <a:ext cx="1827610"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13234" y="685801"/>
            <a:ext cx="7514035" cy="1752599"/>
          </a:xfrm>
          <a:prstGeom prst="rect">
            <a:avLst/>
          </a:prstGeom>
          <a:effectLst/>
        </p:spPr>
        <p:txBody>
          <a:bodyPr vert="horz" lIns="91440" tIns="45720" rIns="91440" bIns="45720" rtlCol="0" anchor="ctr">
            <a:normAutofit/>
          </a:bodyPr>
          <a:lstStyle/>
          <a:p>
            <a:r>
              <a:rPr lang="tr-TR" dirty="0"/>
              <a:t>Asıl başlık stili için tıklatın</a:t>
            </a:r>
            <a:endParaRPr lang="en-US" dirty="0"/>
          </a:p>
        </p:txBody>
      </p:sp>
      <p:sp>
        <p:nvSpPr>
          <p:cNvPr id="3" name="Text Placeholder 2"/>
          <p:cNvSpPr>
            <a:spLocks noGrp="1"/>
          </p:cNvSpPr>
          <p:nvPr>
            <p:ph type="body" idx="1"/>
          </p:nvPr>
        </p:nvSpPr>
        <p:spPr>
          <a:xfrm>
            <a:off x="1113233" y="2667000"/>
            <a:ext cx="7514035" cy="3124201"/>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99492" y="5883276"/>
            <a:ext cx="85725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0553ED4-48E6-4669-9421-2E7C3F9E7CED}" type="datetimeFigureOut">
              <a:rPr lang="tr-TR" smtClean="0"/>
              <a:pPr/>
              <a:t>23.11.2016</a:t>
            </a:fld>
            <a:endParaRPr lang="tr-TR"/>
          </a:p>
        </p:txBody>
      </p:sp>
      <p:sp>
        <p:nvSpPr>
          <p:cNvPr id="5" name="Footer Placeholder 4"/>
          <p:cNvSpPr>
            <a:spLocks noGrp="1"/>
          </p:cNvSpPr>
          <p:nvPr>
            <p:ph type="ftr" sz="quarter" idx="3"/>
          </p:nvPr>
        </p:nvSpPr>
        <p:spPr>
          <a:xfrm>
            <a:off x="1929210" y="5883276"/>
            <a:ext cx="5313133"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8213893" y="5883276"/>
            <a:ext cx="413375"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B250619-827E-4DA7-8830-673107B87521}" type="slidenum">
              <a:rPr lang="tr-TR" smtClean="0"/>
              <a:pPr/>
              <a:t>‹#›</a:t>
            </a:fld>
            <a:endParaRPr lang="tr-TR"/>
          </a:p>
        </p:txBody>
      </p:sp>
    </p:spTree>
    <p:extLst>
      <p:ext uri="{BB962C8B-B14F-4D97-AF65-F5344CB8AC3E}">
        <p14:creationId xmlns="" xmlns:p14="http://schemas.microsoft.com/office/powerpoint/2010/main" val="26311521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transition spd="med">
    <p:circle/>
  </p:transition>
  <p:timing>
    <p:tnLst>
      <p:par>
        <p:cTn id="1" dur="indefinite" restart="never" nodeType="tmRoot"/>
      </p:par>
    </p:tnLst>
  </p:timing>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47664" y="1124744"/>
            <a:ext cx="6768752" cy="3785652"/>
          </a:xfrm>
          <a:prstGeom prst="rect">
            <a:avLst/>
          </a:prstGeom>
          <a:noFill/>
        </p:spPr>
        <p:txBody>
          <a:bodyPr wrap="square" rtlCol="0">
            <a:spAutoFit/>
          </a:bodyPr>
          <a:lstStyle/>
          <a:p>
            <a:r>
              <a:rPr lang="tr-TR" sz="8000" dirty="0" smtClean="0">
                <a:latin typeface="Comic Sans MS" panose="030F0702030302020204" pitchFamily="66" charset="0"/>
              </a:rPr>
              <a:t>KLAVYE TUŞLARINI GÖREVLERİ</a:t>
            </a:r>
            <a:endParaRPr lang="tr-TR" sz="8000" dirty="0">
              <a:latin typeface="Comic Sans MS" panose="030F0702030302020204" pitchFamily="66" charset="0"/>
            </a:endParaRPr>
          </a:p>
        </p:txBody>
      </p:sp>
    </p:spTree>
    <p:extLst>
      <p:ext uri="{BB962C8B-B14F-4D97-AF65-F5344CB8AC3E}">
        <p14:creationId xmlns="" xmlns:p14="http://schemas.microsoft.com/office/powerpoint/2010/main" val="4290149523"/>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15616" y="908720"/>
            <a:ext cx="7858859" cy="2800767"/>
          </a:xfrm>
          <a:prstGeom prst="rect">
            <a:avLst/>
          </a:prstGeom>
          <a:noFill/>
        </p:spPr>
        <p:txBody>
          <a:bodyPr wrap="square" rtlCol="0">
            <a:spAutoFit/>
          </a:bodyPr>
          <a:lstStyle/>
          <a:p>
            <a:r>
              <a:rPr lang="tr-TR" sz="3200" b="1" dirty="0" smtClean="0">
                <a:latin typeface="Comic Sans MS" panose="030F0702030302020204" pitchFamily="66" charset="0"/>
              </a:rPr>
              <a:t>KLAVYE NEDİR ?</a:t>
            </a:r>
          </a:p>
          <a:p>
            <a:r>
              <a:rPr lang="tr-TR" sz="2400" dirty="0" smtClean="0">
                <a:latin typeface="Comic Sans MS" panose="030F0702030302020204" pitchFamily="66" charset="0"/>
              </a:rPr>
              <a:t>Klavye bilgisayara yazı yazmaya ve birçok komut vermede kullanılan araca denir. Klavye üzerinde sayı tuşları, harf tuşları, fonksiyon tuşları ,yön tuşları ve bazı özel görevleri olan tuşlar bulunur. Bu tuşlarla beraber veri girmeyi sağlar. F ve Q klavye olmak üzere ikiye ayrılır.</a:t>
            </a:r>
            <a:endParaRPr lang="tr-TR" sz="2400" dirty="0">
              <a:latin typeface="Comic Sans MS" panose="030F0702030302020204" pitchFamily="66" charset="0"/>
            </a:endParaRPr>
          </a:p>
        </p:txBody>
      </p:sp>
      <p:pic>
        <p:nvPicPr>
          <p:cNvPr id="1026" name="Picture 2" descr="klavye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4263574"/>
            <a:ext cx="3436633" cy="208823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4" descr="klavye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6" descr="klavye ile ilgili görsel sonucu"/>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031" name="Picture 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932040" y="4293096"/>
            <a:ext cx="3888431" cy="208823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580071456"/>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15616" y="116632"/>
            <a:ext cx="8028384" cy="6370975"/>
          </a:xfrm>
          <a:prstGeom prst="rect">
            <a:avLst/>
          </a:prstGeom>
          <a:noFill/>
        </p:spPr>
        <p:txBody>
          <a:bodyPr wrap="square" rtlCol="0">
            <a:spAutoFit/>
          </a:bodyPr>
          <a:lstStyle/>
          <a:p>
            <a:r>
              <a:rPr lang="tr-TR" sz="3200" b="1" dirty="0" smtClean="0">
                <a:latin typeface="Comic Sans MS" panose="030F0702030302020204" pitchFamily="66" charset="0"/>
              </a:rPr>
              <a:t>KLAVYE TUŞLARININ GÖREVLERİ</a:t>
            </a:r>
          </a:p>
          <a:p>
            <a:r>
              <a:rPr lang="tr-TR" sz="3200" dirty="0" smtClean="0">
                <a:latin typeface="Comic Sans MS" panose="030F0702030302020204" pitchFamily="66" charset="0"/>
              </a:rPr>
              <a:t>ENTER:</a:t>
            </a:r>
            <a:r>
              <a:rPr lang="tr-TR" sz="2400" dirty="0">
                <a:latin typeface="Comic Sans MS" panose="030F0702030302020204" pitchFamily="66" charset="0"/>
              </a:rPr>
              <a:t> </a:t>
            </a:r>
            <a:r>
              <a:rPr lang="tr-TR" sz="2400" dirty="0" smtClean="0">
                <a:latin typeface="Comic Sans MS" panose="030F0702030302020204" pitchFamily="66" charset="0"/>
              </a:rPr>
              <a:t>Onaylama tuşudur. Verilen komutları onaylamada ve yazıda bir alt satıra geçmede kullanılır.</a:t>
            </a:r>
            <a:endParaRPr lang="tr-TR" sz="2400" dirty="0">
              <a:latin typeface="Comic Sans MS" panose="030F0702030302020204" pitchFamily="66" charset="0"/>
            </a:endParaRPr>
          </a:p>
          <a:p>
            <a:r>
              <a:rPr lang="tr-TR" sz="3200" dirty="0" smtClean="0">
                <a:latin typeface="Comic Sans MS" panose="030F0702030302020204" pitchFamily="66" charset="0"/>
              </a:rPr>
              <a:t>ESCAPE (ESC) : </a:t>
            </a:r>
            <a:r>
              <a:rPr lang="tr-TR" sz="2400" dirty="0" smtClean="0">
                <a:latin typeface="Comic Sans MS" panose="030F0702030302020204" pitchFamily="66" charset="0"/>
              </a:rPr>
              <a:t>Verilen komutları iptal etmede kullanılır .</a:t>
            </a:r>
          </a:p>
          <a:p>
            <a:r>
              <a:rPr lang="tr-TR" sz="3200" dirty="0" smtClean="0">
                <a:latin typeface="Comic Sans MS" panose="030F0702030302020204" pitchFamily="66" charset="0"/>
              </a:rPr>
              <a:t>CAPS LOCK : </a:t>
            </a:r>
            <a:r>
              <a:rPr lang="tr-TR" sz="2400" dirty="0" smtClean="0">
                <a:latin typeface="Comic Sans MS" panose="030F0702030302020204" pitchFamily="66" charset="0"/>
              </a:rPr>
              <a:t>Büyük harf kilitleme tuşudur . Yazılan harfin büyük yada küçük yazılmasını sağlar</a:t>
            </a:r>
          </a:p>
          <a:p>
            <a:r>
              <a:rPr lang="tr-TR" sz="3200" dirty="0" smtClean="0">
                <a:latin typeface="Comic Sans MS" panose="030F0702030302020204" pitchFamily="66" charset="0"/>
              </a:rPr>
              <a:t>SHİFT : </a:t>
            </a:r>
            <a:r>
              <a:rPr lang="tr-TR" sz="2400" dirty="0" smtClean="0">
                <a:latin typeface="Comic Sans MS" panose="030F0702030302020204" pitchFamily="66" charset="0"/>
              </a:rPr>
              <a:t>Birden fazla karakter yazan tuşlarda üstteki karakterin yazılmasını sağlar. Yazıda </a:t>
            </a:r>
            <a:r>
              <a:rPr lang="tr-TR" sz="2400" dirty="0" err="1" smtClean="0">
                <a:latin typeface="Comic Sans MS" panose="030F0702030302020204" pitchFamily="66" charset="0"/>
              </a:rPr>
              <a:t>shifte</a:t>
            </a:r>
            <a:r>
              <a:rPr lang="tr-TR" sz="2400" dirty="0" smtClean="0">
                <a:latin typeface="Comic Sans MS" panose="030F0702030302020204" pitchFamily="66" charset="0"/>
              </a:rPr>
              <a:t> basıp bir harfe dokunursak o harfi büyük yazar. Bunun için kelimenin sadece ilk harfini büyük yazacaksak </a:t>
            </a:r>
            <a:r>
              <a:rPr lang="tr-TR" sz="2400" dirty="0" err="1" smtClean="0">
                <a:latin typeface="Comic Sans MS" panose="030F0702030302020204" pitchFamily="66" charset="0"/>
              </a:rPr>
              <a:t>caps</a:t>
            </a:r>
            <a:r>
              <a:rPr lang="tr-TR" sz="2400" dirty="0" smtClean="0">
                <a:latin typeface="Comic Sans MS" panose="030F0702030302020204" pitchFamily="66" charset="0"/>
              </a:rPr>
              <a:t> </a:t>
            </a:r>
            <a:r>
              <a:rPr lang="tr-TR" sz="2400" dirty="0" err="1" smtClean="0">
                <a:latin typeface="Comic Sans MS" panose="030F0702030302020204" pitchFamily="66" charset="0"/>
              </a:rPr>
              <a:t>lock</a:t>
            </a:r>
            <a:r>
              <a:rPr lang="tr-TR" sz="2400" dirty="0" smtClean="0">
                <a:latin typeface="Comic Sans MS" panose="030F0702030302020204" pitchFamily="66" charset="0"/>
              </a:rPr>
              <a:t> yerine </a:t>
            </a:r>
            <a:r>
              <a:rPr lang="tr-TR" sz="2400" dirty="0" err="1" smtClean="0">
                <a:latin typeface="Comic Sans MS" panose="030F0702030302020204" pitchFamily="66" charset="0"/>
              </a:rPr>
              <a:t>shift</a:t>
            </a:r>
            <a:r>
              <a:rPr lang="tr-TR" sz="2400" dirty="0" smtClean="0">
                <a:latin typeface="Comic Sans MS" panose="030F0702030302020204" pitchFamily="66" charset="0"/>
              </a:rPr>
              <a:t> kullanılmalıdır.</a:t>
            </a:r>
          </a:p>
          <a:p>
            <a:r>
              <a:rPr lang="tr-TR" sz="3200" dirty="0" smtClean="0">
                <a:latin typeface="Comic Sans MS" panose="030F0702030302020204" pitchFamily="66" charset="0"/>
              </a:rPr>
              <a:t>SEKME (TAB): </a:t>
            </a:r>
            <a:r>
              <a:rPr lang="tr-TR" sz="2400" dirty="0" smtClean="0">
                <a:latin typeface="Comic Sans MS" panose="030F0702030302020204" pitchFamily="66" charset="0"/>
              </a:rPr>
              <a:t>Yazıda imleci 8 karakter ileri götürmeye yarar. Farklı tuşlarla farklı özellikler de alabilir. </a:t>
            </a:r>
          </a:p>
        </p:txBody>
      </p:sp>
    </p:spTree>
    <p:extLst>
      <p:ext uri="{BB962C8B-B14F-4D97-AF65-F5344CB8AC3E}">
        <p14:creationId xmlns="" xmlns:p14="http://schemas.microsoft.com/office/powerpoint/2010/main" val="2904964398"/>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15616" y="19650"/>
            <a:ext cx="8028384" cy="6309420"/>
          </a:xfrm>
          <a:prstGeom prst="rect">
            <a:avLst/>
          </a:prstGeom>
          <a:noFill/>
        </p:spPr>
        <p:txBody>
          <a:bodyPr wrap="square" rtlCol="0">
            <a:spAutoFit/>
          </a:bodyPr>
          <a:lstStyle/>
          <a:p>
            <a:r>
              <a:rPr lang="tr-TR" sz="3200" dirty="0" smtClean="0">
                <a:latin typeface="Comic Sans MS" panose="030F0702030302020204" pitchFamily="66" charset="0"/>
              </a:rPr>
              <a:t>WİNDOWS TUŞU : </a:t>
            </a:r>
            <a:r>
              <a:rPr lang="tr-TR" sz="2400" dirty="0" smtClean="0">
                <a:latin typeface="Comic Sans MS" panose="030F0702030302020204" pitchFamily="66" charset="0"/>
              </a:rPr>
              <a:t>Başlat menüsünün açılmasını sağlar.</a:t>
            </a:r>
          </a:p>
          <a:p>
            <a:r>
              <a:rPr lang="tr-TR" sz="3200" dirty="0" smtClean="0">
                <a:latin typeface="Comic Sans MS" panose="030F0702030302020204" pitchFamily="66" charset="0"/>
              </a:rPr>
              <a:t>KONTROL (CTRL) TUŞU : </a:t>
            </a:r>
            <a:r>
              <a:rPr lang="tr-TR" sz="2400" dirty="0" smtClean="0">
                <a:latin typeface="Comic Sans MS" panose="030F0702030302020204" pitchFamily="66" charset="0"/>
              </a:rPr>
              <a:t>Tek başına bir görevi yoktur farklı tuşlarla birlikte kullanılır.</a:t>
            </a:r>
          </a:p>
          <a:p>
            <a:r>
              <a:rPr lang="tr-TR" sz="3200" dirty="0" smtClean="0">
                <a:latin typeface="Comic Sans MS" panose="030F0702030302020204" pitchFamily="66" charset="0"/>
              </a:rPr>
              <a:t>BOŞLUK TUŞU ( SPACE BAR ) : </a:t>
            </a:r>
            <a:r>
              <a:rPr lang="tr-TR" sz="2400" dirty="0" smtClean="0">
                <a:latin typeface="Comic Sans MS" panose="030F0702030302020204" pitchFamily="66" charset="0"/>
              </a:rPr>
              <a:t>Yazıda kelimeler arası boşluk bırakmaya yarar.</a:t>
            </a:r>
          </a:p>
          <a:p>
            <a:r>
              <a:rPr lang="tr-TR" sz="3200" dirty="0" smtClean="0">
                <a:latin typeface="Comic Sans MS" panose="030F0702030302020204" pitchFamily="66" charset="0"/>
              </a:rPr>
              <a:t>ALT GR : </a:t>
            </a:r>
            <a:r>
              <a:rPr lang="tr-TR" sz="2400" dirty="0" smtClean="0">
                <a:latin typeface="Comic Sans MS" panose="030F0702030302020204" pitchFamily="66" charset="0"/>
              </a:rPr>
              <a:t>3 karakterli tuşlarda 3. karakterin yazılmasını sağlar. Sağ tuş menüsünün açılmasını sağlar.</a:t>
            </a:r>
          </a:p>
          <a:p>
            <a:r>
              <a:rPr lang="tr-TR" sz="3200" dirty="0" smtClean="0">
                <a:latin typeface="Comic Sans MS" panose="030F0702030302020204" pitchFamily="66" charset="0"/>
              </a:rPr>
              <a:t>BACK SPACE : </a:t>
            </a:r>
            <a:r>
              <a:rPr lang="tr-TR" sz="2400" dirty="0" smtClean="0">
                <a:latin typeface="Comic Sans MS" panose="030F0702030302020204" pitchFamily="66" charset="0"/>
              </a:rPr>
              <a:t>yazıda imlecin solundaki karakteri siler.</a:t>
            </a:r>
          </a:p>
          <a:p>
            <a:r>
              <a:rPr lang="tr-TR" sz="2800" dirty="0" smtClean="0">
                <a:latin typeface="Comic Sans MS" panose="030F0702030302020204" pitchFamily="66" charset="0"/>
              </a:rPr>
              <a:t>DELETE : </a:t>
            </a:r>
            <a:r>
              <a:rPr lang="tr-TR" sz="2400" dirty="0" smtClean="0">
                <a:latin typeface="Comic Sans MS" panose="030F0702030302020204" pitchFamily="66" charset="0"/>
              </a:rPr>
              <a:t>Yazıda imlecin sağındaki karakteri silmeye yarar. Seçili dosya ve klasörleri siler. Farklı tuşlarla farklı görevler yapabilir.</a:t>
            </a:r>
          </a:p>
          <a:p>
            <a:r>
              <a:rPr lang="tr-TR" sz="2800" dirty="0" smtClean="0">
                <a:latin typeface="Comic Sans MS" panose="030F0702030302020204" pitchFamily="66" charset="0"/>
              </a:rPr>
              <a:t>INSERT : </a:t>
            </a:r>
            <a:r>
              <a:rPr lang="tr-TR" sz="2400" dirty="0" smtClean="0">
                <a:latin typeface="Comic Sans MS" panose="030F0702030302020204" pitchFamily="66" charset="0"/>
              </a:rPr>
              <a:t>Bu tuşa basıldığında yazılan karakter imlecin sağındaki karakteri siler ve onun  yerine geçer.</a:t>
            </a:r>
            <a:endParaRPr lang="tr-TR" sz="2400" dirty="0">
              <a:latin typeface="Comic Sans MS" panose="030F0702030302020204" pitchFamily="66" charset="0"/>
            </a:endParaRPr>
          </a:p>
        </p:txBody>
      </p:sp>
    </p:spTree>
    <p:extLst>
      <p:ext uri="{BB962C8B-B14F-4D97-AF65-F5344CB8AC3E}">
        <p14:creationId xmlns="" xmlns:p14="http://schemas.microsoft.com/office/powerpoint/2010/main" val="809698505"/>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87624" y="0"/>
            <a:ext cx="7956376" cy="5324535"/>
          </a:xfrm>
          <a:prstGeom prst="rect">
            <a:avLst/>
          </a:prstGeom>
          <a:noFill/>
        </p:spPr>
        <p:txBody>
          <a:bodyPr wrap="square" rtlCol="0">
            <a:spAutoFit/>
          </a:bodyPr>
          <a:lstStyle/>
          <a:p>
            <a:r>
              <a:rPr lang="tr-TR" sz="3200" dirty="0" smtClean="0">
                <a:latin typeface="Comic Sans MS" panose="030F0702030302020204" pitchFamily="66" charset="0"/>
              </a:rPr>
              <a:t>HOME: </a:t>
            </a:r>
            <a:r>
              <a:rPr lang="tr-TR" sz="2400" dirty="0" smtClean="0">
                <a:latin typeface="Comic Sans MS" panose="030F0702030302020204" pitchFamily="66" charset="0"/>
              </a:rPr>
              <a:t>İmleci bulunan satırın başına götürür.</a:t>
            </a:r>
          </a:p>
          <a:p>
            <a:r>
              <a:rPr lang="tr-TR" sz="3200" dirty="0" smtClean="0">
                <a:latin typeface="Comic Sans MS" panose="030F0702030302020204" pitchFamily="66" charset="0"/>
              </a:rPr>
              <a:t>END : </a:t>
            </a:r>
            <a:r>
              <a:rPr lang="tr-TR" sz="2400" dirty="0" smtClean="0">
                <a:latin typeface="Comic Sans MS" panose="030F0702030302020204" pitchFamily="66" charset="0"/>
              </a:rPr>
              <a:t>İmleci bulunan satırın sonuna götürür.</a:t>
            </a:r>
          </a:p>
          <a:p>
            <a:r>
              <a:rPr lang="tr-TR" sz="3200" dirty="0" smtClean="0">
                <a:latin typeface="Comic Sans MS" panose="030F0702030302020204" pitchFamily="66" charset="0"/>
              </a:rPr>
              <a:t>NUM LOCK : </a:t>
            </a:r>
            <a:r>
              <a:rPr lang="tr-TR" sz="2400" dirty="0" smtClean="0">
                <a:latin typeface="Comic Sans MS" panose="030F0702030302020204" pitchFamily="66" charset="0"/>
              </a:rPr>
              <a:t>Sayı tuşlarının sayı olarak yazmasıyla yön tuşu olarak kullanılması için geçiş sağlar.</a:t>
            </a:r>
          </a:p>
          <a:p>
            <a:pPr algn="ctr"/>
            <a:r>
              <a:rPr lang="tr-TR" sz="2400" dirty="0" smtClean="0">
                <a:latin typeface="Comic Sans MS" panose="030F0702030302020204" pitchFamily="66" charset="0"/>
              </a:rPr>
              <a:t>FONKSİYON TUŞLARI</a:t>
            </a:r>
          </a:p>
          <a:p>
            <a:pPr algn="ctr"/>
            <a:r>
              <a:rPr lang="tr-TR" sz="2800" dirty="0" smtClean="0">
                <a:latin typeface="Comic Sans MS" panose="030F0702030302020204" pitchFamily="66" charset="0"/>
              </a:rPr>
              <a:t>F1: </a:t>
            </a:r>
            <a:r>
              <a:rPr lang="tr-TR" sz="2400" dirty="0" smtClean="0">
                <a:latin typeface="Comic Sans MS" panose="030F0702030302020204" pitchFamily="66" charset="0"/>
              </a:rPr>
              <a:t>Yardım penceresini açar.</a:t>
            </a:r>
          </a:p>
          <a:p>
            <a:pPr algn="ctr"/>
            <a:r>
              <a:rPr lang="tr-TR" sz="2800" dirty="0" smtClean="0">
                <a:latin typeface="Comic Sans MS" panose="030F0702030302020204" pitchFamily="66" charset="0"/>
              </a:rPr>
              <a:t>F2: </a:t>
            </a:r>
            <a:r>
              <a:rPr lang="tr-TR" sz="2400" dirty="0" smtClean="0">
                <a:latin typeface="Comic Sans MS" panose="030F0702030302020204" pitchFamily="66" charset="0"/>
              </a:rPr>
              <a:t>Dosya yada klasörü yeniden adlandır.</a:t>
            </a:r>
          </a:p>
          <a:p>
            <a:pPr algn="ctr"/>
            <a:r>
              <a:rPr lang="tr-TR" sz="2400" dirty="0" smtClean="0">
                <a:latin typeface="Comic Sans MS" panose="030F0702030302020204" pitchFamily="66" charset="0"/>
              </a:rPr>
              <a:t>F3: Arama penceresini açar.</a:t>
            </a:r>
          </a:p>
          <a:p>
            <a:pPr algn="ctr"/>
            <a:r>
              <a:rPr lang="tr-TR" sz="2800" dirty="0" smtClean="0">
                <a:latin typeface="Comic Sans MS" panose="030F0702030302020204" pitchFamily="66" charset="0"/>
              </a:rPr>
              <a:t>F4: </a:t>
            </a:r>
            <a:r>
              <a:rPr lang="tr-TR" sz="2400" dirty="0" smtClean="0">
                <a:latin typeface="Comic Sans MS" panose="030F0702030302020204" pitchFamily="66" charset="0"/>
              </a:rPr>
              <a:t>Adres çubuğu menüsünü açar.</a:t>
            </a:r>
          </a:p>
          <a:p>
            <a:pPr algn="ctr"/>
            <a:r>
              <a:rPr lang="tr-TR" sz="3200" dirty="0" smtClean="0">
                <a:latin typeface="Comic Sans MS" panose="030F0702030302020204" pitchFamily="66" charset="0"/>
              </a:rPr>
              <a:t>F5:</a:t>
            </a:r>
            <a:r>
              <a:rPr lang="tr-TR" sz="2800" dirty="0" smtClean="0">
                <a:latin typeface="Comic Sans MS" panose="030F0702030302020204" pitchFamily="66" charset="0"/>
              </a:rPr>
              <a:t>İçeriği yeniler.</a:t>
            </a:r>
          </a:p>
          <a:p>
            <a:pPr algn="ctr"/>
            <a:r>
              <a:rPr lang="tr-TR" sz="2800" dirty="0" smtClean="0">
                <a:latin typeface="Comic Sans MS" panose="030F0702030302020204" pitchFamily="66" charset="0"/>
              </a:rPr>
              <a:t>F6:</a:t>
            </a:r>
            <a:r>
              <a:rPr lang="tr-TR" sz="2400" dirty="0" smtClean="0">
                <a:latin typeface="Comic Sans MS" panose="030F0702030302020204" pitchFamily="66" charset="0"/>
              </a:rPr>
              <a:t>Açık pencereler arasında geçişi sağlar.</a:t>
            </a:r>
          </a:p>
          <a:p>
            <a:pPr algn="ctr"/>
            <a:r>
              <a:rPr lang="tr-TR" sz="2800" dirty="0" smtClean="0">
                <a:latin typeface="Comic Sans MS" panose="030F0702030302020204" pitchFamily="66" charset="0"/>
              </a:rPr>
              <a:t>F11: </a:t>
            </a:r>
            <a:r>
              <a:rPr lang="tr-TR" sz="2400" dirty="0" smtClean="0">
                <a:latin typeface="Comic Sans MS" panose="030F0702030302020204" pitchFamily="66" charset="0"/>
              </a:rPr>
              <a:t>Pencereyi tam ekran yapar.</a:t>
            </a:r>
            <a:endParaRPr lang="tr-TR" sz="2400" dirty="0">
              <a:latin typeface="Comic Sans MS" panose="030F0702030302020204" pitchFamily="66" charset="0"/>
            </a:endParaRPr>
          </a:p>
        </p:txBody>
      </p:sp>
    </p:spTree>
    <p:extLst>
      <p:ext uri="{BB962C8B-B14F-4D97-AF65-F5344CB8AC3E}">
        <p14:creationId xmlns="" xmlns:p14="http://schemas.microsoft.com/office/powerpoint/2010/main" val="1051027706"/>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417147" y="2204864"/>
            <a:ext cx="7200800" cy="2308324"/>
          </a:xfrm>
          <a:prstGeom prst="rect">
            <a:avLst/>
          </a:prstGeom>
          <a:noFill/>
        </p:spPr>
        <p:txBody>
          <a:bodyPr wrap="square" rtlCol="0">
            <a:spAutoFit/>
          </a:bodyPr>
          <a:lstStyle/>
          <a:p>
            <a:r>
              <a:rPr lang="tr-TR" sz="3200" b="1" dirty="0" smtClean="0">
                <a:latin typeface="Comic Sans MS" panose="030F0702030302020204" pitchFamily="66" charset="0"/>
              </a:rPr>
              <a:t>GENEL KLAVYE KISA YOLLARI</a:t>
            </a:r>
          </a:p>
          <a:p>
            <a:r>
              <a:rPr lang="tr-TR" sz="2800" dirty="0" smtClean="0">
                <a:latin typeface="Comic Sans MS" panose="030F0702030302020204" pitchFamily="66" charset="0"/>
              </a:rPr>
              <a:t>• CTRL+C (Kopyala)</a:t>
            </a:r>
          </a:p>
          <a:p>
            <a:r>
              <a:rPr lang="tr-TR" sz="2800" dirty="0" smtClean="0">
                <a:latin typeface="Comic Sans MS" panose="030F0702030302020204" pitchFamily="66" charset="0"/>
              </a:rPr>
              <a:t>• CTRL+X (Kes)</a:t>
            </a:r>
          </a:p>
          <a:p>
            <a:r>
              <a:rPr lang="tr-TR" sz="2800" dirty="0" smtClean="0">
                <a:latin typeface="Comic Sans MS" panose="030F0702030302020204" pitchFamily="66" charset="0"/>
              </a:rPr>
              <a:t>• CTRL+V (Yapıştır)</a:t>
            </a:r>
          </a:p>
          <a:p>
            <a:r>
              <a:rPr lang="tr-TR" sz="2800" dirty="0" smtClean="0">
                <a:latin typeface="Comic Sans MS" panose="030F0702030302020204" pitchFamily="66" charset="0"/>
              </a:rPr>
              <a:t>• CTRL+Z (Geri Al)</a:t>
            </a:r>
            <a:r>
              <a:rPr lang="tr-TR" sz="2800" dirty="0" smtClean="0"/>
              <a:t> </a:t>
            </a:r>
            <a:r>
              <a:rPr lang="tr-TR" sz="2800" dirty="0" err="1" smtClean="0"/>
              <a:t>Eğitimhane</a:t>
            </a:r>
            <a:r>
              <a:rPr lang="tr-TR" sz="2800" smtClean="0"/>
              <a:t>.Com</a:t>
            </a:r>
            <a:endParaRPr lang="tr-TR" sz="2800" dirty="0">
              <a:latin typeface="Comic Sans MS" panose="030F0702030302020204" pitchFamily="66" charset="0"/>
            </a:endParaRPr>
          </a:p>
        </p:txBody>
      </p:sp>
    </p:spTree>
    <p:extLst>
      <p:ext uri="{BB962C8B-B14F-4D97-AF65-F5344CB8AC3E}">
        <p14:creationId xmlns="" xmlns:p14="http://schemas.microsoft.com/office/powerpoint/2010/main" val="2499757997"/>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klavye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064781"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25240216"/>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
            <a:ext cx="9122652" cy="685452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09980990"/>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b="9193"/>
          <a:stretch/>
        </p:blipFill>
        <p:spPr bwMode="auto">
          <a:xfrm>
            <a:off x="20394" y="-6036"/>
            <a:ext cx="9123606" cy="686403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3029055"/>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ma11">
  <a:themeElements>
    <a:clrScheme name="Paralaks">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aks">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aks">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93B4CCAC-FD5A-4D59-B1AC-EAF45910B5A9}"/>
    </a:ext>
  </a:extLst>
</a:theme>
</file>

<file path=docProps/app.xml><?xml version="1.0" encoding="utf-8"?>
<Properties xmlns="http://schemas.openxmlformats.org/officeDocument/2006/extended-properties" xmlns:vt="http://schemas.openxmlformats.org/officeDocument/2006/docPropsVTypes">
  <Template>Tema11</Template>
  <TotalTime>68</TotalTime>
  <Words>361</Words>
  <PresentationFormat>Ekran Gösterisi (4:3)</PresentationFormat>
  <Paragraphs>32</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Tema11</vt:lpstr>
      <vt:lpstr>Slayt 1</vt:lpstr>
      <vt:lpstr>Slayt 2</vt:lpstr>
      <vt:lpstr>Slayt 3</vt:lpstr>
      <vt:lpstr>Slayt 4</vt:lpstr>
      <vt:lpstr>Slayt 5</vt:lpstr>
      <vt:lpstr>Slayt 6</vt:lpstr>
      <vt:lpstr>Slayt 7</vt:lpstr>
      <vt:lpstr>Slayt 8</vt:lpstr>
      <vt:lpstr>Slayt 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2016-11-17T17:34:27Z</dcterms:created>
  <dcterms:modified xsi:type="dcterms:W3CDTF">2016-11-23T17:33:28Z</dcterms:modified>
  <cp:category>www.sorubak.com</cp:category>
</cp:coreProperties>
</file>