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23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51B14-F575-41E1-8DE5-77CE6E47F66F}" type="datetimeFigureOut">
              <a:rPr lang="tr-TR" smtClean="0"/>
              <a:pPr/>
              <a:t>05.10.2016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801A-2B5E-439D-8137-62BD124547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82728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51B14-F575-41E1-8DE5-77CE6E47F66F}" type="datetimeFigureOut">
              <a:rPr lang="tr-TR" smtClean="0"/>
              <a:pPr/>
              <a:t>05.10.2016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801A-2B5E-439D-8137-62BD124547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331844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51B14-F575-41E1-8DE5-77CE6E47F66F}" type="datetimeFigureOut">
              <a:rPr lang="tr-TR" smtClean="0"/>
              <a:pPr/>
              <a:t>05.10.2016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801A-2B5E-439D-8137-62BD124547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734514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51B14-F575-41E1-8DE5-77CE6E47F66F}" type="datetimeFigureOut">
              <a:rPr lang="tr-TR" smtClean="0"/>
              <a:pPr/>
              <a:t>05.10.2016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801A-2B5E-439D-8137-62BD124547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147049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51B14-F575-41E1-8DE5-77CE6E47F66F}" type="datetimeFigureOut">
              <a:rPr lang="tr-TR" smtClean="0"/>
              <a:pPr/>
              <a:t>05.10.2016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801A-2B5E-439D-8137-62BD124547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983408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51B14-F575-41E1-8DE5-77CE6E47F66F}" type="datetimeFigureOut">
              <a:rPr lang="tr-TR" smtClean="0"/>
              <a:pPr/>
              <a:t>05.10.2016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801A-2B5E-439D-8137-62BD124547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736462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51B14-F575-41E1-8DE5-77CE6E47F66F}" type="datetimeFigureOut">
              <a:rPr lang="tr-TR" smtClean="0"/>
              <a:pPr/>
              <a:t>05.10.2016</a:t>
            </a:fld>
            <a:endParaRPr lang="tr-TR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801A-2B5E-439D-8137-62BD124547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886530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51B14-F575-41E1-8DE5-77CE6E47F66F}" type="datetimeFigureOut">
              <a:rPr lang="tr-TR" smtClean="0"/>
              <a:pPr/>
              <a:t>05.10.2016</a:t>
            </a:fld>
            <a:endParaRPr lang="tr-TR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801A-2B5E-439D-8137-62BD124547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155431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51B14-F575-41E1-8DE5-77CE6E47F66F}" type="datetimeFigureOut">
              <a:rPr lang="tr-TR" smtClean="0"/>
              <a:pPr/>
              <a:t>05.10.2016</a:t>
            </a:fld>
            <a:endParaRPr lang="tr-TR"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801A-2B5E-439D-8137-62BD124547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343582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51B14-F575-41E1-8DE5-77CE6E47F66F}" type="datetimeFigureOut">
              <a:rPr lang="tr-TR" smtClean="0"/>
              <a:pPr/>
              <a:t>05.10.2016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801A-2B5E-439D-8137-62BD124547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894101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51B14-F575-41E1-8DE5-77CE6E47F66F}" type="datetimeFigureOut">
              <a:rPr lang="tr-TR" smtClean="0"/>
              <a:pPr/>
              <a:t>05.10.2016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801A-2B5E-439D-8137-62BD124547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308160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951B14-F575-41E1-8DE5-77CE6E47F66F}" type="datetimeFigureOut">
              <a:rPr lang="tr-TR" smtClean="0"/>
              <a:pPr/>
              <a:t>05.10.2016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F801A-2B5E-439D-8137-62BD124547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1485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INDEFINITE  ARTICLES  A/AN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Indefinite Articles  ' </a:t>
            </a:r>
            <a:r>
              <a:rPr lang="en-US" sz="2400" b="1" dirty="0"/>
              <a:t>A</a:t>
            </a:r>
            <a:r>
              <a:rPr lang="en-US" sz="2400" dirty="0"/>
              <a:t> ' and ' </a:t>
            </a:r>
            <a:r>
              <a:rPr lang="en-US" sz="2400" b="1" dirty="0"/>
              <a:t>An</a:t>
            </a:r>
            <a:r>
              <a:rPr lang="en-US" sz="2400" dirty="0"/>
              <a:t> ' are the weakest forms of Adjective 'one '.</a:t>
            </a:r>
            <a:endParaRPr lang="tr-TR" sz="240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1A6B8-CEF6-49E3-BCB8-521E7BD50B75}" type="slidenum">
              <a:rPr lang="tr-TR" smtClean="0"/>
              <a:pPr/>
              <a:t>1</a:t>
            </a:fld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D200C-F12A-4831-AF54-2EF3B5DCCE3B}" type="datetime1">
              <a:rPr lang="tr-TR" smtClean="0"/>
              <a:pPr/>
              <a:t>05.10.2016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753823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Indefinite</a:t>
            </a:r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tr-TR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Article</a:t>
            </a:r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– ‘A’</a:t>
            </a:r>
            <a:b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{1} 'A’ is </a:t>
            </a:r>
            <a:r>
              <a:rPr lang="tr-TR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used</a:t>
            </a:r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:-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200" b="0" dirty="0"/>
              <a:t>(a) Before a word which begins with a consonant.</a:t>
            </a:r>
            <a:endParaRPr lang="tr-TR" sz="2200" b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u="sng" dirty="0"/>
              <a:t>Example: </a:t>
            </a:r>
          </a:p>
          <a:p>
            <a:pPr marL="0" indent="0">
              <a:buNone/>
            </a:pPr>
            <a:r>
              <a:rPr lang="en-US" sz="2400" b="1" dirty="0"/>
              <a:t>a</a:t>
            </a:r>
            <a:r>
              <a:rPr lang="en-US" sz="2400" dirty="0"/>
              <a:t> woman, </a:t>
            </a:r>
          </a:p>
          <a:p>
            <a:pPr marL="0" indent="0">
              <a:buNone/>
            </a:pPr>
            <a:r>
              <a:rPr lang="en-US" sz="2400" b="1" dirty="0"/>
              <a:t>a</a:t>
            </a:r>
            <a:r>
              <a:rPr lang="en-US" sz="2400" dirty="0"/>
              <a:t> boy,</a:t>
            </a:r>
          </a:p>
          <a:p>
            <a:pPr marL="0" indent="0">
              <a:buNone/>
            </a:pPr>
            <a:r>
              <a:rPr lang="en-US" sz="2400" b="1" dirty="0"/>
              <a:t>a</a:t>
            </a:r>
            <a:r>
              <a:rPr lang="en-US" sz="2400" dirty="0"/>
              <a:t> table, etc.</a:t>
            </a:r>
            <a:endParaRPr lang="tr-TR" sz="240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b="0" dirty="0"/>
              <a:t>(b) Before a word which begins with a </a:t>
            </a:r>
            <a:r>
              <a:rPr lang="en-US" b="0" dirty="0" err="1"/>
              <a:t>consonent</a:t>
            </a:r>
            <a:r>
              <a:rPr lang="en-US" b="0" dirty="0"/>
              <a:t> sound.</a:t>
            </a:r>
            <a:endParaRPr lang="tr-TR" b="0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u="sng" dirty="0" err="1"/>
              <a:t>Example</a:t>
            </a:r>
            <a:r>
              <a:rPr lang="tr-TR" sz="2400" u="sng" dirty="0"/>
              <a:t>:</a:t>
            </a:r>
          </a:p>
          <a:p>
            <a:pPr marL="0" indent="0">
              <a:buNone/>
            </a:pPr>
            <a:r>
              <a:rPr lang="en-US" sz="2400" b="1" dirty="0"/>
              <a:t>a</a:t>
            </a:r>
            <a:r>
              <a:rPr lang="en-US" sz="2400" dirty="0"/>
              <a:t> table, </a:t>
            </a:r>
          </a:p>
          <a:p>
            <a:pPr marL="0" indent="0">
              <a:buNone/>
            </a:pPr>
            <a:r>
              <a:rPr lang="en-US" sz="2400" b="1" dirty="0"/>
              <a:t>a</a:t>
            </a:r>
            <a:r>
              <a:rPr lang="en-US" sz="2400" dirty="0"/>
              <a:t> book, </a:t>
            </a:r>
          </a:p>
          <a:p>
            <a:pPr marL="0" indent="0">
              <a:buNone/>
            </a:pPr>
            <a:r>
              <a:rPr lang="en-US" sz="2400" b="1" dirty="0"/>
              <a:t>a</a:t>
            </a:r>
            <a:r>
              <a:rPr lang="en-US" sz="2400" dirty="0"/>
              <a:t> man</a:t>
            </a:r>
            <a:endParaRPr lang="tr-TR" sz="240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1A6B8-CEF6-49E3-BCB8-521E7BD50B75}" type="slidenum">
              <a:rPr lang="tr-TR" smtClean="0"/>
              <a:pPr/>
              <a:t>2</a:t>
            </a:fld>
            <a:endParaRPr lang="tr-TR"/>
          </a:p>
        </p:txBody>
      </p:sp>
      <p:sp>
        <p:nvSpPr>
          <p:cNvPr id="8" name="Veri Yer Tutucusu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B6FD9-CEF1-44A9-8AF4-526F711E0C01}" type="datetime1">
              <a:rPr lang="tr-TR" smtClean="0"/>
              <a:pPr/>
              <a:t>05.10.2016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342439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436099"/>
            <a:ext cx="5157787" cy="928468"/>
          </a:xfrm>
        </p:spPr>
        <p:txBody>
          <a:bodyPr/>
          <a:lstStyle/>
          <a:p>
            <a:r>
              <a:rPr lang="en-US" b="0" dirty="0"/>
              <a:t> (c) Before a singular, countable noun.</a:t>
            </a:r>
            <a:endParaRPr lang="tr-TR" b="0" dirty="0"/>
          </a:p>
          <a:p>
            <a:endParaRPr lang="tr-TR" b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1364567"/>
            <a:ext cx="5157787" cy="48250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u="sng" dirty="0" err="1"/>
              <a:t>Example</a:t>
            </a:r>
            <a:r>
              <a:rPr lang="tr-TR" sz="2400" u="sng" dirty="0"/>
              <a:t>: </a:t>
            </a:r>
          </a:p>
          <a:p>
            <a:pPr marL="0" indent="0">
              <a:buNone/>
            </a:pPr>
            <a:r>
              <a:rPr lang="tr-TR" sz="2400" b="1" dirty="0"/>
              <a:t>a</a:t>
            </a:r>
            <a:r>
              <a:rPr lang="tr-TR" sz="2400" dirty="0"/>
              <a:t> banana, </a:t>
            </a:r>
          </a:p>
          <a:p>
            <a:pPr marL="0" indent="0">
              <a:buNone/>
            </a:pPr>
            <a:r>
              <a:rPr lang="tr-TR" sz="2400" b="1" dirty="0"/>
              <a:t>a</a:t>
            </a:r>
            <a:r>
              <a:rPr lang="tr-TR" sz="2400" dirty="0"/>
              <a:t> </a:t>
            </a:r>
            <a:r>
              <a:rPr lang="tr-TR" sz="2400" dirty="0" err="1"/>
              <a:t>pen</a:t>
            </a:r>
            <a:r>
              <a:rPr lang="tr-TR" sz="2400" dirty="0"/>
              <a:t>, </a:t>
            </a:r>
          </a:p>
          <a:p>
            <a:pPr marL="0" indent="0">
              <a:buNone/>
            </a:pPr>
            <a:r>
              <a:rPr lang="tr-TR" sz="2400" b="1" dirty="0"/>
              <a:t>a</a:t>
            </a:r>
            <a:r>
              <a:rPr lang="tr-TR" sz="2400" dirty="0"/>
              <a:t> </a:t>
            </a:r>
            <a:r>
              <a:rPr lang="tr-TR" sz="2400" dirty="0" err="1"/>
              <a:t>chair</a:t>
            </a:r>
            <a:r>
              <a:rPr lang="tr-TR" sz="2400" dirty="0"/>
              <a:t>, </a:t>
            </a:r>
            <a:r>
              <a:rPr lang="tr-TR" sz="2400" dirty="0" err="1"/>
              <a:t>etc</a:t>
            </a:r>
            <a:r>
              <a:rPr lang="tr-TR" sz="2400" dirty="0"/>
              <a:t>.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436099"/>
            <a:ext cx="5183188" cy="928468"/>
          </a:xfrm>
        </p:spPr>
        <p:txBody>
          <a:bodyPr/>
          <a:lstStyle/>
          <a:p>
            <a:r>
              <a:rPr lang="en-US" b="0" dirty="0"/>
              <a:t>(d) When we mention something for the first time.</a:t>
            </a:r>
            <a:endParaRPr lang="tr-TR" b="0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1364567"/>
            <a:ext cx="5183188" cy="48250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u="sng" dirty="0"/>
              <a:t>Example:</a:t>
            </a:r>
          </a:p>
          <a:p>
            <a:pPr marL="0" indent="0">
              <a:buNone/>
            </a:pPr>
            <a:r>
              <a:rPr lang="en-US" sz="2400" dirty="0"/>
              <a:t>I saw </a:t>
            </a:r>
            <a:r>
              <a:rPr lang="en-US" sz="2400" b="1" dirty="0"/>
              <a:t>a</a:t>
            </a:r>
            <a:r>
              <a:rPr lang="en-US" sz="2400" dirty="0"/>
              <a:t> dog.</a:t>
            </a:r>
            <a:endParaRPr lang="tr-TR" sz="2400" dirty="0"/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1A6B8-CEF6-49E3-BCB8-521E7BD50B75}" type="slidenum">
              <a:rPr lang="tr-TR" smtClean="0"/>
              <a:pPr/>
              <a:t>3</a:t>
            </a:fld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35289-C787-4C66-83D5-6B82FBA846EF}" type="datetime1">
              <a:rPr lang="tr-TR" smtClean="0"/>
              <a:pPr/>
              <a:t>05.10.2016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583326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393895"/>
            <a:ext cx="5157787" cy="478302"/>
          </a:xfrm>
        </p:spPr>
        <p:txBody>
          <a:bodyPr>
            <a:normAutofit/>
          </a:bodyPr>
          <a:lstStyle/>
          <a:p>
            <a:r>
              <a:rPr lang="en-US" sz="2200" b="0" dirty="0"/>
              <a:t>(e) Before a word with a long sound of ‘u’.</a:t>
            </a:r>
            <a:endParaRPr lang="tr-TR" sz="2200" b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872197"/>
            <a:ext cx="5157787" cy="53174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u="sng" dirty="0"/>
              <a:t>Example: </a:t>
            </a:r>
          </a:p>
          <a:p>
            <a:pPr marL="0" indent="0">
              <a:buNone/>
            </a:pPr>
            <a:r>
              <a:rPr lang="en-US" sz="2400" b="1" dirty="0"/>
              <a:t>a</a:t>
            </a:r>
            <a:r>
              <a:rPr lang="en-US" sz="2400" dirty="0"/>
              <a:t> university, </a:t>
            </a:r>
          </a:p>
          <a:p>
            <a:pPr marL="0" indent="0">
              <a:buNone/>
            </a:pPr>
            <a:r>
              <a:rPr lang="en-US" sz="2400" b="1" dirty="0"/>
              <a:t>a</a:t>
            </a:r>
            <a:r>
              <a:rPr lang="en-US" sz="2400" dirty="0"/>
              <a:t> uniform, </a:t>
            </a:r>
          </a:p>
          <a:p>
            <a:pPr marL="0" indent="0">
              <a:buNone/>
            </a:pPr>
            <a:r>
              <a:rPr lang="en-US" sz="2400" b="1" dirty="0"/>
              <a:t>a</a:t>
            </a:r>
            <a:r>
              <a:rPr lang="en-US" sz="2400" dirty="0"/>
              <a:t> useful book, </a:t>
            </a:r>
          </a:p>
          <a:p>
            <a:pPr marL="0" indent="0">
              <a:buNone/>
            </a:pPr>
            <a:r>
              <a:rPr lang="en-US" sz="2400" b="1" dirty="0"/>
              <a:t>a</a:t>
            </a:r>
            <a:r>
              <a:rPr lang="en-US" sz="2400" dirty="0"/>
              <a:t> European, etc. </a:t>
            </a:r>
            <a:endParaRPr lang="tr-TR" sz="240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393895"/>
            <a:ext cx="5183188" cy="478302"/>
          </a:xfrm>
        </p:spPr>
        <p:txBody>
          <a:bodyPr>
            <a:normAutofit/>
          </a:bodyPr>
          <a:lstStyle/>
          <a:p>
            <a:r>
              <a:rPr lang="en-US" sz="2200" b="0" dirty="0"/>
              <a:t> (f) Before the word one.</a:t>
            </a:r>
            <a:endParaRPr lang="tr-TR" sz="2200" b="0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872197"/>
            <a:ext cx="5183188" cy="53174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u="sng" dirty="0"/>
              <a:t>Example: </a:t>
            </a:r>
          </a:p>
          <a:p>
            <a:pPr marL="0" indent="0">
              <a:buNone/>
            </a:pPr>
            <a:r>
              <a:rPr lang="en-US" sz="2400" b="1" dirty="0"/>
              <a:t>a</a:t>
            </a:r>
            <a:r>
              <a:rPr lang="en-US" sz="2400" dirty="0"/>
              <a:t> one-way street,</a:t>
            </a:r>
          </a:p>
          <a:p>
            <a:pPr marL="0" indent="0">
              <a:buNone/>
            </a:pPr>
            <a:r>
              <a:rPr lang="en-US" sz="2400" b="1" dirty="0"/>
              <a:t>a</a:t>
            </a:r>
            <a:r>
              <a:rPr lang="en-US" sz="2400" dirty="0"/>
              <a:t> one-eyed man, </a:t>
            </a:r>
          </a:p>
          <a:p>
            <a:pPr marL="0" indent="0">
              <a:buNone/>
            </a:pPr>
            <a:r>
              <a:rPr lang="en-US" sz="2400" b="1" dirty="0"/>
              <a:t>a</a:t>
            </a:r>
            <a:r>
              <a:rPr lang="en-US" sz="2400" dirty="0"/>
              <a:t> one-year course, </a:t>
            </a:r>
          </a:p>
          <a:p>
            <a:pPr marL="0" indent="0">
              <a:buNone/>
            </a:pPr>
            <a:r>
              <a:rPr lang="en-US" sz="2400" b="1" dirty="0"/>
              <a:t>a</a:t>
            </a:r>
            <a:r>
              <a:rPr lang="en-US" sz="2400" dirty="0"/>
              <a:t> one-day  holiday, etc. </a:t>
            </a:r>
            <a:endParaRPr lang="tr-TR" sz="240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1A6B8-CEF6-49E3-BCB8-521E7BD50B75}" type="slidenum">
              <a:rPr lang="tr-TR" smtClean="0"/>
              <a:pPr/>
              <a:t>4</a:t>
            </a:fld>
            <a:endParaRPr lang="tr-TR"/>
          </a:p>
        </p:txBody>
      </p:sp>
      <p:sp>
        <p:nvSpPr>
          <p:cNvPr id="8" name="Veri Yer Tutucusu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F6E18-8F50-4861-B5A4-55C5FE3A19A3}" type="datetime1">
              <a:rPr lang="tr-TR" smtClean="0"/>
              <a:pPr/>
              <a:t>05.10.2016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972981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latin typeface="+mn-lt"/>
              </a:rPr>
              <a:t>Indefinite Article –‘ An ’  </a:t>
            </a:r>
            <a:br>
              <a:rPr lang="en-US" b="1" dirty="0">
                <a:latin typeface="+mn-lt"/>
              </a:rPr>
            </a:br>
            <a:r>
              <a:rPr lang="en-US" b="1" dirty="0">
                <a:latin typeface="+mn-lt"/>
              </a:rPr>
              <a:t>{2} ‘An’ is used:-</a:t>
            </a:r>
            <a:endParaRPr lang="tr-TR" b="1" dirty="0">
              <a:latin typeface="+mn-lt"/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200" b="0" dirty="0"/>
              <a:t>(a) Before a word which begins with a vowel.</a:t>
            </a:r>
            <a:endParaRPr lang="tr-TR" sz="2200" b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u="sng" dirty="0" err="1"/>
              <a:t>Example</a:t>
            </a:r>
            <a:r>
              <a:rPr lang="tr-TR" sz="2400" u="sng" dirty="0"/>
              <a:t>: </a:t>
            </a:r>
          </a:p>
          <a:p>
            <a:pPr marL="0" indent="0">
              <a:buNone/>
            </a:pPr>
            <a:r>
              <a:rPr lang="tr-TR" sz="2400" b="1" dirty="0"/>
              <a:t>an</a:t>
            </a:r>
            <a:r>
              <a:rPr lang="tr-TR" sz="2400" dirty="0"/>
              <a:t> </a:t>
            </a:r>
            <a:r>
              <a:rPr lang="tr-TR" sz="2400" dirty="0" err="1"/>
              <a:t>egg</a:t>
            </a:r>
            <a:r>
              <a:rPr lang="tr-TR" sz="2400" dirty="0"/>
              <a:t>, </a:t>
            </a:r>
          </a:p>
          <a:p>
            <a:pPr marL="0" indent="0">
              <a:buNone/>
            </a:pPr>
            <a:r>
              <a:rPr lang="tr-TR" sz="2400" b="1" dirty="0"/>
              <a:t>an</a:t>
            </a:r>
            <a:r>
              <a:rPr lang="tr-TR" sz="2400" dirty="0"/>
              <a:t> </a:t>
            </a:r>
            <a:r>
              <a:rPr lang="tr-TR" sz="2400" dirty="0" err="1"/>
              <a:t>umbrella</a:t>
            </a:r>
            <a:r>
              <a:rPr lang="tr-TR" sz="2400" dirty="0"/>
              <a:t>, </a:t>
            </a:r>
          </a:p>
          <a:p>
            <a:pPr marL="0" indent="0">
              <a:buNone/>
            </a:pPr>
            <a:r>
              <a:rPr lang="tr-TR" sz="2400" b="1" dirty="0"/>
              <a:t>an</a:t>
            </a:r>
            <a:r>
              <a:rPr lang="tr-TR" sz="2400" dirty="0"/>
              <a:t> </a:t>
            </a:r>
            <a:r>
              <a:rPr lang="tr-TR" sz="2400" dirty="0" err="1"/>
              <a:t>ox</a:t>
            </a:r>
            <a:r>
              <a:rPr lang="tr-TR" sz="2400" dirty="0"/>
              <a:t>, </a:t>
            </a:r>
          </a:p>
          <a:p>
            <a:pPr marL="0" indent="0">
              <a:buNone/>
            </a:pPr>
            <a:r>
              <a:rPr lang="tr-TR" sz="2400" b="1" dirty="0"/>
              <a:t>an</a:t>
            </a:r>
            <a:r>
              <a:rPr lang="tr-TR" sz="2400" dirty="0"/>
              <a:t> </a:t>
            </a:r>
            <a:r>
              <a:rPr lang="tr-TR" sz="2400" dirty="0" err="1"/>
              <a:t>inkpot</a:t>
            </a:r>
            <a:endParaRPr lang="tr-TR" sz="2400" dirty="0"/>
          </a:p>
          <a:p>
            <a:pPr marL="0" indent="0">
              <a:buNone/>
            </a:pPr>
            <a:r>
              <a:rPr lang="tr-TR" sz="2400" b="1" dirty="0"/>
              <a:t>an</a:t>
            </a:r>
            <a:r>
              <a:rPr lang="tr-TR" sz="2400" dirty="0"/>
              <a:t> </a:t>
            </a:r>
            <a:r>
              <a:rPr lang="tr-TR" sz="2400" dirty="0" err="1"/>
              <a:t>apple</a:t>
            </a:r>
            <a:r>
              <a:rPr lang="tr-TR" sz="2400" dirty="0"/>
              <a:t>, </a:t>
            </a:r>
          </a:p>
          <a:p>
            <a:pPr marL="0" indent="0">
              <a:buNone/>
            </a:pPr>
            <a:r>
              <a:rPr lang="tr-TR" sz="2400" b="1" dirty="0"/>
              <a:t>an</a:t>
            </a:r>
            <a:r>
              <a:rPr lang="tr-TR" sz="2400" dirty="0"/>
              <a:t> </a:t>
            </a:r>
            <a:r>
              <a:rPr lang="tr-TR" sz="2400" dirty="0" err="1"/>
              <a:t>orthodox</a:t>
            </a:r>
            <a:r>
              <a:rPr lang="tr-TR" sz="2400" dirty="0"/>
              <a:t> </a:t>
            </a:r>
            <a:r>
              <a:rPr lang="tr-TR" sz="2400" dirty="0" err="1"/>
              <a:t>society</a:t>
            </a:r>
            <a:r>
              <a:rPr lang="tr-TR" sz="2400" dirty="0"/>
              <a:t>, </a:t>
            </a:r>
          </a:p>
          <a:p>
            <a:pPr marL="0" indent="0">
              <a:buNone/>
            </a:pPr>
            <a:r>
              <a:rPr lang="tr-TR" sz="2400" b="1" dirty="0"/>
              <a:t>an</a:t>
            </a:r>
            <a:r>
              <a:rPr lang="tr-TR" sz="2400" dirty="0"/>
              <a:t> </a:t>
            </a:r>
            <a:r>
              <a:rPr lang="tr-TR" sz="2400" dirty="0" err="1"/>
              <a:t>intelligent</a:t>
            </a:r>
            <a:r>
              <a:rPr lang="tr-TR" sz="2400" dirty="0"/>
              <a:t> </a:t>
            </a:r>
            <a:r>
              <a:rPr lang="tr-TR" sz="2400" dirty="0" err="1"/>
              <a:t>man</a:t>
            </a:r>
            <a:r>
              <a:rPr lang="tr-TR" sz="2400" dirty="0"/>
              <a:t>, </a:t>
            </a:r>
            <a:r>
              <a:rPr lang="tr-TR" sz="2400" dirty="0" err="1"/>
              <a:t>etc</a:t>
            </a:r>
            <a:r>
              <a:rPr lang="tr-TR" sz="2400" dirty="0"/>
              <a:t>.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sz="2200" b="0" dirty="0"/>
              <a:t>(b) Before a singular, countable noun which begins with a vowel.</a:t>
            </a:r>
            <a:endParaRPr lang="tr-TR" sz="2200" b="0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u="sng" dirty="0" err="1"/>
              <a:t>Example</a:t>
            </a:r>
            <a:r>
              <a:rPr lang="tr-TR" sz="2400" u="sng" dirty="0"/>
              <a:t>: </a:t>
            </a:r>
          </a:p>
          <a:p>
            <a:pPr marL="0" indent="0">
              <a:buNone/>
            </a:pPr>
            <a:r>
              <a:rPr lang="tr-TR" sz="2400" b="1" dirty="0"/>
              <a:t>an</a:t>
            </a:r>
            <a:r>
              <a:rPr lang="tr-TR" sz="2400" dirty="0"/>
              <a:t> </a:t>
            </a:r>
            <a:r>
              <a:rPr lang="tr-TR" sz="2400" dirty="0" err="1"/>
              <a:t>orange</a:t>
            </a:r>
            <a:r>
              <a:rPr lang="tr-TR" sz="2400" dirty="0"/>
              <a:t>, </a:t>
            </a:r>
          </a:p>
          <a:p>
            <a:pPr marL="0" indent="0">
              <a:buNone/>
            </a:pPr>
            <a:r>
              <a:rPr lang="tr-TR" sz="2400" b="1" dirty="0"/>
              <a:t>an</a:t>
            </a:r>
            <a:r>
              <a:rPr lang="tr-TR" sz="2400" dirty="0"/>
              <a:t> </a:t>
            </a:r>
            <a:r>
              <a:rPr lang="tr-TR" sz="2400" dirty="0" err="1"/>
              <a:t>apple</a:t>
            </a:r>
            <a:r>
              <a:rPr lang="tr-TR" sz="2400" dirty="0"/>
              <a:t>, </a:t>
            </a:r>
          </a:p>
          <a:p>
            <a:pPr marL="0" indent="0">
              <a:buNone/>
            </a:pPr>
            <a:r>
              <a:rPr lang="tr-TR" sz="2400" b="1" dirty="0"/>
              <a:t>an</a:t>
            </a:r>
            <a:r>
              <a:rPr lang="tr-TR" sz="2400" dirty="0"/>
              <a:t> </a:t>
            </a:r>
            <a:r>
              <a:rPr lang="tr-TR" sz="2400" dirty="0" err="1"/>
              <a:t>inkpot</a:t>
            </a:r>
            <a:r>
              <a:rPr lang="tr-TR" sz="2400" dirty="0"/>
              <a:t>, </a:t>
            </a:r>
          </a:p>
          <a:p>
            <a:pPr marL="0" indent="0">
              <a:buNone/>
            </a:pPr>
            <a:r>
              <a:rPr lang="tr-TR" sz="2400" b="1" dirty="0"/>
              <a:t>an</a:t>
            </a:r>
            <a:r>
              <a:rPr lang="tr-TR" sz="2400" dirty="0"/>
              <a:t> </a:t>
            </a:r>
            <a:r>
              <a:rPr lang="tr-TR" sz="2400" dirty="0" err="1"/>
              <a:t>egg</a:t>
            </a:r>
            <a:r>
              <a:rPr lang="tr-TR" sz="2400" dirty="0"/>
              <a:t>, </a:t>
            </a:r>
          </a:p>
          <a:p>
            <a:pPr marL="0" indent="0">
              <a:buNone/>
            </a:pPr>
            <a:r>
              <a:rPr lang="tr-TR" sz="2400" b="1" dirty="0"/>
              <a:t>an</a:t>
            </a:r>
            <a:r>
              <a:rPr lang="tr-TR" sz="2400" dirty="0"/>
              <a:t> </a:t>
            </a:r>
            <a:r>
              <a:rPr lang="tr-TR" sz="2400" dirty="0" err="1"/>
              <a:t>umbrella</a:t>
            </a:r>
            <a:r>
              <a:rPr lang="tr-TR" sz="2400" dirty="0"/>
              <a:t>, </a:t>
            </a:r>
            <a:r>
              <a:rPr lang="tr-TR" sz="2400" dirty="0" err="1"/>
              <a:t>etc</a:t>
            </a:r>
            <a:r>
              <a:rPr lang="tr-TR" sz="2400" dirty="0"/>
              <a:t>. </a:t>
            </a: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1A6B8-CEF6-49E3-BCB8-521E7BD50B75}" type="slidenum">
              <a:rPr lang="tr-TR" smtClean="0"/>
              <a:pPr/>
              <a:t>5</a:t>
            </a:fld>
            <a:endParaRPr lang="tr-TR"/>
          </a:p>
        </p:txBody>
      </p:sp>
      <p:sp>
        <p:nvSpPr>
          <p:cNvPr id="8" name="Veri Yer Tutucusu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2F907-3543-4DD6-97A8-1F518964C44B}" type="datetime1">
              <a:rPr lang="tr-TR" smtClean="0"/>
              <a:pPr/>
              <a:t>05.10.2016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106559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464235"/>
            <a:ext cx="5157787" cy="717452"/>
          </a:xfrm>
        </p:spPr>
        <p:txBody>
          <a:bodyPr>
            <a:normAutofit/>
          </a:bodyPr>
          <a:lstStyle/>
          <a:p>
            <a:r>
              <a:rPr lang="en-US" sz="2200" b="0" dirty="0"/>
              <a:t> (c) Before a word which begins with an </a:t>
            </a:r>
            <a:r>
              <a:rPr lang="en-US" sz="2200" dirty="0"/>
              <a:t>open vowel sound</a:t>
            </a:r>
            <a:r>
              <a:rPr lang="en-US" sz="2200" b="0" dirty="0"/>
              <a:t>. </a:t>
            </a:r>
            <a:endParaRPr lang="tr-TR" sz="2200" b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1181687"/>
            <a:ext cx="5157787" cy="50079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u="sng" dirty="0"/>
              <a:t>Example: </a:t>
            </a:r>
          </a:p>
          <a:p>
            <a:pPr marL="0" indent="0">
              <a:buNone/>
            </a:pPr>
            <a:r>
              <a:rPr lang="en-US" sz="2400" b="1" dirty="0"/>
              <a:t>an</a:t>
            </a:r>
            <a:r>
              <a:rPr lang="en-US" sz="2400" dirty="0"/>
              <a:t> M.L.A. , </a:t>
            </a:r>
          </a:p>
          <a:p>
            <a:pPr marL="0" indent="0">
              <a:buNone/>
            </a:pPr>
            <a:r>
              <a:rPr lang="en-US" sz="2400" b="1" dirty="0"/>
              <a:t>an</a:t>
            </a:r>
            <a:r>
              <a:rPr lang="en-US" sz="2400" dirty="0"/>
              <a:t> M.A. , </a:t>
            </a:r>
          </a:p>
          <a:p>
            <a:pPr marL="0" indent="0">
              <a:buNone/>
            </a:pPr>
            <a:r>
              <a:rPr lang="en-US" sz="2400" b="1" dirty="0"/>
              <a:t>an</a:t>
            </a:r>
            <a:r>
              <a:rPr lang="en-US" sz="2400" dirty="0"/>
              <a:t> S.P., </a:t>
            </a:r>
          </a:p>
          <a:p>
            <a:pPr marL="0" indent="0">
              <a:buNone/>
            </a:pPr>
            <a:r>
              <a:rPr lang="en-US" sz="2400" b="1" dirty="0"/>
              <a:t>an</a:t>
            </a:r>
            <a:r>
              <a:rPr lang="en-US" sz="2400" dirty="0"/>
              <a:t> L.L.B. student,</a:t>
            </a:r>
          </a:p>
          <a:p>
            <a:pPr marL="0" indent="0">
              <a:buNone/>
            </a:pPr>
            <a:r>
              <a:rPr lang="en-US" sz="2400" b="1" dirty="0"/>
              <a:t>an</a:t>
            </a:r>
            <a:r>
              <a:rPr lang="en-US" sz="2400" dirty="0"/>
              <a:t> MBA student etc.</a:t>
            </a:r>
            <a:endParaRPr lang="tr-TR" sz="240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464235"/>
            <a:ext cx="5183188" cy="717452"/>
          </a:xfrm>
        </p:spPr>
        <p:txBody>
          <a:bodyPr>
            <a:normAutofit/>
          </a:bodyPr>
          <a:lstStyle/>
          <a:p>
            <a:r>
              <a:rPr lang="en-US" sz="2200" b="0" dirty="0"/>
              <a:t> (d) Before a word which begins with a silent ‘</a:t>
            </a:r>
            <a:r>
              <a:rPr lang="en-US" sz="2200" dirty="0"/>
              <a:t>h</a:t>
            </a:r>
            <a:r>
              <a:rPr lang="en-US" sz="2200" b="0" dirty="0"/>
              <a:t>’.</a:t>
            </a:r>
            <a:endParaRPr lang="tr-TR" sz="2200" b="0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1181687"/>
            <a:ext cx="5183188" cy="50079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u="sng" dirty="0"/>
              <a:t>Example: </a:t>
            </a:r>
          </a:p>
          <a:p>
            <a:pPr marL="0" indent="0">
              <a:buNone/>
            </a:pPr>
            <a:r>
              <a:rPr lang="en-US" sz="2400" b="1" dirty="0"/>
              <a:t>an</a:t>
            </a:r>
            <a:r>
              <a:rPr lang="en-US" sz="2400" dirty="0"/>
              <a:t> hour, </a:t>
            </a:r>
            <a:endParaRPr lang="tr-TR" sz="2400" dirty="0"/>
          </a:p>
          <a:p>
            <a:pPr marL="0" indent="0">
              <a:buNone/>
            </a:pPr>
            <a:r>
              <a:rPr lang="en-US" sz="2400" b="1" dirty="0"/>
              <a:t>an</a:t>
            </a:r>
            <a:r>
              <a:rPr lang="en-US" sz="2400" dirty="0"/>
              <a:t> honest man, </a:t>
            </a:r>
          </a:p>
          <a:p>
            <a:pPr marL="0" indent="0">
              <a:buNone/>
            </a:pPr>
            <a:r>
              <a:rPr lang="en-US" sz="2400" b="1" dirty="0"/>
              <a:t>an</a:t>
            </a:r>
            <a:r>
              <a:rPr lang="en-US" sz="2400" dirty="0"/>
              <a:t> heir, </a:t>
            </a:r>
          </a:p>
          <a:p>
            <a:pPr marL="0" indent="0">
              <a:buNone/>
            </a:pPr>
            <a:r>
              <a:rPr lang="en-US" sz="2400" b="1" dirty="0"/>
              <a:t>an</a:t>
            </a:r>
            <a:r>
              <a:rPr lang="en-US" sz="2400" dirty="0"/>
              <a:t> </a:t>
            </a:r>
            <a:r>
              <a:rPr lang="en-US" sz="2400" dirty="0" err="1"/>
              <a:t>honour</a:t>
            </a:r>
            <a:r>
              <a:rPr lang="en-US" sz="2400" dirty="0"/>
              <a:t>, </a:t>
            </a:r>
          </a:p>
          <a:p>
            <a:pPr marL="0" indent="0">
              <a:buNone/>
            </a:pPr>
            <a:r>
              <a:rPr lang="en-US" sz="2400" b="1" dirty="0"/>
              <a:t>an</a:t>
            </a:r>
            <a:r>
              <a:rPr lang="en-US" sz="2400" dirty="0"/>
              <a:t> </a:t>
            </a:r>
            <a:r>
              <a:rPr lang="en-US" sz="2400" dirty="0" err="1"/>
              <a:t>honourable</a:t>
            </a:r>
            <a:r>
              <a:rPr lang="en-US" sz="2400" dirty="0"/>
              <a:t> man, etc.</a:t>
            </a:r>
            <a:endParaRPr lang="tr-TR" sz="2400" dirty="0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F3AE4-9849-408E-B75A-0BC9E8555EC4}" type="datetime1">
              <a:rPr lang="tr-TR" smtClean="0"/>
              <a:pPr/>
              <a:t>05.10.2016</a:t>
            </a:fld>
            <a:endParaRPr lang="tr-TR"/>
          </a:p>
        </p:txBody>
      </p:sp>
      <p:sp>
        <p:nvSpPr>
          <p:cNvPr id="8" name="Slayt Numarası Yer Tutucus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1A6B8-CEF6-49E3-BCB8-521E7BD50B75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743441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latin typeface="+mn-lt"/>
              </a:rPr>
              <a:t>{3}  </a:t>
            </a:r>
            <a:r>
              <a:rPr lang="tr-TR" b="1" dirty="0" err="1">
                <a:latin typeface="+mn-lt"/>
              </a:rPr>
              <a:t>Repetition</a:t>
            </a:r>
            <a:r>
              <a:rPr lang="tr-TR" b="1" dirty="0">
                <a:latin typeface="+mn-lt"/>
              </a:rPr>
              <a:t> of </a:t>
            </a:r>
            <a:r>
              <a:rPr lang="tr-TR" b="1" dirty="0" err="1">
                <a:latin typeface="+mn-lt"/>
              </a:rPr>
              <a:t>Article</a:t>
            </a:r>
            <a:r>
              <a:rPr lang="tr-TR" b="1" dirty="0">
                <a:latin typeface="+mn-lt"/>
              </a:rPr>
              <a:t> :--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(*) When two or more adjectives qualify the same noun, the article is normally used before the first adjective only; but when they qualify different nouns, the article is used before each :  </a:t>
            </a:r>
          </a:p>
          <a:p>
            <a:pPr marL="0" indent="0">
              <a:buNone/>
            </a:pPr>
            <a:r>
              <a:rPr lang="en-US" sz="2400" dirty="0"/>
              <a:t> </a:t>
            </a:r>
          </a:p>
          <a:p>
            <a:pPr marL="0" indent="0">
              <a:buNone/>
            </a:pPr>
            <a:r>
              <a:rPr lang="en-US" sz="2400" dirty="0"/>
              <a:t>            *   I have </a:t>
            </a:r>
            <a:r>
              <a:rPr lang="en-US" sz="2400" b="1" dirty="0"/>
              <a:t>a black </a:t>
            </a:r>
            <a:r>
              <a:rPr lang="en-US" sz="2400" dirty="0"/>
              <a:t>and</a:t>
            </a:r>
            <a:r>
              <a:rPr lang="en-US" sz="2400" b="1" dirty="0"/>
              <a:t> white </a:t>
            </a:r>
            <a:r>
              <a:rPr lang="en-US" sz="2400" dirty="0"/>
              <a:t>horse.</a:t>
            </a:r>
          </a:p>
          <a:p>
            <a:pPr marL="0" indent="0">
              <a:buNone/>
            </a:pPr>
            <a:r>
              <a:rPr lang="en-US" sz="2400" dirty="0"/>
              <a:t>              [ One horse-- which is black and white ]</a:t>
            </a:r>
          </a:p>
          <a:p>
            <a:pPr marL="0" indent="0">
              <a:buNone/>
            </a:pPr>
            <a:r>
              <a:rPr lang="en-US" sz="2400" dirty="0"/>
              <a:t>       </a:t>
            </a:r>
          </a:p>
          <a:p>
            <a:pPr marL="0" indent="0">
              <a:buNone/>
            </a:pPr>
            <a:r>
              <a:rPr lang="en-US" sz="2400" dirty="0"/>
              <a:t>            *   I have </a:t>
            </a:r>
            <a:r>
              <a:rPr lang="en-US" sz="2400" b="1" dirty="0"/>
              <a:t>a black </a:t>
            </a:r>
            <a:r>
              <a:rPr lang="en-US" sz="2400" dirty="0"/>
              <a:t>and </a:t>
            </a:r>
            <a:r>
              <a:rPr lang="en-US" sz="2400" b="1" dirty="0"/>
              <a:t>a white </a:t>
            </a:r>
            <a:r>
              <a:rPr lang="en-US" sz="2400" dirty="0"/>
              <a:t>horse.</a:t>
            </a:r>
          </a:p>
          <a:p>
            <a:pPr marL="0" indent="0">
              <a:buNone/>
            </a:pPr>
            <a:r>
              <a:rPr lang="en-US" sz="2400" dirty="0"/>
              <a:t>              [ Two horses-- one is black and the other is white. ] </a:t>
            </a:r>
            <a:endParaRPr lang="tr-TR" sz="2400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920D3-B1DF-4A56-80FB-99E39A02F5DA}" type="datetime1">
              <a:rPr lang="tr-TR" smtClean="0"/>
              <a:pPr/>
              <a:t>05.10.2016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1A6B8-CEF6-49E3-BCB8-521E7BD50B75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453893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349</Words>
  <PresentationFormat>Özel</PresentationFormat>
  <Paragraphs>86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Office Teması</vt:lpstr>
      <vt:lpstr>INDEFINITE  ARTICLES  A/AN</vt:lpstr>
      <vt:lpstr>Indefinite Article – ‘A’ {1} 'A’ is used:-</vt:lpstr>
      <vt:lpstr>Slayt 3</vt:lpstr>
      <vt:lpstr>Slayt 4</vt:lpstr>
      <vt:lpstr>Indefinite Article –‘ An ’   {2} ‘An’ is used:-</vt:lpstr>
      <vt:lpstr>Slayt 6</vt:lpstr>
      <vt:lpstr>{3}  Repetition of Article :--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2016-10-04T01:47:14Z</dcterms:created>
  <dcterms:modified xsi:type="dcterms:W3CDTF">2016-10-05T08:59:51Z</dcterms:modified>
  <cp:category>www.sorubak.com</cp:category>
</cp:coreProperties>
</file>