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57"/>
  </p:notesMasterIdLst>
  <p:sldIdLst>
    <p:sldId id="256" r:id="rId2"/>
    <p:sldId id="257" r:id="rId3"/>
    <p:sldId id="338" r:id="rId4"/>
    <p:sldId id="339" r:id="rId5"/>
    <p:sldId id="340" r:id="rId6"/>
    <p:sldId id="313" r:id="rId7"/>
    <p:sldId id="258" r:id="rId8"/>
    <p:sldId id="259" r:id="rId9"/>
    <p:sldId id="261" r:id="rId10"/>
    <p:sldId id="262" r:id="rId11"/>
    <p:sldId id="322" r:id="rId12"/>
    <p:sldId id="263" r:id="rId13"/>
    <p:sldId id="264" r:id="rId14"/>
    <p:sldId id="265" r:id="rId15"/>
    <p:sldId id="266" r:id="rId16"/>
    <p:sldId id="267" r:id="rId17"/>
    <p:sldId id="323" r:id="rId18"/>
    <p:sldId id="268" r:id="rId19"/>
    <p:sldId id="269" r:id="rId20"/>
    <p:sldId id="284" r:id="rId21"/>
    <p:sldId id="324" r:id="rId22"/>
    <p:sldId id="282" r:id="rId23"/>
    <p:sldId id="325" r:id="rId24"/>
    <p:sldId id="283" r:id="rId25"/>
    <p:sldId id="327" r:id="rId26"/>
    <p:sldId id="286" r:id="rId27"/>
    <p:sldId id="292" r:id="rId28"/>
    <p:sldId id="328" r:id="rId29"/>
    <p:sldId id="287" r:id="rId30"/>
    <p:sldId id="329" r:id="rId31"/>
    <p:sldId id="330" r:id="rId32"/>
    <p:sldId id="331" r:id="rId33"/>
    <p:sldId id="332" r:id="rId34"/>
    <p:sldId id="288" r:id="rId35"/>
    <p:sldId id="289" r:id="rId36"/>
    <p:sldId id="290" r:id="rId37"/>
    <p:sldId id="291" r:id="rId38"/>
    <p:sldId id="333" r:id="rId39"/>
    <p:sldId id="285" r:id="rId40"/>
    <p:sldId id="334" r:id="rId41"/>
    <p:sldId id="335" r:id="rId42"/>
    <p:sldId id="336" r:id="rId43"/>
    <p:sldId id="297" r:id="rId44"/>
    <p:sldId id="326" r:id="rId45"/>
    <p:sldId id="302" r:id="rId46"/>
    <p:sldId id="303" r:id="rId47"/>
    <p:sldId id="304" r:id="rId48"/>
    <p:sldId id="307" r:id="rId49"/>
    <p:sldId id="306" r:id="rId50"/>
    <p:sldId id="308" r:id="rId51"/>
    <p:sldId id="309" r:id="rId52"/>
    <p:sldId id="310" r:id="rId53"/>
    <p:sldId id="341" r:id="rId54"/>
    <p:sldId id="311" r:id="rId55"/>
    <p:sldId id="312" r:id="rId56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CCFF"/>
    <a:srgbClr val="00FF99"/>
    <a:srgbClr val="000099"/>
    <a:srgbClr val="66FFCC"/>
    <a:srgbClr val="66FF33"/>
    <a:srgbClr val="FF00F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57DC67-AD6F-4ABA-A4E1-3A32C668A398}" type="datetimeFigureOut">
              <a:rPr lang="tr-TR" smtClean="0"/>
              <a:t>16.10.2016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A9880-6145-433E-B218-00CF2343DF6A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7A9880-6145-433E-B218-00CF2343DF6A}" type="slidenum">
              <a:rPr lang="tr-TR" smtClean="0"/>
              <a:t>55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D627B5D-6AB5-40C6-957B-5EB6ADC14D1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9B8CB-E89A-4F31-8D6E-4559EF4A285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C705-40B0-452C-9F0E-1733691272D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9FB9198-A30C-41A5-BAD0-E109CB09CCCA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4C00-897B-4AEA-98AE-748CD8CF014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27924CD-D23F-4FB4-AA57-1DE478063710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4445D02-D808-4DE8-A495-F0DF02AB8CE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F31E64A-E9DD-4B16-B6E9-2515D36D8B9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0A66-CA35-48D8-BBAA-D46035E386F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2D5B857-61FD-48D6-B5D8-A2C51031BBC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7123015-228B-4E4C-A914-A4DF0007D34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D62B201-A555-4A01-B8F5-7A0E33AC9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E2B3895-43DB-46BE-9136-D5C932B7C29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6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 descr="Dar dikey"/>
          <p:cNvSpPr>
            <a:spLocks noChangeArrowheads="1" noChangeShapeType="1" noTextEdit="1"/>
          </p:cNvSpPr>
          <p:nvPr/>
        </p:nvSpPr>
        <p:spPr bwMode="auto">
          <a:xfrm>
            <a:off x="539750" y="1268413"/>
            <a:ext cx="8604250" cy="4105275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</a:bodyPr>
          <a:lstStyle/>
          <a:p>
            <a:pPr algn="ctr"/>
            <a:r>
              <a:rPr lang="tr-TR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HARİTA BİLGİSİ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i="1">
                <a:solidFill>
                  <a:srgbClr val="66FF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BİR DÜZLEME AKTARILMIŞ OLMASI</a:t>
            </a:r>
          </a:p>
        </p:txBody>
      </p:sp>
      <p:pic>
        <p:nvPicPr>
          <p:cNvPr id="12298" name="Picture 10" descr="worldma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147887" y="2840037"/>
            <a:ext cx="4848225" cy="2657475"/>
          </a:xfrm>
          <a:solidFill>
            <a:srgbClr val="FFFF00"/>
          </a:solidFill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WordArt 4"/>
          <p:cNvSpPr>
            <a:spLocks noChangeArrowheads="1" noChangeShapeType="1" noTextEdit="1"/>
          </p:cNvSpPr>
          <p:nvPr/>
        </p:nvSpPr>
        <p:spPr bwMode="auto">
          <a:xfrm>
            <a:off x="1692275" y="1700213"/>
            <a:ext cx="5903913" cy="2592387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</a:bodyPr>
          <a:lstStyle/>
          <a:p>
            <a:pPr algn="ctr"/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ÖLÇEK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b="1" i="1">
                <a:solidFill>
                  <a:srgbClr val="66FF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ÖLÇEK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067175" cy="4421188"/>
          </a:xfrm>
        </p:spPr>
        <p:txBody>
          <a:bodyPr/>
          <a:lstStyle/>
          <a:p>
            <a:pPr>
              <a:buFontTx/>
              <a:buBlip>
                <a:blip r:embed="rId4"/>
              </a:buBlip>
            </a:pPr>
            <a:r>
              <a:rPr lang="tr-TR" sz="4400" b="1" i="1">
                <a:solidFill>
                  <a:schemeClr val="bg1"/>
                </a:solidFill>
              </a:rPr>
              <a:t>Haritalardaki küçültme oranına ölçek denir.</a:t>
            </a:r>
          </a:p>
        </p:txBody>
      </p:sp>
      <p:graphicFrame>
        <p:nvGraphicFramePr>
          <p:cNvPr id="13316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4340225" y="1700213"/>
          <a:ext cx="4424363" cy="4249737"/>
        </p:xfrm>
        <a:graphic>
          <a:graphicData uri="http://schemas.openxmlformats.org/presentationml/2006/ole">
            <p:oleObj spid="_x0000_s13316" name="Bit Eşlem Resmi" r:id="rId5" imgW="3123810" imgH="3000000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KROKİ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3851275" cy="4852988"/>
          </a:xfrm>
        </p:spPr>
        <p:txBody>
          <a:bodyPr>
            <a:normAutofit lnSpcReduction="10000"/>
          </a:bodyPr>
          <a:lstStyle/>
          <a:p>
            <a:pPr>
              <a:buFontTx/>
              <a:buBlip>
                <a:blip r:embed="rId4"/>
              </a:buBlip>
            </a:pPr>
            <a:r>
              <a:rPr lang="tr-TR" sz="3600" b="1" i="1">
                <a:solidFill>
                  <a:schemeClr val="bg1"/>
                </a:solidFill>
              </a:rPr>
              <a:t>Bir yerin kuşbakışı görünüşünün  kabataslak olarak  düzlem üzerine   aktarılmasına  denir.</a:t>
            </a:r>
          </a:p>
        </p:txBody>
      </p:sp>
      <p:graphicFrame>
        <p:nvGraphicFramePr>
          <p:cNvPr id="16388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4102100" y="1773238"/>
          <a:ext cx="4754563" cy="4608512"/>
        </p:xfrm>
        <a:graphic>
          <a:graphicData uri="http://schemas.openxmlformats.org/presentationml/2006/ole">
            <p:oleObj spid="_x0000_s16388" name="Bit Eşlem Resmi" r:id="rId5" imgW="3104762" imgH="3010320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ÖLÇEK ÇEŞİTLERİ</a:t>
            </a:r>
            <a:r>
              <a:rPr lang="tr-TR"/>
              <a:t>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tr-TR" sz="8000" b="1" i="1">
                <a:solidFill>
                  <a:schemeClr val="bg1"/>
                </a:solidFill>
              </a:rPr>
              <a:t>Kesir ölçek </a:t>
            </a:r>
          </a:p>
          <a:p>
            <a:pPr>
              <a:buFontTx/>
              <a:buBlip>
                <a:blip r:embed="rId2"/>
              </a:buBlip>
            </a:pPr>
            <a:r>
              <a:rPr lang="tr-TR" sz="8000" b="1" i="1">
                <a:solidFill>
                  <a:schemeClr val="bg1"/>
                </a:solidFill>
              </a:rPr>
              <a:t>Çizik ölçek</a:t>
            </a:r>
            <a:r>
              <a:rPr lang="tr-TR" sz="8000" b="1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7200" b="1" i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KESİR ÖLÇEK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060575"/>
            <a:ext cx="4427538" cy="4248150"/>
          </a:xfrm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tr-TR" b="1" i="1">
                <a:solidFill>
                  <a:srgbClr val="FF00FF"/>
                </a:solidFill>
              </a:rPr>
              <a:t>Küçültme oranı  kesirlerle ifade edilen  ve haritada en çok kullanılan ölçektir. </a:t>
            </a:r>
          </a:p>
        </p:txBody>
      </p:sp>
      <p:pic>
        <p:nvPicPr>
          <p:cNvPr id="18436" name="Picture 4" descr="b00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0563" y="2276475"/>
            <a:ext cx="4464050" cy="2665413"/>
          </a:xfrm>
          <a:noFill/>
          <a:ln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88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Not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211638" cy="4781550"/>
          </a:xfrm>
        </p:spPr>
        <p:txBody>
          <a:bodyPr/>
          <a:lstStyle/>
          <a:p>
            <a:pPr>
              <a:buFontTx/>
              <a:buBlip>
                <a:blip r:embed="rId3"/>
              </a:buBlip>
            </a:pPr>
            <a:r>
              <a:rPr lang="tr-TR" b="1" i="1">
                <a:solidFill>
                  <a:schemeClr val="bg1"/>
                </a:solidFill>
              </a:rPr>
              <a:t>Ölçeğin paydasıyla  ölçek arasında  ters orantı vardır.</a:t>
            </a:r>
          </a:p>
          <a:p>
            <a:pPr>
              <a:buFontTx/>
              <a:buBlip>
                <a:blip r:embed="rId3"/>
              </a:buBlip>
            </a:pPr>
            <a:r>
              <a:rPr lang="tr-TR" b="1" i="1">
                <a:solidFill>
                  <a:schemeClr val="bg1"/>
                </a:solidFill>
              </a:rPr>
              <a:t>Payda büyüdükçe  ölçek küçülür.</a:t>
            </a:r>
          </a:p>
          <a:p>
            <a:pPr>
              <a:buFontTx/>
              <a:buBlip>
                <a:blip r:embed="rId3"/>
              </a:buBlip>
            </a:pPr>
            <a:r>
              <a:rPr lang="tr-TR" b="1" i="1">
                <a:solidFill>
                  <a:schemeClr val="bg1"/>
                </a:solidFill>
              </a:rPr>
              <a:t>Payda küçüldükçe  ölçek büyür.</a:t>
            </a:r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4211638" y="1884363"/>
          <a:ext cx="4752975" cy="4313237"/>
        </p:xfrm>
        <a:graphic>
          <a:graphicData uri="http://schemas.openxmlformats.org/presentationml/2006/ole">
            <p:oleObj spid="_x0000_s19460" name="Bit Eşlem Resmi" r:id="rId4" imgW="2781688" imgH="2523810" progId="PBrush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b="1" i="1">
                <a:solidFill>
                  <a:srgbClr val="00FF9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BOŞLUKLAR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Blip>
                <a:blip r:embed="rId2"/>
              </a:buBlip>
            </a:pPr>
            <a:r>
              <a:rPr lang="tr-TR" sz="4800" b="1" i="1">
                <a:solidFill>
                  <a:schemeClr val="bg1"/>
                </a:solidFill>
              </a:rPr>
              <a:t>Kesir ölçekte pay her zaman “1”dir.</a:t>
            </a:r>
          </a:p>
          <a:p>
            <a:pPr>
              <a:buFontTx/>
              <a:buBlip>
                <a:blip r:embed="rId2"/>
              </a:buBlip>
            </a:pPr>
            <a:r>
              <a:rPr lang="tr-TR" sz="4800" b="1" i="1">
                <a:solidFill>
                  <a:schemeClr val="bg1"/>
                </a:solidFill>
              </a:rPr>
              <a:t>Kesir ölçekte birim her zaman “cm” dir.</a:t>
            </a:r>
          </a:p>
          <a:p>
            <a:pPr>
              <a:buFontTx/>
              <a:buBlip>
                <a:blip r:embed="rId2"/>
              </a:buBlip>
            </a:pPr>
            <a:r>
              <a:rPr lang="tr-TR" sz="4800" b="1" i="1">
                <a:solidFill>
                  <a:schemeClr val="bg1"/>
                </a:solidFill>
              </a:rPr>
              <a:t>Ölçek büyüdükçe “payda” küçülür.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b="1" i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ÇİZİK ÖLÇEK</a:t>
            </a:r>
            <a:r>
              <a:rPr lang="tr-TR"/>
              <a:t>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643438" cy="5068888"/>
          </a:xfrm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tr-TR" b="1" i="1">
                <a:solidFill>
                  <a:schemeClr val="bg1"/>
                </a:solidFill>
              </a:rPr>
              <a:t>Harita üzerindeki  uzunlukların  gerçekteki karşılığının işaretlenmiş bir doğru  üzerinde gösterildiği ölçektir.</a:t>
            </a:r>
          </a:p>
          <a:p>
            <a:pPr>
              <a:buFontTx/>
              <a:buBlip>
                <a:blip r:embed="rId2"/>
              </a:buBlip>
            </a:pPr>
            <a:r>
              <a:rPr lang="tr-TR" b="1" i="1">
                <a:solidFill>
                  <a:schemeClr val="bg1"/>
                </a:solidFill>
              </a:rPr>
              <a:t>Çizik ölçekler genelde Lejant içine  konur.</a:t>
            </a:r>
          </a:p>
        </p:txBody>
      </p:sp>
      <p:pic>
        <p:nvPicPr>
          <p:cNvPr id="21508" name="Picture 4" descr="Sc 05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021580" y="1805781"/>
            <a:ext cx="3291840" cy="4114800"/>
          </a:xfrm>
          <a:noFill/>
          <a:ln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b="1" i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ÇİZİK ÖLÇEK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3851275" cy="5068888"/>
          </a:xfrm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tr-TR" sz="3600" b="1" i="1">
                <a:solidFill>
                  <a:srgbClr val="FFFF00"/>
                </a:solidFill>
              </a:rPr>
              <a:t>Harita iki nokta  arasındaki kuş uçuşu uzaklığın  daha  pratik  olarak bulunmasını sağlar.</a:t>
            </a:r>
          </a:p>
        </p:txBody>
      </p:sp>
      <p:pic>
        <p:nvPicPr>
          <p:cNvPr id="22532" name="Picture 4" descr="Resim3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51275" y="1652588"/>
            <a:ext cx="5041900" cy="5016500"/>
          </a:xfrm>
          <a:noFill/>
          <a:ln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7200" b="1" i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HARİTA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140200" cy="4637088"/>
          </a:xfrm>
        </p:spPr>
        <p:txBody>
          <a:bodyPr>
            <a:normAutofit lnSpcReduction="10000"/>
          </a:bodyPr>
          <a:lstStyle/>
          <a:p>
            <a:pPr>
              <a:buFontTx/>
              <a:buBlip>
                <a:blip r:embed="rId2"/>
              </a:buBlip>
            </a:pPr>
            <a:r>
              <a:rPr lang="tr-TR" b="1" i="1">
                <a:solidFill>
                  <a:schemeClr val="bg1"/>
                </a:solidFill>
              </a:rPr>
              <a:t>Yeryüzünün tamamının veya bir kısmının kuşbakışı görünüşünün ölçekli olarak  küçültülerek  düzlem üzerine çizimine harita denir.</a:t>
            </a:r>
            <a:endParaRPr lang="tr-TR" i="1">
              <a:solidFill>
                <a:schemeClr val="bg1"/>
              </a:solidFill>
            </a:endParaRPr>
          </a:p>
        </p:txBody>
      </p:sp>
      <p:pic>
        <p:nvPicPr>
          <p:cNvPr id="3076" name="Picture 4" descr="fiziki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140200" y="1773238"/>
            <a:ext cx="4824413" cy="3743325"/>
          </a:xfrm>
          <a:noFill/>
          <a:ln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b="1" i="1">
                <a:solidFill>
                  <a:srgbClr val="FF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LEJAND</a:t>
            </a:r>
            <a:r>
              <a:rPr lang="tr-TR" sz="4000"/>
              <a:t> 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28775"/>
            <a:ext cx="4222750" cy="5068888"/>
          </a:xfrm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tr-TR" sz="3600" b="1" i="1">
                <a:solidFill>
                  <a:srgbClr val="FFFF00"/>
                </a:solidFill>
              </a:rPr>
              <a:t>Haritadaki işaretlerin  ne anlama geldiğini  gösteren  ve haritanın sağ alt  köşesine  yerleştirilen  kısma denir.</a:t>
            </a:r>
          </a:p>
        </p:txBody>
      </p:sp>
      <p:pic>
        <p:nvPicPr>
          <p:cNvPr id="51204" name="Picture 4" descr="Resim2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284663" y="1600200"/>
            <a:ext cx="4679950" cy="4997450"/>
          </a:xfrm>
          <a:noFill/>
          <a:ln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2" name="WordArt 6" descr="Dar dikey"/>
          <p:cNvSpPr>
            <a:spLocks noChangeArrowheads="1" noChangeShapeType="1" noTextEdit="1"/>
          </p:cNvSpPr>
          <p:nvPr/>
        </p:nvSpPr>
        <p:spPr bwMode="auto">
          <a:xfrm>
            <a:off x="755650" y="1341438"/>
            <a:ext cx="7704138" cy="4175125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</a:bodyPr>
          <a:lstStyle/>
          <a:p>
            <a:pPr algn="ctr"/>
            <a:r>
              <a:rPr lang="tr-TR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HARİTA ÇEŞİTLERİ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tr-TR" sz="5400" b="1" i="1">
                <a:solidFill>
                  <a:srgbClr val="FFFF00"/>
                </a:solidFill>
              </a:rPr>
              <a:t>Kullanım amaçlarına göre</a:t>
            </a:r>
            <a:r>
              <a:rPr lang="tr-TR" sz="5400" i="1"/>
              <a:t> </a:t>
            </a:r>
          </a:p>
          <a:p>
            <a:pPr>
              <a:buFontTx/>
              <a:buBlip>
                <a:blip r:embed="rId2"/>
              </a:buBlip>
            </a:pPr>
            <a:r>
              <a:rPr lang="tr-TR" sz="5400" b="1" i="1">
                <a:solidFill>
                  <a:srgbClr val="FFFF00"/>
                </a:solidFill>
              </a:rPr>
              <a:t>Ölçeklerine göre haritalar</a:t>
            </a:r>
          </a:p>
        </p:txBody>
      </p:sp>
      <p:sp>
        <p:nvSpPr>
          <p:cNvPr id="49156" name="WordArt 4"/>
          <p:cNvSpPr>
            <a:spLocks noChangeArrowheads="1" noChangeShapeType="1" noTextEdit="1"/>
          </p:cNvSpPr>
          <p:nvPr/>
        </p:nvSpPr>
        <p:spPr bwMode="auto">
          <a:xfrm>
            <a:off x="684213" y="188913"/>
            <a:ext cx="8135937" cy="1368425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</a:bodyPr>
          <a:lstStyle/>
          <a:p>
            <a:pPr algn="ctr"/>
            <a:r>
              <a:rPr lang="tr-TR" sz="3600" kern="10" spc="72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HARİTA ÇEŞİTLERİ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4" name="WordArt 4"/>
          <p:cNvSpPr>
            <a:spLocks noChangeArrowheads="1" noChangeShapeType="1" noTextEdit="1"/>
          </p:cNvSpPr>
          <p:nvPr/>
        </p:nvSpPr>
        <p:spPr bwMode="auto">
          <a:xfrm>
            <a:off x="755650" y="1341438"/>
            <a:ext cx="7632700" cy="38163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Kullanım amaçlarına göre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KULLANIM AMAÇLARINA GÖRE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tr-TR" sz="4800" b="1" i="1">
                <a:solidFill>
                  <a:schemeClr val="bg1"/>
                </a:solidFill>
              </a:rPr>
              <a:t>Siyasi Haritalar</a:t>
            </a:r>
            <a:r>
              <a:rPr lang="tr-TR" sz="4800" i="1">
                <a:solidFill>
                  <a:schemeClr val="bg1"/>
                </a:solidFill>
              </a:rPr>
              <a:t> </a:t>
            </a:r>
          </a:p>
          <a:p>
            <a:pPr>
              <a:buFontTx/>
              <a:buBlip>
                <a:blip r:embed="rId2"/>
              </a:buBlip>
            </a:pPr>
            <a:r>
              <a:rPr lang="tr-TR" sz="4800" b="1" i="1">
                <a:solidFill>
                  <a:schemeClr val="bg1"/>
                </a:solidFill>
              </a:rPr>
              <a:t>Fiziki Haritalar</a:t>
            </a:r>
            <a:r>
              <a:rPr lang="tr-TR" sz="4800" i="1">
                <a:solidFill>
                  <a:schemeClr val="bg1"/>
                </a:solidFill>
              </a:rPr>
              <a:t> </a:t>
            </a:r>
          </a:p>
          <a:p>
            <a:pPr>
              <a:buFontTx/>
              <a:buBlip>
                <a:blip r:embed="rId2"/>
              </a:buBlip>
            </a:pPr>
            <a:r>
              <a:rPr lang="tr-TR" sz="4800" b="1" i="1">
                <a:solidFill>
                  <a:schemeClr val="bg1"/>
                </a:solidFill>
              </a:rPr>
              <a:t>Özel Haritalar</a:t>
            </a:r>
            <a:r>
              <a:rPr lang="tr-TR" sz="4800" i="1">
                <a:solidFill>
                  <a:schemeClr val="bg1"/>
                </a:solidFill>
              </a:rPr>
              <a:t> </a:t>
            </a:r>
          </a:p>
          <a:p>
            <a:pPr>
              <a:buFontTx/>
              <a:buBlip>
                <a:blip r:embed="rId2"/>
              </a:buBlip>
            </a:pPr>
            <a:r>
              <a:rPr lang="tr-TR" sz="4800" b="1" i="1">
                <a:solidFill>
                  <a:schemeClr val="bg1"/>
                </a:solidFill>
              </a:rPr>
              <a:t>Beşeri Ve Ekonomik Haritalar</a:t>
            </a:r>
            <a:r>
              <a:rPr lang="tr-TR" sz="4800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WordArt 4"/>
          <p:cNvSpPr>
            <a:spLocks noChangeArrowheads="1" noChangeShapeType="1" noTextEdit="1"/>
          </p:cNvSpPr>
          <p:nvPr/>
        </p:nvSpPr>
        <p:spPr bwMode="auto">
          <a:xfrm>
            <a:off x="1476375" y="2060575"/>
            <a:ext cx="6191250" cy="30241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tr-TR" sz="3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Fiziki Haritalar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b="1" i="1">
                <a:solidFill>
                  <a:srgbClr val="FF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Fiziki Haritalar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16113"/>
            <a:ext cx="3492500" cy="3889375"/>
          </a:xfrm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tr-TR" sz="4000" b="1" i="1">
                <a:solidFill>
                  <a:srgbClr val="FFFF00"/>
                </a:solidFill>
              </a:rPr>
              <a:t>Yeryüzünün fiziki görünüşünü gösteren haritalardır. </a:t>
            </a:r>
          </a:p>
        </p:txBody>
      </p:sp>
      <p:pic>
        <p:nvPicPr>
          <p:cNvPr id="55300" name="Picture 4" descr="fiziki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63938" y="1989138"/>
            <a:ext cx="5400675" cy="3743325"/>
          </a:xfrm>
          <a:noFill/>
          <a:ln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6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Fiziki haritalarda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Blip>
                <a:blip r:embed="rId2"/>
              </a:buBlip>
            </a:pPr>
            <a:r>
              <a:rPr lang="tr-TR" sz="5400" b="1" i="1">
                <a:solidFill>
                  <a:schemeClr val="bg1"/>
                </a:solidFill>
              </a:rPr>
              <a:t>Yükselti basamakları</a:t>
            </a:r>
          </a:p>
          <a:p>
            <a:pPr>
              <a:buFontTx/>
              <a:buBlip>
                <a:blip r:embed="rId2"/>
              </a:buBlip>
            </a:pPr>
            <a:r>
              <a:rPr lang="tr-TR" sz="5400" b="1" i="1">
                <a:solidFill>
                  <a:schemeClr val="bg1"/>
                </a:solidFill>
              </a:rPr>
              <a:t>Eğim hesaplanır</a:t>
            </a:r>
          </a:p>
          <a:p>
            <a:pPr>
              <a:buFontTx/>
              <a:buBlip>
                <a:blip r:embed="rId2"/>
              </a:buBlip>
            </a:pPr>
            <a:r>
              <a:rPr lang="tr-TR" sz="5400" b="1" i="1">
                <a:solidFill>
                  <a:schemeClr val="bg1"/>
                </a:solidFill>
              </a:rPr>
              <a:t>Profil çıkarılır</a:t>
            </a:r>
          </a:p>
          <a:p>
            <a:pPr>
              <a:buFontTx/>
              <a:buBlip>
                <a:blip r:embed="rId2"/>
              </a:buBlip>
            </a:pPr>
            <a:r>
              <a:rPr lang="tr-TR" sz="5400" b="1" i="1">
                <a:solidFill>
                  <a:schemeClr val="bg1"/>
                </a:solidFill>
              </a:rPr>
              <a:t>Yeryüzü şekilleri gösterilir.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WordArt 4"/>
          <p:cNvSpPr>
            <a:spLocks noChangeArrowheads="1" noChangeShapeType="1" noTextEdit="1"/>
          </p:cNvSpPr>
          <p:nvPr/>
        </p:nvSpPr>
        <p:spPr bwMode="auto">
          <a:xfrm>
            <a:off x="1403350" y="1773238"/>
            <a:ext cx="6337300" cy="302418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tr-TR" sz="3600" kern="10">
                <a:ln w="9525">
                  <a:noFill/>
                  <a:round/>
                  <a:headEnd/>
                  <a:tailEnd/>
                </a:ln>
                <a:solidFill>
                  <a:srgbClr val="66FFCC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Özel Haritalar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b="1" i="1">
                <a:solidFill>
                  <a:srgbClr val="FF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Özel Haritalar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73238"/>
            <a:ext cx="3635375" cy="4176712"/>
          </a:xfrm>
        </p:spPr>
        <p:txBody>
          <a:bodyPr>
            <a:normAutofit/>
          </a:bodyPr>
          <a:lstStyle/>
          <a:p>
            <a:pPr>
              <a:buFontTx/>
              <a:buBlip>
                <a:blip r:embed="rId2"/>
              </a:buBlip>
            </a:pPr>
            <a:r>
              <a:rPr lang="tr-TR" sz="4400" b="1" i="1">
                <a:solidFill>
                  <a:schemeClr val="bg1"/>
                </a:solidFill>
              </a:rPr>
              <a:t>Belirli bir konu için özel olarak hazırlanan haritalardır </a:t>
            </a:r>
          </a:p>
        </p:txBody>
      </p:sp>
      <p:pic>
        <p:nvPicPr>
          <p:cNvPr id="56324" name="Picture 4" descr="Image-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708400" y="1773238"/>
            <a:ext cx="5256213" cy="4176712"/>
          </a:xfrm>
          <a:noFill/>
          <a:ln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" name="Rectangle 20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075613" cy="5576888"/>
          </a:xfrm>
          <a:noFill/>
          <a:ln/>
        </p:spPr>
        <p:txBody>
          <a:bodyPr/>
          <a:lstStyle/>
          <a:p>
            <a:pPr>
              <a:buClr>
                <a:schemeClr val="hlink"/>
              </a:buClr>
              <a:buFont typeface="Arial" charset="0"/>
              <a:buChar char="■"/>
            </a:pPr>
            <a:r>
              <a:rPr lang="tr-TR" sz="4500" b="1" i="1" dirty="0">
                <a:solidFill>
                  <a:srgbClr val="FFFF00"/>
                </a:solidFill>
              </a:rPr>
              <a:t>Yeryüzünün bir bölümünün kuş bakışı olarak çizilmesiyle elde edilen şekillerin harita özelliğini taşıyabilmesi için, çizimin belirli bir ölçek dahilinde yapılması gerekir.</a:t>
            </a:r>
            <a:r>
              <a:rPr lang="tr-TR" sz="4500" dirty="0">
                <a:solidFill>
                  <a:srgbClr val="FFFF0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i="1">
                <a:solidFill>
                  <a:srgbClr val="FFCC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BASINÇ HARİTASI</a:t>
            </a:r>
          </a:p>
        </p:txBody>
      </p:sp>
      <p:pic>
        <p:nvPicPr>
          <p:cNvPr id="121860" name="Picture 4" descr="Anticyclone_Cyclon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700213"/>
            <a:ext cx="8567738" cy="4824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i="1">
                <a:solidFill>
                  <a:srgbClr val="FFCC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KASIRGA HARİTASI</a:t>
            </a:r>
          </a:p>
        </p:txBody>
      </p:sp>
      <p:pic>
        <p:nvPicPr>
          <p:cNvPr id="122884" name="Picture 4" descr="Dünya Hurricane Haritas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403350"/>
            <a:ext cx="8424862" cy="5194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Hava Kütleleri Haritası</a:t>
            </a:r>
          </a:p>
        </p:txBody>
      </p:sp>
      <p:pic>
        <p:nvPicPr>
          <p:cNvPr id="123908" name="Picture 4" descr="Hava Kütleler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484313"/>
            <a:ext cx="8064500" cy="51133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WordArt 4"/>
          <p:cNvSpPr>
            <a:spLocks noChangeArrowheads="1" noChangeShapeType="1" noTextEdit="1"/>
          </p:cNvSpPr>
          <p:nvPr/>
        </p:nvSpPr>
        <p:spPr bwMode="auto">
          <a:xfrm>
            <a:off x="755650" y="1700213"/>
            <a:ext cx="7632700" cy="3600450"/>
          </a:xfrm>
          <a:prstGeom prst="rect">
            <a:avLst/>
          </a:prstGeom>
        </p:spPr>
        <p:txBody>
          <a:bodyPr wrap="none" fromWordArt="1">
            <a:prstTxWarp prst="textFadeLeft">
              <a:avLst>
                <a:gd name="adj" fmla="val 33333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Beşeri Ve Ekonomik Haritalar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i="1">
                <a:solidFill>
                  <a:srgbClr val="66FF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Beşeri Ve Ekonomik Haritalar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8748713" cy="5257800"/>
          </a:xfrm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tr-TR" sz="5400" b="1" i="1">
                <a:solidFill>
                  <a:schemeClr val="bg1"/>
                </a:solidFill>
              </a:rPr>
              <a:t>Nüfus,göç,yerleşme,dil,din,ırk,tarım,hayvancılık,Sanayi,turizm,ulaşım,madenler gibi özellikleri  gösteren haritalardır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3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80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Nüfus</a:t>
            </a:r>
          </a:p>
        </p:txBody>
      </p:sp>
      <p:pic>
        <p:nvPicPr>
          <p:cNvPr id="58372" name="Picture 4" descr="2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592451" y="1882775"/>
            <a:ext cx="5959098" cy="4572000"/>
          </a:xfrm>
          <a:noFill/>
          <a:ln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80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Tarım</a:t>
            </a:r>
          </a:p>
        </p:txBody>
      </p:sp>
      <p:pic>
        <p:nvPicPr>
          <p:cNvPr id="59396" name="Picture 4" descr="2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215541" y="1882775"/>
            <a:ext cx="4712918" cy="4572000"/>
          </a:xfrm>
          <a:noFill/>
          <a:ln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Turizm</a:t>
            </a:r>
          </a:p>
        </p:txBody>
      </p:sp>
      <p:pic>
        <p:nvPicPr>
          <p:cNvPr id="60420" name="Picture 4" descr="Turizm Haritası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766887" y="2792412"/>
            <a:ext cx="5610225" cy="2752725"/>
          </a:xfrm>
          <a:noFill/>
          <a:ln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6" name="WordArt 4"/>
          <p:cNvSpPr>
            <a:spLocks noChangeArrowheads="1" noChangeShapeType="1" noTextEdit="1"/>
          </p:cNvSpPr>
          <p:nvPr/>
        </p:nvSpPr>
        <p:spPr bwMode="auto">
          <a:xfrm>
            <a:off x="1403350" y="2349500"/>
            <a:ext cx="6481763" cy="2087563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</a:bodyPr>
          <a:lstStyle/>
          <a:p>
            <a:pPr algn="ctr"/>
            <a:r>
              <a:rPr lang="tr-TR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Siyasi Haritalar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7200" b="1" i="1">
                <a:solidFill>
                  <a:srgbClr val="FF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Siyasi Haritalar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133600"/>
            <a:ext cx="4284663" cy="3959225"/>
          </a:xfrm>
        </p:spPr>
        <p:txBody>
          <a:bodyPr>
            <a:normAutofit lnSpcReduction="10000"/>
          </a:bodyPr>
          <a:lstStyle/>
          <a:p>
            <a:pPr>
              <a:buFontTx/>
              <a:buBlip>
                <a:blip r:embed="rId2"/>
              </a:buBlip>
            </a:pPr>
            <a:r>
              <a:rPr lang="tr-TR" sz="2800" b="1" i="1">
                <a:solidFill>
                  <a:schemeClr val="bg1"/>
                </a:solidFill>
              </a:rPr>
              <a:t>Dünya üzerindeki ülkelerin sınırlarını komşularını ülkeler içindeki idari bölünüşlerini gösteren haritalardır.</a:t>
            </a:r>
          </a:p>
          <a:p>
            <a:pPr>
              <a:buFontTx/>
              <a:buBlip>
                <a:blip r:embed="rId2"/>
              </a:buBlip>
            </a:pPr>
            <a:r>
              <a:rPr lang="tr-TR" sz="2800" b="1" i="1">
                <a:solidFill>
                  <a:schemeClr val="bg1"/>
                </a:solidFill>
              </a:rPr>
              <a:t>Bunlara İdari Haritalar da denilmektedir. </a:t>
            </a:r>
          </a:p>
        </p:txBody>
      </p:sp>
      <p:pic>
        <p:nvPicPr>
          <p:cNvPr id="54276" name="Picture 4" descr="siyasi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935897"/>
            <a:ext cx="4038600" cy="1854568"/>
          </a:xfrm>
          <a:noFill/>
          <a:ln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11188" y="1341438"/>
            <a:ext cx="8158162" cy="3671887"/>
          </a:xfrm>
          <a:noFill/>
          <a:ln/>
        </p:spPr>
        <p:txBody>
          <a:bodyPr/>
          <a:lstStyle/>
          <a:p>
            <a:pPr>
              <a:buClr>
                <a:schemeClr val="hlink"/>
              </a:buClr>
              <a:buFont typeface="Arial" charset="0"/>
              <a:buChar char="■"/>
            </a:pPr>
            <a:r>
              <a:rPr lang="tr-TR" sz="40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Dünya haritalarında yer şekilleri gerçeğe tam uygun olarak gösterilemez. Alan , açı, uzunluk bozulmaları meydana gelir.</a:t>
            </a:r>
            <a:r>
              <a:rPr lang="tr-TR" sz="40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</a:p>
          <a:p>
            <a:pPr>
              <a:buFontTx/>
              <a:buNone/>
            </a:pPr>
            <a:endParaRPr lang="tr-TR" i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b="1" i="1">
                <a:solidFill>
                  <a:srgbClr val="FF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Siyasi Haritalar</a:t>
            </a:r>
          </a:p>
        </p:txBody>
      </p:sp>
      <p:pic>
        <p:nvPicPr>
          <p:cNvPr id="126980" name="Picture 4" descr="quaraf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557338"/>
            <a:ext cx="7416800" cy="49672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6600" b="1" i="1">
                <a:solidFill>
                  <a:srgbClr val="FF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Siyasi Haritalar</a:t>
            </a:r>
          </a:p>
        </p:txBody>
      </p:sp>
      <p:pic>
        <p:nvPicPr>
          <p:cNvPr id="128004" name="Picture 4" descr="random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700213"/>
            <a:ext cx="8548688" cy="4897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9" name="WordArt 5"/>
          <p:cNvSpPr>
            <a:spLocks noChangeArrowheads="1" noChangeShapeType="1" noTextEdit="1"/>
          </p:cNvSpPr>
          <p:nvPr/>
        </p:nvSpPr>
        <p:spPr bwMode="auto">
          <a:xfrm>
            <a:off x="755650" y="1700213"/>
            <a:ext cx="7561263" cy="3816350"/>
          </a:xfrm>
          <a:prstGeom prst="rect">
            <a:avLst/>
          </a:prstGeom>
        </p:spPr>
        <p:txBody>
          <a:bodyPr wrap="none" fromWordArt="1">
            <a:prstTxWarp prst="textCascadeDown">
              <a:avLst>
                <a:gd name="adj" fmla="val 44444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Bütün haritalardan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6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Bütün haritalardan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Blip>
                <a:blip r:embed="rId2"/>
              </a:buBlip>
            </a:pPr>
            <a:r>
              <a:rPr lang="tr-TR" sz="4000" b="1" i="1">
                <a:solidFill>
                  <a:schemeClr val="bg1"/>
                </a:solidFill>
              </a:rPr>
              <a:t>Uzaklık</a:t>
            </a:r>
          </a:p>
          <a:p>
            <a:pPr>
              <a:buFontTx/>
              <a:buBlip>
                <a:blip r:embed="rId2"/>
              </a:buBlip>
            </a:pPr>
            <a:r>
              <a:rPr lang="tr-TR" sz="4000" b="1" i="1">
                <a:solidFill>
                  <a:schemeClr val="bg1"/>
                </a:solidFill>
              </a:rPr>
              <a:t>Alan</a:t>
            </a:r>
          </a:p>
          <a:p>
            <a:pPr>
              <a:buFontTx/>
              <a:buBlip>
                <a:blip r:embed="rId2"/>
              </a:buBlip>
            </a:pPr>
            <a:r>
              <a:rPr lang="tr-TR" sz="4000" b="1" i="1">
                <a:solidFill>
                  <a:schemeClr val="bg1"/>
                </a:solidFill>
              </a:rPr>
              <a:t>Yön tayini</a:t>
            </a:r>
          </a:p>
          <a:p>
            <a:pPr>
              <a:buFontTx/>
              <a:buBlip>
                <a:blip r:embed="rId2"/>
              </a:buBlip>
            </a:pPr>
            <a:r>
              <a:rPr lang="tr-TR" sz="4000" b="1" i="1">
                <a:solidFill>
                  <a:schemeClr val="bg1"/>
                </a:solidFill>
              </a:rPr>
              <a:t>Konum belirlemede yararlanılır.</a:t>
            </a:r>
          </a:p>
          <a:p>
            <a:pPr>
              <a:buFontTx/>
              <a:buBlip>
                <a:blip r:embed="rId2"/>
              </a:buBlip>
            </a:pPr>
            <a:r>
              <a:rPr lang="tr-TR" sz="4000" b="1" i="1">
                <a:solidFill>
                  <a:schemeClr val="bg1"/>
                </a:solidFill>
              </a:rPr>
              <a:t>Saat hesaplamaları yapılabilir.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8" name="WordArt 4"/>
          <p:cNvSpPr>
            <a:spLocks noChangeArrowheads="1" noChangeShapeType="1" noTextEdit="1"/>
          </p:cNvSpPr>
          <p:nvPr/>
        </p:nvSpPr>
        <p:spPr bwMode="auto">
          <a:xfrm>
            <a:off x="395288" y="2133600"/>
            <a:ext cx="8353425" cy="2374900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</a:bodyPr>
          <a:lstStyle/>
          <a:p>
            <a:pPr algn="ctr"/>
            <a:r>
              <a:rPr lang="tr-TR" sz="3600" kern="10" spc="72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ÖLÇEKLERİNE GÖRE HARİTALAR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ÖLÇEKLERİNE GÖRE HARİTALAR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Blip>
                <a:blip r:embed="rId2"/>
              </a:buBlip>
            </a:pPr>
            <a:r>
              <a:rPr lang="tr-TR" sz="4800" b="1" i="1">
                <a:solidFill>
                  <a:srgbClr val="66FFCC"/>
                </a:solidFill>
              </a:rPr>
              <a:t>Büyük Ölçekli Haritalar</a:t>
            </a:r>
          </a:p>
          <a:p>
            <a:pPr lvl="1">
              <a:buFontTx/>
              <a:buBlip>
                <a:blip r:embed="rId2"/>
              </a:buBlip>
            </a:pPr>
            <a:r>
              <a:rPr lang="tr-TR" sz="4400" b="1" i="1">
                <a:solidFill>
                  <a:srgbClr val="66FFCC"/>
                </a:solidFill>
              </a:rPr>
              <a:t>Planlar</a:t>
            </a:r>
          </a:p>
          <a:p>
            <a:pPr lvl="1">
              <a:buFontTx/>
              <a:buBlip>
                <a:blip r:embed="rId2"/>
              </a:buBlip>
            </a:pPr>
            <a:r>
              <a:rPr lang="tr-TR" sz="4400" b="1" i="1">
                <a:solidFill>
                  <a:srgbClr val="66FFCC"/>
                </a:solidFill>
              </a:rPr>
              <a:t>Topoğrafya haritası</a:t>
            </a:r>
          </a:p>
          <a:p>
            <a:pPr>
              <a:buFontTx/>
              <a:buBlip>
                <a:blip r:embed="rId2"/>
              </a:buBlip>
            </a:pPr>
            <a:r>
              <a:rPr lang="tr-TR" sz="4800" b="1" i="1">
                <a:solidFill>
                  <a:srgbClr val="66FFCC"/>
                </a:solidFill>
              </a:rPr>
              <a:t>Orta Ölçekli Haritalar</a:t>
            </a:r>
          </a:p>
          <a:p>
            <a:pPr>
              <a:buFontTx/>
              <a:buBlip>
                <a:blip r:embed="rId2"/>
              </a:buBlip>
            </a:pPr>
            <a:r>
              <a:rPr lang="tr-TR" sz="4800" b="1" i="1">
                <a:solidFill>
                  <a:srgbClr val="66FFCC"/>
                </a:solidFill>
              </a:rPr>
              <a:t>Küçük Ölçekli Haritalar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i="1">
                <a:solidFill>
                  <a:srgbClr val="66FF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Büyük Ölçekli Haritalar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tr-TR" sz="6600" b="1" i="1">
                <a:solidFill>
                  <a:schemeClr val="bg1"/>
                </a:solidFill>
              </a:rPr>
              <a:t>Ölç paydası 200.000den küçük olan haritalardır.</a:t>
            </a:r>
            <a:endParaRPr lang="tr-TR" sz="6600" b="1" i="1" u="sng">
              <a:solidFill>
                <a:schemeClr val="bg1"/>
              </a:solidFill>
            </a:endParaRPr>
          </a:p>
          <a:p>
            <a:endParaRPr lang="tr-TR" sz="6600" b="1" i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7200" b="1" i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Planlar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Blip>
                <a:blip r:embed="rId2"/>
              </a:buBlip>
            </a:pPr>
            <a:r>
              <a:rPr lang="tr-TR" sz="6600" b="1" i="1">
                <a:solidFill>
                  <a:srgbClr val="66FFCC"/>
                </a:solidFill>
              </a:rPr>
              <a:t>Ölçeğinin paydası 0-20.000 arasında olan haritalardır.</a:t>
            </a:r>
            <a:endParaRPr lang="tr-TR" sz="6600" b="1" i="1" u="sng">
              <a:solidFill>
                <a:srgbClr val="66FFCC"/>
              </a:solidFill>
            </a:endParaRPr>
          </a:p>
          <a:p>
            <a:endParaRPr lang="tr-TR" sz="6600" b="1" i="1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6600" b="1" i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Topoğrafya haritası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3924300" cy="4565650"/>
          </a:xfrm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tr-TR" b="1" i="1">
                <a:solidFill>
                  <a:srgbClr val="FFCCFF"/>
                </a:solidFill>
              </a:rPr>
              <a:t>Ölçeğinin paydası 20.000- 200.000 ar olan haritalara denir.</a:t>
            </a:r>
          </a:p>
          <a:p>
            <a:pPr>
              <a:buFontTx/>
              <a:buBlip>
                <a:blip r:embed="rId2"/>
              </a:buBlip>
            </a:pPr>
            <a:r>
              <a:rPr lang="tr-TR" b="1" i="1">
                <a:solidFill>
                  <a:srgbClr val="FFCCFF"/>
                </a:solidFill>
              </a:rPr>
              <a:t>Bu haritalarda yeryüzü şekilleri daha güzel gösterilir.</a:t>
            </a:r>
            <a:endParaRPr lang="tr-TR" b="1" i="1" u="sng">
              <a:solidFill>
                <a:srgbClr val="FFCCFF"/>
              </a:solidFill>
            </a:endParaRPr>
          </a:p>
          <a:p>
            <a:endParaRPr lang="tr-TR" b="1" i="1">
              <a:solidFill>
                <a:srgbClr val="FFCCFF"/>
              </a:solidFill>
            </a:endParaRPr>
          </a:p>
        </p:txBody>
      </p:sp>
      <p:pic>
        <p:nvPicPr>
          <p:cNvPr id="90116" name="Picture 4" descr="Topograya Haritası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924300" y="1700213"/>
            <a:ext cx="5040313" cy="4537075"/>
          </a:xfrm>
          <a:noFill/>
          <a:ln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B.ÖLÇEKLİ HAR.ÖZELLİKLERİ</a:t>
            </a:r>
            <a:r>
              <a:rPr lang="tr-TR" sz="4000"/>
              <a:t> 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tr-TR" sz="3600" b="1" i="1">
                <a:solidFill>
                  <a:srgbClr val="FFFFFF"/>
                </a:solidFill>
              </a:rPr>
              <a:t>Ölç pay. 200.000den küçük olan har.                                                  </a:t>
            </a:r>
          </a:p>
          <a:p>
            <a:pPr>
              <a:buFontTx/>
              <a:buBlip>
                <a:blip r:embed="rId2"/>
              </a:buBlip>
            </a:pPr>
            <a:r>
              <a:rPr lang="tr-TR" sz="3600" b="1" i="1">
                <a:solidFill>
                  <a:srgbClr val="FFFFFF"/>
                </a:solidFill>
              </a:rPr>
              <a:t>Gerçekte dar alan   gösterir.</a:t>
            </a:r>
          </a:p>
          <a:p>
            <a:pPr>
              <a:buFontTx/>
              <a:buBlip>
                <a:blip r:embed="rId2"/>
              </a:buBlip>
            </a:pPr>
            <a:r>
              <a:rPr lang="tr-TR" sz="3600" b="1" i="1">
                <a:solidFill>
                  <a:srgbClr val="FFFFFF"/>
                </a:solidFill>
              </a:rPr>
              <a:t>Ayrıntı fazla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>
              <a:buFontTx/>
              <a:buBlip>
                <a:blip r:embed="rId2"/>
              </a:buBlip>
            </a:pPr>
            <a:r>
              <a:rPr lang="tr-TR" sz="3600" b="1" i="1">
                <a:solidFill>
                  <a:srgbClr val="FFFFFF"/>
                </a:solidFill>
              </a:rPr>
              <a:t>Duvarda daha az yer kaplar                                                                                                                                                                                </a:t>
            </a:r>
          </a:p>
          <a:p>
            <a:pPr>
              <a:buFontTx/>
              <a:buBlip>
                <a:blip r:embed="rId2"/>
              </a:buBlip>
            </a:pPr>
            <a:r>
              <a:rPr lang="tr-TR" sz="3600" b="1" i="1">
                <a:solidFill>
                  <a:srgbClr val="FFFFFF"/>
                </a:solidFill>
              </a:rPr>
              <a:t>Haritalarda bozulma oranı az </a:t>
            </a:r>
          </a:p>
          <a:p>
            <a:pPr>
              <a:buFontTx/>
              <a:buBlip>
                <a:blip r:embed="rId2"/>
              </a:buBlip>
            </a:pPr>
            <a:r>
              <a:rPr lang="tr-TR" sz="3600" b="1" i="1">
                <a:solidFill>
                  <a:srgbClr val="FFFFFF"/>
                </a:solidFill>
              </a:rPr>
              <a:t>Küçültme oranı az.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r-TR" sz="4000" b="1" i="1" dirty="0">
                <a:solidFill>
                  <a:srgbClr val="F3090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Sebebi</a:t>
            </a:r>
            <a:r>
              <a:rPr lang="tr-TR" sz="4000" b="1" i="1" dirty="0">
                <a:solidFill>
                  <a:srgbClr val="001E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</a:t>
            </a:r>
            <a:r>
              <a:rPr lang="tr-TR" sz="40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Küre şeklindeki bir yüzeyin düzleme aktarılmış olmasıdır (dünyanın şekli). </a:t>
            </a:r>
          </a:p>
          <a:p>
            <a:pPr>
              <a:buFontTx/>
              <a:buNone/>
            </a:pPr>
            <a:r>
              <a:rPr lang="tr-TR" sz="40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Haritalardaki bozulma Ekvator'dan Kutuplara doğru artar.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6000" b="1" i="1">
                <a:solidFill>
                  <a:srgbClr val="66FF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Orta Ölçekli Haritalar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3995738" cy="4852988"/>
          </a:xfrm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tr-TR" sz="4800" b="1" i="1">
                <a:solidFill>
                  <a:srgbClr val="FFCCFF"/>
                </a:solidFill>
              </a:rPr>
              <a:t>Ölçeğin paydası 200.000-500.000 ar olan haritalar.</a:t>
            </a:r>
            <a:endParaRPr lang="tr-TR" sz="4800" b="1" i="1" u="sng">
              <a:solidFill>
                <a:srgbClr val="FFCCFF"/>
              </a:solidFill>
            </a:endParaRPr>
          </a:p>
        </p:txBody>
      </p:sp>
      <p:pic>
        <p:nvPicPr>
          <p:cNvPr id="91140" name="Picture 4" descr="izmir_map_b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067175" y="1874838"/>
            <a:ext cx="4897438" cy="4578350"/>
          </a:xfrm>
          <a:noFill/>
          <a:ln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b="1" i="1">
                <a:solidFill>
                  <a:srgbClr val="FFCC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Küçük Ölçekli Haritalar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3635375" cy="4637088"/>
          </a:xfrm>
        </p:spPr>
        <p:txBody>
          <a:bodyPr>
            <a:normAutofit fontScale="92500"/>
          </a:bodyPr>
          <a:lstStyle/>
          <a:p>
            <a:pPr>
              <a:buFontTx/>
              <a:buBlip>
                <a:blip r:embed="rId2"/>
              </a:buBlip>
            </a:pPr>
            <a:r>
              <a:rPr lang="tr-TR" sz="4800" b="1" i="1">
                <a:solidFill>
                  <a:srgbClr val="66FFCC"/>
                </a:solidFill>
              </a:rPr>
              <a:t>Ölçeğinin paydası     500.000 den büyük olan haritalar.</a:t>
            </a:r>
          </a:p>
        </p:txBody>
      </p:sp>
      <p:pic>
        <p:nvPicPr>
          <p:cNvPr id="92164" name="Picture 4" descr="Image-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563938" y="1844675"/>
            <a:ext cx="5400675" cy="4248150"/>
          </a:xfrm>
          <a:noFill/>
          <a:ln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>
                <a:solidFill>
                  <a:srgbClr val="66FF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K.ÖLÇEKLİ HAR.ÖZELLKLERİ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tr-TR" sz="3600" b="1" i="1">
                <a:solidFill>
                  <a:schemeClr val="bg1"/>
                </a:solidFill>
              </a:rPr>
              <a:t>Ölçeğin paydası 500.000 den büyük olan haritalar.</a:t>
            </a:r>
          </a:p>
          <a:p>
            <a:pPr>
              <a:buFontTx/>
              <a:buBlip>
                <a:blip r:embed="rId2"/>
              </a:buBlip>
            </a:pPr>
            <a:r>
              <a:rPr lang="tr-TR" sz="3600" b="1" i="1">
                <a:solidFill>
                  <a:schemeClr val="bg1"/>
                </a:solidFill>
              </a:rPr>
              <a:t>Ayrıntı az.</a:t>
            </a:r>
          </a:p>
          <a:p>
            <a:pPr>
              <a:buFontTx/>
              <a:buBlip>
                <a:blip r:embed="rId2"/>
              </a:buBlip>
            </a:pPr>
            <a:r>
              <a:rPr lang="tr-TR" sz="3600" b="1" i="1">
                <a:solidFill>
                  <a:schemeClr val="bg1"/>
                </a:solidFill>
              </a:rPr>
              <a:t> Gerçekte geniş  alan   gösterir.</a:t>
            </a:r>
          </a:p>
          <a:p>
            <a:pPr>
              <a:buFontTx/>
              <a:buBlip>
                <a:blip r:embed="rId2"/>
              </a:buBlip>
            </a:pPr>
            <a:r>
              <a:rPr lang="tr-TR" sz="3600" b="1" i="1">
                <a:solidFill>
                  <a:schemeClr val="bg1"/>
                </a:solidFill>
              </a:rPr>
              <a:t>Küçültme oranı fazla</a:t>
            </a:r>
          </a:p>
          <a:p>
            <a:pPr>
              <a:buFontTx/>
              <a:buBlip>
                <a:blip r:embed="rId2"/>
              </a:buBlip>
            </a:pPr>
            <a:r>
              <a:rPr lang="tr-TR" sz="3600" b="1" i="1">
                <a:solidFill>
                  <a:schemeClr val="bg1"/>
                </a:solidFill>
              </a:rPr>
              <a:t>Haritalarda bozulma fazla</a:t>
            </a:r>
          </a:p>
          <a:p>
            <a:pPr>
              <a:buFontTx/>
              <a:buBlip>
                <a:blip r:embed="rId2"/>
              </a:buBlip>
            </a:pPr>
            <a:r>
              <a:rPr lang="tr-TR" sz="3600" b="1" i="1">
                <a:solidFill>
                  <a:schemeClr val="bg1"/>
                </a:solidFill>
              </a:rPr>
              <a:t>Duvarda daha fazla yer kaplar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6" descr="far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8142875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b="1" i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Ölçeğin Haritaya Etkisi</a:t>
            </a:r>
          </a:p>
        </p:txBody>
      </p:sp>
      <p:graphicFrame>
        <p:nvGraphicFramePr>
          <p:cNvPr id="97283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457200" y="2894013"/>
          <a:ext cx="4038600" cy="2182812"/>
        </p:xfrm>
        <a:graphic>
          <a:graphicData uri="http://schemas.openxmlformats.org/presentationml/2006/ole">
            <p:oleObj spid="_x0000_s97283" name="Bit Eşlem Resmi" r:id="rId3" imgW="7647619" imgH="4133333" progId="PBrush">
              <p:embed/>
            </p:oleObj>
          </a:graphicData>
        </a:graphic>
      </p:graphicFrame>
      <p:graphicFrame>
        <p:nvGraphicFramePr>
          <p:cNvPr id="97286" name="Object 6"/>
          <p:cNvGraphicFramePr>
            <a:graphicFrameLocks noChangeAspect="1"/>
          </p:cNvGraphicFramePr>
          <p:nvPr>
            <p:ph sz="half" idx="2"/>
          </p:nvPr>
        </p:nvGraphicFramePr>
        <p:xfrm>
          <a:off x="4648200" y="2940050"/>
          <a:ext cx="4038600" cy="2090738"/>
        </p:xfrm>
        <a:graphic>
          <a:graphicData uri="http://schemas.openxmlformats.org/presentationml/2006/ole">
            <p:oleObj spid="_x0000_s97286" name="Bit Eşlem Resmi" r:id="rId4" imgW="8059275" imgH="4172532" progId="PBrush">
              <p:embed/>
            </p:oleObj>
          </a:graphicData>
        </a:graphic>
      </p:graphicFrame>
      <p:sp>
        <p:nvSpPr>
          <p:cNvPr id="97288" name="Rectangle 8"/>
          <p:cNvSpPr>
            <a:spLocks noChangeArrowheads="1"/>
          </p:cNvSpPr>
          <p:nvPr/>
        </p:nvSpPr>
        <p:spPr bwMode="auto">
          <a:xfrm>
            <a:off x="1042988" y="1338263"/>
            <a:ext cx="30686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sz="2800" b="1" i="1">
                <a:solidFill>
                  <a:srgbClr val="000099"/>
                </a:solidFill>
              </a:rPr>
              <a:t>B.ÖLÇEKLİ HAR</a:t>
            </a:r>
            <a:r>
              <a:rPr lang="tr-TR" sz="2800" b="1">
                <a:solidFill>
                  <a:srgbClr val="000099"/>
                </a:solidFill>
              </a:rPr>
              <a:t> </a:t>
            </a:r>
          </a:p>
        </p:txBody>
      </p:sp>
      <p:sp>
        <p:nvSpPr>
          <p:cNvPr id="97289" name="Rectangle 9"/>
          <p:cNvSpPr>
            <a:spLocks noChangeArrowheads="1"/>
          </p:cNvSpPr>
          <p:nvPr/>
        </p:nvSpPr>
        <p:spPr bwMode="auto">
          <a:xfrm>
            <a:off x="5651500" y="1352550"/>
            <a:ext cx="3068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sz="2800" b="1" i="1">
                <a:solidFill>
                  <a:srgbClr val="000099"/>
                </a:solidFill>
              </a:rPr>
              <a:t>K.ÖLÇEKLİ HAR</a:t>
            </a:r>
            <a:r>
              <a:rPr lang="tr-TR" sz="2800" b="1">
                <a:solidFill>
                  <a:srgbClr val="000099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11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>
                <a:solidFill>
                  <a:srgbClr val="FF00FF"/>
                </a:solidFill>
              </a:rPr>
              <a:t>Ölçeğin Haritaya Etkisi</a:t>
            </a:r>
          </a:p>
        </p:txBody>
      </p:sp>
      <p:graphicFrame>
        <p:nvGraphicFramePr>
          <p:cNvPr id="98307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457200" y="2860675"/>
          <a:ext cx="4038600" cy="2247900"/>
        </p:xfrm>
        <a:graphic>
          <a:graphicData uri="http://schemas.openxmlformats.org/presentationml/2006/ole">
            <p:oleObj spid="_x0000_s98307" name="Bit Eşlem Resmi" r:id="rId4" imgW="5200000" imgH="2895238" progId="PBrush">
              <p:embed/>
            </p:oleObj>
          </a:graphicData>
        </a:graphic>
      </p:graphicFrame>
      <p:graphicFrame>
        <p:nvGraphicFramePr>
          <p:cNvPr id="98310" name="Object 6"/>
          <p:cNvGraphicFramePr>
            <a:graphicFrameLocks noChangeAspect="1"/>
          </p:cNvGraphicFramePr>
          <p:nvPr>
            <p:ph sz="half" idx="2"/>
          </p:nvPr>
        </p:nvGraphicFramePr>
        <p:xfrm>
          <a:off x="4648200" y="2835275"/>
          <a:ext cx="4038600" cy="2298700"/>
        </p:xfrm>
        <a:graphic>
          <a:graphicData uri="http://schemas.openxmlformats.org/presentationml/2006/ole">
            <p:oleObj spid="_x0000_s98310" name="Bit Eşlem Resmi" r:id="rId5" imgW="4466667" imgH="2542857" progId="PBrush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i="1">
                <a:solidFill>
                  <a:srgbClr val="FFFF00"/>
                </a:solidFill>
              </a:rPr>
              <a:t>BÜTÜN HARİTALARDA BULUNMASI GEREKEN HUSUSLAR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tr-TR" b="1">
                <a:solidFill>
                  <a:schemeClr val="bg1"/>
                </a:solidFill>
              </a:rPr>
              <a:t>Kullanım amacı belirlenir.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tr-TR" b="1">
                <a:solidFill>
                  <a:schemeClr val="bg1"/>
                </a:solidFill>
              </a:rPr>
              <a:t>Amaca uygun başlık konur.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tr-TR" b="1">
                <a:solidFill>
                  <a:schemeClr val="bg1"/>
                </a:solidFill>
              </a:rPr>
              <a:t>Enlem ve boylam belirlenir.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tr-TR" b="1">
                <a:solidFill>
                  <a:schemeClr val="bg1"/>
                </a:solidFill>
              </a:rPr>
              <a:t>Ölçek hazırlanır.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tr-TR" b="1">
                <a:solidFill>
                  <a:schemeClr val="bg1"/>
                </a:solidFill>
              </a:rPr>
              <a:t>Amaca uygun bilgi ve işaretler haritaya yerleştirilir.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tr-TR" b="1">
                <a:solidFill>
                  <a:schemeClr val="bg1"/>
                </a:solidFill>
              </a:rPr>
              <a:t>Lejant hazırlanır.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tr-TR" b="1">
                <a:solidFill>
                  <a:schemeClr val="bg1"/>
                </a:solidFill>
              </a:rPr>
              <a:t>Yön oku konur.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i="1">
                <a:solidFill>
                  <a:srgbClr val="66FF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 çizimin  harita olabilmesi için</a:t>
            </a:r>
            <a:r>
              <a:rPr lang="tr-TR" sz="4000"/>
              <a:t>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Blip>
                <a:blip r:embed="rId2"/>
              </a:buBlip>
            </a:pPr>
            <a:r>
              <a:rPr lang="tr-TR" sz="5400" b="1" i="1">
                <a:solidFill>
                  <a:schemeClr val="bg1"/>
                </a:solidFill>
              </a:rPr>
              <a:t>Kuşbakışı çizilmiş olması</a:t>
            </a:r>
            <a:r>
              <a:rPr lang="tr-TR" sz="5400" i="1">
                <a:solidFill>
                  <a:schemeClr val="bg1"/>
                </a:solidFill>
              </a:rPr>
              <a:t> </a:t>
            </a:r>
          </a:p>
          <a:p>
            <a:pPr>
              <a:buFontTx/>
              <a:buBlip>
                <a:blip r:embed="rId2"/>
              </a:buBlip>
            </a:pPr>
            <a:r>
              <a:rPr lang="tr-TR" sz="5400" b="1" i="1">
                <a:solidFill>
                  <a:schemeClr val="bg1"/>
                </a:solidFill>
              </a:rPr>
              <a:t>Ölçekli olması</a:t>
            </a:r>
          </a:p>
          <a:p>
            <a:pPr>
              <a:buFontTx/>
              <a:buBlip>
                <a:blip r:embed="rId2"/>
              </a:buBlip>
            </a:pPr>
            <a:r>
              <a:rPr lang="tr-TR" sz="5400" b="1" i="1">
                <a:solidFill>
                  <a:schemeClr val="bg1"/>
                </a:solidFill>
              </a:rPr>
              <a:t>Bir düzleme aktarılmış olması</a:t>
            </a:r>
            <a:r>
              <a:rPr lang="tr-TR" sz="5400" i="1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KUŞBAKIŞI ÇİZİLMİŞ OLMASI</a:t>
            </a:r>
          </a:p>
        </p:txBody>
      </p:sp>
      <p:graphicFrame>
        <p:nvGraphicFramePr>
          <p:cNvPr id="6148" name="Object 4" descr="Aydınlanma Çemberi3"/>
          <p:cNvGraphicFramePr>
            <a:graphicFrameLocks noChangeAspect="1"/>
          </p:cNvGraphicFramePr>
          <p:nvPr>
            <p:ph idx="1"/>
          </p:nvPr>
        </p:nvGraphicFramePr>
        <p:xfrm>
          <a:off x="3186113" y="2978150"/>
          <a:ext cx="2771775" cy="2381250"/>
        </p:xfrm>
        <a:graphic>
          <a:graphicData uri="http://schemas.openxmlformats.org/presentationml/2006/ole">
            <p:oleObj spid="_x0000_s6148" name="Bit Eşlem Resmi" r:id="rId3" imgW="2771429" imgH="2381582" progId="PBrush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b="1" i="1">
                <a:solidFill>
                  <a:srgbClr val="66FF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ÖLÇEKLİ OLMASI</a:t>
            </a:r>
          </a:p>
        </p:txBody>
      </p:sp>
      <p:pic>
        <p:nvPicPr>
          <p:cNvPr id="8196" name="Picture 4" descr="olcek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57562" y="3840162"/>
            <a:ext cx="2428875" cy="657225"/>
          </a:xfrm>
          <a:solidFill>
            <a:srgbClr val="FFFF00"/>
          </a:solidFill>
          <a:ln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369</TotalTime>
  <Words>551</Words>
  <PresentationFormat>Ekran Gösterisi (4:3)</PresentationFormat>
  <Paragraphs>128</Paragraphs>
  <Slides>55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55</vt:i4>
      </vt:variant>
    </vt:vector>
  </HeadingPairs>
  <TitlesOfParts>
    <vt:vector size="57" baseType="lpstr">
      <vt:lpstr>Canlı</vt:lpstr>
      <vt:lpstr>Bit Eşlem Resmi</vt:lpstr>
      <vt:lpstr>Slayt 1</vt:lpstr>
      <vt:lpstr>HARİTA</vt:lpstr>
      <vt:lpstr>Slayt 3</vt:lpstr>
      <vt:lpstr>Slayt 4</vt:lpstr>
      <vt:lpstr>Slayt 5</vt:lpstr>
      <vt:lpstr>BÜTÜN HARİTALARDA BULUNMASI GEREKEN HUSUSLAR</vt:lpstr>
      <vt:lpstr>Bu çizimin  harita olabilmesi için </vt:lpstr>
      <vt:lpstr>KUŞBAKIŞI ÇİZİLMİŞ OLMASI</vt:lpstr>
      <vt:lpstr>ÖLÇEKLİ OLMASI</vt:lpstr>
      <vt:lpstr>BİR DÜZLEME AKTARILMIŞ OLMASI</vt:lpstr>
      <vt:lpstr>Slayt 11</vt:lpstr>
      <vt:lpstr>ÖLÇEK</vt:lpstr>
      <vt:lpstr>KROKİ</vt:lpstr>
      <vt:lpstr>ÖLÇEK ÇEŞİTLERİ </vt:lpstr>
      <vt:lpstr>KESİR ÖLÇEK</vt:lpstr>
      <vt:lpstr>Not</vt:lpstr>
      <vt:lpstr>BOŞLUKLAR</vt:lpstr>
      <vt:lpstr>ÇİZİK ÖLÇEK </vt:lpstr>
      <vt:lpstr>ÇİZİK ÖLÇEK</vt:lpstr>
      <vt:lpstr>LEJAND </vt:lpstr>
      <vt:lpstr>Slayt 21</vt:lpstr>
      <vt:lpstr>Slayt 22</vt:lpstr>
      <vt:lpstr>Slayt 23</vt:lpstr>
      <vt:lpstr>KULLANIM AMAÇLARINA GÖRE</vt:lpstr>
      <vt:lpstr>Slayt 25</vt:lpstr>
      <vt:lpstr>Fiziki Haritalar</vt:lpstr>
      <vt:lpstr>Fiziki haritalarda</vt:lpstr>
      <vt:lpstr>Slayt 28</vt:lpstr>
      <vt:lpstr>Özel Haritalar</vt:lpstr>
      <vt:lpstr>BASINÇ HARİTASI</vt:lpstr>
      <vt:lpstr>KASIRGA HARİTASI</vt:lpstr>
      <vt:lpstr>Hava Kütleleri Haritası</vt:lpstr>
      <vt:lpstr>Slayt 33</vt:lpstr>
      <vt:lpstr>Beşeri Ve Ekonomik Haritalar</vt:lpstr>
      <vt:lpstr>Nüfus</vt:lpstr>
      <vt:lpstr>Tarım</vt:lpstr>
      <vt:lpstr>Turizm</vt:lpstr>
      <vt:lpstr>Slayt 38</vt:lpstr>
      <vt:lpstr>Siyasi Haritalar</vt:lpstr>
      <vt:lpstr>Siyasi Haritalar</vt:lpstr>
      <vt:lpstr>Siyasi Haritalar</vt:lpstr>
      <vt:lpstr>Slayt 42</vt:lpstr>
      <vt:lpstr>Bütün haritalardan</vt:lpstr>
      <vt:lpstr>Slayt 44</vt:lpstr>
      <vt:lpstr>ÖLÇEKLERİNE GÖRE HARİTALAR</vt:lpstr>
      <vt:lpstr>Büyük Ölçekli Haritalar</vt:lpstr>
      <vt:lpstr>Planlar</vt:lpstr>
      <vt:lpstr>Topoğrafya haritası</vt:lpstr>
      <vt:lpstr>B.ÖLÇEKLİ HAR.ÖZELLİKLERİ </vt:lpstr>
      <vt:lpstr>Orta Ölçekli Haritalar</vt:lpstr>
      <vt:lpstr>Küçük Ölçekli Haritalar</vt:lpstr>
      <vt:lpstr>K.ÖLÇEKLİ HAR.ÖZELLKLERİ</vt:lpstr>
      <vt:lpstr>Slayt 53</vt:lpstr>
      <vt:lpstr>Ölçeğin Haritaya Etkisi</vt:lpstr>
      <vt:lpstr>Ölçeğin Haritaya Etkisi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2005-09-25T15:54:31Z</dcterms:created>
  <dcterms:modified xsi:type="dcterms:W3CDTF">2016-10-16T13:03:38Z</dcterms:modified>
  <cp:category>www.sorubak.com</cp:category>
</cp:coreProperties>
</file>