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6" r:id="rId1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857" autoAdjust="0"/>
  </p:normalViewPr>
  <p:slideViewPr>
    <p:cSldViewPr snapToGrid="0">
      <p:cViewPr varScale="1">
        <p:scale>
          <a:sx n="87" d="100"/>
          <a:sy n="87" d="100"/>
        </p:scale>
        <p:origin x="-192"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D6FE70-D034-4CEA-A241-8ED56F471632}" type="datetimeFigureOut">
              <a:rPr lang="tr-TR" smtClean="0"/>
              <a:t>04.11.2016</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76C88A-0A87-4486-99EC-A313FD3AF76B}"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2576C88A-0A87-4486-99EC-A313FD3AF76B}" type="slidenum">
              <a:rPr lang="tr-TR" smtClean="0"/>
              <a:t>10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3059C36F-94B4-4AFE-B322-E69AC9C0B89B}" type="datetimeFigureOut">
              <a:rPr lang="tr-TR" smtClean="0"/>
              <a:pPr/>
              <a:t>04.11.2016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3057244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3059C36F-94B4-4AFE-B322-E69AC9C0B89B}" type="datetimeFigureOut">
              <a:rPr lang="tr-TR" smtClean="0"/>
              <a:pPr/>
              <a:t>04.11.2016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2567875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3059C36F-94B4-4AFE-B322-E69AC9C0B89B}" type="datetimeFigureOut">
              <a:rPr lang="tr-TR" smtClean="0"/>
              <a:pPr/>
              <a:t>04.11.2016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1535317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3059C36F-94B4-4AFE-B322-E69AC9C0B89B}" type="datetimeFigureOut">
              <a:rPr lang="tr-TR" smtClean="0"/>
              <a:pPr/>
              <a:t>04.11.2016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808215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3059C36F-94B4-4AFE-B322-E69AC9C0B89B}" type="datetimeFigureOut">
              <a:rPr lang="tr-TR" smtClean="0"/>
              <a:pPr/>
              <a:t>04.11.2016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1224969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3059C36F-94B4-4AFE-B322-E69AC9C0B89B}" type="datetimeFigureOut">
              <a:rPr lang="tr-TR" smtClean="0"/>
              <a:pPr/>
              <a:t>04.11.2016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1443854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3059C36F-94B4-4AFE-B322-E69AC9C0B89B}" type="datetimeFigureOut">
              <a:rPr lang="tr-TR" smtClean="0"/>
              <a:pPr/>
              <a:t>04.11.2016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460195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3059C36F-94B4-4AFE-B322-E69AC9C0B89B}" type="datetimeFigureOut">
              <a:rPr lang="tr-TR" smtClean="0"/>
              <a:pPr/>
              <a:t>04.11.2016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781802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3059C36F-94B4-4AFE-B322-E69AC9C0B89B}" type="datetimeFigureOut">
              <a:rPr lang="tr-TR" smtClean="0"/>
              <a:pPr/>
              <a:t>04.11.2016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2992048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3059C36F-94B4-4AFE-B322-E69AC9C0B89B}" type="datetimeFigureOut">
              <a:rPr lang="tr-TR" smtClean="0"/>
              <a:pPr/>
              <a:t>04.11.2016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58338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3059C36F-94B4-4AFE-B322-E69AC9C0B89B}" type="datetimeFigureOut">
              <a:rPr lang="tr-TR" smtClean="0"/>
              <a:pPr/>
              <a:t>04.11.2016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4210047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59C36F-94B4-4AFE-B322-E69AC9C0B89B}" type="datetimeFigureOut">
              <a:rPr lang="tr-TR" smtClean="0"/>
              <a:pPr/>
              <a:t>04.11.2016</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1DC893-9643-436A-98BE-A2ED58DDA320}" type="slidenum">
              <a:rPr lang="tr-TR" smtClean="0"/>
              <a:pPr/>
              <a:t>‹#›</a:t>
            </a:fld>
            <a:endParaRPr lang="tr-TR"/>
          </a:p>
        </p:txBody>
      </p:sp>
    </p:spTree>
    <p:extLst>
      <p:ext uri="{BB962C8B-B14F-4D97-AF65-F5344CB8AC3E}">
        <p14:creationId xmlns:p14="http://schemas.microsoft.com/office/powerpoint/2010/main" xmlns="" val="14425277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Yuvarlatılmış Dikdörtgen 8"/>
          <p:cNvSpPr/>
          <p:nvPr/>
        </p:nvSpPr>
        <p:spPr>
          <a:xfrm>
            <a:off x="3588326" y="0"/>
            <a:ext cx="4950691" cy="1459346"/>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800" dirty="0" smtClean="0">
                <a:solidFill>
                  <a:schemeClr val="accent2">
                    <a:lumMod val="75000"/>
                  </a:schemeClr>
                </a:solidFill>
              </a:rPr>
              <a:t>EKVATOR</a:t>
            </a:r>
            <a:endParaRPr lang="tr-TR" sz="8800" dirty="0">
              <a:solidFill>
                <a:schemeClr val="accent2">
                  <a:lumMod val="75000"/>
                </a:schemeClr>
              </a:solidFill>
            </a:endParaRPr>
          </a:p>
        </p:txBody>
      </p:sp>
      <p:pic>
        <p:nvPicPr>
          <p:cNvPr id="10" name="Resim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4655" y="1459346"/>
            <a:ext cx="12256655" cy="5398654"/>
          </a:xfrm>
          <a:prstGeom prst="rect">
            <a:avLst/>
          </a:prstGeom>
        </p:spPr>
      </p:pic>
      <p:sp>
        <p:nvSpPr>
          <p:cNvPr id="12" name="Metin kutusu 11"/>
          <p:cNvSpPr txBox="1"/>
          <p:nvPr/>
        </p:nvSpPr>
        <p:spPr>
          <a:xfrm>
            <a:off x="110836" y="267855"/>
            <a:ext cx="2992582" cy="369332"/>
          </a:xfrm>
          <a:prstGeom prst="rect">
            <a:avLst/>
          </a:prstGeom>
          <a:noFill/>
        </p:spPr>
        <p:txBody>
          <a:bodyPr wrap="square" rtlCol="0">
            <a:spAutoFit/>
          </a:bodyPr>
          <a:lstStyle/>
          <a:p>
            <a:r>
              <a:rPr lang="tr-TR" dirty="0" smtClean="0">
                <a:solidFill>
                  <a:schemeClr val="tx1">
                    <a:lumMod val="95000"/>
                    <a:lumOff val="5000"/>
                  </a:schemeClr>
                </a:solidFill>
                <a:latin typeface="Arial Black" panose="020B0A04020102020204" pitchFamily="34" charset="0"/>
              </a:rPr>
              <a:t>Emre </a:t>
            </a:r>
            <a:r>
              <a:rPr lang="tr-TR" dirty="0" err="1" smtClean="0">
                <a:solidFill>
                  <a:schemeClr val="tx1">
                    <a:lumMod val="95000"/>
                    <a:lumOff val="5000"/>
                  </a:schemeClr>
                </a:solidFill>
                <a:latin typeface="Arial Black" panose="020B0A04020102020204" pitchFamily="34" charset="0"/>
              </a:rPr>
              <a:t>Kadayıfçıoğlu</a:t>
            </a:r>
            <a:endParaRPr lang="tr-TR" dirty="0">
              <a:solidFill>
                <a:schemeClr val="tx1">
                  <a:lumMod val="95000"/>
                  <a:lumOff val="5000"/>
                </a:schemeClr>
              </a:solidFill>
              <a:latin typeface="Arial Black" panose="020B0A04020102020204" pitchFamily="34" charset="0"/>
            </a:endParaRPr>
          </a:p>
        </p:txBody>
      </p:sp>
    </p:spTree>
    <p:extLst>
      <p:ext uri="{BB962C8B-B14F-4D97-AF65-F5344CB8AC3E}">
        <p14:creationId xmlns:p14="http://schemas.microsoft.com/office/powerpoint/2010/main" xmlns="" val="27312380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871932" y="517585"/>
            <a:ext cx="8471140" cy="861774"/>
          </a:xfrm>
          <a:prstGeom prst="rect">
            <a:avLst/>
          </a:prstGeom>
          <a:noFill/>
        </p:spPr>
        <p:txBody>
          <a:bodyPr wrap="square" rtlCol="0">
            <a:spAutoFit/>
          </a:bodyPr>
          <a:lstStyle/>
          <a:p>
            <a:endParaRPr lang="tr-TR" dirty="0" smtClean="0">
              <a:solidFill>
                <a:prstClr val="black"/>
              </a:solidFill>
            </a:endParaRPr>
          </a:p>
          <a:p>
            <a:r>
              <a:rPr lang="tr-TR" dirty="0" smtClean="0">
                <a:solidFill>
                  <a:prstClr val="black"/>
                </a:solidFill>
              </a:rPr>
              <a:t>                                                       </a:t>
            </a:r>
            <a:r>
              <a:rPr lang="tr-TR" sz="3200" b="1" dirty="0" smtClean="0">
                <a:solidFill>
                  <a:srgbClr val="FF0000"/>
                </a:solidFill>
              </a:rPr>
              <a:t>EMRE KADAYIFÇIOĞLU</a:t>
            </a:r>
            <a:endParaRPr lang="tr-TR" sz="3200" b="1" dirty="0">
              <a:solidFill>
                <a:srgbClr val="FF0000"/>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24951" y="2061713"/>
            <a:ext cx="9627079" cy="4425351"/>
          </a:xfrm>
          <a:prstGeom prst="rect">
            <a:avLst/>
          </a:prstGeom>
        </p:spPr>
      </p:pic>
    </p:spTree>
    <p:extLst>
      <p:ext uri="{BB962C8B-B14F-4D97-AF65-F5344CB8AC3E}">
        <p14:creationId xmlns:p14="http://schemas.microsoft.com/office/powerpoint/2010/main" xmlns="" val="3876074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69818" y="895928"/>
            <a:ext cx="11009746" cy="6001643"/>
          </a:xfrm>
          <a:prstGeom prst="rect">
            <a:avLst/>
          </a:prstGeom>
        </p:spPr>
        <p:txBody>
          <a:bodyPr wrap="square">
            <a:spAutoFit/>
          </a:bodyPr>
          <a:lstStyle/>
          <a:p>
            <a:r>
              <a:rPr lang="tr-TR" sz="3200" b="1" dirty="0" smtClean="0">
                <a:solidFill>
                  <a:srgbClr val="C00000"/>
                </a:solidFill>
              </a:rPr>
              <a:t>Ekvator Nedir?:</a:t>
            </a:r>
            <a:endParaRPr lang="tr-TR" sz="3200" b="1" dirty="0">
              <a:solidFill>
                <a:srgbClr val="C00000"/>
              </a:solidFill>
            </a:endParaRPr>
          </a:p>
          <a:p>
            <a:r>
              <a:rPr lang="tr-TR" sz="3200" b="1" dirty="0" smtClean="0"/>
              <a:t>Dünyanın dönme eksenine dik olan bu küreyi iki eşit parçaya ayıracak şekilde geçtiği varsayılan çembere denir. Çevresi 40.000 kilometredir. Ekvator, dünyayı kuzey ve güney yarımküreleri olmak üzere iki eşit yarımküreye ayırır. </a:t>
            </a:r>
            <a:r>
              <a:rPr lang="tr-TR" sz="3200" b="1" dirty="0" err="1" smtClean="0"/>
              <a:t>Magnetik</a:t>
            </a:r>
            <a:r>
              <a:rPr lang="tr-TR" sz="3200" b="1" dirty="0" smtClean="0"/>
              <a:t> ekvator da, zaman zaman yeri değişen </a:t>
            </a:r>
            <a:r>
              <a:rPr lang="tr-TR" sz="3200" b="1" dirty="0" err="1" smtClean="0"/>
              <a:t>Magnetik</a:t>
            </a:r>
            <a:r>
              <a:rPr lang="tr-TR" sz="3200" b="1" dirty="0" smtClean="0"/>
              <a:t> Kutup göz önüne alınarak dünyanın çevresini kuşattığı varsayılan bir çemberdir. Ekvator sıfır derece enlem çizgisi olarak da bilinir. Bu çember güney ve kuzey yarım küreleri birbirinden ayırır. Ekvator düzlemi, dünyanın merkezinden geçer. Bu çember dışarı doğru genişletilse, genişletilmiş çember ile kabul edilen gök küresi kesişmesine "</a:t>
            </a:r>
            <a:r>
              <a:rPr lang="tr-TR" sz="3200" b="1" i="1" u="sng" dirty="0" smtClean="0">
                <a:solidFill>
                  <a:schemeClr val="bg1">
                    <a:lumMod val="50000"/>
                  </a:schemeClr>
                </a:solidFill>
              </a:rPr>
              <a:t>gök ekvatoru</a:t>
            </a:r>
            <a:r>
              <a:rPr lang="tr-TR" sz="3200" b="1" dirty="0" smtClean="0"/>
              <a:t>" denir.</a:t>
            </a:r>
            <a:endParaRPr lang="tr-TR" sz="3200" b="1" dirty="0"/>
          </a:p>
        </p:txBody>
      </p:sp>
    </p:spTree>
    <p:extLst>
      <p:ext uri="{BB962C8B-B14F-4D97-AF65-F5344CB8AC3E}">
        <p14:creationId xmlns:p14="http://schemas.microsoft.com/office/powerpoint/2010/main" xmlns="" val="22457003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235200" y="1450109"/>
            <a:ext cx="6908800" cy="5078313"/>
          </a:xfrm>
          <a:prstGeom prst="rect">
            <a:avLst/>
          </a:prstGeom>
        </p:spPr>
        <p:txBody>
          <a:bodyPr wrap="square">
            <a:spAutoFit/>
          </a:bodyPr>
          <a:lstStyle/>
          <a:p>
            <a:pPr algn="just"/>
            <a:r>
              <a:rPr lang="tr-TR" sz="2400" b="1" i="1" dirty="0" smtClean="0"/>
              <a:t>Ekvator yeryüzündeki bir noktanın belirlenmesinde              kullanılan     koordinat sisteminin bir parçasıdır. Gök ekvatoru ise astronomide kullanılır. Güneşin hareket düzlemi, gök ekvatoru ile üst üste düştüğünde gece ve gündüz eşit olur. Fizikte yeryüzünde </a:t>
            </a:r>
            <a:r>
              <a:rPr lang="tr-TR" sz="2400" b="1" i="1" dirty="0" err="1" smtClean="0"/>
              <a:t>mağnetik</a:t>
            </a:r>
            <a:r>
              <a:rPr lang="tr-TR" sz="2400" b="1" i="1" dirty="0" smtClean="0"/>
              <a:t> eğilim açısı sıfır olan noktaların geometrik yerine "</a:t>
            </a:r>
            <a:r>
              <a:rPr lang="tr-TR" sz="2400" b="1" i="1" dirty="0" err="1" smtClean="0"/>
              <a:t>mağnetik</a:t>
            </a:r>
            <a:r>
              <a:rPr lang="tr-TR" sz="2400" b="1" i="1" dirty="0" smtClean="0"/>
              <a:t> ekvator" denir. Hücrebilimde, mitoz bölünmenin </a:t>
            </a:r>
            <a:r>
              <a:rPr lang="tr-TR" sz="2400" b="1" i="1" dirty="0" err="1" smtClean="0"/>
              <a:t>metafaz</a:t>
            </a:r>
            <a:r>
              <a:rPr lang="tr-TR" sz="2400" b="1" i="1" dirty="0" smtClean="0"/>
              <a:t> safhasında hücrenin ekvator düzleminde </a:t>
            </a:r>
            <a:r>
              <a:rPr lang="tr-TR" sz="2400" b="1" i="1" dirty="0" err="1" smtClean="0"/>
              <a:t>kromatikliğin</a:t>
            </a:r>
            <a:r>
              <a:rPr lang="tr-TR" sz="2400" b="1" i="1" dirty="0" smtClean="0"/>
              <a:t> iki kutbunda eşit uzaklıkta sıralanan kromozomların bütününe "</a:t>
            </a:r>
            <a:r>
              <a:rPr lang="tr-TR" sz="2400" b="1" u="sng" dirty="0" smtClean="0"/>
              <a:t>ekvator plağı</a:t>
            </a:r>
            <a:r>
              <a:rPr lang="tr-TR" sz="2400" b="1" i="1" dirty="0" smtClean="0"/>
              <a:t>" adı verilir.                      </a:t>
            </a:r>
          </a:p>
          <a:p>
            <a:pPr algn="just"/>
            <a:r>
              <a:rPr lang="tr-TR" sz="2000" b="1" i="1" dirty="0"/>
              <a:t> </a:t>
            </a:r>
            <a:r>
              <a:rPr lang="tr-TR" sz="2000" b="1" i="1" dirty="0" smtClean="0"/>
              <a:t>                                                                                                                                                                                                                             </a:t>
            </a:r>
          </a:p>
          <a:p>
            <a:endParaRPr lang="tr-TR" sz="2000" b="1" i="1" dirty="0" smtClean="0"/>
          </a:p>
          <a:p>
            <a:r>
              <a:rPr lang="tr-TR" sz="2000" dirty="0" smtClean="0"/>
              <a:t>   </a:t>
            </a:r>
            <a:endParaRPr lang="tr-TR" sz="2000" dirty="0"/>
          </a:p>
        </p:txBody>
      </p:sp>
      <p:sp>
        <p:nvSpPr>
          <p:cNvPr id="6" name="Oval 5"/>
          <p:cNvSpPr/>
          <p:nvPr/>
        </p:nvSpPr>
        <p:spPr>
          <a:xfrm>
            <a:off x="9536546" y="1495828"/>
            <a:ext cx="2198254" cy="26416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Eksi 6"/>
          <p:cNvSpPr/>
          <p:nvPr/>
        </p:nvSpPr>
        <p:spPr>
          <a:xfrm>
            <a:off x="9351818" y="2770909"/>
            <a:ext cx="2576946" cy="45719"/>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Metin kutusu 7"/>
          <p:cNvSpPr txBox="1"/>
          <p:nvPr/>
        </p:nvSpPr>
        <p:spPr>
          <a:xfrm>
            <a:off x="11815688" y="2547546"/>
            <a:ext cx="415498" cy="492443"/>
          </a:xfrm>
          <a:prstGeom prst="rect">
            <a:avLst/>
          </a:prstGeom>
          <a:noFill/>
        </p:spPr>
        <p:txBody>
          <a:bodyPr wrap="none" rtlCol="0">
            <a:spAutoFit/>
          </a:bodyPr>
          <a:lstStyle/>
          <a:p>
            <a:r>
              <a:rPr lang="tr-TR" sz="800" dirty="0" smtClean="0"/>
              <a:t>        0</a:t>
            </a:r>
          </a:p>
          <a:p>
            <a:r>
              <a:rPr lang="tr-TR" dirty="0" smtClean="0"/>
              <a:t>0</a:t>
            </a:r>
            <a:endParaRPr lang="tr-TR" dirty="0"/>
          </a:p>
        </p:txBody>
      </p:sp>
      <p:sp>
        <p:nvSpPr>
          <p:cNvPr id="11" name="Metin kutusu 10"/>
          <p:cNvSpPr txBox="1"/>
          <p:nvPr/>
        </p:nvSpPr>
        <p:spPr>
          <a:xfrm>
            <a:off x="9744364" y="2346036"/>
            <a:ext cx="1782618" cy="369332"/>
          </a:xfrm>
          <a:prstGeom prst="rect">
            <a:avLst/>
          </a:prstGeom>
          <a:noFill/>
        </p:spPr>
        <p:txBody>
          <a:bodyPr wrap="square" rtlCol="0">
            <a:spAutoFit/>
          </a:bodyPr>
          <a:lstStyle/>
          <a:p>
            <a:r>
              <a:rPr lang="tr-TR" dirty="0" smtClean="0"/>
              <a:t>Kuzey Yarımküre</a:t>
            </a:r>
            <a:endParaRPr lang="tr-TR" dirty="0"/>
          </a:p>
        </p:txBody>
      </p:sp>
      <p:sp>
        <p:nvSpPr>
          <p:cNvPr id="12" name="Metin kutusu 11"/>
          <p:cNvSpPr txBox="1"/>
          <p:nvPr/>
        </p:nvSpPr>
        <p:spPr>
          <a:xfrm>
            <a:off x="9744364" y="2937164"/>
            <a:ext cx="1782618" cy="646331"/>
          </a:xfrm>
          <a:prstGeom prst="rect">
            <a:avLst/>
          </a:prstGeom>
          <a:noFill/>
        </p:spPr>
        <p:txBody>
          <a:bodyPr wrap="square" rtlCol="0">
            <a:spAutoFit/>
          </a:bodyPr>
          <a:lstStyle/>
          <a:p>
            <a:r>
              <a:rPr lang="tr-TR" dirty="0" smtClean="0"/>
              <a:t>Güney Yarımküre</a:t>
            </a:r>
          </a:p>
          <a:p>
            <a:endParaRPr lang="tr-TR" dirty="0"/>
          </a:p>
        </p:txBody>
      </p:sp>
      <p:sp>
        <p:nvSpPr>
          <p:cNvPr id="15" name="Metin kutusu 14"/>
          <p:cNvSpPr txBox="1"/>
          <p:nvPr/>
        </p:nvSpPr>
        <p:spPr>
          <a:xfrm>
            <a:off x="10090727" y="4294228"/>
            <a:ext cx="1089891" cy="646331"/>
          </a:xfrm>
          <a:prstGeom prst="rect">
            <a:avLst/>
          </a:prstGeom>
          <a:noFill/>
        </p:spPr>
        <p:txBody>
          <a:bodyPr wrap="square" rtlCol="0">
            <a:spAutoFit/>
          </a:bodyPr>
          <a:lstStyle/>
          <a:p>
            <a:r>
              <a:rPr lang="tr-TR" dirty="0" smtClean="0"/>
              <a:t>          </a:t>
            </a:r>
            <a:r>
              <a:rPr lang="tr-TR" sz="900" dirty="0" smtClean="0"/>
              <a:t>0</a:t>
            </a:r>
          </a:p>
          <a:p>
            <a:r>
              <a:rPr lang="tr-TR" sz="900" dirty="0" smtClean="0"/>
              <a:t>          </a:t>
            </a:r>
            <a:r>
              <a:rPr lang="tr-TR" dirty="0" smtClean="0"/>
              <a:t>90</a:t>
            </a:r>
            <a:endParaRPr lang="tr-TR" dirty="0"/>
          </a:p>
        </p:txBody>
      </p:sp>
    </p:spTree>
    <p:extLst>
      <p:ext uri="{BB962C8B-B14F-4D97-AF65-F5344CB8AC3E}">
        <p14:creationId xmlns:p14="http://schemas.microsoft.com/office/powerpoint/2010/main" xmlns="" val="29308369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048000" y="1997839"/>
            <a:ext cx="6096000" cy="5078313"/>
          </a:xfrm>
          <a:prstGeom prst="rect">
            <a:avLst/>
          </a:prstGeom>
        </p:spPr>
        <p:txBody>
          <a:bodyPr>
            <a:spAutoFit/>
          </a:bodyPr>
          <a:lstStyle/>
          <a:p>
            <a:pPr algn="ctr"/>
            <a:r>
              <a:rPr lang="tr-TR" sz="2400" b="1" dirty="0" smtClean="0"/>
              <a:t>İklim bilimde; ekvator çemberinin her iki yanında amazon ve Kongo çanaklarında, Gine Körfezine yakın alanlarda, Endonezya adalarının dağınık olmayan bölgelerinde gözlenen sıcaklık ve nem oranı yüksek olan yıl boyunca, bol yağmur, sürekli yüksek sıcaklık şeklinde kendini gösteren iklime "ekvator iklimi" denir. Doğrudan doğruya alize rüzgarının tesiri altında bulunan ve tropikal enlemlerin soğuk akıntıları boyunca uzanan akıntılara "</a:t>
            </a:r>
            <a:r>
              <a:rPr lang="tr-TR" sz="2400" b="1" u="sng" dirty="0" smtClean="0"/>
              <a:t>Kuzey ve Güney Ekvator akıntıları</a:t>
            </a:r>
            <a:r>
              <a:rPr lang="tr-TR" sz="2400" b="1" dirty="0" smtClean="0"/>
              <a:t>" adını alır.</a:t>
            </a:r>
          </a:p>
          <a:p>
            <a:endParaRPr lang="tr-TR" b="1" dirty="0" smtClean="0"/>
          </a:p>
          <a:p>
            <a:endParaRPr lang="tr-TR" b="1" dirty="0"/>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77091" y="1560945"/>
            <a:ext cx="2946400" cy="3251200"/>
          </a:xfrm>
          <a:prstGeom prst="rect">
            <a:avLst/>
          </a:prstGeom>
        </p:spPr>
      </p:pic>
      <p:sp>
        <p:nvSpPr>
          <p:cNvPr id="4" name="Akış Çizelgesi: Bağlayıcı 3"/>
          <p:cNvSpPr/>
          <p:nvPr/>
        </p:nvSpPr>
        <p:spPr>
          <a:xfrm>
            <a:off x="4987636" y="92365"/>
            <a:ext cx="2068946" cy="1905474"/>
          </a:xfrm>
          <a:prstGeom prst="flowChartConnector">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Eksi 4"/>
          <p:cNvSpPr/>
          <p:nvPr/>
        </p:nvSpPr>
        <p:spPr>
          <a:xfrm>
            <a:off x="4627418" y="1043710"/>
            <a:ext cx="2798618" cy="46181"/>
          </a:xfrm>
          <a:prstGeom prst="mathMinus">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Metin kutusu 6"/>
          <p:cNvSpPr txBox="1"/>
          <p:nvPr/>
        </p:nvSpPr>
        <p:spPr>
          <a:xfrm>
            <a:off x="7324436" y="387927"/>
            <a:ext cx="2032000" cy="923330"/>
          </a:xfrm>
          <a:prstGeom prst="rect">
            <a:avLst/>
          </a:prstGeom>
          <a:noFill/>
        </p:spPr>
        <p:txBody>
          <a:bodyPr wrap="square" rtlCol="0">
            <a:spAutoFit/>
          </a:bodyPr>
          <a:lstStyle/>
          <a:p>
            <a:r>
              <a:rPr lang="tr-TR" dirty="0" smtClean="0">
                <a:solidFill>
                  <a:srgbClr val="C00000"/>
                </a:solidFill>
                <a:latin typeface="AR BLANCA" panose="02000000000000000000" pitchFamily="2" charset="0"/>
              </a:rPr>
              <a:t>Ekvator Dünyanın</a:t>
            </a:r>
          </a:p>
          <a:p>
            <a:r>
              <a:rPr lang="tr-TR" dirty="0" smtClean="0">
                <a:solidFill>
                  <a:srgbClr val="C00000"/>
                </a:solidFill>
                <a:latin typeface="AR BLANCA" panose="02000000000000000000" pitchFamily="2" charset="0"/>
              </a:rPr>
              <a:t>Tam ortasındaki hayali çizgidir.</a:t>
            </a:r>
            <a:endParaRPr lang="tr-TR" dirty="0">
              <a:solidFill>
                <a:srgbClr val="C00000"/>
              </a:solidFill>
              <a:latin typeface="AR BLANCA" panose="02000000000000000000" pitchFamily="2" charset="0"/>
            </a:endParaRPr>
          </a:p>
        </p:txBody>
      </p:sp>
    </p:spTree>
    <p:extLst>
      <p:ext uri="{BB962C8B-B14F-4D97-AF65-F5344CB8AC3E}">
        <p14:creationId xmlns:p14="http://schemas.microsoft.com/office/powerpoint/2010/main" xmlns="" val="21601030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p:txBody>
          <a:bodyPr/>
          <a:lstStyle/>
          <a:p>
            <a:r>
              <a:rPr lang="tr-TR" dirty="0" smtClean="0"/>
              <a:t>                </a:t>
            </a:r>
            <a:r>
              <a:rPr lang="tr-TR" sz="5400" b="1" dirty="0" smtClean="0">
                <a:solidFill>
                  <a:srgbClr val="C00000"/>
                </a:solidFill>
              </a:rPr>
              <a:t>Ekvatorun geçtiği ülkeler;</a:t>
            </a:r>
            <a:endParaRPr lang="tr-TR" sz="5400" b="1" dirty="0">
              <a:solidFill>
                <a:srgbClr val="C00000"/>
              </a:solidFill>
            </a:endParaRPr>
          </a:p>
        </p:txBody>
      </p:sp>
      <p:sp>
        <p:nvSpPr>
          <p:cNvPr id="5" name="İçerik Yer Tutucusu 4"/>
          <p:cNvSpPr>
            <a:spLocks noGrp="1"/>
          </p:cNvSpPr>
          <p:nvPr>
            <p:ph idx="1"/>
          </p:nvPr>
        </p:nvSpPr>
        <p:spPr/>
        <p:txBody>
          <a:bodyPr/>
          <a:lstStyle/>
          <a:p>
            <a:r>
              <a:rPr lang="tr-TR" dirty="0" smtClean="0"/>
              <a:t>Ekvatorun üzerinden geçtiği ülkeler;</a:t>
            </a:r>
          </a:p>
          <a:p>
            <a:r>
              <a:rPr lang="tr-TR" dirty="0" smtClean="0"/>
              <a:t>Afrika Kıtasında  : Gabon, Kongo, Demokratik Kongo Cumhuriyeti, Uganda, Kenya, Somali.</a:t>
            </a:r>
          </a:p>
          <a:p>
            <a:r>
              <a:rPr lang="tr-TR" dirty="0" smtClean="0"/>
              <a:t>Asya Kıtasında  : Maldivler, Endonezya.</a:t>
            </a:r>
          </a:p>
          <a:p>
            <a:r>
              <a:rPr lang="tr-TR" dirty="0" smtClean="0"/>
              <a:t>Güney Amerika Kıtasında : </a:t>
            </a:r>
            <a:r>
              <a:rPr lang="tr-TR" i="1" dirty="0" err="1" smtClean="0"/>
              <a:t>Ekvador</a:t>
            </a:r>
            <a:r>
              <a:rPr lang="tr-TR" dirty="0" smtClean="0"/>
              <a:t>, Kolombiya, Brezilya.</a:t>
            </a:r>
            <a:endParaRPr lang="tr-TR" dirty="0"/>
          </a:p>
        </p:txBody>
      </p:sp>
      <p:cxnSp>
        <p:nvCxnSpPr>
          <p:cNvPr id="7" name="Düz Ok Bağlayıcısı 6"/>
          <p:cNvCxnSpPr/>
          <p:nvPr/>
        </p:nvCxnSpPr>
        <p:spPr>
          <a:xfrm>
            <a:off x="5477164" y="4331855"/>
            <a:ext cx="0" cy="4802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Metin kutusu 8"/>
          <p:cNvSpPr txBox="1"/>
          <p:nvPr/>
        </p:nvSpPr>
        <p:spPr>
          <a:xfrm>
            <a:off x="4285673" y="4987636"/>
            <a:ext cx="2346036" cy="646331"/>
          </a:xfrm>
          <a:prstGeom prst="rect">
            <a:avLst/>
          </a:prstGeom>
          <a:noFill/>
        </p:spPr>
        <p:txBody>
          <a:bodyPr wrap="square" rtlCol="0">
            <a:spAutoFit/>
          </a:bodyPr>
          <a:lstStyle/>
          <a:p>
            <a:r>
              <a:rPr lang="tr-TR" dirty="0" smtClean="0"/>
              <a:t>Bir ülke </a:t>
            </a:r>
            <a:r>
              <a:rPr lang="tr-TR" dirty="0" err="1" smtClean="0"/>
              <a:t>ismi,</a:t>
            </a:r>
            <a:r>
              <a:rPr lang="tr-TR" u="sng" dirty="0" err="1" smtClean="0"/>
              <a:t>EKVATOR</a:t>
            </a:r>
            <a:endParaRPr lang="tr-TR" u="sng" dirty="0" smtClean="0"/>
          </a:p>
          <a:p>
            <a:r>
              <a:rPr lang="tr-TR" dirty="0" smtClean="0"/>
              <a:t>İle karıştırılmamalıdır!</a:t>
            </a:r>
            <a:endParaRPr lang="tr-TR" dirty="0"/>
          </a:p>
        </p:txBody>
      </p:sp>
      <p:sp>
        <p:nvSpPr>
          <p:cNvPr id="11" name="Metin kutusu 10"/>
          <p:cNvSpPr txBox="1"/>
          <p:nvPr/>
        </p:nvSpPr>
        <p:spPr>
          <a:xfrm>
            <a:off x="3066473" y="4682836"/>
            <a:ext cx="1219200" cy="369332"/>
          </a:xfrm>
          <a:prstGeom prst="rect">
            <a:avLst/>
          </a:prstGeom>
          <a:noFill/>
        </p:spPr>
        <p:txBody>
          <a:bodyPr wrap="square" rtlCol="0">
            <a:spAutoFit/>
          </a:bodyPr>
          <a:lstStyle/>
          <a:p>
            <a:r>
              <a:rPr lang="tr-TR" b="1" dirty="0" smtClean="0">
                <a:solidFill>
                  <a:schemeClr val="accent4">
                    <a:lumMod val="75000"/>
                  </a:schemeClr>
                </a:solidFill>
              </a:rPr>
              <a:t>      UYARI :</a:t>
            </a:r>
            <a:endParaRPr lang="tr-TR" b="1" dirty="0">
              <a:solidFill>
                <a:schemeClr val="accent4">
                  <a:lumMod val="75000"/>
                </a:schemeClr>
              </a:solidFill>
            </a:endParaRPr>
          </a:p>
        </p:txBody>
      </p:sp>
    </p:spTree>
    <p:extLst>
      <p:ext uri="{BB962C8B-B14F-4D97-AF65-F5344CB8AC3E}">
        <p14:creationId xmlns:p14="http://schemas.microsoft.com/office/powerpoint/2010/main" xmlns="" val="6797524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
            </a:r>
            <a:br>
              <a:rPr lang="tr-TR" dirty="0" smtClean="0"/>
            </a:br>
            <a:r>
              <a:rPr lang="tr-TR" dirty="0"/>
              <a:t/>
            </a:r>
            <a:br>
              <a:rPr lang="tr-TR" dirty="0"/>
            </a:br>
            <a:r>
              <a:rPr lang="tr-TR" dirty="0" smtClean="0"/>
              <a:t>  </a:t>
            </a:r>
            <a:r>
              <a:rPr lang="tr-TR" b="1" dirty="0" smtClean="0">
                <a:solidFill>
                  <a:srgbClr val="FF0000"/>
                </a:solidFill>
              </a:rPr>
              <a:t>EKVATORAL İKLİM</a:t>
            </a:r>
            <a:endParaRPr lang="tr-TR" b="1" dirty="0">
              <a:solidFill>
                <a:srgbClr val="FF0000"/>
              </a:solidFill>
            </a:endParaRPr>
          </a:p>
        </p:txBody>
      </p:sp>
      <p:pic>
        <p:nvPicPr>
          <p:cNvPr id="5" name="Resim Yer Tutucusu 4"/>
          <p:cNvPicPr>
            <a:picLocks noGrp="1" noChangeAspect="1"/>
          </p:cNvPicPr>
          <p:nvPr>
            <p:ph type="pic" idx="1"/>
          </p:nvPr>
        </p:nvPicPr>
        <p:blipFill>
          <a:blip r:embed="rId2" cstate="print">
            <a:extLst>
              <a:ext uri="{28A0092B-C50C-407E-A947-70E740481C1C}">
                <a14:useLocalDpi xmlns:a14="http://schemas.microsoft.com/office/drawing/2010/main" xmlns="" val="0"/>
              </a:ext>
            </a:extLst>
          </a:blip>
          <a:srcRect l="1493" r="1493"/>
          <a:stretch>
            <a:fillRect/>
          </a:stretch>
        </p:blipFill>
        <p:spPr/>
      </p:pic>
      <p:sp>
        <p:nvSpPr>
          <p:cNvPr id="4" name="Metin Yer Tutucusu 3"/>
          <p:cNvSpPr>
            <a:spLocks noGrp="1"/>
          </p:cNvSpPr>
          <p:nvPr>
            <p:ph type="body" sz="half" idx="2"/>
          </p:nvPr>
        </p:nvSpPr>
        <p:spPr/>
        <p:txBody>
          <a:bodyPr/>
          <a:lstStyle/>
          <a:p>
            <a:pPr algn="ctr"/>
            <a:r>
              <a:rPr lang="tr-TR" sz="1800" b="1" dirty="0"/>
              <a:t>Ekvatoral iklim; Yıllık sıcaklık ortalaması 25 °C ’</a:t>
            </a:r>
            <a:r>
              <a:rPr lang="tr-TR" sz="1800" b="1" dirty="0" err="1"/>
              <a:t>nin</a:t>
            </a:r>
            <a:r>
              <a:rPr lang="tr-TR" sz="1800" b="1" dirty="0"/>
              <a:t> üstündedir. Yıllık ve günlük sıcaklık farkı en az olan iklimdir (1–2 °C civarında). Bu durumun nedeni Güneş ışınlarının bütün yıl dike yakın açıyla düşmesi ve nemliliğin fazla olmasıdır. Ekvator çevresinde 0˚ ve 10˚ enlemleri arasında görülür. Ekvatoral iklim bölgeleri ekvator etrafındaki 0˚ ve 10˚ enlemleri arasındaki kısımlardır. Yıllık sıcaklık ortalaması 25 °C ’</a:t>
            </a:r>
            <a:r>
              <a:rPr lang="tr-TR" sz="1800" b="1" dirty="0" err="1"/>
              <a:t>nin</a:t>
            </a:r>
            <a:r>
              <a:rPr lang="tr-TR" sz="1800" b="1" dirty="0"/>
              <a:t> üstündedir. Yıllık ve günlük sıcaklık farkı en az olan iklim türüdür. Her mevsim düzenli yağış alır. Yıllık yağış miktarı 2000 mm‘nin üstündedir</a:t>
            </a:r>
            <a:r>
              <a:rPr lang="tr-TR" dirty="0"/>
              <a:t>. </a:t>
            </a:r>
          </a:p>
        </p:txBody>
      </p:sp>
    </p:spTree>
    <p:extLst>
      <p:ext uri="{BB962C8B-B14F-4D97-AF65-F5344CB8AC3E}">
        <p14:creationId xmlns:p14="http://schemas.microsoft.com/office/powerpoint/2010/main" xmlns="" val="4291805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05232" y="724930"/>
            <a:ext cx="7438768" cy="5201424"/>
          </a:xfrm>
          <a:prstGeom prst="rect">
            <a:avLst/>
          </a:prstGeom>
        </p:spPr>
        <p:txBody>
          <a:bodyPr wrap="square">
            <a:spAutoFit/>
          </a:bodyPr>
          <a:lstStyle/>
          <a:p>
            <a:r>
              <a:rPr lang="tr-TR" sz="2400" b="1" dirty="0">
                <a:solidFill>
                  <a:srgbClr val="FF0000"/>
                </a:solidFill>
              </a:rPr>
              <a:t>Ekvatoral iklimin özellikleri nelerdir?</a:t>
            </a:r>
          </a:p>
          <a:p>
            <a:r>
              <a:rPr lang="tr-TR" sz="2200" b="1" dirty="0"/>
              <a:t>Yaklaşık 10 kuzey ve 10 güneyi paralelleri arasındaki alçak yerlerde (Kongo havzası, Amazon havzası, Gine körfezi, Endonezya adaları ve Avustralya’nın kuzey kıyıları) görülür.</a:t>
            </a:r>
          </a:p>
          <a:p>
            <a:r>
              <a:rPr lang="tr-TR" sz="2200" b="1" dirty="0"/>
              <a:t>İklim özellikleri güneş ışınlarının geliş açısına göre şekillenir.</a:t>
            </a:r>
          </a:p>
          <a:p>
            <a:r>
              <a:rPr lang="tr-TR" sz="2200" b="1" dirty="0"/>
              <a:t>Yıllık ortalama sıcaklık 26-27 derecedir. Sıcaklık farkı 2-3 dereceyi geçmez.</a:t>
            </a:r>
          </a:p>
          <a:p>
            <a:r>
              <a:rPr lang="tr-TR" sz="2200" b="1" dirty="0"/>
              <a:t>Aşırı nemden dolayı oluşan bulutluluk nedeniyle yıllık güneşlenme oranı azdır.</a:t>
            </a:r>
          </a:p>
          <a:p>
            <a:r>
              <a:rPr lang="tr-TR" sz="2200" b="1" dirty="0"/>
              <a:t>Yağış rejimi düzenlidir. Yağış miktarı yıllık ortalama 1500-2500 mm. arasındadır.</a:t>
            </a:r>
          </a:p>
          <a:p>
            <a:r>
              <a:rPr lang="tr-TR" sz="2200" b="1" dirty="0"/>
              <a:t>Bitki örtüsü sürekli yeşil kalan yağmur ormanlarıdır.</a:t>
            </a:r>
          </a:p>
          <a:p>
            <a:r>
              <a:rPr lang="tr-TR" sz="2200" b="1" dirty="0"/>
              <a:t>Toprak tipi, yağmurlardan ötürü sürekli yıkandığı için humus yönünden fakir ve verimsiz olan Lateritlerdir.</a:t>
            </a:r>
          </a:p>
          <a:p>
            <a:r>
              <a:rPr lang="tr-TR" sz="2200" b="1" dirty="0"/>
              <a:t>Nemin fazlalığından ötürü kimyasal çözünme şiddetlidir.</a:t>
            </a:r>
          </a:p>
        </p:txBody>
      </p:sp>
    </p:spTree>
    <p:extLst>
      <p:ext uri="{BB962C8B-B14F-4D97-AF65-F5344CB8AC3E}">
        <p14:creationId xmlns:p14="http://schemas.microsoft.com/office/powerpoint/2010/main" xmlns="" val="4118100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8854" y="96795"/>
            <a:ext cx="4330357" cy="3247768"/>
          </a:xfrm>
          <a:prstGeom prst="rect">
            <a:avLst/>
          </a:prstGeom>
        </p:spPr>
      </p:pic>
      <p:sp>
        <p:nvSpPr>
          <p:cNvPr id="3" name="Dikdörtgen 2"/>
          <p:cNvSpPr/>
          <p:nvPr/>
        </p:nvSpPr>
        <p:spPr>
          <a:xfrm>
            <a:off x="4852086" y="999518"/>
            <a:ext cx="6096000" cy="4524315"/>
          </a:xfrm>
          <a:prstGeom prst="rect">
            <a:avLst/>
          </a:prstGeom>
        </p:spPr>
        <p:txBody>
          <a:bodyPr wrap="square">
            <a:spAutoFit/>
          </a:bodyPr>
          <a:lstStyle/>
          <a:p>
            <a:r>
              <a:rPr lang="tr-TR" sz="2400" b="1" dirty="0"/>
              <a:t>Ekvator çevresinde, 0° -10° Kuzey ve Güney enlemleri arasında görülür. Yıllık ortalama </a:t>
            </a:r>
            <a:r>
              <a:rPr lang="tr-TR" sz="2400" b="1" dirty="0" err="1"/>
              <a:t>sı</a:t>
            </a:r>
            <a:r>
              <a:rPr lang="tr-TR" sz="2400" b="1" dirty="0"/>
              <a:t>- </a:t>
            </a:r>
            <a:r>
              <a:rPr lang="tr-TR" sz="2400" b="1" dirty="0" err="1"/>
              <a:t>caklık</a:t>
            </a:r>
            <a:r>
              <a:rPr lang="tr-TR" sz="2400" b="1" dirty="0"/>
              <a:t> 25°C dolayındadır. Yıllık sıcaklık farkı 2 – 3°C’yi geçmez. Yıllık yağış miktarı 2000 mm den fazladır. Her mevsim yağışlı olmakla birlikte, ekinoks tarihlerinde yağış maksimum düzeye erişir. Tabii bitki örtüsü oldukça gür ve geniş yapraklı ormanlardır. Ekvatoral iklim, Amazon ve Kongo havzalarının büyük bir kesiminde, Gine Körfezi kıyılarına yakın bölgelerde, Endonezya ve Malezya’nın büyük bir bölümünde etkili olmaktadır.</a:t>
            </a:r>
          </a:p>
        </p:txBody>
      </p:sp>
      <p:sp>
        <p:nvSpPr>
          <p:cNvPr id="4" name="Metin kutusu 3"/>
          <p:cNvSpPr txBox="1"/>
          <p:nvPr/>
        </p:nvSpPr>
        <p:spPr>
          <a:xfrm>
            <a:off x="5239265" y="280086"/>
            <a:ext cx="5000367" cy="369332"/>
          </a:xfrm>
          <a:prstGeom prst="rect">
            <a:avLst/>
          </a:prstGeom>
          <a:noFill/>
        </p:spPr>
        <p:txBody>
          <a:bodyPr wrap="square" rtlCol="0">
            <a:spAutoFit/>
          </a:bodyPr>
          <a:lstStyle/>
          <a:p>
            <a:r>
              <a:rPr lang="tr-TR" dirty="0" smtClean="0"/>
              <a:t>               </a:t>
            </a:r>
            <a:r>
              <a:rPr lang="tr-TR" b="1" dirty="0" smtClean="0">
                <a:solidFill>
                  <a:srgbClr val="FF0000"/>
                </a:solidFill>
              </a:rPr>
              <a:t>EKVATORAL İKLİM GRAFİĞİ</a:t>
            </a:r>
            <a:endParaRPr lang="tr-TR" b="1" dirty="0">
              <a:solidFill>
                <a:srgbClr val="FF0000"/>
              </a:solidFill>
            </a:endParaRPr>
          </a:p>
        </p:txBody>
      </p:sp>
    </p:spTree>
    <p:extLst>
      <p:ext uri="{BB962C8B-B14F-4D97-AF65-F5344CB8AC3E}">
        <p14:creationId xmlns:p14="http://schemas.microsoft.com/office/powerpoint/2010/main" xmlns="" val="191217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2528" y="172995"/>
            <a:ext cx="11835442" cy="6477971"/>
          </a:xfrm>
          <a:prstGeom prst="rect">
            <a:avLst/>
          </a:prstGeom>
        </p:spPr>
      </p:pic>
    </p:spTree>
    <p:extLst>
      <p:ext uri="{BB962C8B-B14F-4D97-AF65-F5344CB8AC3E}">
        <p14:creationId xmlns:p14="http://schemas.microsoft.com/office/powerpoint/2010/main" xmlns="" val="416590645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TotalTime>
  <Words>555</Words>
  <PresentationFormat>Özel</PresentationFormat>
  <Paragraphs>42</Paragraphs>
  <Slides>10</Slides>
  <Notes>1</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Office Teması</vt:lpstr>
      <vt:lpstr>Slayt 1</vt:lpstr>
      <vt:lpstr>Slayt 2</vt:lpstr>
      <vt:lpstr>Slayt 3</vt:lpstr>
      <vt:lpstr>Slayt 4</vt:lpstr>
      <vt:lpstr>                Ekvatorun geçtiği ülkeler;</vt:lpstr>
      <vt:lpstr>    EKVATORAL İKLİM</vt:lpstr>
      <vt:lpstr>Slayt 7</vt:lpstr>
      <vt:lpstr>Slayt 8</vt:lpstr>
      <vt:lpstr>Slayt 9</vt:lpstr>
      <vt:lpstr>Slayt 10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2016-10-20T17:08:37Z</dcterms:created>
  <dcterms:modified xsi:type="dcterms:W3CDTF">2016-11-04T08:54:48Z</dcterms:modified>
  <cp:category>www.sorubak.com</cp:category>
</cp:coreProperties>
</file>