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3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094902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82164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8109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637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22033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7894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77905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55313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826111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783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16597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A45F8-29FE-48CB-9DAD-C43D3D209D52}" type="datetimeFigureOut">
              <a:rPr lang="tr-TR" smtClean="0"/>
              <a:pPr/>
              <a:t>05.10.2016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D5793-3410-458D-8171-03799A1E46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78790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6000" b="1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Definite</a:t>
            </a:r>
            <a:r>
              <a:rPr lang="tr-TR" sz="6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 </a:t>
            </a:r>
            <a:r>
              <a:rPr lang="tr-TR" sz="6000" b="1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Article</a:t>
            </a:r>
            <a:r>
              <a:rPr lang="tr-TR" sz="6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'</a:t>
            </a:r>
            <a:r>
              <a:rPr lang="tr-TR" sz="6000" b="1" i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</a:t>
            </a:r>
            <a:r>
              <a:rPr lang="tr-TR" sz="6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'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  The definite article ‘ </a:t>
            </a:r>
            <a:r>
              <a:rPr lang="en-US" b="1" dirty="0"/>
              <a:t>The</a:t>
            </a:r>
            <a:r>
              <a:rPr lang="en-US" dirty="0"/>
              <a:t> ’ </a:t>
            </a:r>
            <a:r>
              <a:rPr lang="en-US" dirty="0" err="1"/>
              <a:t>i﻿s</a:t>
            </a:r>
            <a:r>
              <a:rPr lang="en-US" dirty="0"/>
              <a:t> the weakest form of Adjective ' </a:t>
            </a:r>
            <a:r>
              <a:rPr lang="en-US" b="1" dirty="0"/>
              <a:t>that</a:t>
            </a:r>
            <a:r>
              <a:rPr lang="en-US" dirty="0"/>
              <a:t> '.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F60E5-78B5-41C9-8B25-8369F7D83F52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87482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{2} Articles are not used:-</a:t>
            </a:r>
            <a:endParaRPr lang="tr-T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lphaLcParenBoth"/>
            </a:pPr>
            <a:r>
              <a:rPr lang="en-US" sz="2200" b="0" dirty="0"/>
              <a:t>Before the name of a person:</a:t>
            </a:r>
            <a:endParaRPr lang="tr-TR" sz="2200" b="0" dirty="0"/>
          </a:p>
          <a:p>
            <a:pPr marL="457200" indent="-457200">
              <a:buAutoNum type="alphaLcParenBoth"/>
            </a:pPr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 </a:t>
            </a:r>
            <a:r>
              <a:rPr lang="en-US" sz="2400" dirty="0"/>
              <a:t>Ram, Salman Khan, etc.</a:t>
            </a:r>
          </a:p>
          <a:p>
            <a:pPr marL="0" indent="0">
              <a:buNone/>
            </a:pPr>
            <a:r>
              <a:rPr lang="en-US" sz="2400" dirty="0"/>
              <a:t>I am a fan of </a:t>
            </a:r>
            <a:r>
              <a:rPr lang="en-US" sz="2400" b="1" dirty="0"/>
              <a:t>Michael Jackson</a:t>
            </a:r>
            <a:r>
              <a:rPr lang="en-US" sz="2400" dirty="0"/>
              <a:t>. </a:t>
            </a:r>
          </a:p>
          <a:p>
            <a:pPr marL="0" indent="0">
              <a:buNone/>
            </a:pPr>
            <a:r>
              <a:rPr lang="en-US" sz="2000" dirty="0"/>
              <a:t>(</a:t>
            </a:r>
            <a:r>
              <a:rPr lang="en-US" sz="2000" b="1" dirty="0"/>
              <a:t>not</a:t>
            </a:r>
            <a:r>
              <a:rPr lang="en-US" sz="2000" dirty="0"/>
              <a:t> A or The Michael Jackson) </a:t>
            </a:r>
            <a:endParaRPr lang="tr-TR" sz="20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2200" b="0" dirty="0"/>
              <a:t>(b) Before the name of a place, town, country, street, lakes, or road.</a:t>
            </a:r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u="sng" dirty="0" err="1"/>
              <a:t>Example</a:t>
            </a:r>
            <a:r>
              <a:rPr lang="tr-TR" sz="2400" u="sng" dirty="0"/>
              <a:t>: </a:t>
            </a:r>
            <a:r>
              <a:rPr lang="tr-TR" sz="2400" dirty="0" err="1"/>
              <a:t>Unnao</a:t>
            </a:r>
            <a:r>
              <a:rPr lang="tr-TR" sz="2400" dirty="0"/>
              <a:t>, </a:t>
            </a:r>
            <a:r>
              <a:rPr lang="tr-TR" sz="2400" dirty="0" err="1"/>
              <a:t>Kolkata</a:t>
            </a:r>
            <a:r>
              <a:rPr lang="tr-TR" sz="2400" dirty="0"/>
              <a:t>, </a:t>
            </a:r>
            <a:r>
              <a:rPr lang="tr-TR" sz="2400" dirty="0" err="1"/>
              <a:t>V.I.P.Road</a:t>
            </a:r>
            <a:r>
              <a:rPr lang="tr-TR" sz="2400" dirty="0"/>
              <a:t>, </a:t>
            </a:r>
            <a:r>
              <a:rPr lang="tr-TR" sz="2400" dirty="0" err="1"/>
              <a:t>India</a:t>
            </a:r>
            <a:r>
              <a:rPr lang="tr-TR" sz="2400" dirty="0"/>
              <a:t>.</a:t>
            </a:r>
          </a:p>
          <a:p>
            <a:pPr marL="0" indent="0">
              <a:buNone/>
            </a:pPr>
            <a:r>
              <a:rPr lang="tr-TR" sz="2400" b="1" dirty="0"/>
              <a:t>Barcelona</a:t>
            </a:r>
            <a:r>
              <a:rPr lang="tr-TR" sz="2400" dirty="0"/>
              <a:t> is a </a:t>
            </a:r>
            <a:r>
              <a:rPr lang="tr-TR" sz="2400" dirty="0" err="1"/>
              <a:t>beautiful</a:t>
            </a:r>
            <a:r>
              <a:rPr lang="tr-TR" sz="2400" dirty="0"/>
              <a:t> </a:t>
            </a:r>
            <a:r>
              <a:rPr lang="tr-TR" sz="2400" dirty="0" err="1"/>
              <a:t>city</a:t>
            </a:r>
            <a:r>
              <a:rPr lang="tr-TR" sz="2400" dirty="0"/>
              <a:t>. </a:t>
            </a:r>
            <a:r>
              <a:rPr lang="tr-TR" sz="2000" dirty="0"/>
              <a:t>(</a:t>
            </a:r>
            <a:r>
              <a:rPr lang="tr-TR" sz="2000" b="1" dirty="0"/>
              <a:t>not</a:t>
            </a:r>
            <a:r>
              <a:rPr lang="tr-TR" sz="2000" dirty="0"/>
              <a:t> A </a:t>
            </a:r>
            <a:r>
              <a:rPr lang="tr-TR" sz="2000" dirty="0" err="1"/>
              <a:t>or</a:t>
            </a:r>
            <a:r>
              <a:rPr lang="tr-TR" sz="2000" dirty="0"/>
              <a:t> </a:t>
            </a:r>
            <a:r>
              <a:rPr lang="tr-TR" sz="2000" dirty="0" err="1"/>
              <a:t>The</a:t>
            </a:r>
            <a:r>
              <a:rPr lang="tr-TR" sz="2000" dirty="0"/>
              <a:t> Barcelona)</a:t>
            </a:r>
          </a:p>
          <a:p>
            <a:pPr marL="0" indent="0">
              <a:buNone/>
            </a:pPr>
            <a:r>
              <a:rPr lang="tr-TR" sz="2400" dirty="0"/>
              <a:t>I </a:t>
            </a:r>
            <a:r>
              <a:rPr lang="tr-TR" sz="2400" dirty="0" err="1"/>
              <a:t>live</a:t>
            </a:r>
            <a:r>
              <a:rPr lang="tr-TR" sz="2400" dirty="0"/>
              <a:t> in </a:t>
            </a:r>
            <a:r>
              <a:rPr lang="tr-TR" sz="2400" b="1" dirty="0" err="1"/>
              <a:t>Tilak</a:t>
            </a:r>
            <a:r>
              <a:rPr lang="tr-TR" sz="2400" b="1" dirty="0"/>
              <a:t> </a:t>
            </a:r>
            <a:r>
              <a:rPr lang="tr-TR" sz="2400" b="1" dirty="0" err="1"/>
              <a:t>Nagar</a:t>
            </a:r>
            <a:r>
              <a:rPr lang="tr-TR" sz="2400" dirty="0"/>
              <a:t>.</a:t>
            </a:r>
          </a:p>
          <a:p>
            <a:pPr marL="0" indent="0">
              <a:buNone/>
            </a:pPr>
            <a:r>
              <a:rPr lang="tr-TR" sz="2400" dirty="0" err="1"/>
              <a:t>Sohan</a:t>
            </a:r>
            <a:r>
              <a:rPr lang="tr-TR" sz="2400" dirty="0"/>
              <a:t> </a:t>
            </a:r>
            <a:r>
              <a:rPr lang="tr-TR" sz="2400" dirty="0" err="1"/>
              <a:t>went</a:t>
            </a:r>
            <a:r>
              <a:rPr lang="tr-TR" sz="2400" dirty="0"/>
              <a:t> </a:t>
            </a:r>
            <a:r>
              <a:rPr lang="tr-TR" sz="2400" dirty="0" err="1"/>
              <a:t>to</a:t>
            </a:r>
            <a:r>
              <a:rPr lang="tr-TR" sz="2400" dirty="0"/>
              <a:t> </a:t>
            </a:r>
            <a:r>
              <a:rPr lang="tr-TR" sz="2400" b="1" dirty="0"/>
              <a:t>Delhi</a:t>
            </a:r>
            <a:r>
              <a:rPr lang="tr-TR" sz="2400" dirty="0"/>
              <a:t>. </a:t>
            </a: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97563-BAF1-422B-BBF7-4BEE1F34007D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20237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464234"/>
            <a:ext cx="5157787" cy="844061"/>
          </a:xfrm>
        </p:spPr>
        <p:txBody>
          <a:bodyPr>
            <a:normAutofit/>
          </a:bodyPr>
          <a:lstStyle/>
          <a:p>
            <a:r>
              <a:rPr lang="en-US" sz="2200" b="0" dirty="0"/>
              <a:t>(c) Before names of materials AND substances (in general sense).</a:t>
            </a:r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1308295"/>
            <a:ext cx="5157787" cy="488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</a:t>
            </a:r>
            <a:endParaRPr lang="tr-TR" sz="2400" u="sng" dirty="0"/>
          </a:p>
          <a:p>
            <a:pPr marL="0" indent="0">
              <a:buNone/>
            </a:pPr>
            <a:r>
              <a:rPr lang="en-US" sz="2400" b="1" dirty="0"/>
              <a:t>Gold</a:t>
            </a:r>
            <a:r>
              <a:rPr lang="en-US" sz="2400" dirty="0"/>
              <a:t> is found in Australia.</a:t>
            </a:r>
            <a:r>
              <a:rPr lang="tr-TR" sz="2400" dirty="0"/>
              <a:t> </a:t>
            </a:r>
            <a:r>
              <a:rPr lang="en-US" sz="2000" dirty="0"/>
              <a:t>(</a:t>
            </a:r>
            <a:r>
              <a:rPr lang="en-US" sz="2000" b="1" dirty="0"/>
              <a:t>not</a:t>
            </a:r>
            <a:r>
              <a:rPr lang="en-US" sz="2000" dirty="0"/>
              <a:t> A or The</a:t>
            </a:r>
            <a:r>
              <a:rPr lang="en-US" sz="2400" dirty="0"/>
              <a:t> </a:t>
            </a:r>
            <a:r>
              <a:rPr lang="en-US" sz="2000" dirty="0"/>
              <a:t>gold)</a:t>
            </a:r>
            <a:r>
              <a:rPr lang="en-US" sz="2400" dirty="0"/>
              <a:t>     </a:t>
            </a:r>
          </a:p>
          <a:p>
            <a:pPr marL="0" indent="0">
              <a:buNone/>
            </a:pPr>
            <a:r>
              <a:rPr lang="en-US" sz="2400" dirty="0"/>
              <a:t>This bowl is made of </a:t>
            </a:r>
            <a:r>
              <a:rPr lang="en-US" sz="2400" b="1" dirty="0"/>
              <a:t>steel</a:t>
            </a:r>
            <a:r>
              <a:rPr lang="en-US" sz="2400" dirty="0"/>
              <a:t>.</a:t>
            </a:r>
          </a:p>
          <a:p>
            <a:pPr marL="0" indent="0">
              <a:buNone/>
            </a:pPr>
            <a:r>
              <a:rPr lang="en-US" sz="2400" u="sng" dirty="0"/>
              <a:t>EXCEPTION:--</a:t>
            </a:r>
          </a:p>
          <a:p>
            <a:pPr marL="0" indent="0">
              <a:buNone/>
            </a:pPr>
            <a:r>
              <a:rPr lang="en-US" sz="2400" b="1" dirty="0"/>
              <a:t>The gold </a:t>
            </a:r>
            <a:r>
              <a:rPr lang="en-US" sz="2400" dirty="0"/>
              <a:t>found in Australia is of good quality.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464234"/>
            <a:ext cx="5183188" cy="844061"/>
          </a:xfrm>
        </p:spPr>
        <p:txBody>
          <a:bodyPr>
            <a:normAutofit/>
          </a:bodyPr>
          <a:lstStyle/>
          <a:p>
            <a:r>
              <a:rPr lang="en-US" sz="2200" b="0" dirty="0"/>
              <a:t>(d) Before abstract nouns used in a general sense.</a:t>
            </a:r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1308295"/>
            <a:ext cx="5183188" cy="488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 </a:t>
            </a:r>
            <a:r>
              <a:rPr lang="en-US" sz="2400" dirty="0"/>
              <a:t>Intelligence, patience, honesty, etc.</a:t>
            </a:r>
          </a:p>
          <a:p>
            <a:pPr marL="0" indent="0">
              <a:buNone/>
            </a:pPr>
            <a:r>
              <a:rPr lang="en-US" sz="2400" dirty="0"/>
              <a:t>We love all </a:t>
            </a:r>
            <a:r>
              <a:rPr lang="en-US" sz="2400" b="1" dirty="0"/>
              <a:t>beauty</a:t>
            </a:r>
            <a:r>
              <a:rPr lang="en-US" sz="2400" dirty="0"/>
              <a:t>.</a:t>
            </a:r>
            <a:r>
              <a:rPr lang="tr-TR" sz="2400" dirty="0"/>
              <a:t> </a:t>
            </a:r>
            <a:r>
              <a:rPr lang="en-US" sz="2000" dirty="0"/>
              <a:t>(</a:t>
            </a:r>
            <a:r>
              <a:rPr lang="en-US" sz="2000" b="1" dirty="0"/>
              <a:t>not</a:t>
            </a:r>
            <a:r>
              <a:rPr lang="en-US" sz="2000" dirty="0"/>
              <a:t> a beauty or the beauty)</a:t>
            </a:r>
            <a:endParaRPr lang="tr-TR" sz="20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21A1E-44E2-4195-88BE-6033E7AC5CFB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196590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309489"/>
            <a:ext cx="5157787" cy="759656"/>
          </a:xfrm>
        </p:spPr>
        <p:txBody>
          <a:bodyPr>
            <a:normAutofit/>
          </a:bodyPr>
          <a:lstStyle/>
          <a:p>
            <a:r>
              <a:rPr lang="en-US" sz="2200" b="0" dirty="0"/>
              <a:t> (e) 'Articles' are </a:t>
            </a:r>
            <a:r>
              <a:rPr lang="en-US" sz="2200" dirty="0"/>
              <a:t>NOT</a:t>
            </a:r>
            <a:r>
              <a:rPr lang="en-US" sz="2200" b="0" dirty="0"/>
              <a:t> used with:--</a:t>
            </a:r>
            <a:endParaRPr lang="tr-TR" sz="2200" b="0" dirty="0"/>
          </a:p>
          <a:p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1111349"/>
            <a:ext cx="5157787" cy="50783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President Bush,</a:t>
            </a:r>
          </a:p>
          <a:p>
            <a:pPr marL="0" indent="0">
              <a:buNone/>
            </a:pPr>
            <a:r>
              <a:rPr lang="en-US" sz="2400" dirty="0"/>
              <a:t>Doctor Sharma,</a:t>
            </a:r>
            <a:endParaRPr lang="tr-TR" sz="2400" dirty="0"/>
          </a:p>
          <a:p>
            <a:pPr marL="0" indent="0">
              <a:buNone/>
            </a:pPr>
            <a:r>
              <a:rPr lang="en-US" sz="2400" dirty="0"/>
              <a:t>Mount Everest,</a:t>
            </a:r>
          </a:p>
          <a:p>
            <a:pPr marL="0" indent="0">
              <a:buNone/>
            </a:pPr>
            <a:r>
              <a:rPr lang="en-US" sz="2400" dirty="0"/>
              <a:t>Lake Baikal,</a:t>
            </a:r>
          </a:p>
          <a:p>
            <a:pPr marL="0" indent="0">
              <a:buNone/>
            </a:pPr>
            <a:r>
              <a:rPr lang="en-US" sz="2400" dirty="0"/>
              <a:t>McDonalds,</a:t>
            </a:r>
          </a:p>
          <a:p>
            <a:pPr marL="0" indent="0">
              <a:buNone/>
            </a:pPr>
            <a:r>
              <a:rPr lang="en-US" sz="2400" dirty="0"/>
              <a:t>St. Joseph Church,</a:t>
            </a:r>
          </a:p>
          <a:p>
            <a:pPr marL="0" indent="0">
              <a:buNone/>
            </a:pPr>
            <a:r>
              <a:rPr lang="en-US" sz="2400" dirty="0"/>
              <a:t>British Airways,</a:t>
            </a:r>
            <a:endParaRPr lang="tr-TR" sz="2400" dirty="0"/>
          </a:p>
          <a:p>
            <a:pPr marL="0" indent="0">
              <a:buNone/>
            </a:pPr>
            <a:r>
              <a:rPr lang="en-US" sz="2400" dirty="0"/>
              <a:t>Kennedy Airport,</a:t>
            </a:r>
            <a:endParaRPr lang="tr-TR" sz="2400" dirty="0"/>
          </a:p>
          <a:p>
            <a:pPr marL="0" indent="0">
              <a:buNone/>
            </a:pPr>
            <a:r>
              <a:rPr lang="en-US" sz="2400" dirty="0"/>
              <a:t>By bus.....etc.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351693"/>
            <a:ext cx="5183188" cy="759656"/>
          </a:xfrm>
        </p:spPr>
        <p:txBody>
          <a:bodyPr>
            <a:normAutofit/>
          </a:bodyPr>
          <a:lstStyle/>
          <a:p>
            <a:r>
              <a:rPr lang="en-US" sz="2200" b="0" dirty="0"/>
              <a:t> (f) Articles' are </a:t>
            </a:r>
            <a:r>
              <a:rPr lang="en-US" sz="2200" dirty="0"/>
              <a:t>NOT</a:t>
            </a:r>
            <a:r>
              <a:rPr lang="en-US" sz="2200" b="0" dirty="0"/>
              <a:t> used when we speak about things, meals in general.</a:t>
            </a:r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1111349"/>
            <a:ext cx="5183188" cy="50783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I like tea.</a:t>
            </a:r>
          </a:p>
          <a:p>
            <a:pPr marL="0" indent="0">
              <a:buNone/>
            </a:pPr>
            <a:r>
              <a:rPr lang="en-US" sz="2400" dirty="0"/>
              <a:t>She likes reading books.</a:t>
            </a:r>
          </a:p>
          <a:p>
            <a:pPr marL="0" indent="0">
              <a:buNone/>
            </a:pPr>
            <a:r>
              <a:rPr lang="en-US" sz="2400" dirty="0"/>
              <a:t>Dinner is ready.</a:t>
            </a:r>
            <a:endParaRPr lang="tr-TR" sz="24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7986F-A5EE-4FBC-8C22-09F1D985A50E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727151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Repetition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of </a:t>
            </a:r>
            <a:r>
              <a:rPr lang="tr-TR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Article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:--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/>
              <a:t>(*) When two or more connected nouns refer to the same person or thing,</a:t>
            </a:r>
          </a:p>
          <a:p>
            <a:pPr marL="0" indent="0">
              <a:buNone/>
            </a:pPr>
            <a:r>
              <a:rPr lang="en-US" sz="2400" dirty="0"/>
              <a:t> the article is normally used before the first noun only; but when two or </a:t>
            </a:r>
          </a:p>
          <a:p>
            <a:pPr marL="0" indent="0">
              <a:buNone/>
            </a:pPr>
            <a:r>
              <a:rPr lang="en-US" sz="2400" dirty="0" err="1"/>
              <a:t>moreconnected</a:t>
            </a:r>
            <a:r>
              <a:rPr lang="en-US" sz="2400" dirty="0"/>
              <a:t> nouns refer to different persons or things, the article is used </a:t>
            </a:r>
          </a:p>
          <a:p>
            <a:pPr marL="0" indent="0">
              <a:buNone/>
            </a:pPr>
            <a:r>
              <a:rPr lang="en-US" sz="2400" dirty="0"/>
              <a:t> before each :    </a:t>
            </a:r>
          </a:p>
          <a:p>
            <a:pPr marL="0" indent="0">
              <a:buNone/>
            </a:pPr>
            <a:r>
              <a:rPr lang="en-US" sz="2400" dirty="0"/>
              <a:t>        </a:t>
            </a:r>
          </a:p>
          <a:p>
            <a:pPr marL="0" indent="0">
              <a:buNone/>
            </a:pPr>
            <a:r>
              <a:rPr lang="en-US" sz="2400" dirty="0"/>
              <a:t>            *   </a:t>
            </a:r>
            <a:r>
              <a:rPr lang="en-US" sz="2400" b="1" dirty="0"/>
              <a:t>The Principal and Secretary </a:t>
            </a:r>
            <a:r>
              <a:rPr lang="en-US" sz="2400" dirty="0"/>
              <a:t>had come.</a:t>
            </a:r>
          </a:p>
          <a:p>
            <a:pPr marL="0" indent="0">
              <a:buNone/>
            </a:pPr>
            <a:r>
              <a:rPr lang="en-US" sz="2400" dirty="0"/>
              <a:t>              [ Both nouns are used for the same person. ]</a:t>
            </a:r>
          </a:p>
          <a:p>
            <a:pPr marL="0" indent="0">
              <a:buNone/>
            </a:pPr>
            <a:r>
              <a:rPr lang="en-US" sz="2400" dirty="0"/>
              <a:t> </a:t>
            </a:r>
          </a:p>
          <a:p>
            <a:pPr marL="0" indent="0">
              <a:buNone/>
            </a:pPr>
            <a:r>
              <a:rPr lang="en-US" sz="2400" dirty="0"/>
              <a:t>            *   </a:t>
            </a:r>
            <a:r>
              <a:rPr lang="en-US" sz="2400" b="1" dirty="0"/>
              <a:t>The Principal </a:t>
            </a:r>
            <a:r>
              <a:rPr lang="en-US" sz="2400" dirty="0"/>
              <a:t>and </a:t>
            </a:r>
            <a:r>
              <a:rPr lang="en-US" sz="2400" b="1" dirty="0"/>
              <a:t>the Secretary </a:t>
            </a:r>
            <a:r>
              <a:rPr lang="en-US" sz="2400" dirty="0"/>
              <a:t>had come.</a:t>
            </a:r>
          </a:p>
          <a:p>
            <a:pPr marL="0" indent="0">
              <a:buNone/>
            </a:pPr>
            <a:r>
              <a:rPr lang="en-US" sz="2400" dirty="0"/>
              <a:t>              [The two posts are held by two different persons.]</a:t>
            </a:r>
            <a:endParaRPr lang="tr-TR" sz="24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C168B-18A5-42A1-829B-051236719DBA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0575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{1} ‘</a:t>
            </a:r>
            <a:r>
              <a:rPr lang="tr-TR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’ is </a:t>
            </a:r>
            <a:r>
              <a:rPr lang="tr-TR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used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:-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0" dirty="0"/>
              <a:t>(a)  When the same thing or person mentioned again, that is, a particular thing or person.</a:t>
            </a:r>
            <a:endParaRPr lang="tr-TR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 </a:t>
            </a:r>
            <a:endParaRPr lang="tr-TR" sz="2400" u="sng" dirty="0"/>
          </a:p>
          <a:p>
            <a:pPr marL="0" indent="0">
              <a:buNone/>
            </a:pPr>
            <a:r>
              <a:rPr lang="en-US" sz="2400" dirty="0"/>
              <a:t>I bought an orange. </a:t>
            </a: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orange</a:t>
            </a:r>
            <a:r>
              <a:rPr lang="en-US" sz="2400" dirty="0"/>
              <a:t> is sweet.. 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2200" b="0" dirty="0"/>
              <a:t>(b)  When  there  is  only  one  such thing.</a:t>
            </a:r>
            <a:endParaRPr lang="tr-TR" sz="2200" b="0" dirty="0"/>
          </a:p>
          <a:p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</a:t>
            </a:r>
            <a:endParaRPr lang="tr-TR" sz="2400" u="sng" dirty="0"/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earth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sun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moon</a:t>
            </a:r>
            <a:r>
              <a:rPr lang="en-US" sz="2400" dirty="0"/>
              <a:t> </a:t>
            </a:r>
            <a:endParaRPr lang="tr-TR" sz="240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07FDA-4D6F-430B-8BB7-9620E914811B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09842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404735"/>
            <a:ext cx="5157787" cy="884420"/>
          </a:xfrm>
        </p:spPr>
        <p:txBody>
          <a:bodyPr>
            <a:normAutofit/>
          </a:bodyPr>
          <a:lstStyle/>
          <a:p>
            <a:r>
              <a:rPr lang="en-US" sz="2200" b="0" dirty="0"/>
              <a:t>(c)  Before  the  names  of  famous  buildings, etc.</a:t>
            </a:r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1289155"/>
            <a:ext cx="5157787" cy="49005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 </a:t>
            </a:r>
            <a:endParaRPr lang="tr-TR" sz="2400" u="sng" dirty="0"/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Eiffel Tower</a:t>
            </a:r>
            <a:r>
              <a:rPr lang="en-US" sz="2400" dirty="0"/>
              <a:t>, 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Great Wall of China</a:t>
            </a:r>
            <a:r>
              <a:rPr lang="en-US" sz="2400" dirty="0"/>
              <a:t>. 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404735"/>
            <a:ext cx="5183188" cy="884420"/>
          </a:xfrm>
        </p:spPr>
        <p:txBody>
          <a:bodyPr>
            <a:normAutofit/>
          </a:bodyPr>
          <a:lstStyle/>
          <a:p>
            <a:r>
              <a:rPr lang="en-US" sz="2200" b="0" dirty="0"/>
              <a:t> (d)  When a singular noun is used to point out a whole class, race, group, etc.</a:t>
            </a:r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1289155"/>
            <a:ext cx="5183188" cy="49005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 </a:t>
            </a:r>
            <a:endParaRPr lang="tr-TR" sz="2400" u="sng" dirty="0"/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bear</a:t>
            </a:r>
            <a:r>
              <a:rPr lang="en-US" sz="2400" dirty="0"/>
              <a:t> is a strong animal. </a:t>
            </a:r>
            <a:endParaRPr lang="tr-TR" sz="24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35CD2-E212-4651-AB36-E60149B4A7AA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944095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359764"/>
            <a:ext cx="5157787" cy="1321399"/>
          </a:xfrm>
        </p:spPr>
        <p:txBody>
          <a:bodyPr>
            <a:normAutofit/>
          </a:bodyPr>
          <a:lstStyle/>
          <a:p>
            <a:r>
              <a:rPr lang="en-US" sz="2200" b="0" dirty="0"/>
              <a:t>(e)  Before the special names of a rivers, seas, oceans, mountain ranges, groups of islands, certain organizations, political parties, and countries. </a:t>
            </a:r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1681163"/>
            <a:ext cx="5157787" cy="45085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u="sng" dirty="0"/>
              <a:t>Example: </a:t>
            </a:r>
            <a:endParaRPr lang="tr-TR" sz="2400" u="sng" dirty="0"/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U.S.A.</a:t>
            </a:r>
            <a:endParaRPr lang="tr-TR" sz="2400" b="1" dirty="0"/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U.K.</a:t>
            </a:r>
            <a:endParaRPr lang="tr-TR" sz="2400" b="1" dirty="0"/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  </a:t>
            </a:r>
            <a:r>
              <a:rPr lang="en-US" sz="2400" b="1" dirty="0"/>
              <a:t>U.S.S.R</a:t>
            </a:r>
            <a:r>
              <a:rPr lang="en-US" sz="2400" dirty="0"/>
              <a:t>.  </a:t>
            </a:r>
            <a:endParaRPr lang="tr-TR" sz="2400" dirty="0"/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U.A.R.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Nile</a:t>
            </a:r>
            <a:endParaRPr lang="tr-TR" sz="2400" b="1" dirty="0"/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Dead Sea</a:t>
            </a:r>
            <a:endParaRPr lang="tr-TR" sz="2400" b="1" dirty="0"/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Pacific Ocean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Himalayas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United Nations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Republican Party</a:t>
            </a:r>
            <a:r>
              <a:rPr lang="en-US" sz="2400" dirty="0"/>
              <a:t>, etc. 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464695"/>
            <a:ext cx="5183188" cy="1216468"/>
          </a:xfrm>
        </p:spPr>
        <p:txBody>
          <a:bodyPr>
            <a:normAutofit/>
          </a:bodyPr>
          <a:lstStyle/>
          <a:p>
            <a:r>
              <a:rPr lang="en-US" sz="2200" b="0" dirty="0"/>
              <a:t>(g) Before the names of holy or important books.</a:t>
            </a:r>
            <a:endParaRPr lang="tr-TR" sz="2200" b="0" dirty="0"/>
          </a:p>
          <a:p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1681163"/>
            <a:ext cx="5183188" cy="4508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   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Koran</a:t>
            </a: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b="1" dirty="0"/>
              <a:t>Bible</a:t>
            </a:r>
            <a:r>
              <a:rPr lang="en-US" sz="2400" dirty="0"/>
              <a:t> </a:t>
            </a:r>
            <a:endParaRPr lang="tr-TR" sz="24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3BD8-95C3-435D-96D0-DEC5E759F99A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60792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329785"/>
            <a:ext cx="5157787" cy="809468"/>
          </a:xfrm>
        </p:spPr>
        <p:txBody>
          <a:bodyPr>
            <a:normAutofit/>
          </a:bodyPr>
          <a:lstStyle/>
          <a:p>
            <a:r>
              <a:rPr lang="en-US" sz="2200" b="0" dirty="0"/>
              <a:t>(h) Before an adjective when the noun is understood.</a:t>
            </a:r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1139253"/>
            <a:ext cx="5157787" cy="50504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</a:t>
            </a:r>
            <a:r>
              <a:rPr lang="en-US" sz="2400" dirty="0"/>
              <a:t>   </a:t>
            </a:r>
            <a:endParaRPr lang="tr-TR" sz="2400" dirty="0"/>
          </a:p>
          <a:p>
            <a:pPr marL="0" indent="0">
              <a:buNone/>
            </a:pPr>
            <a:r>
              <a:rPr lang="en-US" sz="2400" b="1" dirty="0"/>
              <a:t>The poor </a:t>
            </a:r>
            <a:r>
              <a:rPr lang="en-US" sz="2400" dirty="0"/>
              <a:t>need help. 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329785"/>
            <a:ext cx="5183188" cy="809468"/>
          </a:xfrm>
        </p:spPr>
        <p:txBody>
          <a:bodyPr>
            <a:normAutofit/>
          </a:bodyPr>
          <a:lstStyle/>
          <a:p>
            <a:r>
              <a:rPr lang="tr-TR" sz="2200" b="0" dirty="0"/>
              <a:t>(i) </a:t>
            </a:r>
            <a:r>
              <a:rPr lang="tr-TR" sz="2200" b="0" dirty="0" err="1"/>
              <a:t>Before</a:t>
            </a:r>
            <a:r>
              <a:rPr lang="tr-TR" sz="2200" b="0" dirty="0"/>
              <a:t> </a:t>
            </a:r>
            <a:r>
              <a:rPr lang="tr-TR" sz="2200" b="0" dirty="0" err="1"/>
              <a:t>Superlatives</a:t>
            </a:r>
            <a:r>
              <a:rPr lang="tr-TR" sz="2200" b="0" dirty="0"/>
              <a:t>:</a:t>
            </a:r>
          </a:p>
          <a:p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1139253"/>
            <a:ext cx="5183188" cy="50504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u="sng" dirty="0" err="1"/>
              <a:t>Example</a:t>
            </a:r>
            <a:r>
              <a:rPr lang="tr-TR" sz="2400" u="sng" dirty="0"/>
              <a:t>: </a:t>
            </a:r>
          </a:p>
          <a:p>
            <a:pPr marL="0" indent="0">
              <a:buNone/>
            </a:pPr>
            <a:r>
              <a:rPr lang="en-US" sz="2400" b="1" dirty="0"/>
              <a:t>The highest </a:t>
            </a:r>
            <a:r>
              <a:rPr lang="en-US" sz="2400" dirty="0"/>
              <a:t>mountain.</a:t>
            </a:r>
          </a:p>
          <a:p>
            <a:pPr marL="0" indent="0">
              <a:buNone/>
            </a:pPr>
            <a:r>
              <a:rPr lang="en-US" sz="2400" b="1" dirty="0"/>
              <a:t>The best </a:t>
            </a:r>
            <a:r>
              <a:rPr lang="en-US" sz="2400" dirty="0"/>
              <a:t>book.</a:t>
            </a:r>
            <a:endParaRPr lang="tr-TR" sz="24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EC991-053D-49D9-9E5D-B3A4215A1DF9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285724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509666"/>
            <a:ext cx="5157787" cy="1171497"/>
          </a:xfrm>
        </p:spPr>
        <p:txBody>
          <a:bodyPr>
            <a:normAutofit/>
          </a:bodyPr>
          <a:lstStyle/>
          <a:p>
            <a:r>
              <a:rPr lang="tr-TR" sz="2200" b="0" dirty="0"/>
              <a:t> (j) </a:t>
            </a:r>
            <a:r>
              <a:rPr lang="tr-TR" sz="2200" b="0" dirty="0" err="1"/>
              <a:t>Before</a:t>
            </a:r>
            <a:r>
              <a:rPr lang="tr-TR" sz="2200" b="0" dirty="0"/>
              <a:t> </a:t>
            </a:r>
            <a:r>
              <a:rPr lang="tr-TR" sz="2200" b="0" dirty="0" err="1"/>
              <a:t>Ordinal</a:t>
            </a:r>
            <a:r>
              <a:rPr lang="tr-TR" sz="2200" b="0" dirty="0"/>
              <a:t> </a:t>
            </a:r>
            <a:r>
              <a:rPr lang="tr-TR" sz="2200" b="0" dirty="0" err="1"/>
              <a:t>Numbers</a:t>
            </a:r>
            <a:r>
              <a:rPr lang="tr-TR" sz="2200" b="0" dirty="0"/>
              <a:t> :</a:t>
            </a:r>
          </a:p>
          <a:p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1681163"/>
            <a:ext cx="5157787" cy="4508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Examples:</a:t>
            </a:r>
            <a:endParaRPr lang="tr-TR" sz="2400" u="sng" dirty="0"/>
          </a:p>
          <a:p>
            <a:pPr marL="0" indent="0">
              <a:buNone/>
            </a:pPr>
            <a:r>
              <a:rPr lang="en-US" sz="2400" b="1" dirty="0"/>
              <a:t>The first </a:t>
            </a:r>
            <a:r>
              <a:rPr lang="en-US" sz="2400" dirty="0"/>
              <a:t>runner up, </a:t>
            </a:r>
          </a:p>
          <a:p>
            <a:pPr marL="0" indent="0">
              <a:buNone/>
            </a:pPr>
            <a:r>
              <a:rPr lang="en-US" sz="2400" b="1" dirty="0"/>
              <a:t>The sixth </a:t>
            </a:r>
            <a:r>
              <a:rPr lang="en-US" sz="2400" dirty="0"/>
              <a:t>chapter, </a:t>
            </a:r>
          </a:p>
          <a:p>
            <a:pPr marL="0" indent="0">
              <a:buNone/>
            </a:pPr>
            <a:r>
              <a:rPr lang="en-US" sz="2400" b="1" dirty="0"/>
              <a:t>The second </a:t>
            </a:r>
            <a:r>
              <a:rPr lang="en-US" sz="2400" dirty="0"/>
              <a:t>winner, etc.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509666"/>
            <a:ext cx="5183188" cy="1171497"/>
          </a:xfrm>
        </p:spPr>
        <p:txBody>
          <a:bodyPr>
            <a:normAutofit/>
          </a:bodyPr>
          <a:lstStyle/>
          <a:p>
            <a:r>
              <a:rPr lang="tr-TR" sz="2200" b="0" dirty="0"/>
              <a:t>(k) </a:t>
            </a:r>
            <a:r>
              <a:rPr lang="tr-TR" sz="2200" b="0" dirty="0" err="1"/>
              <a:t>Before</a:t>
            </a:r>
            <a:r>
              <a:rPr lang="tr-TR" sz="2200" b="0" dirty="0"/>
              <a:t> Musical Instruments :</a:t>
            </a:r>
          </a:p>
          <a:p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1681163"/>
            <a:ext cx="5183188" cy="4508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Examples: </a:t>
            </a:r>
          </a:p>
          <a:p>
            <a:pPr marL="0" indent="0">
              <a:buNone/>
            </a:pPr>
            <a:r>
              <a:rPr lang="en-US" sz="2400" dirty="0"/>
              <a:t>Tanisha can play </a:t>
            </a:r>
            <a:r>
              <a:rPr lang="en-US" sz="2400" b="1" dirty="0"/>
              <a:t>the sitar</a:t>
            </a:r>
            <a:r>
              <a:rPr lang="en-US" sz="2400" dirty="0"/>
              <a:t>.</a:t>
            </a:r>
          </a:p>
          <a:p>
            <a:pPr marL="0" indent="0">
              <a:buNone/>
            </a:pPr>
            <a:r>
              <a:rPr lang="en-US" sz="2400" dirty="0"/>
              <a:t>Amit wants to play </a:t>
            </a:r>
            <a:r>
              <a:rPr lang="en-US" sz="2400" b="1" dirty="0"/>
              <a:t>the flute</a:t>
            </a:r>
            <a:r>
              <a:rPr lang="en-US" sz="2400" dirty="0"/>
              <a:t>.</a:t>
            </a:r>
            <a:endParaRPr lang="tr-TR" sz="24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94DCF-3BE4-4F4D-8ECE-2ED1501D118A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717448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434715"/>
            <a:ext cx="5157787" cy="794478"/>
          </a:xfrm>
        </p:spPr>
        <p:txBody>
          <a:bodyPr>
            <a:normAutofit/>
          </a:bodyPr>
          <a:lstStyle/>
          <a:p>
            <a:r>
              <a:rPr lang="tr-TR" sz="2200" b="0" dirty="0"/>
              <a:t>(l) </a:t>
            </a:r>
            <a:r>
              <a:rPr lang="tr-TR" sz="2200" b="0" dirty="0" err="1"/>
              <a:t>Before</a:t>
            </a:r>
            <a:r>
              <a:rPr lang="tr-TR" sz="2200" b="0" dirty="0"/>
              <a:t> a </a:t>
            </a:r>
            <a:r>
              <a:rPr lang="tr-TR" sz="2200" b="0" dirty="0" err="1"/>
              <a:t>family</a:t>
            </a:r>
            <a:r>
              <a:rPr lang="tr-TR" sz="2200" b="0" dirty="0"/>
              <a:t>:</a:t>
            </a:r>
          </a:p>
          <a:p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1229193"/>
            <a:ext cx="5157787" cy="49604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 </a:t>
            </a:r>
            <a:r>
              <a:rPr lang="en-US" sz="2400" dirty="0"/>
              <a:t> </a:t>
            </a:r>
            <a:endParaRPr lang="tr-TR" sz="2400" dirty="0"/>
          </a:p>
          <a:p>
            <a:pPr marL="0" indent="0">
              <a:buNone/>
            </a:pPr>
            <a:r>
              <a:rPr lang="en-US" sz="2400" b="1" dirty="0"/>
              <a:t>The </a:t>
            </a:r>
            <a:r>
              <a:rPr lang="en-US" sz="2400" b="1" dirty="0" err="1"/>
              <a:t>Sharmas</a:t>
            </a:r>
            <a:r>
              <a:rPr lang="en-US" sz="2400" b="1" dirty="0"/>
              <a:t> </a:t>
            </a:r>
            <a:r>
              <a:rPr lang="en-US" sz="2400" dirty="0"/>
              <a:t>are throwing a party.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434715"/>
            <a:ext cx="5183188" cy="794478"/>
          </a:xfrm>
        </p:spPr>
        <p:txBody>
          <a:bodyPr>
            <a:normAutofit/>
          </a:bodyPr>
          <a:lstStyle/>
          <a:p>
            <a:r>
              <a:rPr lang="en-US" sz="2200" b="0" dirty="0"/>
              <a:t>(m) With comparatives as Adverbs :</a:t>
            </a:r>
            <a:endParaRPr lang="tr-TR" sz="2200" b="0" dirty="0"/>
          </a:p>
          <a:p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1229193"/>
            <a:ext cx="5183188" cy="49604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</a:t>
            </a:r>
            <a:r>
              <a:rPr lang="en-US" sz="2400" dirty="0"/>
              <a:t>  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sooner </a:t>
            </a:r>
            <a:r>
              <a:rPr lang="en-US" sz="2400" b="1" dirty="0"/>
              <a:t>the</a:t>
            </a:r>
            <a:r>
              <a:rPr lang="en-US" sz="2400" dirty="0"/>
              <a:t> better,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more </a:t>
            </a:r>
            <a:r>
              <a:rPr lang="en-US" sz="2400" b="1" dirty="0"/>
              <a:t>the</a:t>
            </a:r>
            <a:r>
              <a:rPr lang="en-US" sz="2400" dirty="0"/>
              <a:t> </a:t>
            </a:r>
            <a:r>
              <a:rPr lang="en-US" sz="2400" dirty="0" err="1"/>
              <a:t>merrior</a:t>
            </a:r>
            <a:r>
              <a:rPr lang="en-US" sz="2400" dirty="0"/>
              <a:t>,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more they get, </a:t>
            </a:r>
            <a:r>
              <a:rPr lang="en-US" sz="2400" b="1" dirty="0"/>
              <a:t>the</a:t>
            </a:r>
            <a:r>
              <a:rPr lang="en-US" sz="2400" dirty="0"/>
              <a:t> more they want.</a:t>
            </a:r>
            <a:endParaRPr lang="tr-TR" sz="24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0CDAC-3BE7-49FE-B00F-67A94CCF418D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71370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359765"/>
            <a:ext cx="5157787" cy="764498"/>
          </a:xfrm>
        </p:spPr>
        <p:txBody>
          <a:bodyPr>
            <a:normAutofit/>
          </a:bodyPr>
          <a:lstStyle/>
          <a:p>
            <a:r>
              <a:rPr lang="en-US" sz="2200" b="0" dirty="0"/>
              <a:t>(n) When Proper Noun is qualified by an Adjective :</a:t>
            </a:r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1124263"/>
            <a:ext cx="5157787" cy="506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 : </a:t>
            </a:r>
            <a:endParaRPr lang="tr-TR" sz="2400" u="sng" dirty="0"/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immortal Shakespeare </a:t>
            </a:r>
            <a:r>
              <a:rPr lang="en-US" sz="2000" dirty="0"/>
              <a:t>[ </a:t>
            </a:r>
            <a:r>
              <a:rPr lang="en-US" sz="2000" b="1" dirty="0"/>
              <a:t>NOT </a:t>
            </a:r>
            <a:r>
              <a:rPr lang="en-US" sz="2000" dirty="0"/>
              <a:t>immortal Shakespeare]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Great Akbar</a:t>
            </a:r>
            <a:r>
              <a:rPr lang="tr-TR" sz="2400" dirty="0"/>
              <a:t> </a:t>
            </a:r>
            <a:r>
              <a:rPr lang="en-US" sz="2000" dirty="0"/>
              <a:t>[ </a:t>
            </a:r>
            <a:r>
              <a:rPr lang="en-US" sz="2000" b="1" dirty="0"/>
              <a:t>NOT </a:t>
            </a:r>
            <a:r>
              <a:rPr lang="en-US" sz="2000" dirty="0"/>
              <a:t>great Akbar]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Mr. Roy whom you met last night is a terrorist.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359765"/>
            <a:ext cx="5183188" cy="764498"/>
          </a:xfrm>
        </p:spPr>
        <p:txBody>
          <a:bodyPr>
            <a:normAutofit/>
          </a:bodyPr>
          <a:lstStyle/>
          <a:p>
            <a:r>
              <a:rPr lang="en-US" sz="2200" b="0" dirty="0"/>
              <a:t>(o) Before the terms showing Nationality or Community :</a:t>
            </a:r>
            <a:endParaRPr lang="tr-TR" sz="2200" b="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1124263"/>
            <a:ext cx="5183188" cy="506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</a:t>
            </a:r>
            <a:r>
              <a:rPr lang="en-US" sz="2400" dirty="0"/>
              <a:t>  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Indian,</a:t>
            </a:r>
          </a:p>
          <a:p>
            <a:pPr marL="0" indent="0">
              <a:buNone/>
            </a:pPr>
            <a:r>
              <a:rPr lang="en-US" sz="2400" b="1" dirty="0"/>
              <a:t>The</a:t>
            </a:r>
            <a:r>
              <a:rPr lang="en-US" sz="2400" dirty="0"/>
              <a:t> Chinese, etc.</a:t>
            </a:r>
            <a:endParaRPr lang="tr-TR" sz="2400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F38D-FA42-4921-836A-2FC75F5EAD52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46867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374755"/>
            <a:ext cx="5157787" cy="764498"/>
          </a:xfrm>
        </p:spPr>
        <p:txBody>
          <a:bodyPr>
            <a:normAutofit/>
          </a:bodyPr>
          <a:lstStyle/>
          <a:p>
            <a:r>
              <a:rPr lang="en-US" sz="2200" b="0" dirty="0"/>
              <a:t>(p) When special emphasis is intended :</a:t>
            </a:r>
            <a:endParaRPr lang="tr-TR" sz="2200" b="0" dirty="0"/>
          </a:p>
          <a:p>
            <a:endParaRPr lang="tr-TR" sz="2200" b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1139253"/>
            <a:ext cx="5157787" cy="50504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u="sng" dirty="0"/>
              <a:t>Example: </a:t>
            </a:r>
            <a:r>
              <a:rPr lang="en-US" sz="2400" dirty="0"/>
              <a:t> </a:t>
            </a:r>
            <a:endParaRPr lang="tr-TR" sz="2400" dirty="0"/>
          </a:p>
          <a:p>
            <a:pPr marL="0" indent="0">
              <a:buNone/>
            </a:pPr>
            <a:r>
              <a:rPr lang="en-US" sz="2400" dirty="0"/>
              <a:t>This is </a:t>
            </a:r>
            <a:r>
              <a:rPr lang="en-US" sz="2400" b="1" dirty="0"/>
              <a:t>the thing </a:t>
            </a:r>
            <a:r>
              <a:rPr lang="en-US" sz="2400" dirty="0"/>
              <a:t>to do.</a:t>
            </a:r>
          </a:p>
          <a:p>
            <a:pPr marL="0" indent="0">
              <a:buNone/>
            </a:pPr>
            <a:r>
              <a:rPr lang="en-US" sz="2400" dirty="0"/>
              <a:t>He is </a:t>
            </a:r>
            <a:r>
              <a:rPr lang="en-US" sz="2400" b="1" dirty="0"/>
              <a:t>the man </a:t>
            </a:r>
            <a:r>
              <a:rPr lang="en-US" sz="2400" dirty="0"/>
              <a:t>to answer this.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374755"/>
            <a:ext cx="5183188" cy="764498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1139253"/>
            <a:ext cx="5183188" cy="505041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2" name="Slayt Numarası Yer Tutucus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1A6B8-CEF6-49E3-BCB8-521E7BD50B75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6F50-D80F-4D04-A83D-9FD5E2F4F855}" type="datetime1">
              <a:rPr lang="tr-TR" smtClean="0"/>
              <a:pPr/>
              <a:t>05.10.2016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318106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531</Words>
  <PresentationFormat>Özel</PresentationFormat>
  <Paragraphs>141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Office Teması</vt:lpstr>
      <vt:lpstr>Definite  Article 'The'</vt:lpstr>
      <vt:lpstr> {1} ‘The’ is used:-</vt:lpstr>
      <vt:lpstr>Slayt 3</vt:lpstr>
      <vt:lpstr>Slayt 4</vt:lpstr>
      <vt:lpstr>Slayt 5</vt:lpstr>
      <vt:lpstr>Slayt 6</vt:lpstr>
      <vt:lpstr>Slayt 7</vt:lpstr>
      <vt:lpstr>Slayt 8</vt:lpstr>
      <vt:lpstr>Slayt 9</vt:lpstr>
      <vt:lpstr>{2} Articles are not used:-</vt:lpstr>
      <vt:lpstr>Slayt 11</vt:lpstr>
      <vt:lpstr>Slayt 12</vt:lpstr>
      <vt:lpstr>Repetition of Article :--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2016-10-04T01:57:17Z</dcterms:created>
  <dcterms:modified xsi:type="dcterms:W3CDTF">2016-10-05T08:58:52Z</dcterms:modified>
  <cp:category>www.sorubak.com</cp:category>
</cp:coreProperties>
</file>