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2"/>
  </p:notesMasterIdLst>
  <p:sldIdLst>
    <p:sldId id="256" r:id="rId2"/>
    <p:sldId id="296" r:id="rId3"/>
    <p:sldId id="304" r:id="rId4"/>
    <p:sldId id="313" r:id="rId5"/>
    <p:sldId id="259" r:id="rId6"/>
    <p:sldId id="257" r:id="rId7"/>
    <p:sldId id="262" r:id="rId8"/>
    <p:sldId id="263" r:id="rId9"/>
    <p:sldId id="260" r:id="rId10"/>
    <p:sldId id="268" r:id="rId11"/>
    <p:sldId id="265" r:id="rId12"/>
    <p:sldId id="264" r:id="rId13"/>
    <p:sldId id="307" r:id="rId14"/>
    <p:sldId id="272" r:id="rId15"/>
    <p:sldId id="273" r:id="rId16"/>
    <p:sldId id="261" r:id="rId17"/>
    <p:sldId id="258" r:id="rId18"/>
    <p:sldId id="278" r:id="rId19"/>
    <p:sldId id="274" r:id="rId20"/>
    <p:sldId id="310" r:id="rId21"/>
    <p:sldId id="266" r:id="rId22"/>
    <p:sldId id="308" r:id="rId23"/>
    <p:sldId id="269" r:id="rId24"/>
    <p:sldId id="302" r:id="rId25"/>
    <p:sldId id="271" r:id="rId26"/>
    <p:sldId id="305" r:id="rId27"/>
    <p:sldId id="275" r:id="rId28"/>
    <p:sldId id="276" r:id="rId29"/>
    <p:sldId id="277" r:id="rId30"/>
    <p:sldId id="267" r:id="rId31"/>
    <p:sldId id="270" r:id="rId32"/>
    <p:sldId id="279" r:id="rId33"/>
    <p:sldId id="287" r:id="rId34"/>
    <p:sldId id="294" r:id="rId35"/>
    <p:sldId id="306" r:id="rId36"/>
    <p:sldId id="281" r:id="rId37"/>
    <p:sldId id="280" r:id="rId38"/>
    <p:sldId id="301" r:id="rId39"/>
    <p:sldId id="283" r:id="rId40"/>
    <p:sldId id="282" r:id="rId41"/>
    <p:sldId id="284" r:id="rId42"/>
    <p:sldId id="289" r:id="rId43"/>
    <p:sldId id="285" r:id="rId44"/>
    <p:sldId id="295" r:id="rId45"/>
    <p:sldId id="286" r:id="rId46"/>
    <p:sldId id="288" r:id="rId47"/>
    <p:sldId id="290" r:id="rId48"/>
    <p:sldId id="291" r:id="rId49"/>
    <p:sldId id="293" r:id="rId50"/>
    <p:sldId id="309" r:id="rId51"/>
    <p:sldId id="292" r:id="rId52"/>
    <p:sldId id="299" r:id="rId53"/>
    <p:sldId id="312" r:id="rId54"/>
    <p:sldId id="311" r:id="rId55"/>
    <p:sldId id="314" r:id="rId56"/>
    <p:sldId id="300" r:id="rId57"/>
    <p:sldId id="298" r:id="rId58"/>
    <p:sldId id="303" r:id="rId59"/>
    <p:sldId id="297" r:id="rId60"/>
    <p:sldId id="315" r:id="rId6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7D95EC-54F3-4386-A597-F7CAAE2CFA7A}" type="datetimeFigureOut">
              <a:rPr lang="tr-TR" smtClean="0"/>
              <a:pPr/>
              <a:t>23.02.2017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DBF833-0526-4012-8D06-EB53070FD05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BF833-0526-4012-8D06-EB53070FD050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BF833-0526-4012-8D06-EB53070FD050}" type="slidenum">
              <a:rPr lang="tr-TR" smtClean="0"/>
              <a:pPr/>
              <a:t>50</a:t>
            </a:fld>
            <a:endParaRPr lang="tr-T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BF833-0526-4012-8D06-EB53070FD050}" type="slidenum">
              <a:rPr lang="tr-TR" smtClean="0"/>
              <a:pPr/>
              <a:t>54</a:t>
            </a:fld>
            <a:endParaRPr lang="tr-T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BF833-0526-4012-8D06-EB53070FD050}" type="slidenum">
              <a:rPr lang="tr-TR" smtClean="0"/>
              <a:pPr/>
              <a:t>57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BF833-0526-4012-8D06-EB53070FD050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BF833-0526-4012-8D06-EB53070FD050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BF833-0526-4012-8D06-EB53070FD050}" type="slidenum">
              <a:rPr lang="tr-TR" smtClean="0"/>
              <a:pPr/>
              <a:t>18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BF833-0526-4012-8D06-EB53070FD050}" type="slidenum">
              <a:rPr lang="tr-TR" smtClean="0"/>
              <a:pPr/>
              <a:t>25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BF833-0526-4012-8D06-EB53070FD050}" type="slidenum">
              <a:rPr lang="tr-TR" smtClean="0"/>
              <a:pPr/>
              <a:t>29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BF833-0526-4012-8D06-EB53070FD050}" type="slidenum">
              <a:rPr lang="tr-TR" smtClean="0"/>
              <a:pPr/>
              <a:t>33</a:t>
            </a:fld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BF833-0526-4012-8D06-EB53070FD050}" type="slidenum">
              <a:rPr lang="tr-TR" smtClean="0"/>
              <a:pPr/>
              <a:t>39</a:t>
            </a:fld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BF833-0526-4012-8D06-EB53070FD050}" type="slidenum">
              <a:rPr lang="tr-TR" smtClean="0"/>
              <a:pPr/>
              <a:t>45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23.02.2017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1800199"/>
          </a:xfrm>
        </p:spPr>
        <p:txBody>
          <a:bodyPr/>
          <a:lstStyle/>
          <a:p>
            <a:r>
              <a:rPr lang="tr-TR" b="1" dirty="0" smtClean="0"/>
              <a:t>ÇANAKKALE ZAFERİ</a:t>
            </a:r>
            <a:br>
              <a:rPr lang="tr-TR" b="1" dirty="0" smtClean="0"/>
            </a:br>
            <a:r>
              <a:rPr lang="tr-TR" b="1" dirty="0" smtClean="0"/>
              <a:t>18 MART 1915</a:t>
            </a:r>
            <a:endParaRPr lang="tr-TR" b="1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b="1" dirty="0" smtClean="0">
                <a:solidFill>
                  <a:schemeClr val="tx1"/>
                </a:solidFill>
              </a:rPr>
              <a:t>HAZIRLAYAN: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FERİDUN ESER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GEYVE İMAM HATİP LİSESİ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Felsefe Öğretmeni</a:t>
            </a:r>
            <a:endParaRPr lang="tr-TR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 descr="C:\Users\ASUSSS\Desktop\ÇANAKKALE\ÇANAKKALE ZAFERİ-RESİM\1915-canakkale-muharebesi-harita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712968" cy="63143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DÜŞMAN KUVVETLERİNİN GÜCÜ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/>
          </a:bodyPr>
          <a:lstStyle/>
          <a:p>
            <a:pPr algn="ctr"/>
            <a:r>
              <a:rPr lang="tr-TR" b="1" dirty="0" smtClean="0"/>
              <a:t>12 büyük zırhlı gemi, </a:t>
            </a:r>
          </a:p>
          <a:p>
            <a:pPr algn="ctr"/>
            <a:r>
              <a:rPr lang="tr-TR" b="1" dirty="0" smtClean="0"/>
              <a:t>18 muhrip gemi, </a:t>
            </a:r>
          </a:p>
          <a:p>
            <a:pPr algn="ctr"/>
            <a:r>
              <a:rPr lang="tr-TR" b="1" dirty="0" smtClean="0"/>
              <a:t>13 torpido gemisi, </a:t>
            </a:r>
          </a:p>
          <a:p>
            <a:pPr algn="ctr"/>
            <a:r>
              <a:rPr lang="tr-TR" b="1" dirty="0" smtClean="0"/>
              <a:t>7 tarama gemisi, </a:t>
            </a:r>
          </a:p>
          <a:p>
            <a:pPr algn="ctr"/>
            <a:r>
              <a:rPr lang="tr-TR" b="1" dirty="0" smtClean="0"/>
              <a:t>24 denizaltı, </a:t>
            </a:r>
          </a:p>
          <a:p>
            <a:pPr algn="ctr"/>
            <a:r>
              <a:rPr lang="tr-TR" b="1" dirty="0" smtClean="0"/>
              <a:t>42 uçak,</a:t>
            </a:r>
          </a:p>
          <a:p>
            <a:pPr algn="ctr"/>
            <a:r>
              <a:rPr lang="tr-TR" b="1" dirty="0" smtClean="0"/>
              <a:t>506 top </a:t>
            </a:r>
          </a:p>
          <a:p>
            <a:pPr algn="ctr"/>
            <a:r>
              <a:rPr lang="tr-TR" b="1" dirty="0" smtClean="0"/>
              <a:t>ve çok sayıda küçük çaplı gemi </a:t>
            </a:r>
            <a:endParaRPr lang="tr-TR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b="1" dirty="0" smtClean="0"/>
              <a:t>İTİLAF DONANMASI BOĞAZ SULARINDA</a:t>
            </a:r>
            <a:endParaRPr lang="tr-TR" sz="36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C:\Users\ASUSSS\Desktop\ÇANAKKALE\ÇANAKKALE ZAFERİ-RESİM\bls05064330013631606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68760"/>
            <a:ext cx="8640960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İNGİLİZ ZIRHLISI QUEEN ELİZABETH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 descr="C:\Users\aidata\Desktop\Queen_elizabeth-19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357298"/>
            <a:ext cx="8501122" cy="50006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</p:spPr>
        <p:txBody>
          <a:bodyPr>
            <a:noAutofit/>
          </a:bodyPr>
          <a:lstStyle/>
          <a:p>
            <a:r>
              <a:rPr lang="tr-TR" sz="2800" b="1" dirty="0" smtClean="0"/>
              <a:t>DÜŞMAN GEMİLERİ TÜRK TABYALARINI BOMBALIYOR</a:t>
            </a:r>
            <a:br>
              <a:rPr lang="tr-TR" sz="2800" b="1" dirty="0" smtClean="0"/>
            </a:br>
            <a:r>
              <a:rPr lang="tr-TR" sz="2800" b="1" dirty="0" smtClean="0"/>
              <a:t>(İngiliz gemisi </a:t>
            </a:r>
            <a:r>
              <a:rPr lang="tr-TR" sz="2800" b="1" dirty="0" err="1" smtClean="0"/>
              <a:t>Majestic</a:t>
            </a:r>
            <a:r>
              <a:rPr lang="tr-TR" sz="2800" b="1" dirty="0" smtClean="0"/>
              <a:t>)</a:t>
            </a:r>
            <a:endParaRPr lang="tr-TR" sz="28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2290" name="Picture 2" descr="C:\Users\ASUSSS\Desktop\ÇANAKKALE\ÇANAKKALE ZAFERİ-RESİMLER\55eaaaeaf018fbb8f88f0c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85860"/>
            <a:ext cx="8429684" cy="53097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r>
              <a:rPr lang="tr-TR" sz="3600" b="1" dirty="0" smtClean="0"/>
              <a:t>OCEAN ZIRHLISI- İngiliz gemisi </a:t>
            </a:r>
            <a:endParaRPr lang="tr-TR" sz="36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3314" name="Picture 2" descr="C:\Users\ASUSSS\Desktop\ÇANAKKALE\ÇANAKKALE ZAFERİ-RESİMLER\55eb454df018fbb8f8b65d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736"/>
            <a:ext cx="8358246" cy="47365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DÜŞMAN DENİZALTISI BOĞAZDA (Fransız denizaltısı </a:t>
            </a:r>
            <a:r>
              <a:rPr lang="tr-TR" b="1" dirty="0" err="1" smtClean="0"/>
              <a:t>Turquouaz</a:t>
            </a:r>
            <a:r>
              <a:rPr lang="tr-TR" b="1" dirty="0" smtClean="0"/>
              <a:t>)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 descr="C:\Users\ASUSSS\Desktop\ÇANAKKALE\ÇANAKKALE ZAFERİ-RESİM\Turquoise-ELD.jpg"/>
          <p:cNvPicPr>
            <a:picLocks noChangeAspect="1" noChangeArrowheads="1"/>
          </p:cNvPicPr>
          <p:nvPr/>
        </p:nvPicPr>
        <p:blipFill>
          <a:blip r:embed="rId2" cstate="print"/>
          <a:srcRect b="8607"/>
          <a:stretch>
            <a:fillRect/>
          </a:stretch>
        </p:blipFill>
        <p:spPr bwMode="auto">
          <a:xfrm>
            <a:off x="467544" y="1628800"/>
            <a:ext cx="8208912" cy="4516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UÇAKLAR KIYIDAKİ TÜRK TABYALARINI VURDULAR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C:\Users\ASUSSS\Desktop\ÇANAKKALE\ÇANAKKALE ZAFERİ-RESİM\images (9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420888"/>
            <a:ext cx="3888432" cy="2376264"/>
          </a:xfrm>
          <a:prstGeom prst="rect">
            <a:avLst/>
          </a:prstGeom>
          <a:noFill/>
        </p:spPr>
      </p:pic>
      <p:pic>
        <p:nvPicPr>
          <p:cNvPr id="6147" name="Picture 3" descr="C:\Users\ASUSSS\Desktop\ÇANAKKALE\ÇANAKKALE ZAFERİ-RESİM\images (10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348880"/>
            <a:ext cx="3816424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TÜRK TABYALARI HAVADAN BOMBALANIYOR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7410" name="Picture 2" descr="C:\Users\ASUSSS\Desktop\ÇANAKKALE\ÇANAKKALE ZAFERİ-RESİM\images (1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628800"/>
            <a:ext cx="8496944" cy="4824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4341" name="Picture 5" descr="C:\Users\ASUSSS\Desktop\ÇANAKKALE\ÇANAKKALE ZAFERİ-RESİM\mehmet-akif-ersoy-şiirle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28800"/>
            <a:ext cx="8136904" cy="4464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4818" name="Picture 2" descr="C:\Users\ASUSSS\Desktop\ÇANAKKALE\ÇANAKKALE ZAFERİ-RESİM\18-Mart-Çanakkale-Zaferi-ve-Şehitleri-Anma-Gün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71500"/>
            <a:ext cx="828092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b="1" dirty="0" smtClean="0"/>
              <a:t>ÇANAKKALE’DE TÜRK UÇAKLARINDAN BİRİ</a:t>
            </a:r>
            <a:endParaRPr lang="tr-TR" sz="32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 descr="C:\Users\aidata\Desktop\canakkale-savasi-hava-harekati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643050"/>
            <a:ext cx="8429684" cy="44291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TÜRK SAVUNMASI – </a:t>
            </a:r>
            <a:br>
              <a:rPr lang="tr-TR" b="1" dirty="0" smtClean="0"/>
            </a:br>
            <a:r>
              <a:rPr lang="tr-TR" b="1" dirty="0" smtClean="0"/>
              <a:t>BOĞAZ KIYISINDAKİ TOPLAR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 descr="C:\Users\ASUSSS\Desktop\ÇANAKKALE\ÇANAKKALE ZAFERİ-RESİM\images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71612"/>
            <a:ext cx="8215370" cy="4464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TÜRK SAVUNMASI</a:t>
            </a:r>
            <a:br>
              <a:rPr lang="tr-TR" b="1" dirty="0" smtClean="0"/>
            </a:br>
            <a:r>
              <a:rPr lang="tr-TR" b="1" dirty="0" smtClean="0"/>
              <a:t>ÇANAKKALE’DE TÜRK TOPÇULARI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 descr="C:\Users\aidata\Desktop\1915 Çanakkale Mevzide Türk Topu ve Mürettebatı.jpg"/>
          <p:cNvPicPr>
            <a:picLocks noChangeAspect="1" noChangeArrowheads="1"/>
          </p:cNvPicPr>
          <p:nvPr/>
        </p:nvPicPr>
        <p:blipFill>
          <a:blip r:embed="rId2" cstate="print"/>
          <a:srcRect b="15159"/>
          <a:stretch>
            <a:fillRect/>
          </a:stretch>
        </p:blipFill>
        <p:spPr bwMode="auto">
          <a:xfrm>
            <a:off x="500034" y="1643050"/>
            <a:ext cx="8143932" cy="45005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BİR GECE BOĞAZA 24 MAYIN DÖKTÜ VE SAVAŞIN SEYRİNİ DEĞİŞTİRDİ 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218" name="Picture 2" descr="C:\Users\ASUSSS\Desktop\ÇANAKKALE\ÇANAKKALE ZAFERİ-RESİM\images (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8424936" cy="4536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b="1" dirty="0" smtClean="0"/>
              <a:t>57. ALAY – TAMAMI ŞEHİT DÜŞTÜ.</a:t>
            </a:r>
            <a:br>
              <a:rPr lang="tr-TR" sz="3200" b="1" dirty="0" smtClean="0"/>
            </a:br>
            <a:r>
              <a:rPr lang="tr-TR" sz="3200" b="1" dirty="0" smtClean="0"/>
              <a:t>TARİHTE, TAMAMI ŞEHİT DÜŞEN TEK BİRLİK!</a:t>
            </a:r>
            <a:endParaRPr lang="tr-TR" sz="32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62" name="Picture 2" descr="C:\Users\ASUSSS\Desktop\ÇANAKKALE\ÇANAKKALE ZAFERİ-RESİMLER\57 PİYADE ALAY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6"/>
            <a:ext cx="8352928" cy="52440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b="1" dirty="0" smtClean="0"/>
              <a:t>SEYİT ONBAŞI, OCEAN ZIRHLISINI VURDU</a:t>
            </a:r>
            <a:endParaRPr lang="tr-TR" sz="36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1266" name="Picture 2" descr="C:\Users\ASUSSS\Desktop\ÇANAKKALE\ÇANAKKALE ZAFERİ-RESİMLER\canakkale_zaferi_ile_ilgili_siirler_h64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628800"/>
            <a:ext cx="8208912" cy="48965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b="1" dirty="0" smtClean="0"/>
              <a:t>FRANSIZ ZIRHLI GEMİSİ BOUVET –</a:t>
            </a:r>
            <a:br>
              <a:rPr lang="tr-TR" sz="3200" b="1" dirty="0" smtClean="0"/>
            </a:br>
            <a:r>
              <a:rPr lang="tr-TR" sz="3200" b="1" dirty="0" smtClean="0"/>
              <a:t>Çanakkale sularına gömülürken)</a:t>
            </a:r>
            <a:endParaRPr lang="tr-TR" sz="32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aidata\Desktop\illustrasy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0174"/>
            <a:ext cx="8215370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b="1" dirty="0" smtClean="0"/>
              <a:t>NUSRET’İN MAYINLARINA ÇARPARAK BATMAYA BAŞLAYAN DÜŞMAN GEMİLERİ</a:t>
            </a:r>
            <a:endParaRPr lang="tr-TR" sz="32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5362" name="Picture 2" descr="C:\Users\ASUSSS\Desktop\ÇANAKKALE\ÇANAKKALE ZAFERİ-RESİMLER\18-Mart-ÇANAKKALE-ZAFERİ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47813"/>
            <a:ext cx="8352928" cy="46174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400" b="1" dirty="0" smtClean="0"/>
              <a:t>İTİLAF DONANMASI MAYINLARA ÇARPARAK PANİKLİYOR VE GERİ ÇEKİLİYOR</a:t>
            </a:r>
            <a:endParaRPr lang="tr-TR" sz="34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6387" name="Picture 3" descr="C:\Users\ASUSSS\Desktop\ÇANAKKALE\ÇANAKKALE ZAFERİ-RESİM\2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14488"/>
            <a:ext cx="8568952" cy="48388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b="1" dirty="0" smtClean="0"/>
              <a:t>DÜŞMAN GEMİLERİ MANEVRA HALİNDE</a:t>
            </a:r>
            <a:endParaRPr lang="tr-TR" sz="36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4" descr="C:\Users\ASUSSS\Desktop\ÇANAKKALE\ÇANAKKALE ZAFERİ-RESİM\18mcd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628800"/>
            <a:ext cx="8352928" cy="49685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“Bugün aldığımız her bir nefes, o gün orada (Çanakkale’de) verilmiş olan son nefes sayesindedir.” </a:t>
            </a:r>
            <a:r>
              <a:rPr lang="tr-TR" dirty="0" smtClean="0"/>
              <a:t>(S. Ahmet </a:t>
            </a:r>
            <a:r>
              <a:rPr lang="tr-TR" dirty="0" err="1" smtClean="0"/>
              <a:t>Sılay</a:t>
            </a:r>
            <a:r>
              <a:rPr lang="tr-TR" dirty="0" smtClean="0"/>
              <a:t>)</a:t>
            </a:r>
            <a:endParaRPr lang="tr-TR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TÜRKLERİN KIYI SAVUNMA HATLARI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Picture 3" descr="C:\Users\ASUSSS\Desktop\ÇANAKKALE\ÇANAKKALE ZAFERİ-RESİM\Siperl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4784"/>
            <a:ext cx="8712968" cy="51129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TÜRKLERİN KIYI SAVUNMA HATLARI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42" name="Picture 2" descr="C:\Users\ASUSSS\Desktop\ÇANAKKALE\ÇANAKKALE ZAFERİ-RESİM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8496944" cy="489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b="1" dirty="0" smtClean="0"/>
              <a:t>KARA SAVAŞLARI,</a:t>
            </a:r>
            <a:br>
              <a:rPr lang="tr-TR" sz="3600" b="1" dirty="0" smtClean="0"/>
            </a:br>
            <a:r>
              <a:rPr lang="tr-TR" sz="3600" b="1" dirty="0" smtClean="0"/>
              <a:t>DÜŞMAN KARAYA ÇIKARMA YAPARKEN</a:t>
            </a:r>
            <a:endParaRPr lang="tr-TR" sz="36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8434" name="Picture 2" descr="C:\Users\ASUSSS\Desktop\ÇANAKKALE\ÇANAKKALE ZAFERİ-RESİM\Gallipoli desembarco Anza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8496944" cy="49685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KARAYA ÇIKMAYA HAZIRLANAN </a:t>
            </a:r>
            <a:br>
              <a:rPr lang="tr-TR" b="1" dirty="0" smtClean="0"/>
            </a:br>
            <a:r>
              <a:rPr lang="tr-TR" b="1" dirty="0" smtClean="0"/>
              <a:t>ANZAK ASKERLERİ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5602" name="Picture 2" descr="C:\Users\ASUSSS\Desktop\ÇANAKKALE\ÇANAKKALE ZAFERİ-RESİM\Lancashire_Fusiliers_boat_Gallipoli_May_19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84784"/>
            <a:ext cx="8235280" cy="489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DÜŞMAN, KARAYA YERLEŞİYOR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2770" name="Picture 2" descr="C:\Users\ASUSSS\Desktop\ÇANAKKALE\ÇANAKKALE ZAFERİ-RESİM\1054925_cd74732064b7a265c1623aca9aef4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8496944" cy="489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3200" b="1" dirty="0" smtClean="0"/>
              <a:t>DÜŞMANIN </a:t>
            </a:r>
            <a:br>
              <a:rPr lang="tr-TR" sz="3200" b="1" dirty="0" smtClean="0"/>
            </a:br>
            <a:r>
              <a:rPr lang="tr-TR" sz="3200" b="1" dirty="0" smtClean="0"/>
              <a:t>KIYIYA YIĞDIĞI MÜHİMMAT VE GIDA MALZEMELERİ</a:t>
            </a:r>
            <a:endParaRPr lang="tr-TR" sz="32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C:\Users\aidata\Desktop\Military_supplies_piled_up_on_Anzac_Cove,_Gallipoli,_May_19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357298"/>
            <a:ext cx="8286808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b="1" dirty="0" smtClean="0"/>
              <a:t>KARA SAVAŞLARI – (TEMSİLİ)</a:t>
            </a:r>
            <a:br>
              <a:rPr lang="tr-TR" sz="3200" b="1" dirty="0" smtClean="0"/>
            </a:br>
            <a:r>
              <a:rPr lang="tr-TR" sz="3200" b="1" dirty="0" smtClean="0"/>
              <a:t>MAVİLER: İTİLAF GÜÇLERİ</a:t>
            </a:r>
            <a:br>
              <a:rPr lang="tr-TR" sz="3200" b="1" dirty="0" smtClean="0"/>
            </a:br>
            <a:r>
              <a:rPr lang="tr-TR" sz="3200" b="1" dirty="0" smtClean="0"/>
              <a:t> SARILAR: OSMANLI ASKERLERİ</a:t>
            </a:r>
            <a:endParaRPr lang="tr-TR" sz="32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482" name="Picture 2" descr="C:\Users\ASUSSS\Desktop\ÇANAKKALE\ÇANAKKALE ZAFERİ-RESİM\canakkale-savasi-ni-maket-ustunde-ogreniyorla-3459359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8640960" cy="49685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b="1" dirty="0" smtClean="0"/>
              <a:t>MUSTAFA KEMAL ÇANAKKALE’DE…</a:t>
            </a:r>
            <a:br>
              <a:rPr lang="tr-TR" sz="3200" b="1" dirty="0" smtClean="0"/>
            </a:br>
            <a:r>
              <a:rPr lang="tr-TR" sz="3200" b="1" dirty="0" smtClean="0"/>
              <a:t>ÇANAKKALE’DE KARA SAVAŞLARININ SEYRİNİ DEĞİŞTİREN KOMUTANDIR.</a:t>
            </a:r>
            <a:endParaRPr lang="tr-TR" sz="32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9458" name="Picture 2" descr="C:\Users\ASUSSS\Desktop\ÇANAKKALE\ÇANAKKALE ZAFERİ-RESİMLER\608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8424936" cy="4824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b="1" dirty="0" smtClean="0">
                <a:solidFill>
                  <a:schemeClr val="bg1">
                    <a:lumMod val="95000"/>
                  </a:schemeClr>
                </a:solidFill>
              </a:rPr>
              <a:t>DAR BİR ALANDA TARİHİN EN KANLI ÇARPIŞMALARI CEREYAN ETTİ</a:t>
            </a:r>
            <a:endParaRPr lang="tr-TR" sz="36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9938" name="Picture 2" descr="C:\Users\ASUSSS\Desktop\ÇANAKKALE\ÇANAKKALE ZAFERİ-RESİMLER\buyuktaarru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8352928" cy="5040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DÜNYA SAVAŞ TARİHİNDE BİR İLK: METREKAREYE 6.000 MERMİ DÜŞTÜ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2533" name="Picture 5" descr="C:\Users\ASUSSS\Desktop\ÇANAKKALE\ÇANAKKALE ZAFERİ-RESİM\canakkale-1915-muze-tiri-basmanede-IHA-20130316AW000163-9-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556792"/>
            <a:ext cx="8424936" cy="4824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Çanakkale, </a:t>
            </a:r>
            <a:r>
              <a:rPr lang="tr-TR" b="1" dirty="0"/>
              <a:t>iman, azim ve kararlılığın modern teknolojiye, üstün silahlara ve sayıca kalabalığa galip </a:t>
            </a:r>
            <a:r>
              <a:rPr lang="tr-TR" b="1" dirty="0" smtClean="0"/>
              <a:t>geldiği yerdir.</a:t>
            </a:r>
          </a:p>
          <a:p>
            <a:endParaRPr lang="tr-TR" dirty="0"/>
          </a:p>
          <a:p>
            <a:r>
              <a:rPr lang="tr-TR" b="1" dirty="0" smtClean="0"/>
              <a:t>Çanakkale Savaşı, dar bir alanda gerçekleştirilen tarihin kaydettiği en yoğun, en kanlı savaştır.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4150954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dirty="0" smtClean="0"/>
              <a:t/>
            </a:r>
            <a:br>
              <a:rPr lang="tr-TR" sz="3600" dirty="0" smtClean="0"/>
            </a:br>
            <a:r>
              <a:rPr lang="tr-TR" sz="3200" b="1" dirty="0" smtClean="0"/>
              <a:t>MERMİLERİN HAVADA ÇARPIŞMA OLASILIĞI NE KADARDIR?</a:t>
            </a:r>
            <a:br>
              <a:rPr lang="tr-TR" sz="3200" b="1" dirty="0" smtClean="0"/>
            </a:br>
            <a:r>
              <a:rPr lang="tr-TR" sz="3200" b="1" dirty="0" smtClean="0"/>
              <a:t>HAVADA ÇARPIŞAN MERMİLER…</a:t>
            </a:r>
            <a:endParaRPr lang="tr-TR" sz="32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21506" name="Picture 2" descr="C:\Users\ASUSSS\Desktop\ÇANAKKALE\ÇANAKKALE ZAFERİ-RESİM\images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60848"/>
            <a:ext cx="3816424" cy="4032448"/>
          </a:xfrm>
          <a:prstGeom prst="rect">
            <a:avLst/>
          </a:prstGeom>
          <a:noFill/>
        </p:spPr>
      </p:pic>
      <p:pic>
        <p:nvPicPr>
          <p:cNvPr id="21507" name="Picture 3" descr="C:\Users\ASUSSS\Desktop\ÇANAKKALE\ÇANAKKALE ZAFERİ-RESİM\images (1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3509" y="2060848"/>
            <a:ext cx="3960440" cy="40324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4" descr="C:\Users\ASUSSS\Desktop\ÇANAKKALE\ÇANAKKALE ZAFERİ-RESİM\IMG_9845_resiz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52413"/>
            <a:ext cx="8496944" cy="6353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7650" name="Picture 2" descr="C:\Users\ASUSSS\Desktop\ÇANAKKALE\ÇANAKKALE ZAFERİ-RESİM\1158b22510d70d7e03c050e2a52e90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2977" y="1556792"/>
            <a:ext cx="5760640" cy="4536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b="1" dirty="0" smtClean="0"/>
              <a:t>SAVAŞTA KULLANILAN BAZI MALZEMELER</a:t>
            </a:r>
            <a:endParaRPr lang="tr-TR" sz="32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3554" name="Picture 2" descr="C:\Users\ASUSSS\Desktop\ÇANAKKALE\ÇANAKKALE ZAFERİ-RESİM\d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8208912" cy="5112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KILIÇ VE SÜNGÜLER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3794" name="Picture 2" descr="C:\Users\ASUSSS\Desktop\ÇANAKKALE\ÇANAKKALE ZAFERİ-RESİM\5.jpg"/>
          <p:cNvPicPr>
            <a:picLocks noChangeAspect="1" noChangeArrowheads="1"/>
          </p:cNvPicPr>
          <p:nvPr/>
        </p:nvPicPr>
        <p:blipFill>
          <a:blip r:embed="rId2" cstate="print"/>
          <a:srcRect t="4724"/>
          <a:stretch>
            <a:fillRect/>
          </a:stretch>
        </p:blipFill>
        <p:spPr bwMode="auto">
          <a:xfrm>
            <a:off x="395536" y="1484784"/>
            <a:ext cx="8352928" cy="489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SAVAŞTA KULLANILAN </a:t>
            </a:r>
            <a:br>
              <a:rPr lang="tr-TR" b="1" dirty="0" smtClean="0"/>
            </a:br>
            <a:r>
              <a:rPr lang="tr-TR" b="1" dirty="0" smtClean="0"/>
              <a:t> BAZI MÜHİMMAT ÖRNEKLERİ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4578" name="Picture 2" descr="C:\Users\ASUSSS\Desktop\ÇANAKKALE\ÇANAKKALE ZAFERİ-RESİM\german-grenad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496962" y="2593306"/>
            <a:ext cx="4720978" cy="2791966"/>
          </a:xfrm>
          <a:prstGeom prst="rect">
            <a:avLst/>
          </a:prstGeom>
          <a:noFill/>
        </p:spPr>
      </p:pic>
      <p:pic>
        <p:nvPicPr>
          <p:cNvPr id="24579" name="Picture 3" descr="C:\Users\ASUSSS\Desktop\ÇANAKKALE\ÇANAKKALE ZAFERİ-RESİM\images (8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1628800"/>
            <a:ext cx="5337943" cy="4680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b="1" dirty="0" smtClean="0"/>
              <a:t>ÇANAKKALE SAVAŞINDA KULLANILAN TÜFEK ÖRNEKLERİ</a:t>
            </a:r>
            <a:endParaRPr lang="tr-TR" sz="36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6626" name="Picture 2" descr="C:\Users\ASUSSS\Desktop\ÇANAKKALE\ÇANAKKALE ZAFERİ-RESİM\4489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8352928" cy="4824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8674" name="Picture 2" descr="C:\Users\ASUSSS\Desktop\ÇANAKKALE\ÇANAKKALE ZAFERİ-RESİM\çanakka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8712968" cy="53471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>
            <a:noAutofit/>
          </a:bodyPr>
          <a:lstStyle/>
          <a:p>
            <a:r>
              <a:rPr lang="tr-TR" sz="3200" b="1" dirty="0" smtClean="0"/>
              <a:t>ÇANAKKALE </a:t>
            </a:r>
            <a:br>
              <a:rPr lang="tr-TR" sz="3200" b="1" dirty="0" smtClean="0"/>
            </a:br>
            <a:r>
              <a:rPr lang="tr-TR" sz="3200" b="1" dirty="0" smtClean="0"/>
              <a:t>GENÇLERİN, ÇOCUKLARIN ŞEHİT DÜŞTÜĞÜ YERDİR</a:t>
            </a:r>
            <a:endParaRPr lang="tr-TR" sz="32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9698" name="Picture 2" descr="C:\Users\ASUSSS\Desktop\ÇANAKKALE\ÇANAKKALE ZAFERİ-RESİM\ak_parti_nevsehir_milletvekillerinden_18_mart_canakkale_zaferi_ve_sehitler_gunu_mesaji_h44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412776"/>
            <a:ext cx="6408713" cy="47066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ÇANAKKALE’DE KADIN SAVAŞÇILAR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1746" name="Picture 2" descr="C:\Users\ASUSSS\Desktop\ÇANAKKALE\ÇANAKKALE ZAFERİ-RESİM\canakkalenin-kadin-keskin-nisancila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28800"/>
            <a:ext cx="8208912" cy="4536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ÇANAKKALE SAVAŞI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1412776"/>
            <a:ext cx="8928992" cy="4968552"/>
          </a:xfrm>
        </p:spPr>
        <p:txBody>
          <a:bodyPr>
            <a:normAutofit/>
          </a:bodyPr>
          <a:lstStyle/>
          <a:p>
            <a:pPr algn="ctr"/>
            <a:r>
              <a:rPr lang="tr-TR" b="1" dirty="0" smtClean="0"/>
              <a:t>YAKLAŞIK 1YIL SÜRMÜŞTÜR.</a:t>
            </a:r>
          </a:p>
          <a:p>
            <a:pPr algn="ctr">
              <a:buNone/>
            </a:pPr>
            <a:endParaRPr lang="tr-TR" b="1" dirty="0" smtClean="0"/>
          </a:p>
          <a:p>
            <a:pPr algn="ctr"/>
            <a:r>
              <a:rPr lang="tr-TR" b="1" dirty="0" smtClean="0"/>
              <a:t>2 AŞAMALIDIR:</a:t>
            </a:r>
          </a:p>
          <a:p>
            <a:pPr marL="0" indent="0" algn="ctr">
              <a:buNone/>
            </a:pPr>
            <a:endParaRPr lang="tr-TR" b="1" dirty="0"/>
          </a:p>
          <a:p>
            <a:pPr marL="0" indent="0">
              <a:buNone/>
            </a:pPr>
            <a:r>
              <a:rPr lang="tr-TR" b="1" dirty="0" smtClean="0"/>
              <a:t> * DENİZ SAVAŞLARI: </a:t>
            </a:r>
            <a:r>
              <a:rPr lang="tr-TR" b="1" dirty="0"/>
              <a:t>       </a:t>
            </a:r>
            <a:r>
              <a:rPr lang="tr-TR" b="1" dirty="0" smtClean="0"/>
              <a:t>         * </a:t>
            </a:r>
            <a:r>
              <a:rPr lang="tr-TR" b="1" dirty="0"/>
              <a:t>KARA SAVAŞLARI: </a:t>
            </a:r>
          </a:p>
          <a:p>
            <a:pPr>
              <a:buNone/>
            </a:pPr>
            <a:r>
              <a:rPr lang="tr-TR" sz="2800" dirty="0" smtClean="0"/>
              <a:t>19 ŞUBAT – 18 MART 1915      25 NİSAN 1915 – 9 OCAK 1916 </a:t>
            </a:r>
            <a:endParaRPr lang="tr-TR" sz="2800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01122" cy="1143000"/>
          </a:xfrm>
        </p:spPr>
        <p:txBody>
          <a:bodyPr>
            <a:normAutofit/>
          </a:bodyPr>
          <a:lstStyle/>
          <a:p>
            <a:r>
              <a:rPr lang="tr-TR" sz="3200" b="1" dirty="0" smtClean="0"/>
              <a:t>ÇANAKKALE CEPHESİNE YARDIM GÖTÜREN TÜRK KADINLARI (yalın ayak, toprak çamur halinde)</a:t>
            </a:r>
            <a:endParaRPr lang="tr-TR" sz="32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 descr="C:\Users\aidata\Desktop\yabancilarin-arsivinden-canakkalenin-kadin-kahramanlari-720x340-00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571612"/>
            <a:ext cx="8501122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ÇANAKKALE – YEMEK MENÜSÜ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22" name="Picture 2" descr="C:\Users\ASUSSS\Desktop\ÇANAKKALE\ÇANAKKALE ZAFERİ-RESİM\canakkale Savasinda Yemek Listesi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268760"/>
            <a:ext cx="8280920" cy="5380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>
                <a:solidFill>
                  <a:schemeClr val="bg1">
                    <a:lumMod val="95000"/>
                  </a:schemeClr>
                </a:solidFill>
              </a:rPr>
              <a:t>ANLADILAR Kİ…</a:t>
            </a:r>
            <a:endParaRPr lang="tr-TR" sz="40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7890" name="Picture 2" descr="C:\Users\ASUSSS\Desktop\ÇANAKKALE\ÇANAKKALE ZAFERİ-RESİMLER\canakkale_zaferi_nin_100_yil_donumu_h25799_b7fc6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099026"/>
            <a:ext cx="8208912" cy="4824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bg1">
                    <a:lumMod val="95000"/>
                  </a:schemeClr>
                </a:solidFill>
              </a:rPr>
              <a:t>ÇANAKKALE SAVAŞINDA </a:t>
            </a:r>
            <a:br>
              <a:rPr lang="tr-TR" b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tr-TR" b="1" dirty="0" smtClean="0">
                <a:solidFill>
                  <a:schemeClr val="bg1">
                    <a:lumMod val="95000"/>
                  </a:schemeClr>
                </a:solidFill>
              </a:rPr>
              <a:t>EN FAZLA ŞEHİT VEREN İLLER</a:t>
            </a:r>
            <a:r>
              <a:rPr lang="tr-TR" b="1" dirty="0" smtClean="0"/>
              <a:t>: 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tr-TR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lang="tr-TR" b="1" dirty="0" smtClean="0">
                <a:solidFill>
                  <a:schemeClr val="bg1">
                    <a:lumMod val="95000"/>
                  </a:schemeClr>
                </a:solidFill>
              </a:rPr>
              <a:t>BURSA</a:t>
            </a:r>
          </a:p>
          <a:p>
            <a:pPr algn="ctr"/>
            <a:r>
              <a:rPr lang="tr-TR" b="1" dirty="0" smtClean="0">
                <a:solidFill>
                  <a:schemeClr val="bg1">
                    <a:lumMod val="95000"/>
                  </a:schemeClr>
                </a:solidFill>
              </a:rPr>
              <a:t>BALIKESİR</a:t>
            </a:r>
          </a:p>
          <a:p>
            <a:pPr algn="ctr"/>
            <a:r>
              <a:rPr lang="tr-TR" b="1" dirty="0" smtClean="0">
                <a:solidFill>
                  <a:schemeClr val="bg1">
                    <a:lumMod val="95000"/>
                  </a:schemeClr>
                </a:solidFill>
              </a:rPr>
              <a:t>KONYA</a:t>
            </a:r>
          </a:p>
          <a:p>
            <a:pPr algn="ctr"/>
            <a:r>
              <a:rPr lang="tr-TR" b="1" dirty="0" smtClean="0">
                <a:solidFill>
                  <a:schemeClr val="bg1">
                    <a:lumMod val="95000"/>
                  </a:schemeClr>
                </a:solidFill>
              </a:rPr>
              <a:t>KASTAMONU</a:t>
            </a:r>
          </a:p>
          <a:p>
            <a:pPr algn="ctr"/>
            <a:r>
              <a:rPr lang="tr-TR" b="1" dirty="0" smtClean="0">
                <a:solidFill>
                  <a:schemeClr val="bg1">
                    <a:lumMod val="95000"/>
                  </a:schemeClr>
                </a:solidFill>
              </a:rPr>
              <a:t>DENİZLİ</a:t>
            </a:r>
          </a:p>
          <a:p>
            <a:pPr algn="ctr"/>
            <a:r>
              <a:rPr lang="tr-TR" b="1" dirty="0" smtClean="0">
                <a:solidFill>
                  <a:schemeClr val="bg1">
                    <a:lumMod val="95000"/>
                  </a:schemeClr>
                </a:solidFill>
              </a:rPr>
              <a:t>MANİSA</a:t>
            </a:r>
            <a:endParaRPr lang="tr-TR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ÇANAKKALE SAVAŞININ SONUÇLARI</a:t>
            </a:r>
            <a:r>
              <a:rPr lang="tr-TR" dirty="0" smtClean="0"/>
              <a:t>	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1. I. Dünya Savaşı 2 yıl daha uzamıştır.</a:t>
            </a:r>
          </a:p>
          <a:p>
            <a:r>
              <a:rPr lang="tr-TR" b="1" dirty="0" smtClean="0"/>
              <a:t>2. Rusya’da rejim değişikliği olmuş, Çarlık yıkılmış ve yerine sosyalist devlet kurulmuştur. Rusya, savaştan çekilmiş ve Doğu Anadolu’yu terk etmiştir.</a:t>
            </a:r>
          </a:p>
          <a:p>
            <a:r>
              <a:rPr lang="tr-TR" b="1" dirty="0" smtClean="0"/>
              <a:t>3. İngiltere ve Fransa’nın itibarı sarsılmıştır.</a:t>
            </a:r>
          </a:p>
          <a:p>
            <a:r>
              <a:rPr lang="tr-TR" b="1" dirty="0" smtClean="0"/>
              <a:t>4. Sömürgelerde milli uyanış ve özgürlük fikirleri uyanmaya başlamıştır.</a:t>
            </a:r>
            <a:endParaRPr lang="tr-TR" b="1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600200"/>
            <a:ext cx="8424936" cy="4525963"/>
          </a:xfrm>
        </p:spPr>
        <p:txBody>
          <a:bodyPr/>
          <a:lstStyle/>
          <a:p>
            <a:r>
              <a:rPr lang="tr-TR" sz="3000" b="1" dirty="0" smtClean="0"/>
              <a:t>DÜŞMAN, DONANMASININ 1 / 3 ‘İNİ KAYBETTİ.</a:t>
            </a:r>
          </a:p>
          <a:p>
            <a:pPr marL="0" indent="0">
              <a:buNone/>
            </a:pPr>
            <a:endParaRPr lang="tr-TR" sz="3000" b="1" dirty="0" smtClean="0"/>
          </a:p>
          <a:p>
            <a:r>
              <a:rPr lang="tr-TR" sz="3000" b="1" dirty="0" smtClean="0"/>
              <a:t>İKİ TARAFTAN YAKLAŞIK 500.000 İNSAN KAYBI OLDU.</a:t>
            </a:r>
          </a:p>
          <a:p>
            <a:endParaRPr lang="tr-TR" sz="3000" b="1" dirty="0"/>
          </a:p>
          <a:p>
            <a:r>
              <a:rPr lang="tr-TR" sz="3000" b="1" dirty="0" smtClean="0"/>
              <a:t>ÇANAKKALE, GEÇİLMEDİ.</a:t>
            </a:r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4363248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ŞEHİTLERİMİZE VEFA BORÇLUYUZ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8914" name="Picture 2" descr="C:\Users\ASUSSS\Desktop\ÇANAKKALE\ÇANAKKALE ZAFERİ-RESİMLER\bir bire hil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337" y="1225559"/>
            <a:ext cx="8352928" cy="50405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ÇANAKKALE – ZAFER ANITI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6866" name="Picture 2" descr="C:\Users\ASUSSS\Desktop\ÇANAKKALE\ÇANAKKALE ZAFERİ-RESİM\18mart-resi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238250"/>
            <a:ext cx="8382000" cy="52150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1986" name="Picture 2" descr="C:\Users\ASUSSS\Desktop\ÇANAKKALE\ÇANAKKALE ZAFERİ-RESİMLER\3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620688"/>
            <a:ext cx="8240464" cy="55446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013176"/>
            <a:ext cx="8229600" cy="1112987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tr-TR" b="1" dirty="0" smtClean="0"/>
              <a:t>FERİDUN ESER</a:t>
            </a:r>
          </a:p>
          <a:p>
            <a:pPr algn="ctr">
              <a:buNone/>
            </a:pPr>
            <a:r>
              <a:rPr lang="tr-TR" b="1" dirty="0" smtClean="0"/>
              <a:t>GEYVE İMAM HATİP LİSESİ</a:t>
            </a:r>
          </a:p>
          <a:p>
            <a:pPr algn="ctr">
              <a:buNone/>
            </a:pPr>
            <a:r>
              <a:rPr lang="tr-TR" b="1" dirty="0" smtClean="0"/>
              <a:t>Felsefe Öğretmeni</a:t>
            </a:r>
            <a:endParaRPr lang="tr-TR" b="1" dirty="0"/>
          </a:p>
        </p:txBody>
      </p:sp>
      <p:pic>
        <p:nvPicPr>
          <p:cNvPr id="35842" name="Picture 2" descr="C:\Users\ASUSSS\Desktop\ÇANAKKALE\ÇANAKKALE ZAFERİ-RESİM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208911" cy="4608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ÇANAKKALE SAVAŞININ SEBEPLERİ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1. İstanbul’u ve boğazları ele geçirerek Osmanlı Devleti’ni savaş dışına itmek</a:t>
            </a:r>
          </a:p>
          <a:p>
            <a:pPr marL="0" indent="0">
              <a:buNone/>
            </a:pPr>
            <a:endParaRPr lang="tr-TR" b="1" dirty="0" smtClean="0"/>
          </a:p>
          <a:p>
            <a:r>
              <a:rPr lang="tr-TR" b="1" dirty="0" smtClean="0"/>
              <a:t>2.İtilaf Devletlerinin Rusya’ya yardım götürmesi ve Rusya’dan yardım alacak yolu ele geçirmek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İçerik Yer Tutucusu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4"/>
          </p:nvPr>
        </p:nvSpPr>
        <p:spPr>
          <a:xfrm>
            <a:off x="4645025" y="1071546"/>
            <a:ext cx="4041775" cy="5054617"/>
          </a:xfrm>
        </p:spPr>
        <p:txBody>
          <a:bodyPr>
            <a:normAutofit fontScale="92500" lnSpcReduction="2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LİSE – ORTAOKUL ÖĞRENCİLERİNE AŞAĞIDAKİ KONULARDA SEMİNER – KONFERANS VERMEKTEYİM:</a:t>
            </a:r>
          </a:p>
          <a:p>
            <a:r>
              <a:rPr lang="tr-TR" b="1" dirty="0" smtClean="0"/>
              <a:t>-DEĞERLER EĞİTİMİ,</a:t>
            </a:r>
          </a:p>
          <a:p>
            <a:r>
              <a:rPr lang="tr-TR" b="1" dirty="0" smtClean="0"/>
              <a:t>-ERMENİ MESELESİ,</a:t>
            </a:r>
          </a:p>
          <a:p>
            <a:r>
              <a:rPr lang="tr-TR" b="1" dirty="0" smtClean="0"/>
              <a:t>-VERİMLİ DERS ÇALIŞMA, MOTİVASYON</a:t>
            </a:r>
          </a:p>
          <a:p>
            <a:r>
              <a:rPr lang="tr-TR" b="1" dirty="0" smtClean="0"/>
              <a:t>-SINAV STRESİYLE BAŞA ÇIKMA</a:t>
            </a:r>
          </a:p>
          <a:p>
            <a:r>
              <a:rPr lang="tr-TR" b="1" dirty="0" smtClean="0"/>
              <a:t>-CEP TELEFONU VE İNTERNET BAĞIMLILIĞINA DUR DİYELİM</a:t>
            </a:r>
          </a:p>
          <a:p>
            <a:r>
              <a:rPr lang="tr-TR" b="1" dirty="0" smtClean="0"/>
              <a:t>ÇANAKKALE ZAFERİ VE MİLLİ DEĞERLERİMİZ</a:t>
            </a:r>
          </a:p>
          <a:p>
            <a:r>
              <a:rPr lang="tr-TR" b="1" dirty="0" smtClean="0"/>
              <a:t>İMAM HATİPLİ OLMA ŞUURU</a:t>
            </a:r>
          </a:p>
          <a:p>
            <a:pPr lvl="1"/>
            <a:r>
              <a:rPr lang="tr-TR" b="1" dirty="0" err="1" smtClean="0"/>
              <a:t>feridun</a:t>
            </a:r>
            <a:r>
              <a:rPr lang="tr-TR" b="1" dirty="0" smtClean="0"/>
              <a:t>.eser@</a:t>
            </a:r>
            <a:r>
              <a:rPr lang="tr-TR" b="1" dirty="0" err="1" smtClean="0"/>
              <a:t>gmail</a:t>
            </a:r>
            <a:r>
              <a:rPr lang="tr-TR" b="1" dirty="0" smtClean="0"/>
              <a:t>.com</a:t>
            </a:r>
            <a:endParaRPr lang="tr-TR" b="1" dirty="0"/>
          </a:p>
        </p:txBody>
      </p:sp>
      <p:pic>
        <p:nvPicPr>
          <p:cNvPr id="1026" name="Picture 2" descr="K:\KİTAP ÇALIŞMALARI\KİTAP ÇALIŞMALARI\hepsi bir arada kitapları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85794"/>
            <a:ext cx="4572000" cy="5562594"/>
          </a:xfrm>
          <a:prstGeom prst="rect">
            <a:avLst/>
          </a:prstGeom>
          <a:noFill/>
        </p:spPr>
      </p:pic>
      <p:sp>
        <p:nvSpPr>
          <p:cNvPr id="10" name="9 Metin Yer Tutucusu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SAVAŞTAKİ ASKER SAYILARI</a:t>
            </a:r>
            <a:endParaRPr lang="tr-TR" sz="4000" b="1" dirty="0"/>
          </a:p>
        </p:txBody>
      </p:sp>
      <p:sp>
        <p:nvSpPr>
          <p:cNvPr id="7" name="6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İNGİLİZ:  470.000</a:t>
            </a:r>
          </a:p>
          <a:p>
            <a:r>
              <a:rPr lang="tr-TR" sz="3600" b="1" dirty="0" smtClean="0">
                <a:solidFill>
                  <a:srgbClr val="FF0000"/>
                </a:solidFill>
              </a:rPr>
              <a:t>FRANSIZ: 80.000</a:t>
            </a:r>
          </a:p>
          <a:p>
            <a:r>
              <a:rPr lang="tr-TR" sz="3600" b="1" dirty="0" smtClean="0">
                <a:solidFill>
                  <a:srgbClr val="FF0000"/>
                </a:solidFill>
              </a:rPr>
              <a:t>TOPLAM:550.000</a:t>
            </a:r>
            <a:endParaRPr lang="tr-TR" sz="3600" b="1" dirty="0">
              <a:solidFill>
                <a:srgbClr val="FF0000"/>
              </a:solidFill>
            </a:endParaRPr>
          </a:p>
        </p:txBody>
      </p:sp>
      <p:sp>
        <p:nvSpPr>
          <p:cNvPr id="8" name="7 İçerik Yer Tutucusu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endParaRPr lang="tr-TR" sz="3600" dirty="0" smtClean="0"/>
          </a:p>
          <a:p>
            <a:pPr>
              <a:buNone/>
            </a:pPr>
            <a:endParaRPr lang="tr-TR" sz="3600" dirty="0" smtClean="0"/>
          </a:p>
          <a:p>
            <a:pPr>
              <a:buNone/>
            </a:pPr>
            <a:r>
              <a:rPr lang="tr-TR" sz="3600" dirty="0" smtClean="0"/>
              <a:t> </a:t>
            </a:r>
            <a:r>
              <a:rPr lang="tr-TR" sz="3600" b="1" dirty="0" smtClean="0">
                <a:solidFill>
                  <a:srgbClr val="00B050"/>
                </a:solidFill>
              </a:rPr>
              <a:t>OSMANLI: 300.000</a:t>
            </a:r>
            <a:endParaRPr lang="tr-TR" sz="3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74638"/>
            <a:ext cx="8606190" cy="922114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bg1">
                    <a:lumMod val="95000"/>
                  </a:schemeClr>
                </a:solidFill>
              </a:rPr>
              <a:t>HARİTA ÜZERİNDE  TEMSİLİ GÖSTERİM</a:t>
            </a:r>
            <a:endParaRPr lang="tr-TR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 descr="C:\Users\ASUSSS\Desktop\ÇANAKKALE\ÇANAKKALE ZAFERİ-RESİM\images-111-yeni-hart-karisik-haritalar-canakkale-savasi-kabartma-h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124744"/>
            <a:ext cx="8712398" cy="5472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ASUSSS\Desktop\ÇANAKKALE\ÇANAKKALE ZAFERİ-RESİM\18martboaztertibatvy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1" y="171450"/>
            <a:ext cx="8712969" cy="6515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523</Words>
  <PresentationFormat>Ekran Gösterisi (4:3)</PresentationFormat>
  <Paragraphs>119</Paragraphs>
  <Slides>60</Slides>
  <Notes>12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60</vt:i4>
      </vt:variant>
    </vt:vector>
  </HeadingPairs>
  <TitlesOfParts>
    <vt:vector size="61" baseType="lpstr">
      <vt:lpstr>Ofis Teması</vt:lpstr>
      <vt:lpstr>ÇANAKKALE ZAFERİ 18 MART 1915</vt:lpstr>
      <vt:lpstr>Slayt 2</vt:lpstr>
      <vt:lpstr>Slayt 3</vt:lpstr>
      <vt:lpstr>Slayt 4</vt:lpstr>
      <vt:lpstr>ÇANAKKALE SAVAŞI</vt:lpstr>
      <vt:lpstr>ÇANAKKALE SAVAŞININ SEBEPLERİ</vt:lpstr>
      <vt:lpstr>SAVAŞTAKİ ASKER SAYILARI</vt:lpstr>
      <vt:lpstr>HARİTA ÜZERİNDE  TEMSİLİ GÖSTERİM</vt:lpstr>
      <vt:lpstr>Slayt 9</vt:lpstr>
      <vt:lpstr>Slayt 10</vt:lpstr>
      <vt:lpstr>DÜŞMAN KUVVETLERİNİN GÜCÜ</vt:lpstr>
      <vt:lpstr>İTİLAF DONANMASI BOĞAZ SULARINDA</vt:lpstr>
      <vt:lpstr>İNGİLİZ ZIRHLISI QUEEN ELİZABETH</vt:lpstr>
      <vt:lpstr>DÜŞMAN GEMİLERİ TÜRK TABYALARINI BOMBALIYOR (İngiliz gemisi Majestic)</vt:lpstr>
      <vt:lpstr>OCEAN ZIRHLISI- İngiliz gemisi </vt:lpstr>
      <vt:lpstr>DÜŞMAN DENİZALTISI BOĞAZDA (Fransız denizaltısı Turquouaz)</vt:lpstr>
      <vt:lpstr>UÇAKLAR KIYIDAKİ TÜRK TABYALARINI VURDULAR</vt:lpstr>
      <vt:lpstr>TÜRK TABYALARI HAVADAN BOMBALANIYOR</vt:lpstr>
      <vt:lpstr>Slayt 19</vt:lpstr>
      <vt:lpstr>ÇANAKKALE’DE TÜRK UÇAKLARINDAN BİRİ</vt:lpstr>
      <vt:lpstr>TÜRK SAVUNMASI –  BOĞAZ KIYISINDAKİ TOPLAR</vt:lpstr>
      <vt:lpstr>TÜRK SAVUNMASI ÇANAKKALE’DE TÜRK TOPÇULARI</vt:lpstr>
      <vt:lpstr>BİR GECE BOĞAZA 24 MAYIN DÖKTÜ VE SAVAŞIN SEYRİNİ DEĞİŞTİRDİ </vt:lpstr>
      <vt:lpstr>57. ALAY – TAMAMI ŞEHİT DÜŞTÜ. TARİHTE, TAMAMI ŞEHİT DÜŞEN TEK BİRLİK!</vt:lpstr>
      <vt:lpstr>SEYİT ONBAŞI, OCEAN ZIRHLISINI VURDU</vt:lpstr>
      <vt:lpstr>FRANSIZ ZIRHLI GEMİSİ BOUVET – Çanakkale sularına gömülürken)</vt:lpstr>
      <vt:lpstr>NUSRET’İN MAYINLARINA ÇARPARAK BATMAYA BAŞLAYAN DÜŞMAN GEMİLERİ</vt:lpstr>
      <vt:lpstr>İTİLAF DONANMASI MAYINLARA ÇARPARAK PANİKLİYOR VE GERİ ÇEKİLİYOR</vt:lpstr>
      <vt:lpstr>DÜŞMAN GEMİLERİ MANEVRA HALİNDE</vt:lpstr>
      <vt:lpstr>TÜRKLERİN KIYI SAVUNMA HATLARI</vt:lpstr>
      <vt:lpstr>TÜRKLERİN KIYI SAVUNMA HATLARI</vt:lpstr>
      <vt:lpstr>KARA SAVAŞLARI, DÜŞMAN KARAYA ÇIKARMA YAPARKEN</vt:lpstr>
      <vt:lpstr>KARAYA ÇIKMAYA HAZIRLANAN  ANZAK ASKERLERİ</vt:lpstr>
      <vt:lpstr>DÜŞMAN, KARAYA YERLEŞİYOR</vt:lpstr>
      <vt:lpstr>DÜŞMANIN  KIYIYA YIĞDIĞI MÜHİMMAT VE GIDA MALZEMELERİ</vt:lpstr>
      <vt:lpstr>KARA SAVAŞLARI – (TEMSİLİ) MAVİLER: İTİLAF GÜÇLERİ  SARILAR: OSMANLI ASKERLERİ</vt:lpstr>
      <vt:lpstr>MUSTAFA KEMAL ÇANAKKALE’DE… ÇANAKKALE’DE KARA SAVAŞLARININ SEYRİNİ DEĞİŞTİREN KOMUTANDIR.</vt:lpstr>
      <vt:lpstr>DAR BİR ALANDA TARİHİN EN KANLI ÇARPIŞMALARI CEREYAN ETTİ</vt:lpstr>
      <vt:lpstr>DÜNYA SAVAŞ TARİHİNDE BİR İLK: METREKAREYE 6.000 MERMİ DÜŞTÜ</vt:lpstr>
      <vt:lpstr> MERMİLERİN HAVADA ÇARPIŞMA OLASILIĞI NE KADARDIR? HAVADA ÇARPIŞAN MERMİLER…</vt:lpstr>
      <vt:lpstr>Slayt 41</vt:lpstr>
      <vt:lpstr>Slayt 42</vt:lpstr>
      <vt:lpstr>SAVAŞTA KULLANILAN BAZI MALZEMELER</vt:lpstr>
      <vt:lpstr>KILIÇ VE SÜNGÜLER</vt:lpstr>
      <vt:lpstr>SAVAŞTA KULLANILAN   BAZI MÜHİMMAT ÖRNEKLERİ</vt:lpstr>
      <vt:lpstr>ÇANAKKALE SAVAŞINDA KULLANILAN TÜFEK ÖRNEKLERİ</vt:lpstr>
      <vt:lpstr>Slayt 47</vt:lpstr>
      <vt:lpstr>ÇANAKKALE  GENÇLERİN, ÇOCUKLARIN ŞEHİT DÜŞTÜĞÜ YERDİR</vt:lpstr>
      <vt:lpstr>ÇANAKKALE’DE KADIN SAVAŞÇILAR</vt:lpstr>
      <vt:lpstr>ÇANAKKALE CEPHESİNE YARDIM GÖTÜREN TÜRK KADINLARI (yalın ayak, toprak çamur halinde)</vt:lpstr>
      <vt:lpstr>ÇANAKKALE – YEMEK MENÜSÜ</vt:lpstr>
      <vt:lpstr>ANLADILAR Kİ…</vt:lpstr>
      <vt:lpstr>ÇANAKKALE SAVAŞINDA  EN FAZLA ŞEHİT VEREN İLLER: </vt:lpstr>
      <vt:lpstr>ÇANAKKALE SAVAŞININ SONUÇLARI </vt:lpstr>
      <vt:lpstr>Slayt 55</vt:lpstr>
      <vt:lpstr>ŞEHİTLERİMİZE VEFA BORÇLUYUZ</vt:lpstr>
      <vt:lpstr>ÇANAKKALE – ZAFER ANITI</vt:lpstr>
      <vt:lpstr>Slayt 58</vt:lpstr>
      <vt:lpstr>Slayt 59</vt:lpstr>
      <vt:lpstr>Slayt 60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2017-02-17T20:38:45Z</dcterms:created>
  <dcterms:modified xsi:type="dcterms:W3CDTF">2017-02-23T07:52:00Z</dcterms:modified>
  <cp:category>www.sorubak.com</cp:category>
</cp:coreProperties>
</file>