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40"/>
  </p:notesMasterIdLst>
  <p:sldIdLst>
    <p:sldId id="273" r:id="rId2"/>
    <p:sldId id="283" r:id="rId3"/>
    <p:sldId id="282" r:id="rId4"/>
    <p:sldId id="288" r:id="rId5"/>
    <p:sldId id="289" r:id="rId6"/>
    <p:sldId id="290" r:id="rId7"/>
    <p:sldId id="291" r:id="rId8"/>
    <p:sldId id="301" r:id="rId9"/>
    <p:sldId id="302" r:id="rId10"/>
    <p:sldId id="294" r:id="rId11"/>
    <p:sldId id="303" r:id="rId12"/>
    <p:sldId id="296" r:id="rId13"/>
    <p:sldId id="295" r:id="rId14"/>
    <p:sldId id="304" r:id="rId15"/>
    <p:sldId id="305" r:id="rId16"/>
    <p:sldId id="306" r:id="rId17"/>
    <p:sldId id="307" r:id="rId18"/>
    <p:sldId id="297" r:id="rId19"/>
    <p:sldId id="298" r:id="rId20"/>
    <p:sldId id="300" r:id="rId21"/>
    <p:sldId id="293" r:id="rId22"/>
    <p:sldId id="284" r:id="rId23"/>
    <p:sldId id="286" r:id="rId24"/>
    <p:sldId id="287" r:id="rId25"/>
    <p:sldId id="318" r:id="rId26"/>
    <p:sldId id="309" r:id="rId27"/>
    <p:sldId id="319" r:id="rId28"/>
    <p:sldId id="310" r:id="rId29"/>
    <p:sldId id="311" r:id="rId30"/>
    <p:sldId id="312" r:id="rId31"/>
    <p:sldId id="314" r:id="rId32"/>
    <p:sldId id="320" r:id="rId33"/>
    <p:sldId id="315" r:id="rId34"/>
    <p:sldId id="321" r:id="rId35"/>
    <p:sldId id="316" r:id="rId36"/>
    <p:sldId id="322" r:id="rId37"/>
    <p:sldId id="317" r:id="rId38"/>
    <p:sldId id="323"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08" autoAdjust="0"/>
    <p:restoredTop sz="94746" autoAdjust="0"/>
  </p:normalViewPr>
  <p:slideViewPr>
    <p:cSldViewPr>
      <p:cViewPr>
        <p:scale>
          <a:sx n="66" d="100"/>
          <a:sy n="66" d="100"/>
        </p:scale>
        <p:origin x="-2100" y="-546"/>
      </p:cViewPr>
      <p:guideLst>
        <p:guide orient="horz" pos="2160"/>
        <p:guide pos="2880"/>
      </p:guideLst>
    </p:cSldViewPr>
  </p:slideViewPr>
  <p:outlineViewPr>
    <p:cViewPr>
      <p:scale>
        <a:sx n="33" d="100"/>
        <a:sy n="33" d="100"/>
      </p:scale>
      <p:origin x="0" y="1635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08E889-36C3-4095-8FBE-07E997BFA0B4}" type="datetimeFigureOut">
              <a:rPr lang="tr-TR" smtClean="0"/>
              <a:pPr/>
              <a:t>18.12.2016</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50474F-8FDB-43AB-942D-34C82AE2E3D1}" type="slidenum">
              <a:rPr lang="tr-TR" smtClean="0"/>
              <a:pPr/>
              <a:t>‹#›</a:t>
            </a:fld>
            <a:endParaRPr lang="tr-TR" dirty="0"/>
          </a:p>
        </p:txBody>
      </p:sp>
    </p:spTree>
    <p:extLst>
      <p:ext uri="{BB962C8B-B14F-4D97-AF65-F5344CB8AC3E}">
        <p14:creationId xmlns:p14="http://schemas.microsoft.com/office/powerpoint/2010/main" xmlns="" val="3669808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C50474F-8FDB-43AB-942D-34C82AE2E3D1}" type="slidenum">
              <a:rPr lang="tr-TR" smtClean="0"/>
              <a:pPr/>
              <a:t>3</a:t>
            </a:fld>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C50474F-8FDB-43AB-942D-34C82AE2E3D1}" type="slidenum">
              <a:rPr lang="tr-TR" smtClean="0"/>
              <a:pPr/>
              <a:t>37</a:t>
            </a:fld>
            <a:endParaRPr lang="tr-T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C50474F-8FDB-43AB-942D-34C82AE2E3D1}" type="slidenum">
              <a:rPr lang="tr-TR" smtClean="0"/>
              <a:pPr/>
              <a:t>38</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346C887F-BBEE-4122-A21C-A624FA5355EE}" type="datetime1">
              <a:rPr lang="tr-TR" smtClean="0"/>
              <a:pPr/>
              <a:t>18.12.2016</a:t>
            </a:fld>
            <a:endParaRPr lang="tr-TR" dirty="0"/>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r>
              <a:rPr lang="tr-TR" smtClean="0"/>
              <a:t>…Egitimhane.com…</a:t>
            </a:r>
            <a:endParaRPr lang="tr-TR" dirty="0"/>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E7FAEDA6-F067-4DA3-BED4-38645F388550}"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3BE95CE-FF9E-4193-83C4-D4E57116B69A}" type="datetime1">
              <a:rPr lang="tr-TR" smtClean="0"/>
              <a:pPr/>
              <a:t>18.12.2016</a:t>
            </a:fld>
            <a:endParaRPr lang="tr-TR" dirty="0"/>
          </a:p>
        </p:txBody>
      </p:sp>
      <p:sp>
        <p:nvSpPr>
          <p:cNvPr id="5" name="4 Altbilgi Yer Tutucusu"/>
          <p:cNvSpPr>
            <a:spLocks noGrp="1"/>
          </p:cNvSpPr>
          <p:nvPr>
            <p:ph type="ftr" sz="quarter" idx="11"/>
          </p:nvPr>
        </p:nvSpPr>
        <p:spPr/>
        <p:txBody>
          <a:bodyPr/>
          <a:lstStyle>
            <a:extLst/>
          </a:lstStyle>
          <a:p>
            <a:r>
              <a:rPr lang="tr-TR" smtClean="0"/>
              <a:t>…Egitimhane.com…</a:t>
            </a:r>
            <a:endParaRPr lang="tr-TR" dirty="0"/>
          </a:p>
        </p:txBody>
      </p:sp>
      <p:sp>
        <p:nvSpPr>
          <p:cNvPr id="6" name="5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2DF0A09F-22A2-4A94-B67C-9C4040FB6F20}" type="datetime1">
              <a:rPr lang="tr-TR" smtClean="0"/>
              <a:pPr/>
              <a:t>18.12.2016</a:t>
            </a:fld>
            <a:endParaRPr lang="tr-TR" dirty="0"/>
          </a:p>
        </p:txBody>
      </p:sp>
      <p:sp>
        <p:nvSpPr>
          <p:cNvPr id="5" name="4 Altbilgi Yer Tutucusu"/>
          <p:cNvSpPr>
            <a:spLocks noGrp="1"/>
          </p:cNvSpPr>
          <p:nvPr>
            <p:ph type="ftr" sz="quarter" idx="11"/>
          </p:nvPr>
        </p:nvSpPr>
        <p:spPr>
          <a:xfrm>
            <a:off x="457200" y="6556248"/>
            <a:ext cx="3657600" cy="228600"/>
          </a:xfrm>
        </p:spPr>
        <p:txBody>
          <a:bodyPr/>
          <a:lstStyle>
            <a:extLst/>
          </a:lstStyle>
          <a:p>
            <a:r>
              <a:rPr lang="tr-TR" smtClean="0"/>
              <a:t>…Egitimhane.com…</a:t>
            </a:r>
            <a:endParaRPr lang="tr-TR" dirty="0"/>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4B3B4319-E19D-4960-ACFF-72E6CEDD2BD2}" type="datetime1">
              <a:rPr lang="tr-TR" smtClean="0"/>
              <a:pPr/>
              <a:t>18.12.2016</a:t>
            </a:fld>
            <a:endParaRPr lang="tr-TR" dirty="0"/>
          </a:p>
        </p:txBody>
      </p:sp>
      <p:sp>
        <p:nvSpPr>
          <p:cNvPr id="5" name="4 Altbilgi Yer Tutucusu"/>
          <p:cNvSpPr>
            <a:spLocks noGrp="1"/>
          </p:cNvSpPr>
          <p:nvPr>
            <p:ph type="ftr" sz="quarter" idx="11"/>
          </p:nvPr>
        </p:nvSpPr>
        <p:spPr/>
        <p:txBody>
          <a:bodyPr/>
          <a:lstStyle>
            <a:extLst/>
          </a:lstStyle>
          <a:p>
            <a:r>
              <a:rPr lang="tr-TR" smtClean="0"/>
              <a:t>…Egitimhane.com…</a:t>
            </a:r>
            <a:endParaRPr lang="tr-TR" dirty="0"/>
          </a:p>
        </p:txBody>
      </p:sp>
      <p:sp>
        <p:nvSpPr>
          <p:cNvPr id="6" name="5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9B65E2E6-C249-4C1F-8C58-5D75EE731A68}" type="datetime1">
              <a:rPr lang="tr-TR" smtClean="0"/>
              <a:pPr/>
              <a:t>18.12.2016</a:t>
            </a:fld>
            <a:endParaRPr lang="tr-TR" dirty="0"/>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r>
              <a:rPr lang="tr-TR" smtClean="0"/>
              <a:t>…Egitimhane.com…</a:t>
            </a:r>
            <a:endParaRPr lang="tr-TR" dirty="0"/>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E7FAEDA6-F067-4DA3-BED4-38645F388550}"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5E8C0EF-F4D2-49FF-B058-4DE503F02834}" type="datetime1">
              <a:rPr lang="tr-TR" smtClean="0"/>
              <a:pPr/>
              <a:t>18.12.2016</a:t>
            </a:fld>
            <a:endParaRPr lang="tr-TR" dirty="0"/>
          </a:p>
        </p:txBody>
      </p:sp>
      <p:sp>
        <p:nvSpPr>
          <p:cNvPr id="6" name="5 Altbilgi Yer Tutucusu"/>
          <p:cNvSpPr>
            <a:spLocks noGrp="1"/>
          </p:cNvSpPr>
          <p:nvPr>
            <p:ph type="ftr" sz="quarter" idx="11"/>
          </p:nvPr>
        </p:nvSpPr>
        <p:spPr/>
        <p:txBody>
          <a:bodyPr/>
          <a:lstStyle>
            <a:extLst/>
          </a:lstStyle>
          <a:p>
            <a:r>
              <a:rPr lang="tr-TR" smtClean="0"/>
              <a:t>…Egitimhane.com…</a:t>
            </a:r>
            <a:endParaRPr lang="tr-TR" dirty="0"/>
          </a:p>
        </p:txBody>
      </p:sp>
      <p:sp>
        <p:nvSpPr>
          <p:cNvPr id="7" name="6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848478E1-B049-41E6-9FA3-8631194F79C0}" type="datetime1">
              <a:rPr lang="tr-TR" smtClean="0"/>
              <a:pPr/>
              <a:t>18.12.2016</a:t>
            </a:fld>
            <a:endParaRPr lang="tr-TR" dirty="0"/>
          </a:p>
        </p:txBody>
      </p:sp>
      <p:sp>
        <p:nvSpPr>
          <p:cNvPr id="8" name="7 Altbilgi Yer Tutucusu"/>
          <p:cNvSpPr>
            <a:spLocks noGrp="1"/>
          </p:cNvSpPr>
          <p:nvPr>
            <p:ph type="ftr" sz="quarter" idx="11"/>
          </p:nvPr>
        </p:nvSpPr>
        <p:spPr/>
        <p:txBody>
          <a:bodyPr/>
          <a:lstStyle>
            <a:extLst/>
          </a:lstStyle>
          <a:p>
            <a:r>
              <a:rPr lang="tr-TR" smtClean="0"/>
              <a:t>…Egitimhane.com…</a:t>
            </a:r>
            <a:endParaRPr lang="tr-TR" dirty="0"/>
          </a:p>
        </p:txBody>
      </p:sp>
      <p:sp>
        <p:nvSpPr>
          <p:cNvPr id="9" name="8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AEFC527-1EA5-4D9A-8B15-1742C9452557}" type="datetime1">
              <a:rPr lang="tr-TR" smtClean="0"/>
              <a:pPr/>
              <a:t>18.12.2016</a:t>
            </a:fld>
            <a:endParaRPr lang="tr-TR" dirty="0"/>
          </a:p>
        </p:txBody>
      </p:sp>
      <p:sp>
        <p:nvSpPr>
          <p:cNvPr id="4" name="3 Altbilgi Yer Tutucusu"/>
          <p:cNvSpPr>
            <a:spLocks noGrp="1"/>
          </p:cNvSpPr>
          <p:nvPr>
            <p:ph type="ftr" sz="quarter" idx="11"/>
          </p:nvPr>
        </p:nvSpPr>
        <p:spPr/>
        <p:txBody>
          <a:bodyPr/>
          <a:lstStyle>
            <a:extLst/>
          </a:lstStyle>
          <a:p>
            <a:r>
              <a:rPr lang="tr-TR" smtClean="0"/>
              <a:t>…Egitimhane.com…</a:t>
            </a:r>
            <a:endParaRPr lang="tr-TR" dirty="0"/>
          </a:p>
        </p:txBody>
      </p:sp>
      <p:sp>
        <p:nvSpPr>
          <p:cNvPr id="5" name="4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AC4E31B4-3F25-4974-BEEC-469A09EA15DB}" type="datetime1">
              <a:rPr lang="tr-TR" smtClean="0"/>
              <a:pPr/>
              <a:t>18.12.2016</a:t>
            </a:fld>
            <a:endParaRPr lang="tr-TR" dirty="0"/>
          </a:p>
        </p:txBody>
      </p:sp>
      <p:sp>
        <p:nvSpPr>
          <p:cNvPr id="3" name="2 Altbilgi Yer Tutucusu"/>
          <p:cNvSpPr>
            <a:spLocks noGrp="1"/>
          </p:cNvSpPr>
          <p:nvPr>
            <p:ph type="ftr" sz="quarter" idx="11"/>
          </p:nvPr>
        </p:nvSpPr>
        <p:spPr/>
        <p:txBody>
          <a:bodyPr/>
          <a:lstStyle>
            <a:lvl1pPr>
              <a:defRPr>
                <a:solidFill>
                  <a:schemeClr val="tx2"/>
                </a:solidFill>
              </a:defRPr>
            </a:lvl1pPr>
            <a:extLst/>
          </a:lstStyle>
          <a:p>
            <a:r>
              <a:rPr lang="tr-TR" smtClean="0"/>
              <a:t>…Egitimhane.com…</a:t>
            </a:r>
            <a:endParaRPr lang="tr-TR" dirty="0"/>
          </a:p>
        </p:txBody>
      </p:sp>
      <p:sp>
        <p:nvSpPr>
          <p:cNvPr id="4" name="3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80AC70AA-6436-4077-A7DA-510820FDDF3C}" type="datetime1">
              <a:rPr lang="tr-TR" smtClean="0"/>
              <a:pPr/>
              <a:t>18.12.2016</a:t>
            </a:fld>
            <a:endParaRPr lang="tr-TR" dirty="0"/>
          </a:p>
        </p:txBody>
      </p:sp>
      <p:sp>
        <p:nvSpPr>
          <p:cNvPr id="6" name="5 Altbilgi Yer Tutucusu"/>
          <p:cNvSpPr>
            <a:spLocks noGrp="1"/>
          </p:cNvSpPr>
          <p:nvPr>
            <p:ph type="ftr" sz="quarter" idx="11"/>
          </p:nvPr>
        </p:nvSpPr>
        <p:spPr/>
        <p:txBody>
          <a:bodyPr/>
          <a:lstStyle>
            <a:extLst/>
          </a:lstStyle>
          <a:p>
            <a:r>
              <a:rPr lang="tr-TR" smtClean="0"/>
              <a:t>…Egitimhane.com…</a:t>
            </a:r>
            <a:endParaRPr lang="tr-TR" dirty="0"/>
          </a:p>
        </p:txBody>
      </p:sp>
      <p:sp>
        <p:nvSpPr>
          <p:cNvPr id="7" name="6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17E58FF6-DA3C-4C11-9CF1-309CD5F34EC7}" type="datetime1">
              <a:rPr lang="tr-TR" smtClean="0"/>
              <a:pPr/>
              <a:t>18.12.2016</a:t>
            </a:fld>
            <a:endParaRPr lang="tr-TR" dirty="0"/>
          </a:p>
        </p:txBody>
      </p:sp>
      <p:sp>
        <p:nvSpPr>
          <p:cNvPr id="6" name="5 Altbilgi Yer Tutucusu"/>
          <p:cNvSpPr>
            <a:spLocks noGrp="1"/>
          </p:cNvSpPr>
          <p:nvPr>
            <p:ph type="ftr" sz="quarter" idx="11"/>
          </p:nvPr>
        </p:nvSpPr>
        <p:spPr/>
        <p:txBody>
          <a:bodyPr/>
          <a:lstStyle>
            <a:extLst/>
          </a:lstStyle>
          <a:p>
            <a:r>
              <a:rPr lang="tr-TR" smtClean="0"/>
              <a:t>…Egitimhane.com…</a:t>
            </a:r>
            <a:endParaRPr lang="tr-TR" dirty="0"/>
          </a:p>
        </p:txBody>
      </p:sp>
      <p:sp>
        <p:nvSpPr>
          <p:cNvPr id="7" name="6 Slayt Numarası Yer Tutucusu"/>
          <p:cNvSpPr>
            <a:spLocks noGrp="1"/>
          </p:cNvSpPr>
          <p:nvPr>
            <p:ph type="sldNum" sz="quarter" idx="12"/>
          </p:nvPr>
        </p:nvSpPr>
        <p:spPr/>
        <p:txBody>
          <a:bodyPr/>
          <a:lstStyle>
            <a:extLst/>
          </a:lstStyle>
          <a:p>
            <a:fld id="{E7FAEDA6-F067-4DA3-BED4-38645F388550}" type="slidenum">
              <a:rPr lang="tr-TR" smtClean="0"/>
              <a:pPr/>
              <a:t>‹#›</a:t>
            </a:fld>
            <a:endParaRPr lang="tr-TR" dirty="0"/>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B4B2611B-6612-44FB-A88F-5B1610FE96B6}" type="datetime1">
              <a:rPr lang="tr-TR" smtClean="0"/>
              <a:pPr/>
              <a:t>18.12.2016</a:t>
            </a:fld>
            <a:endParaRPr lang="tr-TR" dirty="0"/>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r>
              <a:rPr lang="tr-TR" smtClean="0"/>
              <a:t>…Egitimhane.com…</a:t>
            </a:r>
            <a:endParaRPr lang="tr-TR" dirty="0"/>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E7FAEDA6-F067-4DA3-BED4-38645F388550}"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dissolve/>
  </p:transition>
  <p:hf sldNum="0" hd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tr.wikipedia.org/wiki/Birikinti_ovas%C4%B1"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sosyaldeyince.com/" TargetMode="External"/><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786314" y="410934"/>
            <a:ext cx="4214810" cy="5804148"/>
          </a:xfrm>
        </p:spPr>
        <p:txBody>
          <a:bodyPr>
            <a:normAutofit fontScale="90000"/>
          </a:bodyPr>
          <a:lstStyle/>
          <a:p>
            <a:pPr algn="ctr"/>
            <a:r>
              <a:rPr lang="tr-TR" sz="6000" dirty="0" smtClean="0">
                <a:solidFill>
                  <a:schemeClr val="tx1">
                    <a:lumMod val="95000"/>
                  </a:schemeClr>
                </a:solidFill>
              </a:rPr>
              <a:t>5.SINIF </a:t>
            </a:r>
            <a:br>
              <a:rPr lang="tr-TR" sz="6000" dirty="0" smtClean="0">
                <a:solidFill>
                  <a:schemeClr val="tx1">
                    <a:lumMod val="95000"/>
                  </a:schemeClr>
                </a:solidFill>
              </a:rPr>
            </a:br>
            <a:r>
              <a:rPr lang="tr-TR" sz="6000" dirty="0" smtClean="0">
                <a:solidFill>
                  <a:schemeClr val="tx1">
                    <a:lumMod val="95000"/>
                  </a:schemeClr>
                </a:solidFill>
              </a:rPr>
              <a:t>SOSYAL BİLGİLER </a:t>
            </a:r>
            <a:r>
              <a:rPr lang="tr-TR" sz="6000" dirty="0" smtClean="0"/>
              <a:t/>
            </a:r>
            <a:br>
              <a:rPr lang="tr-TR" sz="6000" dirty="0" smtClean="0"/>
            </a:br>
            <a:r>
              <a:rPr lang="tr-TR" sz="6000" dirty="0" smtClean="0"/>
              <a:t/>
            </a:r>
            <a:br>
              <a:rPr lang="tr-TR" sz="6000" dirty="0" smtClean="0"/>
            </a:br>
            <a:r>
              <a:rPr lang="tr-TR" sz="6000" dirty="0" smtClean="0"/>
              <a:t>BÖLGEMİZİ</a:t>
            </a:r>
            <a:br>
              <a:rPr lang="tr-TR" sz="6000" dirty="0" smtClean="0"/>
            </a:br>
            <a:r>
              <a:rPr lang="tr-TR" sz="6000" dirty="0" smtClean="0"/>
              <a:t>TANIYALIM</a:t>
            </a:r>
            <a:br>
              <a:rPr lang="tr-TR" sz="6000" dirty="0" smtClean="0"/>
            </a:br>
            <a:r>
              <a:rPr lang="tr-TR" sz="6000" dirty="0" smtClean="0"/>
              <a:t>ÜNİTESİ</a:t>
            </a:r>
            <a:endParaRPr lang="tr-TR" sz="6000" dirty="0"/>
          </a:p>
        </p:txBody>
      </p:sp>
      <p:pic>
        <p:nvPicPr>
          <p:cNvPr id="6" name="il_fi" descr="http://www.amasya.web.tr/resimler/amasya2006.jpg"/>
          <p:cNvPicPr>
            <a:picLocks noGrp="1"/>
          </p:cNvPicPr>
          <p:nvPr>
            <p:ph type="pic" idx="1"/>
          </p:nvPr>
        </p:nvPicPr>
        <p:blipFill>
          <a:blip r:embed="rId3" cstate="print"/>
          <a:srcRect l="16791" r="16791"/>
          <a:stretch>
            <a:fillRect/>
          </a:stretch>
        </p:blipFill>
        <p:spPr bwMode="auto">
          <a:xfrm>
            <a:off x="611188" y="1052513"/>
            <a:ext cx="4206875" cy="4206875"/>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AKDENİZ BÖLGESİ</a:t>
            </a:r>
            <a:endParaRPr lang="tr-TR" dirty="0"/>
          </a:p>
        </p:txBody>
      </p:sp>
      <p:sp>
        <p:nvSpPr>
          <p:cNvPr id="4" name="3 İçerik Yer Tutucusu"/>
          <p:cNvSpPr>
            <a:spLocks noGrp="1"/>
          </p:cNvSpPr>
          <p:nvPr>
            <p:ph sz="half" idx="1"/>
          </p:nvPr>
        </p:nvSpPr>
        <p:spPr>
          <a:xfrm>
            <a:off x="179512" y="4054959"/>
            <a:ext cx="7992888" cy="2398378"/>
          </a:xfrm>
        </p:spPr>
        <p:txBody>
          <a:bodyPr>
            <a:normAutofit/>
          </a:bodyPr>
          <a:lstStyle/>
          <a:p>
            <a:r>
              <a:rPr lang="tr-TR" sz="2400" dirty="0" smtClean="0"/>
              <a:t>Bölge yurdumuzun güneyinde, Akdeniz boyunca bir şerit halinde uzanır. Bölgenin Yeryüzü şekillerinin ana çizgilerini  Toros    Dağları  belirler.</a:t>
            </a:r>
          </a:p>
          <a:p>
            <a:r>
              <a:rPr lang="tr-TR" sz="2400" dirty="0" smtClean="0">
                <a:solidFill>
                  <a:srgbClr val="FF0000"/>
                </a:solidFill>
              </a:rPr>
              <a:t>Başlıca Gölleri: </a:t>
            </a:r>
            <a:r>
              <a:rPr lang="tr-TR" sz="2400" dirty="0" smtClean="0"/>
              <a:t>Beyşehir, Eğirdir, Burdur, Acıgöl, Elmalı</a:t>
            </a:r>
          </a:p>
          <a:p>
            <a:r>
              <a:rPr lang="tr-TR" sz="2400" dirty="0" smtClean="0">
                <a:solidFill>
                  <a:srgbClr val="FF0000"/>
                </a:solidFill>
              </a:rPr>
              <a:t>Başlıca  Ovaları :</a:t>
            </a:r>
            <a:r>
              <a:rPr lang="tr-TR" sz="2400" dirty="0" smtClean="0"/>
              <a:t>Çukurova, Amik, Antalya Ovası</a:t>
            </a:r>
            <a:endParaRPr lang="tr-TR" sz="2400" dirty="0" smtClean="0">
              <a:solidFill>
                <a:srgbClr val="FF0000"/>
              </a:solidFill>
            </a:endParaRPr>
          </a:p>
        </p:txBody>
      </p:sp>
      <p:pic>
        <p:nvPicPr>
          <p:cNvPr id="16386" name="Picture 2" descr="http://img709.imageshack.us/img709/224/akdeniz.png"/>
          <p:cNvPicPr>
            <a:picLocks noChangeAspect="1" noChangeArrowheads="1"/>
          </p:cNvPicPr>
          <p:nvPr/>
        </p:nvPicPr>
        <p:blipFill>
          <a:blip r:embed="rId3" cstate="print"/>
          <a:srcRect/>
          <a:stretch>
            <a:fillRect/>
          </a:stretch>
        </p:blipFill>
        <p:spPr bwMode="auto">
          <a:xfrm>
            <a:off x="0" y="836712"/>
            <a:ext cx="8244408" cy="2952327"/>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AKDENİZ BÖLGESİ</a:t>
            </a:r>
            <a:endParaRPr lang="tr-TR" dirty="0"/>
          </a:p>
        </p:txBody>
      </p:sp>
      <p:sp>
        <p:nvSpPr>
          <p:cNvPr id="4" name="3 İçerik Yer Tutucusu"/>
          <p:cNvSpPr>
            <a:spLocks noGrp="1"/>
          </p:cNvSpPr>
          <p:nvPr>
            <p:ph sz="half" idx="1"/>
          </p:nvPr>
        </p:nvSpPr>
        <p:spPr>
          <a:xfrm>
            <a:off x="395536" y="3284985"/>
            <a:ext cx="7776864" cy="2952327"/>
          </a:xfrm>
        </p:spPr>
        <p:txBody>
          <a:bodyPr>
            <a:normAutofit/>
          </a:bodyPr>
          <a:lstStyle/>
          <a:p>
            <a:pPr algn="just">
              <a:buNone/>
            </a:pPr>
            <a:r>
              <a:rPr lang="tr-TR" sz="2400" dirty="0" smtClean="0">
                <a:solidFill>
                  <a:srgbClr val="FF0000"/>
                </a:solidFill>
              </a:rPr>
              <a:t>Başlıca Dağları:</a:t>
            </a:r>
            <a:r>
              <a:rPr lang="tr-TR" sz="2400" dirty="0" smtClean="0"/>
              <a:t>Toros Dağları, Bey Dağları, Sultan Dağları  Geyik Dağları, </a:t>
            </a:r>
            <a:r>
              <a:rPr lang="tr-TR" sz="2400" dirty="0" err="1" smtClean="0"/>
              <a:t>Bolkar</a:t>
            </a:r>
            <a:r>
              <a:rPr lang="tr-TR" sz="2400" dirty="0" smtClean="0"/>
              <a:t> Dağları, Aladağ,Tahtalı ve </a:t>
            </a:r>
            <a:r>
              <a:rPr lang="tr-TR" sz="2400" dirty="0" err="1" smtClean="0"/>
              <a:t>Binboğa</a:t>
            </a:r>
            <a:r>
              <a:rPr lang="tr-TR" sz="2400" dirty="0" smtClean="0"/>
              <a:t> Dağları</a:t>
            </a:r>
          </a:p>
          <a:p>
            <a:pPr>
              <a:buNone/>
            </a:pPr>
            <a:endParaRPr lang="tr-TR" sz="2400" dirty="0" smtClean="0"/>
          </a:p>
          <a:p>
            <a:pPr algn="just">
              <a:buNone/>
            </a:pPr>
            <a:r>
              <a:rPr lang="tr-TR" sz="2400" dirty="0" smtClean="0">
                <a:solidFill>
                  <a:srgbClr val="FF0000"/>
                </a:solidFill>
              </a:rPr>
              <a:t>Başlıca Akarsuları :</a:t>
            </a:r>
            <a:r>
              <a:rPr lang="tr-TR" sz="2400" dirty="0" smtClean="0"/>
              <a:t>Asi, Seyhan, Ceyhan, Göksu, Aksu, Dalaman, Manavgat. </a:t>
            </a:r>
          </a:p>
          <a:p>
            <a:pPr>
              <a:buNone/>
            </a:pPr>
            <a:endParaRPr lang="tr-TR" sz="2400" dirty="0" smtClean="0"/>
          </a:p>
          <a:p>
            <a:pPr>
              <a:buNone/>
            </a:pPr>
            <a:endParaRPr lang="tr-TR" sz="2400" dirty="0" smtClean="0"/>
          </a:p>
          <a:p>
            <a:pPr>
              <a:buNone/>
            </a:pPr>
            <a:endParaRPr lang="tr-TR" sz="2400" dirty="0"/>
          </a:p>
        </p:txBody>
      </p:sp>
      <p:pic>
        <p:nvPicPr>
          <p:cNvPr id="37890" name="Picture 2" descr="http://www.cografya.gen.tr/egitim/bolgeler/akdeniz.jpg"/>
          <p:cNvPicPr>
            <a:picLocks noChangeAspect="1" noChangeArrowheads="1"/>
          </p:cNvPicPr>
          <p:nvPr/>
        </p:nvPicPr>
        <p:blipFill>
          <a:blip r:embed="rId3" cstate="print"/>
          <a:srcRect/>
          <a:stretch>
            <a:fillRect/>
          </a:stretch>
        </p:blipFill>
        <p:spPr bwMode="auto">
          <a:xfrm>
            <a:off x="-1" y="908720"/>
            <a:ext cx="8244409" cy="2349133"/>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a:bodyPr>
          <a:lstStyle/>
          <a:p>
            <a:pPr algn="ctr"/>
            <a:r>
              <a:rPr lang="tr-TR" dirty="0" smtClean="0"/>
              <a:t>İÇ ANADOLU BÖLGESİ</a:t>
            </a:r>
            <a:endParaRPr lang="tr-TR" dirty="0"/>
          </a:p>
        </p:txBody>
      </p:sp>
      <p:sp>
        <p:nvSpPr>
          <p:cNvPr id="4" name="3 İçerik Yer Tutucusu"/>
          <p:cNvSpPr>
            <a:spLocks noGrp="1"/>
          </p:cNvSpPr>
          <p:nvPr>
            <p:ph sz="half" idx="1"/>
          </p:nvPr>
        </p:nvSpPr>
        <p:spPr>
          <a:xfrm>
            <a:off x="4427984" y="1052736"/>
            <a:ext cx="3816424" cy="5805264"/>
          </a:xfrm>
        </p:spPr>
        <p:txBody>
          <a:bodyPr>
            <a:noAutofit/>
          </a:bodyPr>
          <a:lstStyle/>
          <a:p>
            <a:r>
              <a:rPr lang="tr-TR" sz="2200" dirty="0" smtClean="0"/>
              <a:t>Bölge Anadolu’nun orta kısmında yer alır. Bu konumu sebebiyle “Orta Anadolu” da denir.</a:t>
            </a:r>
          </a:p>
          <a:p>
            <a:r>
              <a:rPr lang="tr-TR" sz="2200" dirty="0" smtClean="0"/>
              <a:t>Doğu Anadolu’dan sonra 2. büyük bölgemizdir.</a:t>
            </a:r>
          </a:p>
          <a:p>
            <a:r>
              <a:rPr lang="tr-TR" sz="2200" dirty="0" smtClean="0"/>
              <a:t>Bölge yeryüzü şekilleri bakımından sade bir görünüme sahiptir. Yer şekilleri çeşitlilik göstermez. </a:t>
            </a:r>
          </a:p>
          <a:p>
            <a:r>
              <a:rPr lang="tr-TR" sz="2200" dirty="0" smtClean="0"/>
              <a:t>Yükselti fazla olmadığı için, kara ve demiryolu ulaşımına oldukça elverişlidir.</a:t>
            </a:r>
            <a:endParaRPr lang="tr-TR" sz="2200" dirty="0"/>
          </a:p>
        </p:txBody>
      </p:sp>
      <p:pic>
        <p:nvPicPr>
          <p:cNvPr id="14338" name="Picture 2" descr="http://img99.imageshack.us/img99/60/icanadoluiller.png"/>
          <p:cNvPicPr>
            <a:picLocks noChangeAspect="1" noChangeArrowheads="1"/>
          </p:cNvPicPr>
          <p:nvPr/>
        </p:nvPicPr>
        <p:blipFill>
          <a:blip r:embed="rId3" cstate="print"/>
          <a:srcRect/>
          <a:stretch>
            <a:fillRect/>
          </a:stretch>
        </p:blipFill>
        <p:spPr bwMode="auto">
          <a:xfrm>
            <a:off x="0" y="1196752"/>
            <a:ext cx="4642478" cy="5112568"/>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660688"/>
          </a:xfrm>
        </p:spPr>
        <p:txBody>
          <a:bodyPr>
            <a:normAutofit/>
          </a:bodyPr>
          <a:lstStyle/>
          <a:p>
            <a:pPr algn="ctr"/>
            <a:r>
              <a:rPr lang="tr-TR" dirty="0" smtClean="0"/>
              <a:t>İÇ ANADOLU BÖLGESİ</a:t>
            </a:r>
            <a:endParaRPr lang="tr-TR" dirty="0"/>
          </a:p>
        </p:txBody>
      </p:sp>
      <p:sp>
        <p:nvSpPr>
          <p:cNvPr id="4" name="3 İçerik Yer Tutucusu"/>
          <p:cNvSpPr>
            <a:spLocks noGrp="1"/>
          </p:cNvSpPr>
          <p:nvPr>
            <p:ph sz="half" idx="1"/>
          </p:nvPr>
        </p:nvSpPr>
        <p:spPr>
          <a:xfrm>
            <a:off x="4067944" y="980728"/>
            <a:ext cx="4104456" cy="5877272"/>
          </a:xfrm>
        </p:spPr>
        <p:txBody>
          <a:bodyPr>
            <a:noAutofit/>
          </a:bodyPr>
          <a:lstStyle/>
          <a:p>
            <a:pPr>
              <a:buNone/>
            </a:pPr>
            <a:r>
              <a:rPr lang="tr-TR" sz="2400" dirty="0" smtClean="0">
                <a:solidFill>
                  <a:srgbClr val="FF0000"/>
                </a:solidFill>
              </a:rPr>
              <a:t>Başlıca Dağları     : </a:t>
            </a:r>
            <a:r>
              <a:rPr lang="tr-TR" sz="2400" dirty="0" smtClean="0"/>
              <a:t>Hasan Dağı, Karaca Dağı, Kara Dağ, Erciyes Dağı, </a:t>
            </a:r>
            <a:r>
              <a:rPr lang="tr-TR" sz="2400" dirty="0" err="1" smtClean="0"/>
              <a:t>Melendiz</a:t>
            </a:r>
            <a:r>
              <a:rPr lang="tr-TR" sz="2400" dirty="0" smtClean="0"/>
              <a:t> Dağlarıdır.</a:t>
            </a:r>
          </a:p>
          <a:p>
            <a:pPr>
              <a:buNone/>
            </a:pPr>
            <a:r>
              <a:rPr lang="tr-TR" sz="2400" dirty="0" smtClean="0">
                <a:solidFill>
                  <a:srgbClr val="FF0000"/>
                </a:solidFill>
              </a:rPr>
              <a:t>Başlıca Akarsuları  : </a:t>
            </a:r>
            <a:r>
              <a:rPr lang="tr-TR" sz="2400" dirty="0" smtClean="0"/>
              <a:t>Kızılırmak, Sakarya Nehri, Porsuk ve Delice çaylarıdır.</a:t>
            </a:r>
          </a:p>
          <a:p>
            <a:pPr>
              <a:buNone/>
            </a:pPr>
            <a:r>
              <a:rPr lang="tr-TR" sz="2400" dirty="0" smtClean="0">
                <a:solidFill>
                  <a:srgbClr val="FF0000"/>
                </a:solidFill>
              </a:rPr>
              <a:t>Başlıca Gölleri       : </a:t>
            </a:r>
            <a:r>
              <a:rPr lang="tr-TR" sz="2400" dirty="0" smtClean="0"/>
              <a:t>Tuz Gölü, Akşehir Gölü, Eber Gölü.</a:t>
            </a:r>
          </a:p>
          <a:p>
            <a:pPr>
              <a:buNone/>
            </a:pPr>
            <a:r>
              <a:rPr lang="tr-TR" sz="2400" dirty="0" smtClean="0">
                <a:solidFill>
                  <a:srgbClr val="FF0000"/>
                </a:solidFill>
              </a:rPr>
              <a:t>Başlıca Ovaları       : </a:t>
            </a:r>
            <a:r>
              <a:rPr lang="tr-TR" sz="2400" dirty="0" smtClean="0"/>
              <a:t>Konya Ovası, Sakarya Ovası.</a:t>
            </a:r>
            <a:endParaRPr lang="tr-TR" sz="2400" dirty="0"/>
          </a:p>
        </p:txBody>
      </p:sp>
      <p:sp>
        <p:nvSpPr>
          <p:cNvPr id="36866" name="AutoShape 2" descr="data:image/jpeg;base64,/9j/4AAQSkZJRgABAQAAAQABAAD/2wCEAAkGBhQSERQUEhQWFRUVFxoXGBgYFxgdFxoaGBcYFxgYGBwaHSYeGhojGRYYHy8gJScpLCwtHR8xNTAqNSYrLCkBCQoKDgwOGg8PGiwkHyQpLDQsLC8sLDQsKSwsLCwsLCwsLCwsLC0sLCwsLSwsLCwsLCwsLCwsLCwsKSwsKi8sNP/AABEIALEBHAMBIgACEQEDEQH/xAAbAAACAwEBAQAAAAAAAAAAAAADBAECBQAGB//EAEYQAAIBAwIDBQQGCAUCBQUAAAECEQADIRIxBEFRBSJhcYETMpGhQlKxwdHwBhQjM1NiguEVcpLS8aLCQ3Ojs9MWJIOTsv/EABkBAAMBAQEAAAAAAAAAAAAAAAECAwAEBf/EAC4RAAICAQIEAwcFAQAAAAAAAAABAhEDEiEEMUFREyLwYXGBkaGx0RQyQsHh8f/aAAwDAQACEQMRAD8A+rW7hKqeqg/EA1Y3DQrTAIskDujfyFcTOBtzO3oK6EW1BPaGgcReJIQGC0yRuFG5HxAHiRV7twKpJ2A/MePhQeHtHLv7zcvqjko+OTzPhFJLfyorHbzMbRVCgAAACAKsIoQNRFNVAsMVFcFH5/PhQYqRRBYYAVAUUMCqxmsaw5Apfj+BW9b0FiASMrg4YHHTaKk1S0cZ5/mPTasCwXE9l6/ZkuQbcFdIAGoRmOkAjSIwxE1J7OHthdk7REDoBM7zv4Z2kA0xUChQRaz2VpF0e0JN4HVIGGMiRHLSQsGcKucVl33QW3tLDFip7iAWxpKYAZszoyRIJJ8qa4zjQ50Ke7sx+t/KD06n06wres8+8Bn3NM7d338RO/p415+biqloh8y8caSuS+Aa4EvFIf2bKumGAEgtbLAZgghIgZBg8oOlxfAFluwVm4ABqEqIEZEGd526V5Dib9/9qAmp106UAlSsKZncsxW6oB5xtuQ8Ul8TptSBcEaUz7M+1mV+uulPA6l21GBHi2lul8/+mcYc916+B7E8dZtqq6lGhQIWWgAARgExjnWX2ZaHsja1yWYEagyqwASUnSMNpaYE94zqyTiXeL4ldQW2Sum5H7NveV7wtiBGCiWj/V/MI134tWuexRpYsD8GEx5AEnyofqsl8lQieKW0efr2Gnw/BMqAIVw4bSGIQDI0KYJgDTyjlAG1uL7OdrqsrLA07lpABJYKBg6gYyR4yMU9qrtRr0yKVC1ng2F645IKsBpycQFkRGMgnf0oPC8C620VjJV9R7zNiDzIEmTOwFPEmo1Vgk1BFSDXE0Q2cBXaa4VJNAJBWuC10101jHRUhTVdVSDWMSV2qNBqS1dqrGIK1WDVtVQWrGBqQiy3JQZ5nlHiZgeoqIunkieBlj6wQJ8ifOu41fcPLXbHl3wftj4Cmqm7bqxItRiKLwxJBdg2kyAFgA9TJJJHLPzpirGoIplFIzk2dUVNTTAsiKiKsKQ7V4ggBF955z0URqI8cgDznlSTmoRcmNGLk6QwnFoTpDqW2gMJ+FFNeftdnDTpIx0qCsCA7xyHtGj4TgVwx42+aLyxJcmbXFcYtsSTnaBufSsO7xl0wdZWMwsfaRJ88eQqqoPoqB48/jvRLluMY8all4iU9lsPCCiVXtC9yuTicqv+2rXXu3BDOYO4ACgjnsJOJxNVC4mi2bkQBUJZJ1Vv5lFV3S+SK8GeQkAeEcsU0yiciqWGgHkJnnse967/AJipEnn+fhvXLz3exy5sk9WmC3LNEcvwpe9xYWJxO3jvy36najC347ePw+dAvcOr++oaGkTkbFZ+BNPGkn1OR65ZEp9TOa/cvkKkqhMYgMxEgrIJgSDJ5AelbnY/YS2ZbBdtzmB4Ccxj/ilMqwZcFZ32IOI6j/imf8ZYb2x6P+K13cPPGt58ztWDSqh8e5qaa6KQXtpY7yOPLSfsM/KmeG45LhIU5HIgg9NiNq9GOWEnSZN45LdoPUFakiuIqpOyBXVNTFYJSKutQVrqxiYqIqCa6aBrOipqAamKwSJrqmuAoms6qGrkVBoGsD2tdCopI1d9MYzB1c8bClk7UAwysv8AlOtfhgj0FEvdnho77iNu8WAxGzzyJpC/YNsHUA3IEYk8gQTgnwkeVcGaeaEtSWxeMMbjT5/X4DfEdu20WS43UYDT3mCg6TG09azH/Ta0BI9oTBMFRpgMV3JUAyP+eSvHcW6XFVYZSHOrSyg6QhGGMrJYjn7pMRMKjtxiY0ASltpIOSzqrLORIDTzkbE7hf1U/YTeOHt9fI1T+mSEwQVODETgvoHOctjrTdn9JUbIYQMe68SOU7T615jiu1AQS1lMLdfJEzb7ygHMyQMjxwCCAlxvFBVOlAFVtQQGBqFy9bnAPK0D4Tg4miuKydkHwsft+f8A0+gWu1UYYyY5QR8RyoHaF+dDAQQdMnbvRIHMxAb+k15w8LeUpkXVEzrC6iWY52yFVhABHuwBnDHDcchYKVZHMwrA4UMEEbhdRKwBQycR4kHFx+v+Gjj0SUtT+X9/4ai3Adz6RUX1gSAPhQmfS6KBOue9O0ZOPKkj2oCoYg5cJE9V1ZxtmvM1K+Z3RwykrSLcV2QbrBiwA0uhUrKstxSHByN+4f6fHGe36OOGJDEqEFppC6ouXLmkzIJfv6dUdSQZMa17tZVNxQCfZ6RvvqgekTRLPGLcIOnIUMCQCRqnAPLb500crTFlglV+uhi3f0ecB/2veuW1QkJBlVtgN725a2CR4wIyTfiO2VUlUm5c6LmG6ffHQUfjuHuXLh78WyBsYPQrjcHrPhTHA9l20yFg9RueUH8NulVulciVdgvBXyyd9dJJyII2gDmYDATucYzvTDXhEZn76x+1+z7z3CbRgezuLpBuAzDAXBpH0SVzznA92hL2Rfl4ughyWUe0fANu8oG31ntt/T4CkcY0mJCV20tz0HDnu77/AHVFsY+XwxWFZ7N4pIJcH9mUJ1v7xZ/2qgiJCsvd2kYI0rUXOE4vSAWg6rZJW42y2tLgYEBnlvXnQ0WmrXMkvNl1dkb+sTFLQA2RSnaV17dtnRdTKNWmCSQDkCOZEx4xWfxHat5dfcBYSB3XgkMiqSZ91wzNP0QpmaaGPsdTl3PQvdGkx86Cl/QVbbSQZ/lOGn+kk+grFuduMofuE6TgBWErqyZJ3KBnCx0Ek07wd9nNzUFhXKCAcgAGTO4zHoaaMdO5tSbPXzXTWLwHaRQBXBZBsRllHj9YfPzrWscUj+6wPhOR5jcV6+PNHJye/Y5J45R93cLXAVMVDsFBJIAGSTsKsTR1dFZXEdu/w0nxYx6gRPxigHt65/DSfBj94++ud8TiXX7lvAn6aH+2O0lsWyxInZZ5k9fAb/8ANeVHbbq5/bGcmNQjlPdPdG45Ux2lxJfNzJOwGyjfE+IGdzHoMbieBtgNccQMljLc4k4POuHLn1y2bR0QjoVbHobH6XwdNxQT4EAx5HE+orf4HjkvIHtsGU/Ig5B6EHlXg71mxeYq2ottB1iY0Zjba4gO2/Sj9k6bZAsXGkqHJDTKn3SRGk+GNhT4+JlH924koRly29euR7yuFeabtS+Ppz/+NaCf0hvKYlT5pH2EVb9bDqn9PyL+nfdfX8HrDVTWT2b+kS3DpuQjHbPdPkeR8D6E1rE10wyRmriyMoSg6YByZ7o8ydvLr4ULieHZkIkTBA3ifH4R6mmwvSpIqkqaoEVT1GKL0tpMqYkqcN/ceIxQuMZ1A9nnMsCfo5JifpHYSYzPKtXjOG1iB7wyGI905iPMjPhPWs9WMkEQ0e6Tmes8x/MK8LPg8F90dkZa15RSx2igIR/2byxiCASGhmXnBY4J3nmZonFm4CDbcbbNJ1evKB0pK3xSuxtXlhyTpEQY3EEEzEAyMe7zqP8AD7lqPYkXFAA0s2dwJmDIABMA5LHlETquv4AqYxa4i8ZBRDhs6jmAdIAzGY8pq/C3XLQ1qIyGMdMGJaDyiT413Cdoq2kspQsxVQwhjBImPStAillJrahlFPqYtzjnCMdMkXCo7pwsamjnsCJ8edXN6DeXQsJlBo94tCz45MHmZq3ELd13YnQUIUSI1aV2HWdVUsa1AEMAUYct9TaZ8dMCpu22d0dKimq+fx9e8GeLLOo0KA6hiSv0iC2f6l/OKm3xMLa7oHtJmAcAYQfE0qwvBFCyD3526gL67mmrWoXSWnTp35bJ94amXSgzUafLr17evoOWuFByT8asbnIbfbSXEdtWxgGSOSgkzMR03FXR7jISqQxIgPsRKzMZEyeX0TiqO1uzhtFOM4S8WJW6ApT3Db2ZgchgQ0SZKmRuMUPh14nVtbIHjkxEjYQTmMRVbnaN8kqLS6m7wBdQSBAEicYnaYg78zjjr6kTZ3nGociYPOO7E9Cd+ry2VKiMN1b67grvaN4EqWs6lXILEZYSsTGwjnTPZ/H3GfvezKwZKNJkNAmCcEAn1FAPCLdLNdtKDI5kziJGegHIeWKLw3BJbdnQQzb7+Z+OPgKWlVC+Ertc+47xfGpbUsxkbQNz+d8kQAScChXWVoYBXBGA0gZGDjII+2djBBbh1LLAEdCMHbr5fKsp+zXQzYMgxKM2APAxyknrykiABBJblXdVIdUQAJJgb+m9WoXD8fbfuh1LTC53jp1HMdeWxghMb49Kok2G0TNc5kgncbHmPIjI9KqDQrwacH060Gu4yl2Zp2u22XDDWNgZAb15Hzx5Ujx/a2oy5CoAWCzgRzY8z6QPmc27xwUS5E+6JIGT8p5Ujam9kkohAIx3mlWDI4YYyc4GwgmZFHknKNN7GSinaW/r5DfF8e1w6OHbvQZbEKRpKyDurAnI8YmDGhw8xn7/AL6rw3DrbUKogAY57mTk75M+tE1zt9v30tC2UvWNRE7VF+0GUqdiIjw/PLnVTbJOdP2nnS44xSO6AAW0knkSMEj/ADY5UtxQ6hKXIr/hVsDGCD3RDHDKLT96e7FtV33jrQbAtWWWJmCg2IUFgSueWrlmOXOg3LpIUkkQMk4AYHBA8sfCusW9bMIzM+EgaTjy89xU3mbVIrHh4xbcnfuLXeLdy4IIIEDSdiD18RUi0Z1E5IggTBIkas+lW4ji4kTJXliZKlgPMgY60PhnumWYBUMFQQNUEL7wGzAyN4PpS6W95Bll6QVIbt2QRuI2z1/4pyweKiLLEqvdyy7jkNSkx9m1K2LZkKFyxEZx1k+AifIGvUcPw4RQo2A57nqT4k5rq4bC5t02vcRlPSu/vNCa6alhQbt9VjUYkwN8mCYwOgJ9K9o8+yZg+f3T+PyqL3Dq4hhI+Y8QdwfEUJ7yElAw1AzE55T6gGfhV+HvB1DKQQeY29PCtJKS3BGTT2MbtPs4FSl2Sv0XHLpqI26SRB88UPg1uqxW4AVAkODJycLnJ0iRJicYzj0ekbUhe7O0gm3y+hyPgs+6fDbwG9eVm4Rxtw3Xb8evmdccilz2fr1+BDiuAS6ASO8AQGBIIneGGRtSNhLtkn3rqABQo94BEPUgFi2nPnPKNQaSARzzXOwG7fOOcfbjNcCkqplXF3yFuA7RS4SFOREg7glVZh0MahMbE+NF4sgDMVfUskgZ6hTO4B2HUD4eFJcf2et494MYBEaoG8TvvBbMbHlismnKwqMkqE7/AGqokIrXCOSjHx9eUjxFD/VXu/vtOnusFG8jcHwIJG564p23wmgFVAUZ6nn+Hz60RbJM567COfr5V0al0E0t8yOzuz7aElVg9dz03OaPese0V11MhbGpCAwAjYxjrnIk0K2BzLZ8T18KZSyBkE5PWR89h5RtUJqTdjrSlTMO72Vw+tbAPfW3hQ5LaAxydzkud9/TDFjspFcMsg9JwcQD57/Gga7iXHB9krvDk6VBYKSASS2ZQRk407Ymj8NdvF11C0N5CtMeO5nP39K68kf5J7fZnLjkr0yW/wBzj2taAnXgavot9D3uXKKgdrWonWCMbBj73ujA3PSh3P0dtAMNJ7xYnvNEvhzz5b0rxHZ1lPellBRAUMiE1EEE+8okYzEGJySkYxZWUmh9u17e2sbwd8Ee0mZ/8px/SelO8FdV0lSGVtiOoJBHmDIrCscLw7uQntJfU8mRP76ZMbj2z/EdBWtwfDC0iokhVmJMxJn4SaWca2QYtvdge0OzVuQdmGzZx4EcxVeCuXJK3RkbONiOU/zfkgYljtG45UaAZnl5GJnlOmlbntJuxMQSmBuIgDH5zS+I1tItHAnumkPE0nxEjMkdBVkZ/aEEHRpABMbiJ+M/Kh31Y+U/k0b22FlGnuA/Uw65EiQRO0yIpW4GuStuRDd+5sByOnrtzmdsb0bS7zbgqoaCTGQVBEbnmTy2ziYb/UVNrRBGMdQTOcYnJn1FNSW7FTt0Te4pVDSS2kZAHIETPxBIHKKAeNLYUQrJgrupMiccpxV2ADamEmIMHunEbdYx8KhuMC9BvjAHXbrAqLbkdCcILZWwXDkoyhyA5UjJJ1ZkSeUZFBTiUIBK5aQ0TMmCpxOCJ8j60EccL9z/AC5BBxEiD1iQfHHjjQsqo2XM5jHhNLoadD+LBq+rMq9bAUm4QoWc+ESYA8RMdKvw7MxmyCCraWLTJUASy5gzjP4UX/Dirgu2sjI5eB9G0qSOs7g05auNhEG+AqgcunSB6CmUVH2k55Z5NuSA8JYCGW79zSAXY5MRkxjkOU4EkxNa/Z/Z7Xcv3bZGABBbnvuB8zy60TgP0fyGvQf5Bkf1H6Xlt51ulZwRXoYeGcvNkXwOSU9O0WJ2OBtWsqsGIGSTk7DUcSaOdXUDw3+cirXLIIj58586E14jDAk9Rsa9KMFFVFHLKbu5sY4rjwly2hBOsxI2GVUTjElwMkepgUlxHEC53nUhU1XbZGklhbBRpBBgy+OfiCIrWewpIJAJWYJAkTvB5VT9VTvd1e/73dHe/wA2M896ApmcQEt3pJfqRrVUU3GYTBILEkOYzGYzAq3C31tW3UK7CydGyycxygQOZMYBNPHg07vdXu+73R3fLGKHf4a2Fcsq6TDNjeMyep+dbkFBLF8MWHSPWVV/+6kuM7WGVtmW2LDZfL6zfIc+lJdpWbt225Q+zBGwEcoBcjcgAd0bRGYrIXhL6HTrQLz3ZogDBjzOZz4GBxZc7qo7e38HRjjG+7XyRralAACiAI25Az+fGmLTryEfLxNYx4W+SdLqATgE5AzGNP1SPUTMYrT4G0yr3yCx6bbnwHhyrypxilsdKk2xvUKyuF7U1MVIAdcxJkDaGkDIxnYyImtF3geNYPaaFGF5Po4ZeTAwOuOWfAH6NHFG7BJ0aU0zw4EUhZuhlDDZgCPX76MkzinlG1RkOvYBolhBJkd0Az9v3VW1Jjqajj+NZXKppZQoBUMgYEh+ZbHdUQCMzvXTwWHU/Eb5HHxmWloXUT4zsi1dy6yYgGSMZiQD4kxS/D9n2luAhYZRG5gjYHfGAfnM1oozBV1RMCYyJjIB8DI9DS/GWYMj7/X5VzuOTFLfa/kXhLHljS3oMbkeXn98CluN4fWMOUIOSPs38vDbeqpc/wCPxqeJ7QRBLnSJCzBiWwAfXnSu27S+X4H06VQtY4Y2yZuFweoiN555/O9Ct8Mw1EkQXDbnADFiPh9tHPato90MQdWn3X30lonTvpBMb0C92naKHv4KM06WI0AEFttsGi43zHhPTyBosacjvO8aSSDKkCMcpHwJrrqnSJIHc0YYnIIzgdFOfSlhdtIFm5AtmSSrQZuNI5xDWHEnoc03c4ElQuoYYnbk0zzyc70ihKnsdXi49S83094G5wz93v8AurDd/mGLH5BfSqEM5uaT7zAqc40sd52wAYozcABcZi47+rH+eR1/y/AUXhSqIRrUwSTBG5Jxv4H4Gio+8EsqStNN7dPi/shhU7o6xtvGPnnnQWvgARuB923Sqfr6sBpYfEREbzPkfhSN1hGWw0bHPegDbbfemdnOqO4ztIDxMSAsnxO3hnxoQ4YtBcZBxHSQdJkTEqD1wNpIo/B8IFwvTJ59fmftq5/tTct0JVumDS0FEAAAcgOlWVoqq3JAORPIjO+MeNa/AdhMxm7Kr9XZj5/VHz8qEISm6iM6S3FeC4VrxgDbdyTAnl4nwEelei7O7MSyO7kndjufwHgKZs2QoAUAKNgMAUQGvUw8Ose73ZzTyatlyI01wFXqK6iRQ1EVc1UrQMNCq1wFBv8AFqhg5Y7KAS3wHLxOKzaXMmk3sgl26FEsQANyaR4lDeAHeRQZnGpiNu6QYE5znAwKsQXYM40qvuqYmfrNGJ5Act9zgytIxSNa1vy+5aLUH7TKvW2t+8dSExqGI8GExnqMeA5nTgkI1E45/f1p25bBEESDiDtFY7KbbaWJKHKmTy5HqRjPMR41zThHC3Jq19v8DKLyLyun19pgdr2QLhIFwNAyCYwojEe6A7gZknVzyJ4HgtSSXuggkZYzsuoDAgTH+kdK2naSfOoeIA55n5R99cS8yKtaWi9oasb9Ki7b3mjcKMVF9hPlULeqkWrYw7H/ANudLN+zJ7sLsTvJ2VZ5SScnOa2LNuecUnx/C+0QrJBOQR1GRROx+Im3De/b7rDO42336c/E083tYq50akwRn8ev4/LrQl7KtXGJcsWJJjVAySxgeZO2fQxVLDk0YjFPi4h4ZVW3b+yOXh/EXPfv/Q2lpLdvRMLnJMkkyfU/2rPu8SgHfYDAmSB7x0rv1YEDrRzcLRzA59SfwE/Gs7tD9HEvFi7ONahWAIAKqyOBtyZJ695uohuLzwyySXJdReGwyxpt82Aa+NWGUjAIBG5ErEbkj4xQrl2zetnUyMh1A94R7p1AwY90knwz40XiuwkktrbUCl0ksoJa2QAwGmHfkdpED6tI2f0dS2ywzQrlgDpiSmhge7kFQd/SKlGq5nQ23sN2uCtnvCD3w/vEjWsiRnfJpYdhW4gmS2tCBqDaXlixIxBJ09ZgyTMN8LwvsrS21zoAUE9B1jnRSxCmeXSmUqFcLoQ4jsO0wggkdAxx37jyPJrrnG2Ogp8dZ9aEwYx578vKgv2YdTFXI1RgTyULEggxieW9ZO+Y2lLkXPaA7y6j3oDARkAyJnMTO0b1kN2aPou5m77aCBhy2ox4RKxtkneuvfow7OG9qRGxjyifWfQgcqYu9kXpYrdIn6OQOeJBxvuBNFN8rFpdgH/04ipBcrKOkAcnJxE5ABAHSBHMErfo8uvWXO6GNOP2ZtnGZE+zEnx5wK0rfCnuljqIGTEZnGPWKzu0O1VkqDqiQSuTIkGOUgxIPWaOqjaU2RxvaItYOFJhfOMAnkNuu9At8G91wWnfuJschcPkgw2QRkYM9GezuxLjAXNJLECXbuiBJ2OSQDvB2r13YvBqqbd+YeQJBH0dzgYIg5medPixub9nrkbI9K9fUr2V2QlsThn5tvnovQfk1oaKke9/T9+Pv+NTpr1IwUFUTlc3Ldlbi4MbwY+FZttrvs8691mRb9pGnvwANPv7YmJwcUMcEgL2muklit5pEQVYMzKwwB3VjJKxMmqcPa1i0faMDabYpp1M7HvFTkKylgI+s3SAQWE4o39NshXJye6VBJ1d0XMERp3AxM5ELLiu/tSCCFEkGBBkW9IB3mfaT6eFJJwffuqGAZ9YlVfJdvaD2jDullUwBMwTkSIiwQBbKlVD3ZVQtxVg2yhCgrMZDTAUk+MnAs1xVSKV4G0ZdiZUlgu8/vLhM8ploxyX0DNENlWtu3vtA+qhI+LYY+mn1qbXDKg7oAnoN/E9fWjNVRQUUtw6nyKsIg7x+Zqtoxg77/Gc/Gas/wAiYPl+YHrUASx9B9p/7hVehzXWXYvFA4zghcWDjmCNwevz26E0yaoLk/3BH2ipuOpUzoU9LW+5gOhVirDvDpsQdiPDB+BrorU7U4Musp767fzA7r6wI8R51i3DILA/2PMR8iDXkZsfhyo7IyUlaDRS/G8WU04nU0STt40FbhKt3sgEx5Cd+QrK4Dt3XpJXJiQWMgksuMZ06Zb+Ug5qVNrYaMoxfmNX/EtJfuzoIG+csV6YPMVc8QC+vTE2g5OoxgbRtOwnpQuC7c1Rqsgag5MsJBtadSxpzlhpI33xWhZvLdt23C4dQ0EDExKn/KcelSalZVTxtft9UB/Wote0HQYnEzG8daqvaxBUYgpq6mSrNg9O7v5U57MHBiPLHw55pLtLgGaGtkAgQJHiCYzGRiCCPLNDS21YVOCT8vcuvHkPbA2YAn16eWarb7cLK0CPd3yO82mMRyIPrQbPFQypctaWzDAdwDTqJDRjYz5Gj8Ldt3F7mkgiCI+RHwrOEhlkxcq9X+BnhL5Kqx5gHyJHL41mdp8RcU6kZQOQYGCYuEmRssaTnGDkc9F07pAxiB4YgVknseQ0ktmRJkAwQV3GBJxsaZbMjLe2ha3x9/VBNk9YaTEtEQegPw9K2faKwwwIMbEc4I+IIjzrAbs427i+zUdDJOOpUTuR91S3ZltVUqrOIM6WJIjQAJGAQu08lA6RRVJ0I20egChfCT+fsq8VjdhdkJxLHuXLaoN5zqgd0krAYajtuABygersdiWlUKFPdAAOptWBG4NdEeHlJWhfEiuZk8R7pjpURI8+daF3shwe4Qw6MSCPUAz9vnQU7EdiCXVRyCqTjlkmPlS+BkuqC5x7nnOJd3BX3LeJ1RLTIZGH0SDiQSM43Brb7E7AVf2t1RO66gJnm7fzH5b7nGpw/Y6KdRl2GxaMeQAAB8YmnLgx5QfgQfurqx8N5rn8ESlk0ry8+5WJ3EDfxP539Ki3i8Y5pJ81YAfJj8PCixQuAUMXJ97VBHNQpOkeslp56q6pbtImtk2M3ARB6fk/nwqVcHb8/hXXmA3x5mPtqtoc956bDpTkd7At2ehuFyJYrpOTEEQRHliq/wCHLBEvMqdRYlhoyoBPISceJnJmnYqmmgEVXs1Pa+0g6gZGcSRBPw9OcTmqW+x0VUUTFtgw2GRBEwBO2+/jky+RXAVjArVkKsDaSfiSx+ZNQwopNULVjE6a6Kni7yoBqnPSKWXtFD9b4D8ajLiMcZaW9xNaGHWZ8ahFgQPz51T9bT+b4D8ao/HIB9L4f3rfqcXLUOk5eZIZoWnlzU4P2fLHxpZ+1rYEktH+X+9K3/0isKC5LwAPoZ38/GqLPjX8kTy45SWyNJbsrI3wPImPxpPj+yw0lff5zs3geh6EUhwP6TWL11VRm1NgSmCY+kZ6Tnxr0a2J50JLHljS3Q2PJKDuWzPHqkZUHfIxIjkR1Bpi3mJHQkEkTkSCRmCMfmKZ7U4TRd1DC3B/1Df4gT8aWe+FUs2AN/sryJQcXXZnoNp+vXIa4RInGJJAyYBOACckAQPSica+lCQhaI7q+8ZIGPjNec4ftO8sft7T4G5zsoBiBkzqPnAGwr0dxhcQ6G32In7iDnbBB3rmyRalY0XapGU3aYn3LkbA6Nz4Zk/AeMU3YuFkVhMEBsiDnIBHX+9Dfgb2I4iAOqA9OZM/WEnMEZnNOJbxk6jAk9TG9FzVGSfUoLYODsRsfHEeO8Vl8d2SPaa1Zked8wduX9I+FO8b2eHiZBUEKVORqjUYiDgR4T1ghJf0YAafaXMCB3h8TIyfsgdKeMq3sD9xfhHu5F0DGzDY5wI6xvges4X7R7R9m6jTMr7waIIlgGge6QjZ2kRzojfo0AP3tyY5kGYBADYkr3jjpTVm3pVV30qBPWABNNcXyArMS323PvBST7NckiNZtqzM2mAn7VY548cMcJ2k3FXNIBBZbYkxIX2avkAAd0OZ9OoFaV5gBnngYmTygcz4Vr9ldnlZd/fYRH1RvHmTk+nTNsUPEelL3gl5fMxzh7ARQq4AECiVMVNeulSpHLfUHc28yB+PymuCVJMtHTPn/wAffVyKIqfUppqrry67+X99vjUxq325Dr4n8KkIFBOw/Csbmdpod3g0c95QY5kZ+O9Bv9pBba3ACyk5ORAgnURBOw2jmNhmj2WOpwcjBU+BGR5gqT5MKVpPZjqVPYEeBtqP3af6R9pqo7PSZ0hTyK91h/UsGiXrk90CCSB6YyPjTBreHFLkgLK5S5vYXHtF2YOP5xB/1Lj/AKap/iDhtJtSYnuuIiY5gHfwpo0rbE3HPQKvyLH/APsVNxqqb9e8rGndpevdRY8a/K18bi/cDXfr5HvWmHisOPgIb/pohFTpptL7/b8A8vb7/kGe00/n/wD1XP8AbQT2j0t3T/SB8mIPypiKG1apd/p/oNMO31Hu0OH9o1pNJ0wxLgYBGmAfOT8Ky+Ks+yvKgtvcDaQWC4XU0ScRiJ3+G9atvirjTptkgFgDrXOliux8RU/rF3+E3+u3/uqE+GxTlqa3+JwtbmV2p+xdVFq5cBAygGJJEEZjafj0oXbTiy2n2dx8AyiyNyM/D5itr9Zu/wAJ/wDVa/31P61c/hXPja/+Sh+kwrevuUjklFUmea7WshAvcuNqVW7qgkatWCJmRp+Y6ic/tjslRbUS59oit3UBZQ0kArqk+7H5z7X9bufwrnxtf/JXfrj/AMK7/wCn/vrPhcb9Mfx59zw3Cdgpwr2OILO4K+00i3DRAwe/j3x8DyzXsLPbthvZyHU3SAupGyWLKASMA93riRTB4xv4Vz/Sn+6qN2g4P7q5EfVE/I5quPFHGqiRnNvdncbwaujL1GD0O4Pxrzns0KmUmRtPMbgjzHXlW7+ud0F0uDkSUaJJgbeYrC7W4IP7S2wIW6G3EYYHUB4gkn1FLnTVSVV1svCUZKt76V9fTM7s/sxTZQXrae0Kg3AoAhoP1cCJgR40+19LOmcAnQAJyTML54Nefu8KVchlvPpCLrXd4twGMiFjO3U71pdn3Fb9loaEEd8f0/MHpsDXnTVnVF0N3O17JyLg2PPpvHU+Ao/DcTbeFV8wSYPQgZ5TkYrzlviFLKHsABbxUxbIAtyVFzxBJSY2AY7Cq8N2mYVxw4t3CjggBlUNpDoGHLUVbOdl2J0hHj6IbxD1zsoPM1K3F6mvMp2+xAJt6SfaYaRpKqTbD9NWlp6YGa0OE4pmQOwCbgq0yCGKweuRy35VJ4a5jqd7I0rjA4FBtcG1wxb25ufdB/7j4D1ii9mdhsx1XZA5JJz4t0H8vx6VvrbgADAGw5eVduDhHJW9l9Sc8qjst2J8F2MlvvEln+seX+UbL9viadFsda4LVLjhQSzAAbkkADlua9OMIwVI5XNydsuLY61xtik+M7USyRrJEiZjEalBJOwjUDB35ZgVTjPalbqrqDDKFYk6hiCwiQwYeQGRNMCxnidKrqYwBmZiMZM8sTSt1hpt6Ajl2iWMAwGLd6JnukRG/LBg1xNfdYbg6lJEgEEZjzjFRw3ZiJb9nAZd4YKQTM7ABd+gFHcXmyLV/V7NgCUuLO0lTgjUQYggnP8ALzkUPg+yyl1nLiDOyjU0tqBcxPdGBkjbA2rQAqlx4E+W3jihQ1pbsDw3ZiIgRfd5A5A6AA7AfnNXvKZhYPXy+PP7q43dUBT4nqB60VEgfnNGqFvVyA2LOCThjvgenp+fGiex8avSb8QWJFuIGC590EbhR9I/IdScUsmkUhHbYvxDBBJMzgAbseQHj9m+1Rw3ClR3iCzGW6SengMAeArPtccgZsFnggMzAsYcWzj6K6iMAbbgGBRF7bWQrAgkb4gmXDAZ3HsyY5g+BhErdsfUkqRo+y8RUex8aRHaw0qSjjUjOBHJQS3SCIX/AFrE5izdpxI9m+pdRZZSVChGJnVBxcTYznlmnFsb9l4ih+y8RSh7ZUMwjuhSQdSyxX3gFJ1QAN43B2iS0twGfNl9VYqfmprGsrxfA2bthV4hSy+0uMAC4Mh7knuEGAs/mKJe4bh1Y6nZdIRT32C+7CCeePHmaKOGcDTNoqGJGq2SRLFv4m4neKswuZn2Jnf9m2f+ukpnK0RwXG2bY0C6G5yWk58eeB8qfRwwkZB2NZ/sbh+jYPL3Dt8fGii5dAAi1/1gfZR3BpZd+EJJPtbgnkCsDwErUfqbfxrn/p/7KXawx3tWDMzM51YM9znz61x4c/wLHP6R5iD/AOFzGKnofpsrfqkC4zhLZdz7dlckT3hgwsY5Yg78waMeFBAi+4gRIcZIMyfHPwih3OFLElrFkk7zcaTy/hdK48HiPYWYkmPaNEkQT+65gCnojTC8QgFogOX7ybsCf3iD4fjV+IsK40sJH5z4Hxpf9VOy2raSykkOSYV1Y40CT3etOkU1WqZSFxMfiOxD/wCG0j6rz8mGfiD51mX+EZMkOnpK/ESK9YmKsa5J8JF/t2OqOd/y3PI2nDBWhWAMww1ITBGRORn4xU21hQOgrf4nsq28mNLH6S4Py39ZrC43gbyNhS45FRM+YGQflXLkwzxrfkVhKM3tzKvdggCSSYCjc/mK1+z+ydMM8M/L6q/5ep/m+EVXsfsop+0ufvCIj6o/3HnHl56sV1cPw/8AKZLLl/jEiluN49LWk3DpDNpB5AkE56DG/wB0kMkVR7AJBImJjwkQfkYruOexVeLb25tlCE0ghwJBJ2BP0SND8oyuQcEPDdnubbpdZoZQs6yzahM3QT7snSwUHBHKtNU+VA7Qtk2nABY6SQoiWIyFyQMkRkgZoUazk4RdKhu9AKyQNjgiAIiIERyqvFPsJgHc+H9/xrHTt7iAAP8ADuJwAP3nDk4x/EoHE9uXz3v8P4oGOtgj1/act6KaJ5G9Ox6Szw+md88zvV6wuxncanNm9b1T3HEsO9OSpYHqM/SPkH7vFkxNtt8iD08uVDVYydLYa/WF6+vL47VXiO8AAdz8ufy+6sTty6/vra4hthptpLbsSSCyjTB0nwJ8IFY/SPSAP1Lj8CP3A8JPv4mK2pGe6pnpEQDAEVxavMcd+khdYHCceMmYsEGCrDcE5kg7cvKtNez78KRczBmd8lTMEMBscctUTAyLGsb4wzpQEgvMkbhR7xHQmQs/zTyoyoAABAAwANgBy8KBwiEuxbJUKk8pCy0eGpj8PCmfZUsd7kVk6SQlx1kBLhS2rO4g91ck4l9pUbmTsKSS+8pqsgW4QEBMoQtzVEYKx3QR1jOvG2tqsOz2HdCBXIuQSQDccAHSgVtQWZVlZgIxqmZE0zEsGt24LYX2IQgXBoFrUpB0sqDQSFDBipMxKkkDarXlA1L7FCqFiE9i0KAwAYNs5ZZMKJ/0mWr3A3tJEhu8D77LqGiCDpAKw0NAMHwoT9nXyG70k20AIuOveGnVvJAMHO56iZG3NYS0iveebYyDLFD3lIt6ZJEGQXB59wA7U2tgKAqgADYDarcFZZVOqCSxOJ5gdc8qIwohTGa411dWJlrXOuNdXUAsr+NXTnXV1Y3QG1XeprqwAdca6uomJNca6uogRFc1dXUGY78Kg11dWQSpqDXV1EBIqaiuoBJqRtXV1ExFUb3l9fuqa6sKzjXLvXV1KMXqTt6V1dRRhbs/3T/5lz/3HpmurqXH+1FMn7n7yeVdXV1OKjhUHeurqBivL1odzeurqxj/2Q=="/>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36868" name="Picture 4" descr="http://www.cografya.gen.tr/egitim/bolgeler/icanadolu.jpg"/>
          <p:cNvPicPr>
            <a:picLocks noChangeAspect="1" noChangeArrowheads="1"/>
          </p:cNvPicPr>
          <p:nvPr/>
        </p:nvPicPr>
        <p:blipFill>
          <a:blip r:embed="rId3" cstate="print"/>
          <a:srcRect/>
          <a:stretch>
            <a:fillRect/>
          </a:stretch>
        </p:blipFill>
        <p:spPr bwMode="auto">
          <a:xfrm>
            <a:off x="179512" y="1497682"/>
            <a:ext cx="3888432" cy="4019550"/>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a:bodyPr>
          <a:lstStyle/>
          <a:p>
            <a:pPr algn="ctr"/>
            <a:r>
              <a:rPr lang="tr-TR" dirty="0" smtClean="0"/>
              <a:t>DOĞU ANADOLU BÖLGESİ</a:t>
            </a:r>
            <a:endParaRPr lang="tr-TR" dirty="0"/>
          </a:p>
        </p:txBody>
      </p:sp>
      <p:sp>
        <p:nvSpPr>
          <p:cNvPr id="4" name="3 İçerik Yer Tutucusu"/>
          <p:cNvSpPr>
            <a:spLocks noGrp="1"/>
          </p:cNvSpPr>
          <p:nvPr>
            <p:ph sz="half" idx="1"/>
          </p:nvPr>
        </p:nvSpPr>
        <p:spPr>
          <a:xfrm>
            <a:off x="4355976" y="1052736"/>
            <a:ext cx="3888432" cy="5472608"/>
          </a:xfrm>
        </p:spPr>
        <p:txBody>
          <a:bodyPr>
            <a:noAutofit/>
          </a:bodyPr>
          <a:lstStyle/>
          <a:p>
            <a:r>
              <a:rPr lang="tr-TR" sz="2400" dirty="0" smtClean="0"/>
              <a:t>Türkiye’nin yüzölçümü en büyük bölgesidir. </a:t>
            </a:r>
          </a:p>
          <a:p>
            <a:r>
              <a:rPr lang="tr-TR" sz="2400" dirty="0" smtClean="0"/>
              <a:t>Aynı zamanda yükseltisi en fazla olan bölgesidir.</a:t>
            </a:r>
          </a:p>
          <a:p>
            <a:r>
              <a:rPr lang="tr-TR" sz="2400" dirty="0" smtClean="0"/>
              <a:t>Dağlık bir alandır. </a:t>
            </a:r>
          </a:p>
          <a:p>
            <a:r>
              <a:rPr lang="tr-TR" sz="2400" dirty="0" smtClean="0"/>
              <a:t>5165 m. yüksekliği ile Ağrı Dağı Türkiye’nin en yüksek dağıdır.</a:t>
            </a:r>
          </a:p>
          <a:p>
            <a:endParaRPr lang="tr-TR" sz="2400" dirty="0" smtClean="0"/>
          </a:p>
          <a:p>
            <a:pPr>
              <a:buNone/>
            </a:pPr>
            <a:r>
              <a:rPr lang="tr-TR" sz="2400" dirty="0" smtClean="0">
                <a:solidFill>
                  <a:srgbClr val="FF0000"/>
                </a:solidFill>
              </a:rPr>
              <a:t>Başlıca Ovaları :</a:t>
            </a:r>
            <a:r>
              <a:rPr lang="tr-TR" sz="2400" dirty="0" smtClean="0"/>
              <a:t> Malazgirt, Muş, Uluova Elbistan, Tercan, Pasinler ve Iğdır ovasıdır.</a:t>
            </a:r>
            <a:endParaRPr lang="tr-TR" sz="2400" dirty="0"/>
          </a:p>
        </p:txBody>
      </p:sp>
      <p:pic>
        <p:nvPicPr>
          <p:cNvPr id="40962" name="Picture 2" descr="http://www.zenginbilgiler.com/attachments/4316d1324652402/dogu-anadolu-bolgesinin-haritasi.jpg"/>
          <p:cNvPicPr>
            <a:picLocks noChangeAspect="1" noChangeArrowheads="1"/>
          </p:cNvPicPr>
          <p:nvPr/>
        </p:nvPicPr>
        <p:blipFill>
          <a:blip r:embed="rId3" cstate="print"/>
          <a:srcRect/>
          <a:stretch>
            <a:fillRect/>
          </a:stretch>
        </p:blipFill>
        <p:spPr bwMode="auto">
          <a:xfrm>
            <a:off x="1" y="1268760"/>
            <a:ext cx="4427984" cy="416242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a:bodyPr>
          <a:lstStyle/>
          <a:p>
            <a:pPr algn="ctr"/>
            <a:r>
              <a:rPr lang="tr-TR" dirty="0" smtClean="0"/>
              <a:t>DOĞU ANADOLU BÖLGESİ</a:t>
            </a:r>
            <a:endParaRPr lang="tr-TR" dirty="0"/>
          </a:p>
        </p:txBody>
      </p:sp>
      <p:sp>
        <p:nvSpPr>
          <p:cNvPr id="4" name="3 İçerik Yer Tutucusu"/>
          <p:cNvSpPr>
            <a:spLocks noGrp="1"/>
          </p:cNvSpPr>
          <p:nvPr>
            <p:ph sz="half" idx="1"/>
          </p:nvPr>
        </p:nvSpPr>
        <p:spPr>
          <a:xfrm>
            <a:off x="4427984" y="1052736"/>
            <a:ext cx="3816424" cy="5112568"/>
          </a:xfrm>
        </p:spPr>
        <p:txBody>
          <a:bodyPr>
            <a:noAutofit/>
          </a:bodyPr>
          <a:lstStyle/>
          <a:p>
            <a:r>
              <a:rPr lang="tr-TR" sz="2400" dirty="0" smtClean="0">
                <a:solidFill>
                  <a:srgbClr val="FF0000"/>
                </a:solidFill>
              </a:rPr>
              <a:t>Başlıca Dağları: </a:t>
            </a:r>
            <a:r>
              <a:rPr lang="tr-TR" sz="2400" dirty="0" smtClean="0"/>
              <a:t>Kop, Allahuekber, Munzur, Ağrı, Tendürek, Aladağ, Süphan ve Nemrut dağlarıdır.</a:t>
            </a:r>
          </a:p>
          <a:p>
            <a:endParaRPr lang="tr-TR" sz="2400" dirty="0" smtClean="0"/>
          </a:p>
          <a:p>
            <a:r>
              <a:rPr lang="tr-TR" sz="2400" dirty="0" smtClean="0">
                <a:solidFill>
                  <a:srgbClr val="FF0000"/>
                </a:solidFill>
              </a:rPr>
              <a:t>Başlıca Akarsuları : </a:t>
            </a:r>
            <a:r>
              <a:rPr lang="tr-TR" sz="2400" dirty="0" smtClean="0"/>
              <a:t>Fırat ve Dicle.</a:t>
            </a:r>
          </a:p>
          <a:p>
            <a:endParaRPr lang="tr-TR" sz="2400" dirty="0" smtClean="0"/>
          </a:p>
          <a:p>
            <a:r>
              <a:rPr lang="tr-TR" sz="2400" dirty="0" smtClean="0">
                <a:solidFill>
                  <a:srgbClr val="FF0000"/>
                </a:solidFill>
              </a:rPr>
              <a:t>Başlıca Gölleri : </a:t>
            </a:r>
            <a:r>
              <a:rPr lang="tr-TR" sz="2400" dirty="0" smtClean="0"/>
              <a:t>Van, Çıldır, Nazik, Erçek, Hazar, Balık, Bulanık gölleridir.</a:t>
            </a:r>
            <a:endParaRPr lang="tr-TR" sz="2400" dirty="0"/>
          </a:p>
        </p:txBody>
      </p:sp>
      <p:pic>
        <p:nvPicPr>
          <p:cNvPr id="41986" name="Picture 2" descr="http://t3.gstatic.com/images?q=tbn:ANd9GcRctFqRc601Lj3UO6z7SnLZDICHYYufHINCXYrvd0AMLLqf8Fg1"/>
          <p:cNvPicPr>
            <a:picLocks noChangeAspect="1" noChangeArrowheads="1"/>
          </p:cNvPicPr>
          <p:nvPr/>
        </p:nvPicPr>
        <p:blipFill>
          <a:blip r:embed="rId3" cstate="print"/>
          <a:srcRect/>
          <a:stretch>
            <a:fillRect/>
          </a:stretch>
        </p:blipFill>
        <p:spPr bwMode="auto">
          <a:xfrm>
            <a:off x="251520" y="1124744"/>
            <a:ext cx="4218151" cy="482453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İçerik Yer Tutucusu"/>
          <p:cNvSpPr>
            <a:spLocks noGrp="1"/>
          </p:cNvSpPr>
          <p:nvPr>
            <p:ph sz="half" idx="1"/>
          </p:nvPr>
        </p:nvSpPr>
        <p:spPr>
          <a:xfrm>
            <a:off x="179512" y="3140968"/>
            <a:ext cx="7992888" cy="3528392"/>
          </a:xfrm>
        </p:spPr>
        <p:txBody>
          <a:bodyPr>
            <a:noAutofit/>
          </a:bodyPr>
          <a:lstStyle/>
          <a:p>
            <a:r>
              <a:rPr lang="tr-TR" sz="2400" dirty="0" smtClean="0"/>
              <a:t>Güneydoğu Anadolu Bölgesi ülkemizin yüzölçümü bakımından en küçük bölgesidir.</a:t>
            </a:r>
          </a:p>
          <a:p>
            <a:pPr>
              <a:buNone/>
            </a:pPr>
            <a:endParaRPr lang="tr-TR" sz="2400" dirty="0" smtClean="0"/>
          </a:p>
          <a:p>
            <a:r>
              <a:rPr lang="tr-TR" sz="2400" dirty="0" smtClean="0"/>
              <a:t>Yer şekilleri sadedir. Bölgenin kuzey kesiminde Toros Dağlarının  devamı uzanır.</a:t>
            </a:r>
          </a:p>
          <a:p>
            <a:pPr>
              <a:buNone/>
            </a:pPr>
            <a:endParaRPr lang="tr-TR" sz="2400" dirty="0" smtClean="0"/>
          </a:p>
          <a:p>
            <a:pPr>
              <a:buNone/>
            </a:pPr>
            <a:r>
              <a:rPr lang="tr-TR" sz="2400" dirty="0" smtClean="0">
                <a:solidFill>
                  <a:srgbClr val="FF0000"/>
                </a:solidFill>
              </a:rPr>
              <a:t>Başlıca Dağları :</a:t>
            </a:r>
            <a:r>
              <a:rPr lang="tr-TR" sz="2400" dirty="0" smtClean="0"/>
              <a:t> Kartal ve karaca dağlarıdır.</a:t>
            </a:r>
          </a:p>
        </p:txBody>
      </p:sp>
      <p:pic>
        <p:nvPicPr>
          <p:cNvPr id="43010" name="Picture 2" descr="http://img411.imageshack.us/img411/5292/hayatclipimage001.jpg"/>
          <p:cNvPicPr>
            <a:picLocks noChangeAspect="1" noChangeArrowheads="1"/>
          </p:cNvPicPr>
          <p:nvPr/>
        </p:nvPicPr>
        <p:blipFill>
          <a:blip r:embed="rId3" cstate="print"/>
          <a:srcRect/>
          <a:stretch>
            <a:fillRect/>
          </a:stretch>
        </p:blipFill>
        <p:spPr bwMode="auto">
          <a:xfrm>
            <a:off x="179512" y="260648"/>
            <a:ext cx="7992888" cy="2880320"/>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457200" y="320040"/>
            <a:ext cx="7242048" cy="660688"/>
          </a:xfrm>
        </p:spPr>
        <p:txBody>
          <a:bodyPr>
            <a:normAutofit fontScale="90000"/>
          </a:bodyPr>
          <a:lstStyle/>
          <a:p>
            <a:pPr algn="ctr"/>
            <a:r>
              <a:rPr lang="tr-TR" dirty="0" smtClean="0"/>
              <a:t>GÜNEYDOĞU ANADOLU BÖLGESİ</a:t>
            </a:r>
            <a:endParaRPr lang="tr-TR" dirty="0"/>
          </a:p>
        </p:txBody>
      </p:sp>
      <p:sp>
        <p:nvSpPr>
          <p:cNvPr id="4" name="3 İçerik Yer Tutucusu"/>
          <p:cNvSpPr>
            <a:spLocks noGrp="1"/>
          </p:cNvSpPr>
          <p:nvPr>
            <p:ph sz="half" idx="1"/>
          </p:nvPr>
        </p:nvSpPr>
        <p:spPr>
          <a:xfrm>
            <a:off x="179512" y="4077072"/>
            <a:ext cx="8064896" cy="2520280"/>
          </a:xfrm>
        </p:spPr>
        <p:txBody>
          <a:bodyPr>
            <a:noAutofit/>
          </a:bodyPr>
          <a:lstStyle/>
          <a:p>
            <a:r>
              <a:rPr lang="tr-TR" sz="2400" dirty="0" smtClean="0">
                <a:solidFill>
                  <a:srgbClr val="FF0000"/>
                </a:solidFill>
              </a:rPr>
              <a:t>Başlıca Akarsuları : </a:t>
            </a:r>
            <a:r>
              <a:rPr lang="tr-TR" sz="2400" dirty="0" smtClean="0"/>
              <a:t>Fırat ve Dicle.</a:t>
            </a:r>
          </a:p>
          <a:p>
            <a:r>
              <a:rPr lang="tr-TR" sz="2400" dirty="0" smtClean="0">
                <a:solidFill>
                  <a:srgbClr val="FF0000"/>
                </a:solidFill>
              </a:rPr>
              <a:t>Başlıca Gölleri : </a:t>
            </a:r>
            <a:r>
              <a:rPr lang="tr-TR" sz="2400" dirty="0" smtClean="0"/>
              <a:t>Bölgede doğal oluşumlu göl yoktur. Ancak Fırat ve Dicle üzerinde kurulmuş olan baraj gölleri mevcuttur.</a:t>
            </a:r>
          </a:p>
          <a:p>
            <a:r>
              <a:rPr lang="tr-TR" sz="2400" dirty="0" smtClean="0">
                <a:solidFill>
                  <a:srgbClr val="FF0000"/>
                </a:solidFill>
              </a:rPr>
              <a:t>Başlıca Ovaları : </a:t>
            </a:r>
            <a:r>
              <a:rPr lang="tr-TR" sz="2400" dirty="0" smtClean="0"/>
              <a:t>Harran, Suruç, Ceylanpınar ve Birecik ovalarıdır.</a:t>
            </a:r>
            <a:endParaRPr lang="tr-TR" sz="2400" dirty="0"/>
          </a:p>
        </p:txBody>
      </p:sp>
      <p:sp>
        <p:nvSpPr>
          <p:cNvPr id="44034" name="AutoShape 2" descr="data:image/jpeg;base64,/9j/4AAQSkZJRgABAQAAAQABAAD/2wCEAAkGBhQSERQUExQWFRUWGBkYGBgYGBoYHBcXHh8XGBcUGBwYHCYeGBojGhgUHy8gIycpLCwsFR8xNTAqNSYrLCkBCQoKDgwOGg8PGiwkHyQtLCwsLC00MCwsLCwsLCwsLywsLC0sLCwsLCwsLCksLCwsLCwsLCksLCwsLCwsLCwsLP/AABEIAJ4BPgMBIgACEQEDEQH/xAAbAAACAwEBAQAAAAAAAAAAAAADBAECBQAGB//EAEcQAAIBAwIDBQQHBAkCBQUAAAECEQADIRIxBEFRBRMiYXEygZGhQlJTscHR8BQjkuEGFTNicpOy0vGCowckg6LTFkNjc/L/xAAZAQADAQEBAAAAAAAAAAAAAAABAgMABAX/xAAwEQACAgEDAgMHBAIDAAAAAAAAAQIRAxIhMVHwE0GhBDJxgZHB0SJhseEj8RRCUv/aAAwDAQACEQMRAD8A+qEA7gHNdpXoPgKra2+MenL5RRJqyKNJ7ldEezjyxHw5e6K5bhxMZ5jr0P8AzUlq5siP1O4+cURWq4ONufXqN/5++usLj3n35OffUG7KyOYEepiPvq6mAPSKwKVkzVIOcSDMj798EHp+hYNUhqw1WVsLk74wAd4MHPXp7qMzgCqEHcb7eo/D+ZoV7URmAPKd4IBMxiT+orciv9ES1oFmDRjMenl98/hmmcVn8V40XQCQGBZVbQdMHwyCIMkYkbVS5afu7aklyPbAcqWENA1SswSszGrTPkQwxSSNPVVe8rKv8NcayqnxGfGur2l8UKWldUSkyRq0GTnMnh37u3iWUyyhzDLDALLtBiVOT9E5OKwWOpc1O3SAAfPJP3/Kik0LhbZW2isZIVQT1IABPxml+Dt3RddnMo2yz7Gkwo6HUuTHMedFipUMvf5DJG55D1/L7qCsD2WzuQBI+A25DflSfAcK9s/vTqGkRJk6yWLCOZHJuhA5SZ4NL3d3Vcy5UspkjSzBvACdgGGD0blFFPYk4ty3Y6br9B8Pyafl7qslxmwIHUgzA9Yjb1pW1Zud3cA1KT7AZtRXABlpaJaSMtHyFks3O7vBdSyp7sM+pg2k51FjEtpjxGIJxMDav2G0PqOLaAjmepyfjVxSPHG4VBQMD4pWVBEq6rJmMMUOCdsSRFO29hQsdIsK4msngbN8W7oZoYzoJMwYOfabEwfj4RGZtWGVLqoGQFToVnDEOQ0tqDEAElee4JxNCwmoRURSXGa2RSoYZ8S6gGIhhEq4HtaThhIBzyoV9LpsoMhww1AMSdPiwTrQk+xPi5btzxjSmq3sCemfdz/XlSnEW37y2V1aROrMD1IkEnaMMP8ADub21I1zzuSPTwD7waKFfA2WA3xXK4O3/Pp1oLEalmOfxxEee9FJrBOipqrNH3e+q6D9b4AfjNajBNVVJqamawxWhrbAJI5/zP4miE12msK0I8ZLK2kiQG04mWjBzOAYzHWleHvX9fiNvRIOMmJ8QEbAAwCegnetdUA2EVcrRsl4be7ML/zRnSy5O8qR7oGFzIGT4RMZnS4a84Qd5lzMgQYE48to+PPejvaE9D1H3GRmpS2BtJ8+dbZA8OXAtbafdj8KIDQdiZ2PyP8AP7/WjAUp10dNWmu0V2mKJqKdwu0Y+Q9M491SLR5sfkPievpFWiprWDQihsL0B9c/E8/fXNwy/VFXipitbM4LoD/ZlONIj4VH7Iv6gj4EUUVZVrWxXCL8gbWJ6HodmHvAqkleWr9bggZ9ImjlqpNGxPDrhgjxU7QPfPyWaJauahP6B6VIal3XxeGQefQdJ8vL4RR2YG5R3e40DXA0sbTfWg/L9es0Sy5Kgn9QYoUOpW6o5OGA/lg+8jJq/cjp8MH471JNRNa2ZY4rhHKxmDk8j1H58v8AmpTiB1/AH0JqHtA7/eR7t64WlAOIA57fE/nW2Fal5CttjMjA1DEzvjfY7/IVbjON0+FcvExMBR9ZjyHlkmMClr/EBvDbE8i5yB/h+sfkPPah210SN5k6jkknmep/KKhkzanWPkeGPwo3k+X9kFLjCWuN6A6B0I8Od+pNcOHI2uXB/wBWr/VNVHaFuSNQGecjnBAneDIwTmobtC3g6xDHSOfixjGxyN43rz8jet1+53QlcVYf9puqPaVv8Swfip/CrjtF4k2wf8L/AO4ClG460Rh0P/UD08/MfGiBWFGM5JcsLjF+S7+A0vao527g9wb/AEk11ztS39aDg+IFeYP0gKQvcQEVmIMKCT7gTS6dv2jKliDH1SdO+4HmPlV45ci7/BKcIVwb6cSjDDKw5wQaJaHhE9Ph6zXnBxtm4SvhLc/CfWJI8OYGetHKBFY6nRRnDEgAZmDIPw6VfXNK2u/UhUJSqL77/Y2wZjp955e7eiGsDsvtK86ajpYSYkFTG4MrIODyHwMgOft90fQQjoGM+6RBof8AIj5oosEvKjTLVANK8Hx63NtxupwR7vxFMmrRkpK0TcXF0y01E1FdFMCiamagmqu8Cfh69KwDrTE8+eDET+jNEFDQQAOgipU1mZIXBrrPONuX44qjbbcxynmKKrz/ADEffQXBR8hAamqg11Yai0VEV2qumsCiYqVqJqC9Yxaqs1Du3o3+PL08qrrFGhbC1IoYara6xi0V01XVU6s1jUQ8xjfzoeoqs4gct8evWiO8CkuK45di2ZEKMk9ZAkgR5VtSXLJyTv8ATyP0O/xCpBbnsNyT0AGTSr8Y59lQvm+T7lU/eR6VW1ZgyZZjuTufLyHkMVyz9oXETqWL/wBFn4y43sgIOreJvgMD3k+lC7lT7cv0LmRPkPZB9B0q1viFYeFgcxgznH5j40W2w8t+eZ3GfnXO3qf63sNJuK/Qu/iVGcjbypfjkdrbBH7tj9LSHjmfCcExPpvSva/aPdWnZAXeP3dsZLMSAAYzpBYE+W5p20WIEwCAJ0yc84JjE0ssbg7snHKsiqhTguyQqDvCLj5JcqFJJJP0cDcjG+Z3Mm/q23EaFiZiOeJP3UYJB/kB92+3zrN7RtMlxbolgJLYkhQIIDHZYk6frZgnKzlzyVXG6GT2Va8I7sYMj8fXYU5SXDdqW7saGkwGjY9PfMkY606HETIgxnlnbNB2GJxEgisk8NeDGBa06jEgeFcxtEwNO55H1pjie10EhfG+YUTk5wSAYyCNiZ5VTg+EuF+8uN10qMY5Ejlicek5Apo2lZnvsDWzxLKwBt2mkQ+jWN8+GRyjJ5g8qjfu7LPquaSzOAq7grq05Awx22gR0rQ4ziRbQkmOXvyYG2cUn2LbJU3WHifPovJR0HTyA91VJ6fmT0rUaNlIUKOQA2jy2GB6Coe5j1+7/ip1E7fH9b1DClquR0+gu6picEZByCNhII8yKPa49kxc8S/WAyB1YDceY+FYSf0aYKAHXCwJkx+8tXQJjxYtssnPizMEmi/0b0nxFXLXu8ACEmJuMyAAdCMnoZMaYZc2mFy2qS2PZowOQcGprM7GvYdfoq2JERgErByIMiDtFaHfev8ACfyrtxTco2c80ouiXMZNUQTk78vL+dVu3QcT8P8AioRm6SPcD+VWJWrDzVRVe9HOR6j7jsfdUMSfZ+YI/KhQzaFj2ba5pq9SW/1GiW+yrXNADy0krHvWDRgfEPIE/r50SpaI1wN4k795/UWPBMv9ncPo/jHxww+Jqg4h19u23qnjHy8Xypu7xKoMkD8BIGojoCcnYcyKSN24XVgrFkLJcQNCjBIuAbsDCxucxAOqhoS93YbxX/2Vlj2kg9olf8SsvzYAV39aWftU/iH50XtC+Dw9xlMqbbEEcwQaxZqU8k4utu/mXioSje/1/odv9p2jkP4uRUM33DaqnttABq1jz0N+U1l8Y7CMn9c6VucO5RtGLhwsiYY4DHyEztypXmm9gLHBW69f6PR2u1rTbXF9CdPyaK65x1n69v8AiX8K8fxP7S2tlRgdOpVKp4T3SEKOrC9qGZET/dptnvqzhZcrdUhYUE2fCzYAGTqKAmPYnczTLNPqu/mK4Qvh9/I9CO0bU+0T6d4fmKsnHsR4UJOxLHQJ59W/9tebL8WO98M+Fu6lRk6iw1Yx4ISP7s860eEe73zFwRZYErIClT4QLbczG4b++RyFB5pvzAlCLtLv0GP264xI1BY+qo+9p+4UY8Mp9slj/eYn5THyq68OBVyAOX8pxPlvUvfdclJT0Jvj0Ajs+3A8C5nJUE9BvOJn4VxQIVjwgyMQBOIn50wGBJ2nmOnQe4CPdSvadtyng3kHkMCd5xEx8Njsdlep0hMVxjct+/sNmqm7BrGT9qGFa37OxOrPvac7cx+JeGN9VPehTkxpIGNwIPPfn03pI1e5Tngnj+AtousWzcYQB4m2kDecAD8etI9zZALGxdgGIIMA5Jad4xBJ29a2E4yJ1Bh5kY+IwK5rwAJ5VXbgRxBcL2agCOFbVAjUTMx9IDAO8wI3p23aiT15RHyrIe5eN4aJKRb5Lp9q53hk51BNERzjkWoVr9qW1GdXcWtMqsLeK6XUwMhSob/1IyAITfgSld0ay3DKnWpJZlNsDxKBMMcz9FdxHjEcpYavO3r/ABZe4Qrqp7vQNKnSCbHeA4J8Ia/nMwYiBq69xXGaTpQ6tFkiQuHBXvlaBEEMciYCGDMUjinVBjJrk1uK7Jt3MMPgSOvTH0mzHM0JOxLagjxFWVlgmYDe0RzzJzmPSIzL97iiy6RcjvFmVSRa0Wi0wANWvvRuJggGIrfdRtEeY9/P3U0Y+TBKXmkdY4JEJKqFJ3IEeZHkJ5Udmih92OZJ95H3VgcHwnFhUDOSVuKzanB1JptqyzJPtG64zuo2mAVFXyja3Xus0+IsLcCh2lix1W4juwNWlwwyDhcnDa8DNOiBAGwx6V5ziOA4vQAjtP7zVN3VILykFm8LBFUT0d+dG4m3xLd5pYqdZe34oGkrp7l4MgSJDDYuDyqjg3ukJHIuGzckgCRI6ifnzFSTiuW9+omfhSHa/Gmzaa6iatJXUmZgsoZljcgEn3HNHw9S439AvKoOm7XqO2SedVCEGVlWWSCAOY8xGRy6xRAG6D1mB881Xn+WfUg9cx6AU8YuNtrYSc1kaUXvuV7KsAi40tm4xMnc4ksIHOenpWg18df168qT7LQG2CQJJY7DmSfxp4LFWx7x782NOLUmu9ji3y/WahXHnHWDFVayu2kfAY9MYqwJ55HUYj1E/d8KrsLuEqgqSagCgxwNgeIneY9OeB15VW/x4DFfFjTLACE1+FCQTJE8wCMZ2MLX+LY3GtAMJVSLi+LSSSAWEYEr1MgGYGaBw4ACo41XLQVFcqwt69KFVJUw2dJEgZiADEpdk0qVBLfCLc0LxIXvASo1aT3qnDBZOog+FphYJAAEZ7vmuLoU93csnCascguomSwA0kEiGkwDuJvcL34JOu3qXQ6sNwNRhTImC7CYZTAMGAa0C1GgCXaCBLFwD6WSBtqYqGKjkCZPqSedKLcHMfCj9o8RrYWx9EgsfMZVPWYJ9B1qEt+nwrhzyTmdkFpgk/iVCA5wfWrgeUVISKtprmscgLQO6jSsKAHZw2dRLajBx/eiZyFAgcmI/XnVrazIJzyOfcYnOcflV8MHI5s01H4kExvVo5daq1uDE6omflA8zvV7dstmYAEyVP4kYj76fwZKSS5FeaLi3LhlEJ2idhiTy3P669KOqFPE2NhpmfLfl8KqsAg5J36TzA588+89TUlzJO22PT866Lx43q8zmfi5FprZACTJgR5YAEcgCfljblXSZyGx5flV3Sc7HeRt7x510H0+dQnJN2johGSjT79f5F17PUXTdE6iI3xyz8hRGnl+upqdEbAeox8tQ++okc8eUR8BOanGKW6LTyOXvCPE8YgYIWzp1RE+HMseYEg5kbqOYBR4njbYAh10k7TtgERJ2gjHnNPcXwSufEoPxn6XMf4m2+tQL3YtspGgY2yceknG5zyq01casTG3qKcJ2mgEF13jfyk/Ktbh+OS5OlgxEEx5iQfOsjg+x7WkSgk5OWzy6/8AFanBdmJakpMEAROABMBRyyST1rkbVFmmnQxFcG3Ayen3Uj2vwbvo0ciZzEbQfPY1TibDHvtI9rRGYkAKGE7DYipbt7IsoRpNyq/yv9mhbGPv9edQdm+I9wH4is9LbKbJAwoYMNUxqiMnLRFW4CwwuXS2zsYMzIzgdMU6m7uhHhSh73C+9dfmaNUS4rTBBjBgz7jWenCueJD/AEI674jb1pK1wd1UcGdRZSBqmYILGScTFLcrpIqsUWveXl6/g2zxKggSJO38qv3nv9351jX+GdriNEDE52jVI89x8K7huz7ovaz7OtmAnrPL0CwPM07lKO6XQHgQlG3JcX/Q9fuvcju3C6SZG87YxtsfjQSt9lKm4obEMsjY+KSBiRVOzeEuJr1cyAMztMny3+VaK2M1RTct5Ep4owlUeDPKcRBi6hM4GmMZkTGDtWksgLJBMAEjacZ9Jn4+tT3QrigwOv5NP4fCqY5JunxRDJGqa5st2Wf3SeQj86dmsy1fNokHKEkzuVJyZ8p5/wDNaCXAwkEEeVdGDInFR80Pkju5eTL6q6q6q410E6LAVINUmpDnyoGEOOtu1tu7OlxsREkAnGdtyRnfcwTU8Pw0wzzqwzKCdJcQA+kEjVAXmRIG8A0QOc4MTPu9Krf4tVG+/Tc+QA3J8vWhst2T52XIQ3pwu80lc48nwoSer4x5J1PnkDz2qHZrmG8KfUHP/GR/pGOpNUvcVbtjUzKo2Hu5ADf0FcuT2m9oFoYtO83b9F+QlmyoWAOv8/UzzqbisEISNUGJ2nkT5Df3UHge0FurqUGASM+7p6+6DV+O4vu0LAAmVAEwJYhcn31wt1ydCTm6XLFNXFdLfmefoJMe8irg8QVadAMDTp5HV4h4sHwbefTmM9tf2PgxdAO/syQOkHfnE0T+sCvfalEWwPpHxSJA2gbgUI5IvvqGWHInSXr+9fyV77itMlLZIgYO+BJ3gHB+I6ZZ4LtYG73DQLqoLhn2RMrKGcwQAR50Tg7we2r8iskA7eU70nwvGh1t3TaUOxFtTmVVsmCQDpOkYGPOr4/aI46kcM/Z8k01XD9e0bFrhOpEeWZ9/wDKjcV7MDqJjePKPd7qxuG7Y8d5SukW5MzuAWHTOx61A7VLJbdUH7xtJBYeFskxjIJDeW3Wuhe14lF1s9/TncD9jzuScv2/JoBpqZpPtDtDuk1gasgRkHPXBI9Ipe52oe8tADDhSdvpTAHwrinkUOT0IYpTVrujVrqRudofu2YCCH0Dn9MJq/Glbvbmi3bYrOtSd4yIgbcyaV5Y3XfQMcE5cLzr7mxXGs1+1D3locnCk/8AVq5+WmtIimhNS2Xdk543GrBvaBofcnNG1DrmrKMVVyaQi5ErdmHg7GWG/vHzHxpwD5UDiDifqkHflsZ90n3Ueue23RR9QV5TXI80QiqOhmQaonewgnxfFi2uppiQCRykhdR8hMnyFZydvhh4UctEkRgTyJE7HeBW0bJO+avoIWBBMYB68vdVNSSAzITj7xQ6bZQyu+5Ew2GGIGedBv3OJdsAKNUe76x3xB5c19RWzbTKwXMr49a6Yfwxp8I5a8CQIGc5utreDkeeQOU0bSYq/UrOtqcdKMKpqg5qQQaRjonapC1Qb1JM1qCWriMfr3fjXA1E0YycXaFlFSVMU4njURoK4ESfCI1Fgo5T7LHA9ecKni7Uk23a2VGoyrKN9PiVt84xBrSu2FY+JVbEZAOOYzypfibC6Ci20Zm8KqSEnM5jOlcuYz4TAmqeK3zv8SfhqO8dutdP4+oSz2qNILwFOzjKn/b76dV5EggjyrIu9nug7s3EYOhAAU22kacASysskbxGJ1SaX7Hs/u9SFVYElgIC9YI2A38x8ZbHllGKd333+RfFhKdNaT0Oqs/i+20R+7Ae5cA1FLa6iqnZm2Cz0Jk9Irj2mFH7xSp5R4g+w8BG5kjG9aXBcJ3a8tbHU5WQGeACw1EmIAAE4AFPk9pWi4cjSenkXOAScACT5cyazNYCm4+CQTn6KnOkdMb9TTnafEyqoPpHP+EQSPeSo9CaUvgOpByDvuPgeR9Kl7RK5KPki+OOmN9f4Ex2wNa20UuZGrBELEk5HuzABImJpBdEiSeJeIUDIjLCDu40kE77QTtT1zshSEAkLJLgEjXkmSRmQ3yLRE072bw62QsIV7wFgzFSX2MGPZMMDpiMnnNS+BOW3Ibg7b6fGgUycDpy+WPdy2BH4fUNLCQdwRI+FE74n6Q92fxonfcj8szv+s9Kk7sdMUucGJWUWBt4ekEAYxEAx5eVXPCgz4d4mRvEQT12Hwo7tsZ8vfgj8flVu93/AF+v5UZNUieN7tN+YG3Z0iAIHSIFcOGACgKIWCBGARsQOUUcXPOuFylUi1Cv7ImfAMzONwZJB6gkzUjhRiFGDq2+lnPrk586YL0H+skyNYwwT/rJgLPWcR1o6jb9SL3Dqy+MAjfxARjnnaKj9lUlW0glR4TAwPI9PSh/1nbcpDo5FyApmGca10HBggq52wbcxiptccgXVqQK7tpCzpBGosq4G2hycDOoxT2miUsuh0+BftBBbAi0CLjgONJJac7DnPX50Gze16AeFYLOnK+yuMxpED2T5hTtFM8R2vZZXtm4ASCh6gsCvx3+FLf1QpYm3dKhWIIXOlvAxEyIyEMRG3LFDUvMbXJ7xZ1y+2oEcOSUwDpbwgMVIXBnw6SIxk+laXDXCyKxUrInSdx5Gg2OBdWB75yJGDMQCDpyxPKMzgmZJmn2uVnNeRqk+TM4vsgOxbUykxtG4ETtzhP4BWda7PVn7oXboKjxHrtEZ9AfICDvXoC1QiyfM8/uoSm2tgpRV2ZtnsgW9RDMZUgAnbzHmSJ95rQttIB6gEfob8x/zRGXY9R8/wBYPpQ+FELp6EjaNto90fClb3TOaeaKi1HlFp9f16VEUXVUAx+v150SMfanW5QfDNeebsbif3oF321IQ6mPdy5uYxnJ0z9WByz6MkUCxxfekra8ekgM0kIMgMAwUhnAk6R0gkUydFceTXbkYp7Kvm47kiGe22gXHAAVrbOvsxDAOP8A+jFT2HxGlh3vjhNL6myyoykMOasSAeceL2gK9D/VLnfiLgnkqWgAOg1Ix+JNGbsoaYF24DAXVKscGdUFSsnY426VtY+uP7irMqxJA5CTv5UnxV28tzwJqSBtEz4p55BlfTSeuCdodnFTa726jqbiqAbG7HABK3NIJmASsSRjIFIXLn7wXQ9o+Aye8ZbYCsEmO7LmJSRES2/Ojb8iylja5oJc4/icgWQCQQDvnxGYnIgDeM+opvgbl0yHQKMx8t8+Z9NOZrhx5XULl2yCNZ8KXCP3R/fKdTDxATHoTmIpmxwRul44owrFSEtoNJG6k3A8kYyBT2S8RLzCRQG462HCFxrJgIMt71EkDzOK0P6lTTDF7gK6Tqc+ITqkhYE8pA2xtR+F4RLS6baKi9EUKPeF3pNSFeXojJe3eaO7thZnN06dOSPYUFm6xK4O4pzgezdElmNxjnUwAjyRRhF8sk8yd60AK6KSUmTc3Lkzu1OGdk/dmGUhgswr9UboCJg/RMHlB86pYLetpZNuJa61xlKIGBlm7tmOqBOhROQTAIavW8Zf0rC6TcaRbVjAZgC0EjYAAknoPSgcN2cttCrfvA8m4xHtufacjocCOQVQMCmxTaVEpR3TMXszhLSBNd22V1IbaoHQBmDlC2q4SZAaJAEqNzFbli+jGLdwGQSACGkAgE89iQPfU2OBtHPdICNPIfRHg5brqOOUmmuC4REkoirvsANzJ2880rbToa9W5hcaI0vGFkN5KYz7iB7qy7/bJV7ihBKgi2sHxnTa0ktMBWe4EGD7JzggbyXcD0pOO7fR9E5Ty6p7tx5eldPtWKv8n1/P2PRg9Ua6GJ/9RsQSmjTpssNwwNx7crk50qxJMCNSjeYb4ztE27pS2oLC3+71O2nVqQGyJJCDS1tsfCAK2A58/n+utdqPnXGpAcbMC/8A0ifQW0JHdd7pcEN7Zt6CCYDT+NNdndovdusuhdCKp1A/SKowX2j9e5kGBoGTNazXK4XTTKdCuBygEDHn1G1B4njVtxrIWfU/cPT40VcGRMcx+FLdqqzW20zMcjBJBkDnOfvpklxd/Y87JNrJqarvvoNgeVdHlSFjtJtKzauFzgoiljIA1H6qDIPiK70T9suZnhuI/ht/hdmp6GeissGrsZs31cSpDDaQZ933fGsu9/R5Ha4SSNbq/hhTKjwscQWBJg9AoM6RUW+zyMW7ly2YB0NIMtqKTIB3nGdjIOaKOLvhDqWW1EYQt4YYggKQSCdK8okk4ptLXAqyxk6JH9H0161LBiyvIKiWUXFDQVidLxj6q9Ml/qhO6tpLDQ7sDiZbvAwPhgiLrjbpVeH7etkhWlHPJgd5CwD/AIjgmARnal7tq8pDi8TqYkKATJeAFUZDLgEe81kpeZze0SVUEP8ARq0WZzqOt1dlJBUlSSB7Mxkjfaj8H2cLTOQWPeNqaY9qILCAIJAE8sDas39rcCRxaQSDLDOkbiNODAMjnOwjLHB2+ILW3a6pUQCoG5AIYSBEz/p5TTO65OfC2po2AoqLibfrP6n4VytNA7QvsoOlZk5wTGJmFBOSAPVp8qlyenOWlWghBGYqQs+cfr31lN20+kxYuagNj9U6tOAD9JfdmpXtltWLNyQJiORkAnGNvj13D6WcmXInaZrRQuGXBPVmPPqetLWO1WZmBtumkSS2BywMZ3PuE86KOJCWxOpjpXCg3GM4EBQSZPPas07S773ORe6/l9xkilL95i3dWYNwwSTlbSn/AO4/z0rux6AFgaxZvXTlDZSD4mKm5tA0qupVg5lido08xqWeFVAQqgSZOBLHYs0bsYEk9Kbg0YdRN+xLbiHDOJmGZo2A0lQQCuPZMjJp5LIUAAAACABgAdABsPKrRVppabLKkV01OmsJeP4gd/KsdF5NP7s5td4O8CiJci0CZGqZBBk6VF+3cXPB+Ew6zf8ABhTKYaBKmC4xEGCcA06xm1HoTbB3A/XSqHhE20LHoOs9OuayXucT3fgwxv3E8SlottcdUugHki6HHIgHYRDHC8TdPFXkYEWgqm34SASQmo6tEEyWHt/9OJp1A1jo4NPqjnuJ3Mtv1NEt2QJgATnaJPX1q8VbVQaNZAFRpq2uoLZpaNZGmhcZxC20LtMDkBJJOAqgZLEkAAbkir3LwVSzEBQCSSYAG5J6ACTNJ8Bda5F1lKDPdqSwJQgeO4sxqMSARKg5ySBlE1luzOGfxXLpId48AMrbUTptjkWySzcyegUBwCl+M4zu9EgnVcS2PIsYB91Z3C/0nRv2ospVeGLBmkEHSXBHk3gnT0detDS3uazTUgOeUwP0dufrvTVoV55/6UIbPD3Ahb9obu1XUuHyCjNsIYFSfLE4B3E4QHm3xPwptKdXsDdGBwna1tzpUnWADpZWRo+sFcBiPMCKJ2ifArc1ZT8SFPyY0z2rwSvYMoHKjUkhmIYAeJdHj1RtpgnbnWXxva1h7ZC3AxbACyxwRMqBKAcywAHOK7PE8THJPozvwzuSvqOi4OlcGHSgXuL0gFrd8AiR+5utiSM6VJU4mDBgip4btG086XG4WD4SGM6VhgCGMGBzg15eh80U8SPUYQ1wPlQeEV+IP7rStoGDdYatcGGFpQRI3GsmJ2Db1pN/Rqw0d4puETBczEmYgQMbDEwBVFjfmSlnitkKG8AQMyWA05O5IBgAwJB8RwIoJ4C7dE3CbNuR4EYG42Y8dwYtjfCSf7/KtrguybNme6tpbnfSAC0dTuffTFywCINUjHS0cM0pNsFaRUB0qFkkmABJO5Mbk9asGHSq6SBkT5jPy3HzowQH30XCjJ2L8Vw1u4hS4iuh3DAEesHnWO/ZzWshme1gKDqe5bJKgAESXt5mWysbkezv91U92KFGMC7YR/aRW9VH69/nVntqw0lQRjHpER0jHworf0XC/wBleuWV+ootsq/4BcRtA/ug6RyApi72CjTqe7EyNNw24EAaZt6SV55JyfdQ0E3Ft8mW3Ztk720+A6Bf9IA9BRraqAAoAHIACOu3vNOL/Ru0J0m6CQRPfXWiRGqLjMsjcEigcR2TeDfu7lplxi4rSMAE6kaGkgn2RvW0Ng0NFNUfCucnnR7XZN2PE9sHxTpRiNvDGp+RkneRjG9IcZ2WVYB7t+5KsYTTaBKxCA211ajOJcYBM4reGyjnkezZHFcQLdtmJVYBgsQBO4EkjnFZ1lrl4o4F0FASQiOEuZGFa5oVifUiOdab8A7yUtpbOWDMNRDNbw4LLKlXVVIWMEnfAbbsi4zBnvEjXqKgaRp0kNbwcqWg55AjczRlii1UhscnDjnqI8TaeSHu27KSR4fHcYBSxA1DSh0gmNLmK0OFC29AtW9Wq3OpmhioIjUzAs2XJg7SdqNZ7FsoZCAmVMt4iWUaQ2fpQTkdTRFX98P/ANbf6kq0IJuhKrg7vbn2Q/zB/trjdufZD/MH+2kX7TeTkYPSiJx7kA4+FDVhutxPEGDdufZf9wflUd7c+yH+YPyoI49vL4UO/wBpsPq06eK6Vl1inJWhrvbn2X/vH5V3e3Psv/ePyrL4nty4onw/D+dV4Lty49xFOmCYMD+dN/jXULwzSs11u3Psh/GPyqL3GOolraqOrXVH3inKT7W4ZLlvTctpdWR4XXWo38RWDMbYHOrvFEjZX9vbHgXIkfvVyOZEbirLxbnAtg8/7Rfjt+ppY8EgFtRw4CrbkKvhCxLC2oECdX3iq8OwSWTh3UnSCMYEiYE9D6eCl8KJrHe+ufZf9wflXd9c+y/7g/Kr8LxBeZRk29rnPKmNNbwYmtmTxFi7caLlpTaGlgveZZgSfHiCoOnwwZIk9Kc7259kP8wflUW+yLYYGbsgzm/eInfINyCPKIrr3Y9tsk3dgMXry7CPo3B8dzzml0QDZRndomypggiXBgjYjw4PnQhw+/8A5e34iJ8S5IYuJ8OSHLN6kneq8VbsBiGdgwUD2jMQQBOS205JMx1zK2bADHvcNz17ZViAeWwPv86PgxBZe5wpIhuHtkEkkFlMk+0cpucyedNcJxRLMrLpICn2tUg6h0H1TSvDcPZLeG4WPtAayeczHTl6Yprhl/fXP8Fv77tJPFFRsKe51m1gZ5UROGAJaBJ3MZMbSdzFLcO+B6D7qakwPSoaR2E0edQbE7maoCZqWmiogLLYgRy+GPKrIkc6HrNcLhptILCi3UxihOx61COT+vWtpMFCUK0kEryEEeUzj5T76hrxVZ6VNvUJJjPIZ6D9elMobMD5K8ZeZSmlZlgp3wDucbdZ8qPopLtPs23xKG1eXUhIJEsu2RlSDuBWEP8Aw84H7E/5t7/5KXQGz1Wg1Gg15cf+HnA/Yn/Nvf8AyVx/8POBn+yb/NveX/5KOlAs2+G4u4bzIy+ETDAGCOWZgnrtk+Ul0JWH2Z/Rfh7IbukK6oJl3bbb22MbnanT2anStpRrNICle0LpRdQE5UR1lguPPNAPZqdK5OzUJ25fl5UdKNYkO2iBqZIGoLicgi5BE7TpU55OPWtHgOJ71dUFcxB9x5etE4e2EGldpPzmaLrMT1raUGzhbpV7Z77G/dPHrqSJphbhoF6yWcMHKkArgKZBIP0gelNFUwA07PPdAsim7ozGxeMxOI1e6gdkcDd8XfrbGRo09MzOfSmu6ufbN/Cn+2o7u59s38Cf7apUegtCPCdn3++bvFt914tJGG38MgH6tA4jsziTdwlrutXMnVo1eR30x/zWt3Nz7Y/wJ/tqDbufbN/An5Vlp6DqUlwzI7W7GvFiLKWysY1Hnjzn63TeicV2My6GsIusZJJxOMZPrmDWkUufbH+BPyqNNz7U/wACenSm/T0Dqn1FLZ4wIpKWmeTqGogRIgjl7M/Kne0m0plmWWUSi6jv0g77bc6gJc+2P8CflUtZufanH9xPyrSlaaFjs02LdoqodSbhQgD4EkfE5HuzjcD37ftftLwABg4wDnI3Okmr8Abl1CzuJFy6n9mmyXHQbjooPrTJ4VvtPP8As7fp0rKQKFJtqSP2lxzgzPiDPGMnwkbzsOZzrWeIV5CsDGTHnSlzgCTl5/8ATt8tvo+Qq44d12uxPRE9OlbUYWNnhN9FvaZ7vlOmfZ64qf2PhRjRb5j+z6CT9HkKaFu59sf4E/Ku7u5H9s38CflSfT6F/FfV/X+hbiL1sOV7rVhchN5GBMSIEfHyrrPEWisC0wCiQDb5GFxO5yPhTfcXPtm5/QT/AG1YcNc+2b+G3/tplIjQvY4pJAW24zHsREkD4TFHtp++uf4Lf33aseFufbN/Db/21fh+E0lmLlywAyFEAao9kD6xoSlqVGo//9k="/>
          <p:cNvSpPr>
            <a:spLocks noChangeAspect="1" noChangeArrowheads="1"/>
          </p:cNvSpPr>
          <p:nvPr/>
        </p:nvSpPr>
        <p:spPr bwMode="auto">
          <a:xfrm>
            <a:off x="0" y="-715963"/>
            <a:ext cx="3028950" cy="150495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44036" name="Picture 4" descr="http://img88.imageshack.us/img88/9760/douanadolublgesiharitas.jpg"/>
          <p:cNvPicPr>
            <a:picLocks noChangeAspect="1" noChangeArrowheads="1"/>
          </p:cNvPicPr>
          <p:nvPr/>
        </p:nvPicPr>
        <p:blipFill>
          <a:blip r:embed="rId3" cstate="print"/>
          <a:srcRect/>
          <a:stretch>
            <a:fillRect/>
          </a:stretch>
        </p:blipFill>
        <p:spPr bwMode="auto">
          <a:xfrm>
            <a:off x="1115616" y="908720"/>
            <a:ext cx="6438900" cy="320992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KARADENİZ BÖLGESİ</a:t>
            </a:r>
            <a:endParaRPr lang="tr-TR" dirty="0"/>
          </a:p>
        </p:txBody>
      </p:sp>
      <p:sp>
        <p:nvSpPr>
          <p:cNvPr id="4" name="3 İçerik Yer Tutucusu"/>
          <p:cNvSpPr>
            <a:spLocks noGrp="1"/>
          </p:cNvSpPr>
          <p:nvPr>
            <p:ph sz="half" idx="1"/>
          </p:nvPr>
        </p:nvSpPr>
        <p:spPr>
          <a:xfrm>
            <a:off x="144016" y="3429000"/>
            <a:ext cx="8028384" cy="2808312"/>
          </a:xfrm>
        </p:spPr>
        <p:txBody>
          <a:bodyPr>
            <a:noAutofit/>
          </a:bodyPr>
          <a:lstStyle/>
          <a:p>
            <a:r>
              <a:rPr lang="tr-TR" sz="2400" dirty="0" smtClean="0"/>
              <a:t>Ülkemizin kuzeyinde yer alır.Dağlar kıyıya paralel olarak uzandığı  için kıyılar az girintili çıkıntılıdır. Sahil kesimi dardır,dağlar ise hemen yükselir. Kıyılardan iç kesimlere geçiş geçitlerle sağlanır.</a:t>
            </a:r>
          </a:p>
          <a:p>
            <a:r>
              <a:rPr lang="tr-TR" sz="2400" dirty="0" smtClean="0">
                <a:solidFill>
                  <a:srgbClr val="FF0000"/>
                </a:solidFill>
              </a:rPr>
              <a:t>Başlıca Dağları   :</a:t>
            </a:r>
            <a:r>
              <a:rPr lang="tr-TR" sz="2400" dirty="0" smtClean="0"/>
              <a:t> Kaçkar, Çimen, Kop, Mescit, Canik, Küre, Ilgaz, Köroğlu, Bolu Dağlarıdır.</a:t>
            </a:r>
            <a:endParaRPr lang="tr-TR" sz="2400" dirty="0" smtClean="0">
              <a:solidFill>
                <a:srgbClr val="FF0000"/>
              </a:solidFill>
            </a:endParaRPr>
          </a:p>
        </p:txBody>
      </p:sp>
      <p:sp>
        <p:nvSpPr>
          <p:cNvPr id="12290" name="AutoShape 2" descr="data:image/jpeg;base64,/9j/4AAQSkZJRgABAQAAAQABAAD/2wCEAAkGBhQRERQSEhAUFRIWFRIZFRgWFBkVFhUTFRUbFRgWFRgYHCcfGBkjGRUYHy8hIyctLCwtGCAxNTAqNScsLSkBCQoKDgwOGg8PGjUlHyU1LSwvLCspLSovLDUtNTQsLiwsMCkqLikwLCw0LiwsLC8sKiwtKiw0LSwtLCkpLCwsLP/AABEIAMUA/wMBIgACEQEDEQH/xAAbAAEAAwEBAQEAAAAAAAAAAAAAAwQFBgECB//EAEEQAAIBAgMCDAUDAQcDBQAAAAECAAMRBBIhMUEFBhMUIjJRUmFykZJTcYGy0SNCobEVM0NiosHSFiQ0B4KT8PH/xAAbAQEAAgMBAQAAAAAAAAAAAAAAAwUBAgQGB//EAC4RAAICAQMBCAEDBQEAAAAAAAABAgMRBCExEgUTQVFhcZGhgRSx0RUiI1LwBv/aAAwDAQACEQMRAD8A/a8RiMuUBSxY2AFhsBO8+E+ecP8ABb3J+YxHXpeZvsaWIBX5w/wW9yfmOcP8Fvcn5liIBX5w/wAFvcn5jnD/AAW9yfmWIgFfnD/Bb3J+Y5w/wW9yfmWIgFfnD/Bb3J+Y5w/wW9yfmWIgFfnD/Bb3J+Y5w/wW9yfmWIgFfnD/AAW9yfmOcP8ABb3J+ZYiAV+cP8Fvcn5jnD/Bb3J+ZYiAV+cP8Fvcn5jnD/Bb3J+ZYiAV+cP8Fvcn5jnD/Bb3J+ZYiAV+cP8ABb3J+Y5w/wAFvcn5liIBm1OGbPk5Fy17WBTaRm73Z/QyLF8YOTAJw9UksiqqmmWZnNgAM48TruBO6ZvDPBi1a7lyWVeT/Tb+7vYdM7M51tYk23AZiZW4I4FXndqV0p0GV6ii+VqrpUVUCg8mjIjKxyAaMota0A6ini3IB5BxfcWp3HgbMR6GV+EeGeQQ1KlJ8gKgkFTbMwW56Wii9yTsAMt18aiEB3VSdgJsbSP+1qPxU90xlG6rm1lJ/BDguF2qjMuHqhP2sxpqHGuqjPmtpfpAaESPHcPiiwFWjUVTb9Q5eSBJtZ3zWQ3sOlYHMLeFr+1qPxU9wnh4Wo/FT1EdS8zPdT/1fwfa4piLikSDsIZNR7p7zh/gt7k/M5vHO1DXBYimKZN2olUOUkbaOZ0ABOpQkbyCDcN7g+OFRgh5OjUvlByVWSoWN7qKVRBlcW6jP2amOpDu5+T+Do+cP8Fvcn5n3h6+cXsRqwINtoNt3ymUnHDDHbVKa2bOjqKbAlStRiMqG4t0iN3aJo8HsCpINwXqEEbCCx1EyRnuI69LzN9jSxK+I69LzN9jSxAEREAREQBERAEREAREQBERAEREAREQBERAEREA4jjTwhUGKFGm6pmekSS5V2TIS6pfor0VJLam2ltZFS4XXCVKlajy9ejYLWvylQK1MkBkqsuVrAkEs1rBeloBKn/qPTppVWrVo1a1MuOURcwpEUaRemajKDl6b+l9gBvu0+KuDKXGFpkNk01NMgEZLWJUKthYbOwCAe4XjaKjmrTw9V1NNQtmpMpYM+1kqEKNDqez6GylCrVYmtXqLa55OhdVTs1y530vq1gSOqJ9vhWWsWC5hlGqHLY5mJzaEaXHpPtsW2Ufoa3FyHtbxJtcAgTVPBNKLlhrHyiqcJiEYtRxDsSp6NcGorAElAuTKaZ3FrE2O8gS1Q4xG36uHqp4oprrqLgfpAsDuN1tcGxIsT8LWqEAcmWK2As6lTpttbUfPs0ktWs9r8l0rHKS+otrfKBsGkzk17t+nyv5H/Uya2oYgtforyLLm1t1msqC/fK2mFXTFAtUC0StSvTqckKjE7aaCncpkDlkDFvE6WuZr53JpkUs1+r010HWuSF02Ds/rPcbXd8n6WQBlYnMpNlYP0RvPR/nUiYb2NoQakm8fK/kwsXxpK0OUGGq8mCVcVOSprkVmzcoFZ3FrkEhNoOydJxXAGGUBXRQ1QKrtmZVFRsqlgzXAFgNTpb5Tj+EKdag9ZKVPlMJTULXWsVOXlwzFqQUMRTAfpF83yspM6biHVLYGkS+c/qAte92FRlOp2m4Ivc7NCRrNiE2MR16Xmb7GliV8R16Xmb7GliAIiIAiIgCIiAIiIAiIgCIiAIiIAiIgCIiAIiIBwnHfgUYpqgU1s6DphK60aYQ0wytWzHq3psBYbzfQTS4ucLriKFMB1zDo1VVs2VqbBXvnYm1xtsQbjUg3NmsuH51U5Ssgq5Vsl0VzTyXP+dkIQ3XZ0Nm2YfF/iHTzNWS9Kk1FVw2jJXp3u+aoSdovly7GUAMDvA6lGNiNSDcrlubk7M1hstbQG27sEs4iqLDfbW1tLDTW9ra9vZM1eLhqMDiWp1AqsqKlM0wpZgTUBzsQ/RFiCLXNpSxtY4VirYzDqpF0auS1YKBYgrcGrbcxOywIJBYga9K4DMCbW1029I5cgPVXU79/hee5RoFDaizGx1O39286m85jhjg6m2D5ZBXdmakpFWo9IYi9VUz1FfopcFsrFRlzKQNFtfwHFiiKSrVUValwHLZ2pl32sKbsVDdIi9r313wDWxNVaShqzKBfrO4RVN7AMSbE62HbMlOMuHRsgxFMsWFlQ8qX2EhVpBm2te3zNrXtp4fgSklTlAhcqAAalR6rKTtyGozZTa2yV+LWHFSlzh8z1Hz9In9gqMAKQFglM2DAAa3F7mAUMDw7TqY+oEcE1KNI5RdXBoOWIdGUG5WroRp+mw2idHwewKkjZnqbPOZlY/AF+TekQKyMKiFtA7KCmRja+Qo9RL2/dfW2tzi7jDVo8oUKE1K4Kta6slZ0IOXTapgFvEdel5m+xpYlfEdel5m+xpYgCIiAIiIAiIgCIiAIiIAiIgCIiAIiIAiIgCIiAZT8Gpzg12wweqLBKlkLKuWxCljdd+ztl3nR+E/+j/nLEQCvzpvhP8A6P8AnMTGcW6dWq9VqdcCoByqK1MLVygKA5Bz5bAXUNlPZtv0cQDC4cw9SpRWjSouq56dyppgolM5wUzNYm6KNdNZLweavJUxWoE1Qq5zdGBa2tul2/TsvNiIBk4nE11GWjh9WY9JigSmLdYqHzMb36ItfeV2z3B4XkqKUlp1TkRVDEoCcotc2cC5tNWIBi8LU6ho1RQpOtTk35OxQWqlSFOr2AGnhrfbLHF7CLSoLTRCioXUKbXADHU2NrnafEzSlfBbG89T7jAGI69LzN9jSxK+I69LzN9jSxAEREAREQBERAEREAREQBERAEREAREQBERAEREAREQBERAEREAREQBK+C2N56n3GWJXwWxvPU+4wBiOvS8zfY0sSviOvS8zfY0sQBERAEREAREpYvhilTuC12H7V6TfXu/W0GUm3hF2Jk0+MlM9Zai/Nc32FpJ/1BR77f8Ax1P+Mzhm7qmuYv4NKJSXhugRfl6XvX8yHG8PU1U5HR3/AGhWDa9rW2CZUW3hIibS5NOJn8D8ItWUllAKm1wdGNgdBtG0fmaEw04vDCeVkRETBkREQBERAEREAREQBERAEREAREQBK+C2N56n3GWJXwWxvPU+4wBiOvS8zfY0sSviOvS8zfY0sQBESmeF6RF0dXJJACMGuQSpF72FmUjU7QRtmHJRWWC5Of4T40hSUogMQSCxN1DDaAB1iN+o+slx9UVFKvXWnmHRCuBvAFzcFxdlFtAcwG8GfnR4p0VLoWfTMGUVAV6QBvYCxFgpF/CV89ZGWVB/nB36SiNkv7t/Tg6ZeF6rtZ6zkEaWOQXG0dC17jXXsM+wLbJmcCcAoqk5nyZri7akgDpBtoG7S2zbPMXQxDHNRrKAFIAdbgtma1Q2GvRy6bDt3C9lRGarTmdVWoplZKutbrnHBqxMTmmNv/5FG3S/w9nS6Nhbu2vcz75vjPj0b7ugbHQbdNNQfX5ATHX1+hfAdb2W63JFm1sTe1iLbSd8rYjhujTYK9TKSqsLg2yte1jbw/pLWJ2KDvZQfG+71nzUwlMnMyITbaVUmw8SNg1lhRKUonm+0a667MRXO7/Jb4B4zUkdkVw4IuQupBHRzDtGwfKxHj1C8M0SLiqp8L9K/Zl61/C15xWHwtNWLLTVWIGoTKSpJbTTUEknxM1uDR+kvjcn5kkm3he9vCV2vlGuKsW+fgr3qHXHZZN2jwurNlysAdFJsAT2W2i+6/4vfnNtuNr2ZGt25WDW/ib9LEqy5weja9zpa22/ZbfOGi12J5JtNc7U88ksSrR4TpubBxc7Abrf5XAv9Jak6eeDpTT4EREyZEREAREQBERAERK+IxYXojV9wF/pmP7R8/peaykorLBYiZ6vUX9wfzDLr2gru8LfWBynxTfxVbfwAbfX6zj/AF9Pn9G3QzQlfBbG89T7jPMNiSSVYAMACCDow2XAOy3ZrtGs9wWxvPU+4zshOM49UeDUYjr0vM32NLEr4jr0vM32NJMSzBGKC7BWyjta2g9ZsDOxfGajTZlJcspsQEbb8yAP53zm8PgcA65qgs5vfO9Riupt0mJvodu/+BzLnGli1RqbOSM5bQ5gQGBAQbgQBpbQa2vJcDyxz8q1MWKgZAb9QE3LGw1PZOm/Q12Vrqk17HmtH2lrtZq5U6aMXjOzbTwny/bxwdGOBOD0pZgUfIoIPLm7FF0PRYAE23AbZh4XkqLlUwVUjOEUpd6ZCAqH1NgtkUDMSd+yxNhUAAA2AC3yn0ldqd2QgbyCLhrfyDuuD6zl0ukjQ25Pq9/A9vquy7HDNct/Lj7PKvGNnR/+zxOoIF0IJuh8DY3B/jfpNGhmNMVChCH91tL+Ot17DfQEEXM6rDcD0wBmRXbeWAOvgDsEvZBa1hbZbdadE7eorNG56Ztrx5RxN9QBck7ABcn5AamO0EWIJB2HUbdhtOww2CSmLIir22G35nfMDhbgbkrGm4ClrZWW+W4J6JBFxpsPrIZ3RhFylwty2jr45blsihhsOHBZgCDcKCL6A7fmSPQCKvB2l1ZtNQCbgsNRqdbXA0vLGHoZBa5OpJPiflsks8Lbr7u+nOubSf429vY87fY7LJSfiVKuKpObPdSp2sGS1wDbMO0W3yHH0Kz5Dha1NVVWWxGZSbrbQDcARt3/AFEVM9btzvf55j/tb+JVPDdJKhArIlQNlYNsJyg2I0vow1B02donpIRlKEXnwz6bndLsf/Ep1y3xw+CyuExwP/kUSLHbTtqSttQNgAb1H00sFQqBLVXzMSc2W6qwvpdRobDT6TGPGmmyn/uaFrasDbKCAbjpHcwPhcSdazUyFU2VgRrdrEd25sLi/b1ZJCmycumPL/Byf0zU9DlsseT5+Daq2sc2zfLuD4UqBRmp3AsL5umwA62UjQ+Ba8xMHiwSBVe1jpdbBteiS2y+zTTXtl3hPGOig0qfKNmAIvsFid3aQFvsGa50Blhp9JKrPeFb1W6eXSa9XhhBbLdh+62mUeN9/h2A+F7ytfUbJyGC4XrPUCPhHRT+7NmA6GY5tBvsNN/oPeEqmR1CXQ2LMVJQm5sBcWuL3PpNdZbDS0yulwjv0t877lVjn6OvkGIx1OnYPURSdmZgL+s5X+1a1rcs1vkl/XLeU69cLd3b5sxuTuFztPZPN2/+jqximDb9dv2yXsdBJbzaSOpbjLQsbMWsSLBW1I7CQBa++9pbwfCVOqOg4vvXYw8CNs4Lg/FK4OU7Ge9wQdWJBsdbWMzqvC1dbZsGWN9WBso1XZcEgnMd+1d269qulKKbXgbfpKpQU4Sznx5X0fq8rV+EEQ2LXbugFm9Bs+s4DD8Y8USE5KuqEqCS/VUki92XNpYaAjf4ZtCjQ5ValAuyq4DXU9IEOC9ie24232nbrdbf0RykRfo5JOTZ0NTF1G/cFB3KOkB5j/sPl2yGi2R7AXzkXF9bjQv46EXJ7BruORg+BKlJ0PPKrKD/AHdieU6LCxux3sDpbqi/aNzDKUIz02DMbX6JA2kKLNe1gd228qLXZYnJ7r6NX0xWCnjqWMNRuSeitI8nlzAswy6vuHWvbboEGwkkTcGris7cuaJQjQUw1w2mlztXaNl9Ad9hpT4wuEWood1DFrkX7pPRFuy1v6yPT0u9uKwsETeD3C0y7CpsUZgvawOhJ/y6XA8AfCTYLY3nqfcZOqgCwFgNgG4SDBbG89T7jPQVVKqCjEibyMR16Xmb7GmZwlxnWk5RaZcr1jfKAbXts10I9d808R16Xmb7GnO8ZuCn5TlUVnDAAhRmKsNNg3EehBvtEnjjO50aWNcrMWcHNGgpJuBmJJ26i5vcbxr2SPGcHLVpmkbhTbq6G4YNvB3idzwXxfC0SlZVYs2Y/wCXohbBtt+jtFts+jxUoXBs9u7yjWP1Jv6GSd54FhHV6attRh6ZSW6+j87ocBJTYOKlXo22uLWGwHTZN3gmmWr0wouQ6sQRsUHUm/hs8bTr8NwDQpnMtIX3FiXI+WYm30mhNXPyI7O0E4uMI7PzEREjKoSlwxQzUjbatmH/ALdoHiVuPrLszeHQ/J3UjJsqC2pUkDQ7gLm/hvG+HUY7qWVlYZrLhnL45sRn/RClMgtmIy5s2ub9xOUi1iBo190iDY3MLrh8t1zHp3I0zBddLai5vsvaa8TwCswsYRX5IKuCRjcqL9o0PqNZjjBUiCzU0Or9IopJXMSCTbW41+s3Xwj1Q6U8t8ut2I0a40sDrpvtumXjcK6NlqjILAgXHSHzBOl9LeuhE9L2JpbrN87Pjfb1Lns2fQpSk/ZGeMDR2nDKBa392pFjl0KrfXoLtH7RJMVjVTK9S4W5A0va4JLNbZop/wDplu88emGFiAR2EX8N/gTPa16KFcupfZ2yulJYKNPh6gzBRVBZmKgAEkm4B3bOkvrL1NcpuoCkbCAB/wDo8JNhOLxqDlKdCnYGwPRDXU7tNgI7RslmrwHXX/DzeRgf62P8SbvYcSaOVuL2kT8G49nZlfLoAQQCN5BBuT4Svxk4NXE0rXN6ZzkqRdVsQ17ggaG4Fr3UEbLjb4K4FC0rVBdmIY7VKnKBlBBvpqL77maNTDDk2QKACpFtg1FpUapxtjKtcPYqlpYwv7yDwl4H5l/0ugtatXFrbKptpm3Wt+/+B2SpwjweaVgpqOp6TFiX6QGW5sLLpfw18J0VVTTOWp0WAFwxA+o7R4iZHGakWpJYkfqA3Fj+1u0EfXdu1nzPSTvhqoxnznGGXvatdVmis6m0sZbjzjn7MdHINwSDuINj6iT4jHvUTIxBF73tYm3bu8dm4TGHAg+LV92lvla38Tw8Cgf41a9xfp6m91AOn+b+k93FZeEfLNPqraouqq5pS2xvjf8A73Oj4P4TcO2a7ggX1tYiwFhsF7Em06Hi5iDVr5OpdDY9Y6EEgaWBI139XZOB4MwuKoqVyq2Yk3ZyxViAO3qjL/Sa/BXCWKo1adTk6QykZtScwYZWA6WmjHt1G+X39MrdOJJuX0e00+s1Fdaqsn1eb8Xl5P1rDYNU2DU7SdSfmezw2RisNntZspBuDa+0WOn1kPBONetSDvSNMkmykkmw0B1AIv8AKXZWyrWHBrY7U87lT+zU35id7ZiGPzII08NktKthYCwGyexMRhGPCAlfBbG89T7jLEr4LY3nqfcZsBiOvS8zfY0sSviOvS8zfY0sQBERAEREAREQBK+PRyhFPLmOhzbAp27jc/MWliJhrKwDGocAm3TqEW2BP9y4N/QSenwEgPSZ2HYSAP8AQAZpROSGh08MYgv3/c0VcV4EGFwaUwQi2vt1JJ+ZOskqUlbrKD8wDr9Z9xOtJRWEbmLwhxcDuGpstMZQCAlxoSQRYjtP8SBeKhvrW032p2P0JYj+J0MSeN9kVhM2U5LYhwmFWkgRdg9STqSfEk3k0RITUREQDy0o1+AqD3zUKZvt6I29o7D4iX4mHFPlDwwcLw1xAYEthiCvcZtR5WO0eYj5mUuDeI2IZwXC01G0lgxsd6Bbi/zI2z9HiILokpx5RVrsrTK3vYrD8lx8GZS4tYZVtyCHxYZm9zXI+k+sJxeoUnzpSAbcSWa3lDEgH5TRiSd5J+JZdK8hERNDYREQBK+C2N56n3GWJXwWxvPU+4wBiOvS8zfY0sSviOvS8zfY0sQBERAEREAREQBERAEREAREQBERAEREAREQBERAEREAREQBERAEREASvgtjeep9xliV8Fsbz1PuMAYjr0vM32NLEq4pgHpXIHSbb5Gk3Lr3l9RAJIkfLr3l9RHLr3l9RAJIkfLr3l9RHLr3l9RAJIkfLr3l9RHLr3l9RAJIkfLr3l9RHLr3l9RAJIkfLr3l9RHLr3l9RAJIkfLr3l9RHLr3l9RAJIkfLr3l9RHLr3l9RAJIkfLr3l9RHLr3l9RAJIkfLr3l9RHLr3l9RAJIkfLr3l9RHLr3l9RAJIkfLr3l9RHLr3l9RAJIkfLr3l9RHLr3l9RAJIkfLr3l9RHLr3l9RAJIkfLr3l9RHLr3l9RAJJXwWxvPU+4yTl17y+okWAN1a3fqfeYBO9MHQgH5i8+Oap3F9oiIA5qncX2iOap3F9oiIA5qncX2iOap3F9oiIA5qncX2iOap3F9oiIA5qncX2iOap3F9oiIA5qncX2iOap3F9oiIA5qncX2iOap3F9oiIA5qncX2iOap3F9oiIA5qncX2iOap3F9oiIA5qncX2iOap3F9oiIA5qncX2iOap3F9oiIA5qncX2iOap3F9oiIA5qncX2iOap3F9oiIA5qncX2iOap3F9oiIA5qncX2iOap3F9oiIA5qncX2iSKoAsBYeERAP/Z"/>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12292" name="Picture 4" descr="http://img543.imageshack.us/img543/9361/karadeniz.png"/>
          <p:cNvPicPr>
            <a:picLocks noChangeAspect="1" noChangeArrowheads="1"/>
          </p:cNvPicPr>
          <p:nvPr/>
        </p:nvPicPr>
        <p:blipFill>
          <a:blip r:embed="rId3" cstate="print"/>
          <a:srcRect/>
          <a:stretch>
            <a:fillRect/>
          </a:stretch>
        </p:blipFill>
        <p:spPr bwMode="auto">
          <a:xfrm>
            <a:off x="0" y="1196751"/>
            <a:ext cx="8172400" cy="2304257"/>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732696"/>
          </a:xfrm>
        </p:spPr>
        <p:txBody>
          <a:bodyPr>
            <a:normAutofit/>
          </a:bodyPr>
          <a:lstStyle/>
          <a:p>
            <a:pPr algn="ctr"/>
            <a:r>
              <a:rPr lang="tr-TR" dirty="0" err="1" smtClean="0"/>
              <a:t>Karadenİz</a:t>
            </a:r>
            <a:r>
              <a:rPr lang="tr-TR" dirty="0" smtClean="0"/>
              <a:t> </a:t>
            </a:r>
            <a:r>
              <a:rPr lang="tr-TR" dirty="0" err="1" smtClean="0"/>
              <a:t>bölgesİ</a:t>
            </a:r>
            <a:endParaRPr lang="tr-TR" dirty="0"/>
          </a:p>
        </p:txBody>
      </p:sp>
      <p:sp>
        <p:nvSpPr>
          <p:cNvPr id="4" name="3 İçerik Yer Tutucusu"/>
          <p:cNvSpPr>
            <a:spLocks noGrp="1"/>
          </p:cNvSpPr>
          <p:nvPr>
            <p:ph sz="half" idx="1"/>
          </p:nvPr>
        </p:nvSpPr>
        <p:spPr>
          <a:xfrm>
            <a:off x="0" y="3933056"/>
            <a:ext cx="8388424" cy="2736304"/>
          </a:xfrm>
        </p:spPr>
        <p:txBody>
          <a:bodyPr>
            <a:normAutofit/>
          </a:bodyPr>
          <a:lstStyle/>
          <a:p>
            <a:r>
              <a:rPr lang="tr-TR" sz="2400" dirty="0" smtClean="0">
                <a:solidFill>
                  <a:srgbClr val="FF0000"/>
                </a:solidFill>
              </a:rPr>
              <a:t>Başlıca Akarsuları   :</a:t>
            </a:r>
            <a:r>
              <a:rPr lang="tr-TR" sz="2400" dirty="0" smtClean="0"/>
              <a:t>Türkiye’nin en uzun nehri Kızılırmak, Yeşilırmak, Sakarya ve Çoruh Nehri</a:t>
            </a:r>
          </a:p>
          <a:p>
            <a:r>
              <a:rPr lang="tr-TR" sz="2400" dirty="0" smtClean="0">
                <a:solidFill>
                  <a:srgbClr val="FF0000"/>
                </a:solidFill>
              </a:rPr>
              <a:t>Başlıca Gölleri        :</a:t>
            </a:r>
            <a:r>
              <a:rPr lang="tr-TR" sz="2400" dirty="0" smtClean="0"/>
              <a:t>Uzungöl, Çağa, Melen ( Efteni ) ve Abant Gölleri.</a:t>
            </a:r>
          </a:p>
          <a:p>
            <a:r>
              <a:rPr lang="tr-TR" sz="2400" dirty="0" smtClean="0">
                <a:solidFill>
                  <a:srgbClr val="FF0000"/>
                </a:solidFill>
              </a:rPr>
              <a:t>Başlıca Ovaları        : </a:t>
            </a:r>
            <a:r>
              <a:rPr lang="tr-TR" sz="2400" dirty="0" smtClean="0"/>
              <a:t>Çarşamba Bafra, Suluova, Taşova, Merzifon.</a:t>
            </a:r>
            <a:r>
              <a:rPr lang="tr-TR" sz="2400" dirty="0" smtClean="0">
                <a:solidFill>
                  <a:srgbClr val="FF0000"/>
                </a:solidFill>
              </a:rPr>
              <a:t>                                      </a:t>
            </a:r>
            <a:endParaRPr lang="tr-TR" sz="2400" dirty="0">
              <a:solidFill>
                <a:srgbClr val="FF0000"/>
              </a:solidFill>
            </a:endParaRPr>
          </a:p>
        </p:txBody>
      </p:sp>
      <p:sp>
        <p:nvSpPr>
          <p:cNvPr id="11266" name="AutoShape 2" descr="data:image/jpeg;base64,/9j/4AAQSkZJRgABAQAAAQABAAD/2wCEAAkGBhQSERUUExQWFRUWFxoYGRcYGR4dGhoZHB8cGxgaGhgYICYfHRwjGhwcHy8gJCcpLCwtHR4xNTAqNSYrLCkBCQoKDgwOGg8PGi4kHyUvLCwsLC8sLC8sLCwqKSwsKSwpKSwvLCwvLCwsLCwsKSwsLC8sLCwsLyosLCwsLCwsLP/AABEIAHwBmAMBIgACEQEDEQH/xAAbAAACAwEBAQAAAAAAAAAAAAADBAECBQAGB//EAEgQAAIBAwIEAwQHBQYEAwkAAAECEQADIRIxBAVBUSJhcRMygZEGQlKhscHRFCOS0vAVM1NicuFUgpOyQ2TxBxYXJHODoqPT/8QAGgEAAgMBAQAAAAAAAAAAAAAAAQIAAwQFBv/EADIRAAEDAgMFBgcAAwEAAAAAAAEAAhEDIQQSMRNBUdHwYYGRobHhBRQiMnHB8SNCUhX/2gAMAwEAAhEDEQA/APoB/OrARUDc+pqNVdNcpXmqn4VDMK40QhKkGfWrM2KpHQVBFOir6q6fnVDt51XX+tRRFJ7b12r50na5jbfSVcHUSBHUhdWAczp8XpSzc/s4hwxOwAMkwCOnUEH0ztVbqjWiSUYK1fLrXT86x7XOxcgW9JJAO5JhgSpgDYgHPlTB4Zz7zTkY6VhqfEKbbN5KxtJ7hICZu8aoMSS3YZNCHFNuUMeRz8iIolmwAcD0qxun9a5zviNQukLczAOIlxhC/bV38Q/5T+VXPME6NPkAZ/Cpe4sTGDUaln3Z9M1YPiVTh5e6U4B+4qV41Jww9DI/GrXOJUbsB8RQbxWCMVSzw6DpE9Dvj+vvqxvxMkXASOwNQJz2oiQRHrikeJ42SNDGBuRsfL+vKrngUidIEeVJc15e5SLLENg9tpkGCMHrBkb52NdXHOqDK0gJPlajbkJwcXcjUFUiQpAMsSZiF7Y+HwNPBuory3DcNeFzUGKj2rGNWGtl1JG+GC5HoQfeo7cr4llUe0ZT+7DsHzqAui5cXIwS1she67Yg9Wg8uYHays5AnVejDdRUE9aqO9dNaYlVykeY86Fm5bt6SzXA5UAgSVjGepJAHxJwCaeVzAnB6iZg1mcx5At5/aFnDBVC6Y8JVw4ZSQc6hmdxitJf6FVwQbpzEWUtdAycdfh3pflvMVvW1uKCA2rB3GlipkdMjap4qxrUqdpEx1AMlcg4MQfImh8u5etlNCkkambMYLEsQIAESTAqQZQkQm9fnWcv0h1cQbWgkhyhYEHIQOSV3CwwWftQK0F9KzuC5AiXDdVm1EvqJjxayGIMAbEeHtkUCCiCFpzS/NuZrYtNcaSBGBuZMfICSfIGjlPypTmvJ14hStwmCrLA041RLDUDDACAeknvT7rJZvdOG351S6NILE7Ak/ASanURHX86BxnD+1tvbJIDqVJGDBEGN+lMgleV86F4gFSjG0l4AkHwPIGehEZFaUUlwXLVtktksyqpYxOlMKoAAAAz8STTijGagBi6hImyzeO5qLd5LQUMzrqEtp+sEAiDJOokehrU9mKzn5WDe9rqcN4VgERpQlgIiY1EznNPaj3qX3qHsS/NeJ9jaa4FL6R7oME56Y7SfhVuC4gXV1D3STpIM6lwZ2xnEZ2qXs6ipJPhIaMQcEZkbZ29Kjg+DWyi27YhEEAfGfzoXlS0JpVikOA4s3bl/fTbcWxkRIALkDSDuwGScg7U2zHaluB4EWlYLJDOzktBJZjJOw60VBomxaH9fKs+7zAjiFsKoaV1MdXuIMamGmMtKgTJgnAFPupFIWeVKtxroZ9TtqYFsEhdK47AbDYVCDuUHanyv6VaIoIaeswc+WJzS/E8wFshWDeLbBidyJpXvawS5FrHPMNC0OBUe1H+gz81j861Agrz1/mI4e2breJmIU9AsAmCSMQAekkkADIoA4zi7ubUqutHBZdIa20nTJUmdOjESDqnpXjsZV21ZzxYaLr4enlYAVv8bzC1aE3HCzBzOzEKNh1YgVncR9IshLdt9T+1A1KYR7ZVR7RVyEZ2AmRuDsZC/D/R5dOm4dQyMAqWDAai7SSzMVUkyMqIG9atm0EACrGNo6QAPuAHwFYi9o7VoylE5K11rZ9ugRyWgAz4TlfQgHSZz4a6lf7XK8QLKoWHsw7vIGgNqC+GCWJKntiK6u9gWObT+oRJnuVDxdUA3rjbqahjXfXGUaK6M1LUM3BjIBOwJ3pgoifjXE/Oh/tC/aXqJkdN/kKq/FKN2UERORidvnRLgBJRgos1RyAMmKX/AG8N7pH+okBRPx+XeqpYXVqZpwSS0Bdxp0+Ubz1rFWxjW2anZTcVipyu0NCW7jTbOsZWQQFUwABghYOMyTuZpjlfJFtNbVXnSxYCcjwaSSI2IJ67/IVIi+DurFkEGQDqO3r1/wBqd4jl7SGX3h5kCOojuYGa4z6j3El2i0MF+KLw3IraezOdVtdKnE6dIWDAE7A+tOSBvSI4q4pzbYkQNwZ8wd/ODPrQ1vO2dDyGjxDoZyqyOvXeDOayuaJmV2abjGkLRaJAkg+vWqsQu0z8c0hbW4DqYgnfEwPn557/ACpTiLN/24cAtbKRp1RL+IgwSB2BHWfKgGdqtzQm+O4Z2KsG0gNJX7S58PcZg/Cs8cj8Me0aNDpjGG8u4/Xyi1rl16F1sSBbdWOqJjVocEHDHwyDPqCM0/s68VWC2k2tBOuSLkAlwZzDaljy7VcHRaVXEpy7yUPcR9TAhSJEYkETOfXttO1R/wC7Pu6brDShRQYJAIIGd8AjbfSvagWeC4rSZbxHXBDQqsShQxPuABxpz6GaleGvq86mZfaKwXV4gup9abwRBUiemPqilzHioRwCa4jl/EAHTew2jYbBfejJy3Wfwp3hLsL4o1de2SfwED4UzwgKooJkhQD1zGc9c1HF30RSzEBepP4etSA4WVe1yOgqnE2VcHHnjee4PelxxZU/bHWI1DzIwI88VL3xo1L4g0EAb52x0+6srhOYXAs/um1AHUGAkjvkHbAx0PTd6NWtSdDTCrr4ZlQZx3QtW5zLPhU/HA/WsZeb32ZTo6mdLDTjEdZM9/8AeivevsARaQkjcOIJAMznbp038q61yFHyUnYTqPQREzkDI+Va9vWcM7jZck08rspF1scv4s3EDRpb6y9jvTETkVjco5naUKiSAzsiebAEsO42O/pRrf0msMJVjHgG0ZctpBk7+BsegySBXcZVY9oI3qgNctMR2q8Csy/zu0o1HUAGKkxgEMUJPYBlOdozT1m9qUMAYIB8896muiMQi6a4VwM1BH9TQQUv+lTVCfyqxqwJSuJFUDiuZKqqHeigiVwIqrgmu0HyqKKweraqGUJrvYVEVZnHrUG5VVtmp9lUUVleaqziO9SqEdqr7KogrMwA9OldqHeqG1/X31Jt+dQmNVEo3LELatTA+09pAOC0ac42j/ekV5OpYhXYAW1TG66djOxYmDnse808+pyQphZI1d+8dPjQrl4IVVSNs6f63rg47GtINNnXXXb0sJQc9wcdAh3eLv2JLsnELpAIYC28AtuRKMfgvrQOYfTNtK+zARiG1BypZT9WFUlT3ydh513En9qR0GAVIJ3kTtPQz+Y9MnifomWN12dTqtmSqSFAW2GeNUgyJI3yO2eTsGVIc5dT7SQjLzXiGUOeMIMgAKlvTOBBUKSdx1+VM3PpXfRB/dXW8UtGnH1dKqSMHfOekUpxXKbSs0MAGa20RgFCpJAx72hR8KxhxotXGRVL6mXCjAMnV6TOqO+raaV1Ok/6QPKE8Rqvb/RDj1dSzEm+7B7pYQWJwukdEAAUDpHxPUn9E+Em9K4ULE9ySIAPwmuruUS51MFyz4poDhFrLbXUcBSM7kYH35rrjFfeGO4/Tf8AGmxWTzZC7qpthgCCDExsSTvjEFCBPfaN22MrIcHTA3ppbobY0pxvL/aPbaQAkmCuSTiQZxA1R5kHoKqnFWyrCBgagynEd+jL8oOIJmszjONu2igkklNRBOWIKCF8zqMelVVMa1j8mWd6zuwrmNDgdUa59GZTTrhgqBWCxpNtCivE7kHxdCMUC/y0+0OlwQH1gFZ8RuLdgmZMRpx0jtQ7/FOELFwWLlNLEgA63XcEQNKhzPSd8Ue7zPQhKhJF3QFPvAaiNR8QEEeIbYIyaxV8UXiGiPOUW0KhMJleWMQ3iUSbJIKbG0wYddjHwmg3fowdJUXd7TWjK40sdWIOIaY8oHnW2HkD8elXuHPlWAVt/Bbfly0AE3KzeG5bptezc+0UiDiCexmd43zkyepFQ3EXEbC6lJIAmCBssSN43yR1kU03MLazLqCGCnIwzGFB7E0inPbbMRBMMUIwciSpgZzpYRvIobUvbDhKubh9m6WFdzW9e02/YhtWqXUQCU0mQGYadQJUeRicTSvHtxhV/ZqwPtJQjT/d6GGkz1Dqrf8AOBMTDVvjbjMn7s21KhtLGCrMw9ooEx7o1AgZx3ir3+ZqoUhmIYldQMgEbgjsOtIXUxYc1e1tZ5sFnczHFtr0BgNepDCzp0uNLSd9aq3/AD9gQJ4jguIC3GTVr1+HaCupNMnsE1g9fjFF4nnF0KxVcq+kgb/DGc/0DigXeLuLp8WA4O4EqwEb7wTFBr3GIFv5zWn5cxLjC0rN8ogLFhCgspILA/DEg9sYq55quklGLEg3M9c52xM4isPi+PtG7r1SDFtgATuGH8O+dsUHhnuFVa2skOykE5AnMxpxIHffY1Nm9+vWvsoNi0TMnqy0LvPnUAqJnHXBBH4gzRuA4o23uFzCYIZsAScZPkYjy86WXlN3EuiAOWCqCfAdpVeukRmRnuKZt8iUjxg3Bo9mZO6gkgFQRmeszgdyKubhxvKqq4um0ENb+99vBaFrmqhdcjTkY6kTPxx6YpS1w5vt7S5H+UdF67Hqdyf0EMjlSFcKhAafdOG7wTv6/fXcVxGlcAgAbmfnRf8A4gQNVkEYgjh1ZVNrx6wDpXBzuTqkx5dz3pU8o4fcWtUDxeIiF7TJP9GtDhboVQDAOZ3AJ3P3k0e24IxEHfsZ3xVlKuxoGcSRvvf8/pLXpVASKX29dFYd36Oa0tFHKNbbUhGQJjWCD72oY+Xx2rZg+GAI931pbjODLuHVyhAjAn8/6xQF5W8H96xMnxHt4THlkD7+9Z6lQv8AuKvp0mtAIF1biuRWyVYA6gwYmTOrww0zM+FRPYR3pROX2lDKELalXV7yqT4yVYE5I1EkjfV5Yat8scKs3mkARGwPoTJGYz5etUv8iMllvOAWLEd56b/h+tXU67mCGlYq2HJlyR4ngUAZtJaSzMJMEtJb0BlyQKvwnPvZgLocooVZjAGAIYwWEeU4ql7kb6dJ4i4pX94XBGBBADAgg94/Sm+H5SLsP7RwQApMaTIHWRIkGYGMg1oa59FwOb8363LCKea0I455sRZuwd/D+QNaPDcSHVWgrqEwwgj1FZnDciKGReuHGxYxv2FdzB7qKmSylhrKxrCwdhEHOn4TXQbjGn7rKssOi1qua8aX45tTfvF/drAXTHtIt6sdBOv+orQ4PmF3WouOVBGAdIOLje95m1pGMH1mr2YhjpHBIaZW/r/r1qmrHzpfj+M0Wi4AMafTJAJJHQTJ8gax+M+kLKCUAYaUxBEk3LiGBP8AlHXOPjeXAJQ0legDyRnvRAD1rzDfScgXCBbOnRABkkEKzEDUC0ajiFmMScUZ+e3iHKKhKuVCmQxGoBeuCVkgdT5VS/FU2alMKTjovQM8GlOK5n7MouksXYKII3MkTqI6A/Kg8Kbly2j6oLgGAIgEA7GT99E/s9GIDjUynXqjIIwCD03NZHfEGTYK1uGfvCW4b6S23AMMs3RZExGo5Gx9AfMiq2vpOrL4Ucn2gtx4Z1EwIzkYJPYKT0q1rkqgaSikYB0iGIBB3JicAyeooacIgA1cOMMTJieo6DcqTMYy3Q04xrN5juS7MRMK936ToBOliN5EZQObbPG8KQSRvHxFaFjitaq42ZVIz3zuN6R/aLWpot+IQzYiMkyTtuScdSTVGuhWKOICr4UU4Cgbfwg+WIpavxClTEzKdmGqVDDWlD5x9IxZCaYcsdOG2Pecj5x60unMSxAYByTePvxAtM6klYiCQFHUlvI1N/nSONWn2hnOtV20YjYDwiP1onE8wteKVRcQDAmWb85+81x62MdXOi6rfhhpCaion0hL2dXs9AImCdljvisbieLL+FIadzMeEj3lYTscdc1N7UzFVUWwCJMeFlIIIiBv5HGZjEscO6WQVnwk6iNyZ6mc5iqmtE6arSNIRuT2ymlASZ3PVjtqaOv6U3xfMlDangINtW0Duf6+6hcJcM3GCwAIRfrEkZnoBvny61k3nLeNpt2wB4AJYNDahsQVgdQR1GwpnMOiGYE/hJ8552OIwu2waMzII67e8p6zTH0b5ez3IRAYMXWI2cDAYNEoYg6c577kXlpYg6fZIpK6dw6gmCMjfGSJ2g16/wCiagWSB/iNM7nCxJ6kjrWjCsG0g8J9E4mC5bHDNBEQAOkbZ/Suolq4NQPnXV0nLFV1St/i1tqSzAQJO5gdyBmKxODAIe5Coz+HUqzkhiXTWBCkEuTJGD1kBznhB0pDFmJ0wBBMHBJYHA8XwmDFUPui2ig+LSzMNI9ruCGSCMxkLGQJFNZS5MblfguDD2yWCgMCBpBUwSZlTs0wOp8IknpVLzAkSH0R4gIkEGZExI/OmeLf2aBUEk4UD+sdST6mlrVh0GwJ3Jnc9f0jtFcnFPDn/Tu1P67ut60lg2WUmJ05/r+KeGunUZ2MdSfENzJ2nt5U33yJ2rytjkLKjKzrnWIjA1Lo1R9pYkfHvNNry4wTqSPatcEjPjRkIJ6mCD552rM8SIBSUaZYZddNXuF4guQtxNGle4YNMnK5hlxv6Uu1xANT3Wc22UmBGYAaZxBZZgRGR1o9/maWwCSMeEbLkkEgnc7Y7Csq3xttjcOmSzGVkZIkr/EUMdyKTI4mBYLYx1PWp1dO3byS59kreJSZOoEGQGAOBufiTXI7i7KiUKnUFj3tp/8AU9KC946bTKAqEgMGgQoOMkgxEnY9MZNDHA3X0G5cAI1A6ZyG6bgA9Jg7AiCat2LIg3/J7kprQfpapayQqG46g2zuT3IgGd8z8KLZ4BSp3Kk6o88g77dopccsUamebmqFYk76D4SQMSCD571pWrgPu+Zj16/Oms2wRdXqO3+FvRWFlFLEAkn0z8gJql7gFuHx9MDMY+HoPkKsSVkkmI2rrCtcYKuDgz2Hf8h3+dQBzjA1SNElWHB21B0BQSZYwBPToMnf+jUpcVfrR6aQPvBppuQIfrXJ7yPwiKpd5VdGAUuDz8J+MSD91XOoVWjl7wpkadD+kFuJU4BxPxnz7nzqLHCmTkxOauOW3f8ADUHvqGPlmmbHJiR43PouPvMn8KVtCod3j0UcgG8DrsVyBqA3O0gkYHcgj5UvxtyFZZzIAnMzBjzME/1NC0FLrIsmACCYOkGZ1HrEY65ovD6UBMEk7sTvj7vhVVR7i3KePoqmUW06odwv+ZVJF0EjfYg9/Kh8Jy+4s+LFB4q073LbW4AUyVJPi1AqwMD7JkedJ8PyG+iMq3RP7sqSxkey1aFOMr7oPeCetDTen1XpGtSvqIMedYfGcvRAxD3QQshQxzv3B7+dXbkbFtWI9vriSToYEXEnSJDEiAZjacCApaa1ra5qbUfaDBiGgPBIHhDzEZgjFFjOBSufxCGLo0QbfEELktvuBOT08xG3nTNvlsLb8VwmJAkLpjJgZA9NgKmxztRHswzEjIFs494fa7g1a9x98+7ZeZwSVEHPXYLMffmtVNrW7wsdaqbQD5IlngHF4XDduEMINrUCmFgYI1bZ33NC43Vbb2lnsqm2xhVUMCxVdh4evQDqcVpNMCVHcj3hPeNwfhQ2t4kQvXup9BIg1XUMmXDl5K2jEQ0z6q3B8zW77u43XqvbUNxI6HI65kU1dAME9K89xdu4o/cwstqaJPfpG5MSIyJyDmn+D50t1VPulydKsQGIBInTMxg1U4OZcXTGmypbQrTRRHlikuYLqhZARnUOD9YKZxjEZODJqP2mJAG/rWff5lL4yBO/mIB8sT91IHOa3vTbFu0BGgHpxWpc5WhOAACaEeDEEapGVguw0kjBlc43ArAPF3SpXUfexmMSZg/w0a0jH2hZh41+OoFfuBB+dA1at4CP/nUWmS8dR+iVs3eHtogLEDs3c/770PiOKVNe5KQzKN4OPl5elZvFPNtLW4ABnzBn4dqELvi1HJYQ0/WERBj5+tRxe83Kalh6FIzJPL+Smz9Iuig+Ias+XT4il+G5tcdgBpQPIJ3g4609euJgBQJ6gbd/vNIXVKE+m9V7MFatrTAgN6v7eCd4R7zKGuCIZwTsCpXBHow+E0K4S9j2bGCACWJJzOB19KQ4y5cKaUbT29OvQ/hSXE8PeYMPaAZkb9JjAgiJGJMlfOKIpDrsVbqwmQ0C8+E816CzwiFxLzKaGxE40zJ8ox5CkuP4pFuDW2ogi1nqSDpBCiJhj86z79pQri48i5t0PeBn+sCqq1ovkanY5JG5QAzkRhSIjuY604YAZQNZxsq3L4bFhQdQOWBwyzg4iNoM/WBEwauvLyxJuMTP1ewO6yNxt/CDUJzJm91CfEVO3hgb484Eb71CcBdddN04ODGT4SGB1CADuDA2jrVgBKrLidTKZ4Zw7aVIJH5bifLE+oo7cMgM7t5HwjsexYdD0pZiLYIUYZhMbucCSetSLeSSx7aQcfGlJAMNSiXC+ic4ckKxB7DfqKHxJ1gqcgxIOQexIq97B09N/nQrd0A7D40ASiQFdbIWC256dYH+8VtfRhQRcA+3PwKjH41543CSSTJNeh+i9shXciA5Gn0AifPJ+6teFJdUtoB+1GjKxx61C37VnIHciuqvDXCWXPWPjXV0ysdXVZXC8C5vF3Ugb5cuCR7rAEAKY3AA6R1kFq57O6zXmQ9VIO7RAgCMxIyCQNIBOauOIN0zqIQQABgk4nJ2A29ZrjwoVT7MAMRhjvPmxk1x6uPcTDLevt59oW1lBo+7y5qpVmY3GOnEKDuB5joT+EeddafOTWfxHFXUMO9vImDOwjOqANgd/wDagNfusfDcsseyz0GwnvjPrWVokJnOkrY9ooyBv328qzuJ5e15mlxpYLCxI1KZ2nIIjHyNXCN7Jg4QnUMEwkahBMxtk0i/LwJjhmPmHMY8+owIqwCEpMpj+wUgzJLaSSSckLpnHcTPeTNRa4IrJAAk5jr543pnh+OZVg2fZqBuWBjrtHfHyo54G8w1QpBHuzDfHET5TVjA98wJTBlpSv7OLgAlmaZGg5xM+cESPiayl4EKzD2MjVg6iCAZyZJO/wCday8MyyDbafgY+ING5J9FkTUzyWcy0klm/wBbbx/lEec1tbSLmABsHid/cqMpD/qcI7LlYvC8uF0Of2dsY3J+/af1jvWjY9oh8VpwO+k/lXqFAAgYHl+lWDRRdhWm8ny5KwOaNy89ZsvewqkCcswIHyME+g+Yrc4ThBbXSvxPUnuaMXrg9WUqQp6IOfNhouip0+dRr8q5Xq26WQqXHjGSfIE/hVHOCW8KjpOT6kfgPj2q6N4mPaB8AJ/Emsfmt/x6XICwInAaZxPYdvMVViKjqTfp148O1GkzaGDorWpOt1AGuAB/lE5+MnPaDTF9fBEHboATMYwTtO/9GvPpbmfcMXdZLH+9DFzoaAcLqEYPuig2eRMzHxq02ltyZmVFvxH1KbEned5niwJ+5XOJO6E5be/4wBDArGO5zBO+M+VHuXLuWGok2lgQMOcH5GMedKcTyYteW4rAeJWZBMNFw3Ow2lh5z5Vu/GKR1NoWhtfdlHUcktx3EXRZRkB9odJIj54pPiGuA3IQ+6NLET4tz85JiIkHzpa9au6HUkk65XI93Ox6Z0n547nu8JdKMIJ8QZcjIxIz55zSlhgyPPsCtDWgi7Tr6jrxXC7clCJWU8RA+tmBHqP/AMuk1Nnir/7vVMEkHEYxEwMde3rU/sN4XQ0nT4ZjJwoBx1E/hReW8MyrDrBnqQOgBMAHqCelEMDjJ0/PXFR7msbuJ7Bxn0VOXXr7QWBw5mBHh0GJ/wCaPjRuFvnQhYxcYkQ0KX3OmMBjGfhRbl/OkklYyACIaYALH3gRnHx3FZ/E8FbDi62XRWCxkCTJhftEYmJitNFjGEyYnwWDE1NqPpaB+NUW7aJeJycQMH5b/dSN/lTT7RdQYRM4wJGAfCGIgaj0n1rk520eK2/nIkA/HONsDpVr3PFKrNu6QdUqJkaY+owIq9zCNI7r8lmbUB15IHCcxW4NJlXiWQnKgnEmI7Y6aqFxdu4GUIV0kEmSAwxgfAR99UN221wBVdWJHvLHlJjeB3GJ86b4r6P3HYtraOyRHQHzzHagQJvyTgnLI39blnhL05ZY1eUxpI7ZOr+ulQqXSI9qobSIjORGrEbb/wAR2q68vRLnsSLk3E1ht/cYSMjpqn/etDheVW7RkYkR5zPSfnT7IxI061SbRswSk7nCuSCHgBYODBMbxtuZ+HTNLXuBjSWunCezmPESZA23OxxuR06a9y7G2P6/CKU4rh9cTIzIIOx26+RIzVIKtISHEKmpi9xoDLcOPCpVZAiJAK5P61oWOY2lCJl9MgkZI0wD6xqG1BPJgNQ8UQFOd4AUHPUriqcPylUiNQicT30yNtvCPOjKEFG4nj7Il1hQdgAxHhgMwOep9PXNVu8agnUwHi0nB96NQX5EfcKC/I1MyCZLHER4o8t4Azjv1oXFcFaBIcn95JI79JMDBz9w7VNFITY9ndOclD1BEEjPkcH76KnCWwcLkGdsgxHUyJFIoURXuqSQSJiNzpAjbuOuxot7noYBo9y1rgAToZpJOcxvHQHrNQngEL8U494JnA3Mkztk48qUvc1WIkmNO+BBBOr06bbwKQ4riENzUyvKLqiRHkYneHPzINFPEoji2tszBAAjYFh1P+U/MUtzZGAULmAdtXhwAczGQxG3XAU/GrcBxV1kUBAx0tq76s6MAnGM+or0PJeSNxKLccG3bYSBI1MDt3gEd/lXqeA5WtldNtQo+846nrWmlhCbusrHOA1XgNHEsn902uBBKncEzqjqVjaj8HyriWc+FiJJAKxCmIBJAEgj7698tzTMsNwu/wBY7DyJpK7zHD6QCyMoIaQILaS0wZUGcj7JGKv+Tp9vXck2jeHn7LP5f9GQIa6dX+UbfE9fTHxrfkDoBsPyH6VkXr7sdLakVGZXa0GbxQrLkKWAhjOPeEE95tcBdYEOMXEEkkAqRIUlPtFdBgQJB2rU1rWCGhI6oXarZ4dlJBEEBo9CDBHqCIqaX5fwTL7zBma5qMAgbAYBJPSd9ya6iVQ9eatcXcRF0qzLnUAAc6iMTt3/AKkSOdj66XFIiTAjPr+AmmeB5K5QFm0AwYAk5zknA32g+tMtyDtdf4hT+lcluHrFozAeN/LmtjmNDyWvi5/Hokv3dxPaFFueEkajJIHQDT1pPlIm0jXbcXiJaFCgTsMdlgfA1tL9Hk+s7n5AemBP30ZOR2R9Un1JP4mKtbhqm/L5+yrIb/2fAeyyuIQXRp0EjHUAYMjPXIrM4G1buFyyPaAeF1FtTFZDEgjCztJk5Jr1R5DZ6LpPdSVP3Ghjkxnw3rnxAb8hTGg+Iyg95HNAtm4f4jks8cYi3VmNIMLEmTEKYyZBkfEVsBi2wAHcjJ9Bj76Su8lIYO7SBk6Vg4IIxq8txnpWprWAZwSAPjtWykzI0wIv/fOVVLoDXOkjhP7VLVoL133Pn8KJqEYiqi6hfRrGv7Ooau+3pVnCrktEkDJjJwBnqTiKeJumFhCvbboakrVH0CQWAIGogkSBMT6SImpJUNp1eKJ0zmAYJjtJA+NLlRBVioqQooNribbkqtwErMgMCRGDj1x611ribbFgtxWK7gMDHrHyqZVMyMVoQarllx4hnIzuInHwzVL95VQuW8IXVM4iJmaIaoXIXCt4c7yZ9ZM/fRGyOkdowaAeLt27XtC4ZTnUp94k50gb5nA7HtTdu4hAhgdQlcjIxkd9x86ZwulabBLjg0Y5RD/yr+lVucotEf3aj0EH4FYNGPE2tej2i6/s6hPfb0zHxqv7Zb8UOPBOrxe7GDPakLZ1VoquGhWZasaHNsmcalOJK7QfMHHnIotxknO+1W46wt7TpYaoLowMgjAIMbgyNvypThmAbTcXQ/mcH0OzD0+MVxq+HNMl25amuziR3pl1BG3pt881RXUCNXSuvcPJ3+e3wignhIqlrRpKQnsRH4tuketYl/lRa61zwyfZnI3KMWYNjZhpHXYb7VoyS2lQWPYfn0A8yaOOT3TuyL8ST+VaadJxu0d6BBOpXlr3KrqXFZXUnQU0wepcrpxuNYUeU963uU/QtbZttd03CltkMzPvAoR6ICvnJNa/BclVGDu2punQD0GZPnWjpHf7630aBaJdqqy8Ns0rJvfRq2fcZk9DI+R/Wk+I5NdRfCRcgz9lvvwfnXodHauCyKLsMx25Hanff889V4bjb3iAIIYEe8II+fSrLzUr/mneK9pcQGJiexz+NXtsh2K/Aj8qrGDtE+ShqM4R3+y+ecLz9f8AHcMA0BhJ6EgkHAwB5Ad8lmywujUvFMRkeJI3kznr7vwHevc3+CRxDIpHmBWNxv0VXeydB+yZ0n81P3eVK7DvZemUIY/XrvWOtiABl8ATjJ9Okn8aU43jHVhpQMoEbCZmIGwwMyZo161cQ6WVgR2kj5jEVAssxELcY/6TWYF53HwKY0TwKVXmrNM2yNzJ3xsB611vmxJACbx4gMEHqC3SPKtfh/o7efcBB/mOfkM/OnV+h563fkv+9WilVI0hLkA1PnylYRed80pxJckBFDdIPUnbz+Ar1yfQ9Marjn0gfka0OC5LZtGVHi+0TJ+/b4U7MK6frjrwU/xt9l5Xl30Zu3LbC8Ft5woWesydJHUDPXegt9F3Hh9iNmWQw0wQARkjBAHyr3otCuNkVoOFplLtTvAK8dy/6Fh2JvKACIgZJERE7DAAkScU4vCcHbBe0ivcQDSZLMSTpSGJyCzkSDGTmnW5afasNLAM5Jua8G0y5tgTMhiQMACAZxBZTlEx7Vg4VCigKVwSpJPiPilF2gCJHSLWUw0WCV1Rx0skuH5mqIttfZ2wv7vDqVQ6WNvYwFJUrBM7Ci8Vce/Ytm3Km57NpyNI94mQZ3AHn6E1HMiOHUaLesOTqLFmPhGoCWP2QxyYGnYzQraTcJBuFncArB9mbOwaYgfuzqkMDqMR0plWhcTwQEveuLbdtA1pjU1tiZ0mZBAQ6c6SMHqSubIN1VtB3AdzJUG57TxFcHU66W7EYHUUZOXXGVJOh0X2ZMk6x4SWlGVlJKA75kg+TXDcnVYOpmIQI0sYcDUfGOuWbBxmioleVcYNRQKFAWQigqFKki4sMFI3RsgHx1pm7QrPCoi6UUKATAAj12ogAJ+VRFWt3T4fMjPxrqIlkSMdRXUCq3rGs8CUANonYeBiSpxtmSp8x8qf4W6HXUAR0IO4I3FI375IHs2/u41gbzAgem8xJxHegcDzMozgiULaiwBGgtjKnMYnExPXeqbUzI03/m0fuVqnaCDru7Vs+xqGTtRdBqQpq9UIOe1SgI6UVwelQkzUUldJpE8OSSo2V0cegMx8wa0HnpQASHM9QI+G/wAZPyphoUrtQlOGtXVcrCm3JcGPFLFiV36TOqMgx5m/Hcs9tAYlVE4G5YiAZIOwLdN4PSm21bmB+XzoiA/ClTSs3i+SNcli4D6EXUB2JLyJ91p26EA9BVrvKS172pc6pED6ugCCvfMsZneMYrQKnpVbV4EkalJBIgEEyNxHcYxUUSFjlTBhqZSqm4V0gg/vCSZJPQGIA3g9Knh+UsNIZlIRCi6QQSCAJbMbAYECc+VakVQsJiRMxv1Ow9aiizf7MfRbGpA6CAdJ0kFCm0zMGd+lF4vluuwbIMTb0T8InBn5U4VDAEHHQjr8ag2oGTRQKx7fLHtBPGpKlyCQxHjMkNkt6PPed6Pa5d/dlXQ6S+rBg+0YM2kA4gjAzT6RPvAxPXtv8R1ob8JMMpE4IPceo6EUbFLcaJP+x2DyLhCay+kTJJJYqc6SJO8TGPOu/spgt1dSkOWZQdRA1MWgqWgb7rHfenBIIDSPOZE+exE+Yo4SKBEJgQVn8NwLKVLNqKoymZ+sytuTJiIzJO5zTdzhg66WAYHoRI++iac9ak2pAmgnBjRZN7kP+G7J/lbxL8jkD40p/ZV1jp06R1bUCPUCZPpjzr0PsPOuWxBmaznDUiZhW7d2+/XWqz7fLtBS3bYLq1FmZdROkDfIzVjwzhtPthMgT7EwCdgW1wCcY8x3FH9jF61n7f8A2iszmv0isWOINp7fEsw0Em3bLWyTGkmDBIx8hvAq49ixveS5Otw7aipvrKjUSbWAMEydfQEfOo9l/wCatZ28AzmMfvO+K7ib9lLro4MkBSZnUW0+GJ7Bfh65pwq8MzhEQ6mAwRsCGYEgnHhJPxqJM5UM3hDDirQBEj92Nsnb2k9D8jRP7LunLX5Hb2QA+QbPxps8jtAQFx2DMMadEQD9nFNezpgSpmJ1WY3JGgfvEj/6I/mqb3BQYbiLYPZra/gXrUdcCszmFzgy59rbts4wS1kMfLJU9KrfVy6lM1rnmGiUFOXEHUnEJGR4UWDicgPGN6lRnPF2/kn89Xs8fwaCFRFEnC2YEkQdl6jB7ih2v2FmCixak4H7gfyUortcd/gU+xqt/wBSh/sZtu3/AMxBaGJNsREGBqmOhMetXkiZ4kDAM6FiM7HVk+E4q/H8XZF5la3JGg6pMT4SAF6QsHG+2aHwfFcPcIHsyG0nuQAACfFPmB329acQBAVRe43JV3QqYbiQCO6IIPxPmPmKstgsxUcSCewRJjfaqf2jw7mWtuS0GSOpgD62/T4U/wAsuWm8SIUI+1v4lQ9z9XTv29aaUMxQW5bc05vH/ppSpX/zGf8AQnettnmQO1eJu9qw4mvVY4BnoldULQt20JMftM/8qfpUG0f+JP8ADb/SsjhSM0bXVPzNeNPI80orE/1aX7Of+Ib+C3/LUNZjfiGj/Tb/AJaXUnGP/SqcdgD17VWMXXJiPIrp7BsTmKY4nh0caW4jUAQcpaInoYKb+dV9os54s+eLX8lZGusriD4m9atNevu9EmybxXp7/G21WTxZ+Vv+SgHnlj/jW67ez+H/AIdeU5in7psV5wz51Ua+Jn2PNNsWxqfFfYeDsrdQNb4i46nEgWt/+nRl5S/+Ld//AF//AM6y/wD2d3o4MA/bbp6V6cX/AMYrrN0usZkEiVkcGji46FmbSyQTE5UEjwgCuotm8Pb3Y+1b/wCwVNFMTYLKvcmGnVbVZIUwc5BBBUk4P9YofEcUGW5bwHJ85LDqwAxIWZGB1IxO/YHgX/SPwFL8dwKuDMzBEjeOoziDFB7Q4EFO1xaQQq8JxouCVOfrKZ1KexH9TTBms5uCUWA4kOtvUHG86dUHoV6aTiKe4K8XtoxiWVSe0kTStcZylO5oIzt0VoNdpPeiRVoqxVSg6TQ+JUxq6qQd/n9xNHNB4lth0LCfvP5U4CD9FHF2iVIkdDuYwQcx0MRXmuH/APaBwKoq/tIMACdNzMCPs160CRQP2ZJ9xf4RSa6Jl53/AOIvA/8AED+G5/LV+U8dbvsbti4XthztrMECSBqGNRaSNh0r0B4ZJjQv8Iq/7Mn2V/hFSChdL/tfk3yNYvPGVVuXLj+ztwoLQ0qPdLYG8kAV6E8Ov2V/hH6Vb9mX7K/IUcql15PhPp9wSrB4hZkkwtyBJJgeHpNRx30+4F0Ki+smN1uRgg/YPavWPw6/ZX5Co9iv2V+QoZSosjl/C+003rbA238aSTMEOBvmGLliDtAHpHDcqvrom4PCEBh2ghWk+GIyuI2rbtN6Yq05jyowohG1jpHntQ7CkErO2RM+6fxgyPlTgoV+2DHfoRuKaNyB4hQU8/xqAnn+NC4LimYCe7CfQkflThoERZEOkSglP6zXaPMVZHmfKq+0OPWhCKA6fvrX/wBz/tq/C2Lou3Cz/u58KRtgEkNO0k4iicRwqvEzjIIZlIxBypB2pe1wSmc3MH/Gu/z0hYC4O4IXE9qrxNy8HOm3I1ATHT7UzJMyI6A96oL18yx4cArMeKTGBjz/ACBo78vUdbn/AFbv89QvAqSc3MH/ABbn89NCryIS3uJ0MfZjVrTSMe74dZMdB4vPPkKm3x98sR7GIiZ3AJ77E6QTA8qvc5egBM3P+td/nqlnhFLQde3+Ld/nqQpkK0ODLMsumhp2+Xn611ziboLRamDjxgah132jzpYcuT/P/wBW5/NUf2an+f8A6tz+eldTzJ2iNwKPcvXsxb6iPGMjr6EVK3LoP93I1R7+6ndv9qUflyD7e/8Ai3P56rY5ekbN/wBS5/NSilG8+KPcPPmicWb/ALVtCTbwB7ozgsZOe659fVe3+0oDpsrMgmSo1GPEfCd5jf7qvc4JMiG3I/vLnb/VUfsCdm2/xLnb/VVkKvImeIe+Cwt2wwHuljExp8/NvkO9E4f2xYakAXPXOJI69TA+flSn7CkbH+N/5q48AkbHcfXf+apCmQrXRINZ3KuAcWl9uFNzxSQB1JjYdopb+zre+k/xv3/1VP8AZ1vHh7fWb+ajdTZylec8t4suf2cBUgb6N4MxiR2z1g7TWvxnBMbThRDlGgqBhiMEAwN85Ipe5y22Pq/e360J+V2s+D7z39aF0Nmh8l4Li1usb5U29JCgQYMiOkxE79InNV53wXGNcPsCFWQROnsu0ifenfue9HbllofUG/c/rXDldoxKDp3oQmylUs8uv/s0NBvwciAPeJGYjbFJ8FybixeBdlNqTIIGog6okAHO0gH7MYWKe/sm0Z/drUnk1kZ9mvXpRuplKDzflnEM59j4AAsZEEw+rpIMlY3E5jFE4XlV8cK63CGvEXNLKB9b3SNozmOggdK7+zLX+GvXp6Vexymyf/CTafdFCCplKR4fk/Gi8pNz91r1Ms5K6mMbdAYwRjRsVNOcJwnFreXW1trUHVAhp8WmAZwBpG/epflFn/Ct7n6i/pU2+UWc/urf8I/SpBUyIliz+/vT3t/9ldVLFtUnQqpJk6QBJmMx5V1FNC//2Q=="/>
          <p:cNvSpPr>
            <a:spLocks noChangeAspect="1" noChangeArrowheads="1"/>
          </p:cNvSpPr>
          <p:nvPr/>
        </p:nvSpPr>
        <p:spPr bwMode="auto">
          <a:xfrm>
            <a:off x="0" y="-576263"/>
            <a:ext cx="3886200" cy="11811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11268" name="Picture 4" descr="http://www.forumlord.net/attachments/4365d1352232013/karadeniz-bolgesi-haritasi.jpg"/>
          <p:cNvPicPr>
            <a:picLocks noChangeAspect="1" noChangeArrowheads="1"/>
          </p:cNvPicPr>
          <p:nvPr/>
        </p:nvPicPr>
        <p:blipFill>
          <a:blip r:embed="rId3" cstate="print"/>
          <a:srcRect/>
          <a:stretch>
            <a:fillRect/>
          </a:stretch>
        </p:blipFill>
        <p:spPr bwMode="auto">
          <a:xfrm>
            <a:off x="395536" y="1194816"/>
            <a:ext cx="7704856" cy="2666232"/>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85794"/>
            <a:ext cx="7239000" cy="660688"/>
          </a:xfrm>
        </p:spPr>
        <p:txBody>
          <a:bodyPr>
            <a:normAutofit/>
          </a:bodyPr>
          <a:lstStyle/>
          <a:p>
            <a:r>
              <a:rPr lang="tr-TR" dirty="0" smtClean="0"/>
              <a:t>              İÇİNDEKİLER</a:t>
            </a:r>
            <a:endParaRPr lang="tr-TR" dirty="0"/>
          </a:p>
        </p:txBody>
      </p:sp>
      <p:sp>
        <p:nvSpPr>
          <p:cNvPr id="3" name="2 İçerik Yer Tutucusu"/>
          <p:cNvSpPr>
            <a:spLocks noGrp="1"/>
          </p:cNvSpPr>
          <p:nvPr>
            <p:ph idx="1"/>
          </p:nvPr>
        </p:nvSpPr>
        <p:spPr>
          <a:xfrm>
            <a:off x="0" y="1910016"/>
            <a:ext cx="8072462" cy="3733562"/>
          </a:xfrm>
        </p:spPr>
        <p:txBody>
          <a:bodyPr>
            <a:normAutofit/>
          </a:bodyPr>
          <a:lstStyle/>
          <a:p>
            <a:pPr marL="274320" lvl="1" indent="-274320">
              <a:spcBef>
                <a:spcPts val="600"/>
              </a:spcBef>
              <a:buClr>
                <a:schemeClr val="tx2"/>
              </a:buClr>
              <a:buSzPct val="73000"/>
              <a:buFont typeface="Wingdings 2"/>
              <a:buChar char=""/>
            </a:pPr>
            <a:r>
              <a:rPr lang="tr-TR" sz="3200" dirty="0" smtClean="0">
                <a:solidFill>
                  <a:schemeClr val="tx1"/>
                </a:solidFill>
              </a:rPr>
              <a:t>Harita ve kuşbakışı arasındaki farklılıklar</a:t>
            </a:r>
          </a:p>
          <a:p>
            <a:pPr marL="274320" lvl="1" indent="-274320">
              <a:spcBef>
                <a:spcPts val="600"/>
              </a:spcBef>
              <a:buClr>
                <a:schemeClr val="tx2"/>
              </a:buClr>
              <a:buSzPct val="73000"/>
              <a:buFont typeface="Wingdings 2"/>
              <a:buChar char=""/>
            </a:pPr>
            <a:r>
              <a:rPr lang="tr-TR" sz="3200" dirty="0" smtClean="0">
                <a:solidFill>
                  <a:schemeClr val="tx1"/>
                </a:solidFill>
              </a:rPr>
              <a:t>Haritadaki Farklı Renkler Hangi Yüzey Şekillerini Temsil Eder ?</a:t>
            </a:r>
          </a:p>
          <a:p>
            <a:pPr marL="274320" lvl="1" indent="-274320">
              <a:spcBef>
                <a:spcPts val="600"/>
              </a:spcBef>
              <a:buClr>
                <a:schemeClr val="tx2"/>
              </a:buClr>
              <a:buSzPct val="73000"/>
              <a:buFont typeface="Wingdings 2"/>
              <a:buChar char=""/>
            </a:pPr>
            <a:r>
              <a:rPr lang="tr-TR" sz="3200" dirty="0" smtClean="0">
                <a:solidFill>
                  <a:schemeClr val="tx1"/>
                </a:solidFill>
              </a:rPr>
              <a:t>Türkiye’nin Coğrafi  Bölgeleri</a:t>
            </a:r>
          </a:p>
          <a:p>
            <a:pPr marL="274320" lvl="1" indent="-274320">
              <a:spcBef>
                <a:spcPts val="600"/>
              </a:spcBef>
              <a:buClr>
                <a:schemeClr val="tx2"/>
              </a:buClr>
              <a:buSzPct val="73000"/>
              <a:buFont typeface="Wingdings 2"/>
              <a:buChar char=""/>
            </a:pPr>
            <a:r>
              <a:rPr lang="tr-TR" sz="3200" dirty="0" smtClean="0">
                <a:solidFill>
                  <a:schemeClr val="tx1"/>
                </a:solidFill>
              </a:rPr>
              <a:t>Bölgelerimizin Özellikleri</a:t>
            </a:r>
          </a:p>
          <a:p>
            <a:pPr marL="274320" lvl="1" indent="-274320">
              <a:spcBef>
                <a:spcPts val="600"/>
              </a:spcBef>
              <a:buClr>
                <a:schemeClr val="tx2"/>
              </a:buClr>
              <a:buSzPct val="73000"/>
              <a:buNone/>
            </a:pPr>
            <a:endParaRPr lang="tr-TR" sz="3200" dirty="0" smtClean="0">
              <a:solidFill>
                <a:schemeClr val="tx1"/>
              </a:solidFill>
            </a:endParaRPr>
          </a:p>
          <a:p>
            <a:pPr marL="274320" lvl="1" indent="-274320">
              <a:spcBef>
                <a:spcPts val="600"/>
              </a:spcBef>
              <a:buClr>
                <a:schemeClr val="tx2"/>
              </a:buClr>
              <a:buSzPct val="73000"/>
              <a:buFont typeface="Wingdings 2"/>
              <a:buChar char=""/>
            </a:pPr>
            <a:endParaRPr lang="tr-TR" sz="3200" dirty="0" smtClean="0">
              <a:solidFill>
                <a:schemeClr val="tx1"/>
              </a:solidFill>
            </a:endParaRPr>
          </a:p>
          <a:p>
            <a:pPr marL="274320" lvl="1" indent="-274320">
              <a:spcBef>
                <a:spcPts val="600"/>
              </a:spcBef>
              <a:buClr>
                <a:schemeClr val="tx2"/>
              </a:buClr>
              <a:buSzPct val="73000"/>
              <a:buFont typeface="Wingdings 2"/>
              <a:buChar char=""/>
            </a:pPr>
            <a:endParaRPr lang="tr-TR" sz="3200" dirty="0" smtClean="0">
              <a:solidFill>
                <a:schemeClr val="tx1"/>
              </a:solidFill>
            </a:endParaRPr>
          </a:p>
          <a:p>
            <a:pPr marL="274320" lvl="1" indent="-274320">
              <a:spcBef>
                <a:spcPts val="600"/>
              </a:spcBef>
              <a:buClr>
                <a:schemeClr val="tx2"/>
              </a:buClr>
              <a:buSzPct val="73000"/>
              <a:buNone/>
            </a:pPr>
            <a:endParaRPr lang="tr-TR" sz="3200" dirty="0" smtClean="0">
              <a:solidFill>
                <a:schemeClr val="tx1"/>
              </a:solidFill>
            </a:endParaRPr>
          </a:p>
          <a:p>
            <a:pPr marL="274320" lvl="1" indent="-274320">
              <a:spcBef>
                <a:spcPts val="600"/>
              </a:spcBef>
              <a:buClr>
                <a:schemeClr val="tx2"/>
              </a:buClr>
              <a:buSzPct val="73000"/>
              <a:buNone/>
            </a:pPr>
            <a:endParaRPr lang="tr-TR" sz="3200" dirty="0" smtClean="0">
              <a:solidFill>
                <a:schemeClr val="tx1"/>
              </a:solidFill>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179512" y="980728"/>
            <a:ext cx="7992888" cy="5733256"/>
          </a:xfrm>
        </p:spPr>
        <p:txBody>
          <a:bodyPr>
            <a:normAutofit/>
          </a:bodyPr>
          <a:lstStyle/>
          <a:p>
            <a:pPr algn="just"/>
            <a:r>
              <a:rPr lang="tr-TR" dirty="0" smtClean="0">
                <a:solidFill>
                  <a:srgbClr val="FF0000"/>
                </a:solidFill>
              </a:rPr>
              <a:t>İklim</a:t>
            </a:r>
            <a:r>
              <a:rPr lang="tr-TR" dirty="0" smtClean="0"/>
              <a:t> :Bir yerde uzun süre boyunca gözlemlenen sıcaklık, nem, hava basıncı, rüzgar, yağış, yağış şekli gibi meteorolojik olayların ortalamasına verilen isimdir. </a:t>
            </a:r>
          </a:p>
          <a:p>
            <a:pPr algn="just"/>
            <a:r>
              <a:rPr lang="tr-TR" dirty="0" smtClean="0">
                <a:solidFill>
                  <a:srgbClr val="FF0000"/>
                </a:solidFill>
              </a:rPr>
              <a:t>Hava Durumu</a:t>
            </a:r>
            <a:r>
              <a:rPr lang="tr-TR" dirty="0" smtClean="0"/>
              <a:t> : Meteorolojik olaylara yönelik birkaç günlük kısa süreli tahmin ve gözlemlerdir.</a:t>
            </a:r>
          </a:p>
          <a:p>
            <a:pPr algn="just"/>
            <a:r>
              <a:rPr lang="tr-TR" dirty="0" smtClean="0">
                <a:solidFill>
                  <a:srgbClr val="FF0000"/>
                </a:solidFill>
              </a:rPr>
              <a:t>İklimi etkileyen faktörler </a:t>
            </a:r>
            <a:r>
              <a:rPr lang="tr-TR" dirty="0" smtClean="0"/>
              <a:t>; Ekvatora yakınlık, yükselti ve denize olan uzaklıktır. Kıyı bölgelerimiz, denizlerin ılımanlaştırıcı etkisi sebebiyle iç bölgelere göre daha ılıman bir iklime sahiptir.</a:t>
            </a:r>
          </a:p>
          <a:p>
            <a:pPr algn="just"/>
            <a:endParaRPr lang="tr-TR" dirty="0" smtClean="0"/>
          </a:p>
          <a:p>
            <a:pPr algn="just"/>
            <a:endParaRPr lang="tr-TR" dirty="0" smtClean="0"/>
          </a:p>
          <a:p>
            <a:pPr algn="just"/>
            <a:endParaRPr lang="tr-TR" dirty="0" smtClean="0"/>
          </a:p>
          <a:p>
            <a:pPr algn="just"/>
            <a:endParaRPr lang="tr-TR" dirty="0"/>
          </a:p>
        </p:txBody>
      </p:sp>
      <p:sp>
        <p:nvSpPr>
          <p:cNvPr id="5" name="1 Başlık"/>
          <p:cNvSpPr>
            <a:spLocks noGrp="1"/>
          </p:cNvSpPr>
          <p:nvPr>
            <p:ph type="title"/>
          </p:nvPr>
        </p:nvSpPr>
        <p:spPr>
          <a:xfrm>
            <a:off x="457200" y="320040"/>
            <a:ext cx="7242048" cy="660688"/>
          </a:xfrm>
        </p:spPr>
        <p:txBody>
          <a:bodyPr/>
          <a:lstStyle/>
          <a:p>
            <a:pPr algn="ctr"/>
            <a:r>
              <a:rPr lang="tr-TR" dirty="0" smtClean="0"/>
              <a:t>İKLİM</a:t>
            </a:r>
            <a:endParaRPr lang="tr-TR"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660688"/>
          </a:xfrm>
        </p:spPr>
        <p:txBody>
          <a:bodyPr/>
          <a:lstStyle/>
          <a:p>
            <a:pPr algn="ctr"/>
            <a:r>
              <a:rPr lang="tr-TR" dirty="0" smtClean="0"/>
              <a:t>AKDENİZ İKLİMİ</a:t>
            </a:r>
            <a:endParaRPr lang="tr-TR" dirty="0"/>
          </a:p>
        </p:txBody>
      </p:sp>
      <p:sp>
        <p:nvSpPr>
          <p:cNvPr id="3" name="2 İçerik Yer Tutucusu"/>
          <p:cNvSpPr>
            <a:spLocks noGrp="1"/>
          </p:cNvSpPr>
          <p:nvPr>
            <p:ph sz="half" idx="1"/>
          </p:nvPr>
        </p:nvSpPr>
        <p:spPr>
          <a:xfrm>
            <a:off x="35496" y="1196752"/>
            <a:ext cx="8136904" cy="5616624"/>
          </a:xfrm>
        </p:spPr>
        <p:txBody>
          <a:bodyPr>
            <a:normAutofit/>
          </a:bodyPr>
          <a:lstStyle/>
          <a:p>
            <a:pPr algn="just"/>
            <a:r>
              <a:rPr lang="tr-TR" sz="2400" dirty="0" smtClean="0"/>
              <a:t>Yaz sıcaklığı güneş ışınlarının düşme açısına, kuraklık ise alçalıcı hava hareketlerine bağlıdır. En sıcak ay ortalaması 34-45 °C, en soğuk ay ortalaması 8-10 °C dır. Yıllık sıcaklık ortalaması 18 °C dır. Kar yağışı ve don olayı çok ender görülür. En fazla yağış kışın, en az yağış yazın düşer. Kışın görülen yağışlar cephesel kökenlidir. Cephesel yağışlar en fazla bu iklimde görülür.</a:t>
            </a:r>
          </a:p>
          <a:p>
            <a:pPr algn="just"/>
            <a:r>
              <a:rPr lang="tr-TR" sz="2400" dirty="0" smtClean="0"/>
              <a:t>Yıllık yağış miktarı yükseltiye göre değişir. Ortalama 400-600 mm arasındadır. Yağış rejimi düzensizdir.</a:t>
            </a:r>
          </a:p>
          <a:p>
            <a:pPr algn="just"/>
            <a:r>
              <a:rPr lang="tr-TR" sz="2400" dirty="0" smtClean="0"/>
              <a:t>Bitki örtüsü maki'dir. Maki yaz kuraklığına dayanabilen; Mersin, Defne, Kocayemiş, Zeytin, Zakkum, Keçiboynuzu gibi kısa bodur ağaçlardan meydana gelen bir bitki topluluğudur.</a:t>
            </a:r>
          </a:p>
          <a:p>
            <a:endParaRPr lang="tr-TR"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588680"/>
          </a:xfrm>
        </p:spPr>
        <p:txBody>
          <a:bodyPr/>
          <a:lstStyle/>
          <a:p>
            <a:r>
              <a:rPr lang="tr-TR" dirty="0" smtClean="0"/>
              <a:t>          KARADENİZ İKLİMİ</a:t>
            </a:r>
            <a:endParaRPr lang="tr-TR" dirty="0"/>
          </a:p>
        </p:txBody>
      </p:sp>
      <p:sp>
        <p:nvSpPr>
          <p:cNvPr id="3" name="2 İçerik Yer Tutucusu"/>
          <p:cNvSpPr>
            <a:spLocks noGrp="1"/>
          </p:cNvSpPr>
          <p:nvPr>
            <p:ph idx="1"/>
          </p:nvPr>
        </p:nvSpPr>
        <p:spPr>
          <a:xfrm>
            <a:off x="179512" y="1124744"/>
            <a:ext cx="7992888" cy="5544616"/>
          </a:xfrm>
        </p:spPr>
        <p:txBody>
          <a:bodyPr>
            <a:normAutofit/>
          </a:bodyPr>
          <a:lstStyle/>
          <a:p>
            <a:pPr algn="just"/>
            <a:r>
              <a:rPr lang="tr-TR" sz="2400" dirty="0" smtClean="0"/>
              <a:t>Yazlar serin, kışlar ılık, her mevsim yağışlı geçen bir iklimdir. Karadeniz İklimi'nde mevsimler arasında çok büyük sıcaklık farkı yoktur.</a:t>
            </a:r>
          </a:p>
          <a:p>
            <a:pPr algn="just">
              <a:buNone/>
            </a:pPr>
            <a:endParaRPr lang="tr-TR" sz="2400" dirty="0" smtClean="0"/>
          </a:p>
          <a:p>
            <a:pPr algn="just"/>
            <a:r>
              <a:rPr lang="tr-TR" sz="2400" dirty="0" smtClean="0"/>
              <a:t>En fazla yağış sonbahar da düşmektedir. Karadeniz İklimi'nde yağış rejimi düzenlidir. Yağış rejimine bağlı olarak akarsuların rejimleri de düzgündür.</a:t>
            </a:r>
          </a:p>
          <a:p>
            <a:pPr algn="just"/>
            <a:endParaRPr lang="tr-TR" sz="2400" dirty="0" smtClean="0"/>
          </a:p>
          <a:p>
            <a:pPr algn="just"/>
            <a:r>
              <a:rPr lang="tr-TR" sz="2400" dirty="0" smtClean="0"/>
              <a:t>Karadeniz İklimi, Karadeniz Bölgesi kıyı kesimleri ile Marmara Bölgesi'nin Kuzeyi'nde görülmektedir.</a:t>
            </a:r>
          </a:p>
          <a:p>
            <a:pPr algn="just">
              <a:buNone/>
            </a:pPr>
            <a:endParaRPr lang="tr-TR" sz="2400" dirty="0" smtClean="0"/>
          </a:p>
          <a:p>
            <a:pPr algn="just"/>
            <a:r>
              <a:rPr lang="tr-TR" sz="2400" dirty="0" smtClean="0"/>
              <a:t>Karadeniz İklimi'nin bitki örtüsü ormandır</a:t>
            </a:r>
            <a:endParaRPr lang="tr-TR" sz="2400"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444664"/>
          </a:xfrm>
        </p:spPr>
        <p:txBody>
          <a:bodyPr>
            <a:normAutofit fontScale="90000"/>
          </a:bodyPr>
          <a:lstStyle/>
          <a:p>
            <a:pPr algn="ctr"/>
            <a:r>
              <a:rPr lang="tr-TR" dirty="0" smtClean="0"/>
              <a:t>KARASAL  İKLİM</a:t>
            </a:r>
            <a:endParaRPr lang="tr-TR" dirty="0"/>
          </a:p>
        </p:txBody>
      </p:sp>
      <p:sp>
        <p:nvSpPr>
          <p:cNvPr id="3" name="2 İçerik Yer Tutucusu"/>
          <p:cNvSpPr>
            <a:spLocks noGrp="1"/>
          </p:cNvSpPr>
          <p:nvPr>
            <p:ph idx="1"/>
          </p:nvPr>
        </p:nvSpPr>
        <p:spPr>
          <a:xfrm>
            <a:off x="323528" y="836712"/>
            <a:ext cx="7776864" cy="5472608"/>
          </a:xfrm>
        </p:spPr>
        <p:txBody>
          <a:bodyPr>
            <a:noAutofit/>
          </a:bodyPr>
          <a:lstStyle/>
          <a:p>
            <a:pPr algn="just"/>
            <a:r>
              <a:rPr lang="tr-TR" sz="2400" dirty="0" smtClean="0"/>
              <a:t>Karasal İklim: Yazlar sıcak ve kurak, kışlar ılık ve kar yağışlı geçer. </a:t>
            </a:r>
          </a:p>
          <a:p>
            <a:pPr algn="just"/>
            <a:r>
              <a:rPr lang="tr-TR" sz="2400" dirty="0" smtClean="0"/>
              <a:t>En çok yağış ilkbahar mevsiminde düşer. </a:t>
            </a:r>
          </a:p>
          <a:p>
            <a:pPr algn="just"/>
            <a:r>
              <a:rPr lang="tr-TR" sz="2400" dirty="0" smtClean="0"/>
              <a:t>En az yağış yaz mevsiminde düşer. </a:t>
            </a:r>
          </a:p>
          <a:p>
            <a:pPr algn="just"/>
            <a:r>
              <a:rPr lang="tr-TR" sz="2400" dirty="0" smtClean="0"/>
              <a:t>Bu iklim de, kış ayları soğuk ve kar yağışlı geçmektedir.</a:t>
            </a:r>
          </a:p>
          <a:p>
            <a:pPr algn="just"/>
            <a:r>
              <a:rPr lang="tr-TR" sz="2400" dirty="0" smtClean="0"/>
              <a:t>Don olayı sık görülür. </a:t>
            </a:r>
          </a:p>
          <a:p>
            <a:pPr algn="just"/>
            <a:r>
              <a:rPr lang="tr-TR" sz="2400" dirty="0" smtClean="0"/>
              <a:t>Karasal İklim, İç Anadolu Bölgesi, Doğu Anadolu Bölgesi, Güneydoğu Anadolu Bölgesi ile Akdeniz, Ege, Marmara ve Karadeniz Bölgelerinin iç kesimlerinde görülür. </a:t>
            </a:r>
          </a:p>
          <a:p>
            <a:pPr algn="just"/>
            <a:r>
              <a:rPr lang="tr-TR" sz="2400" dirty="0" smtClean="0"/>
              <a:t>Karasal İklim'in bitki örtüsü bozkırdır.</a:t>
            </a:r>
            <a:endParaRPr lang="tr-TR" sz="2400"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ÜLKEMİZDEKİ İKLİMLER</a:t>
            </a:r>
            <a:endParaRPr lang="tr-TR" dirty="0"/>
          </a:p>
        </p:txBody>
      </p:sp>
      <p:sp>
        <p:nvSpPr>
          <p:cNvPr id="33794" name="AutoShape 2"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736600"/>
            <a:ext cx="3019425" cy="1514475"/>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33796" name="AutoShape 4"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736600"/>
            <a:ext cx="3019425" cy="1514475"/>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33798" name="AutoShape 6"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736600"/>
            <a:ext cx="3019425" cy="1514475"/>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33800" name="AutoShape 8" descr="data:image/jpeg;base64,/9j/4AAQSkZJRgABAQAAAQABAAD/2wCEAAkGBhQREBUUExQUFRUSGBcZFxcXGBcXGBYXGBQZFxcYFhgYGyYeGholGxUXIi8hIycqLC0sGB4xNTEqNSYsMCkBCQoKDgwOGg8PGjEkHiQqLCwsMjI0KS4sLDQsLCw0LiwsLzA0NCw0LCwsLCwvLS8sLDQqNCwsLywpMCwsLCwsLP/AABEIAJ8BPQMBIgACEQEDEQH/xAAbAAACAwEBAQAAAAAAAAAAAAAABQIDBAYBB//EAEsQAAIBAgMEBgMMCAQFBQEAAAECAwARBBIhBRMxQQYiMlFhcRSBkRUjNEJSU2JzoaKxsgcWM3KSk9HSQ4LBwmOUo9PwRFTh4vEk/8QAGwEAAQUBAQAAAAAAAAAAAAAAAAIDBAUGAQf/xAA2EQABAwICBwUIAgIDAAAAAAABAAIDBBEhMQUSE0FRcZFhgaHR8AYUIjJSU7HBFfEz4SNCgv/aAAwDAQACEQMRAD8A+tbJ2TC2HiJijJMaEkopJJQEkkjU1q9xYPmYv5af0o2L8Gh+rj/IKzdIekaYNFJSWV3JEcUKGSVyozNlUcgOJNgLjmRcQtPuLB8zF/LT+lVYjA4WPtph0/eWNeHHiK+e4rE4naJMu/MQQ5fRUbEQ7o8ffXUpIZCCD1kygEZR8Yrn2DlJaTC7xuchtiWPd1pCZT7Kp5NMU7XlgzGGOH5XZGSsFwwkdi+j7V6HYTFxgNGFtqrwsYmFxxDRkZh4G48K+cHAvBK+HmAMkNuuAAJY2vu5QOWbKwI5MrDhap4EuiCGPE4hIo75YVfd7rMb20VZQNdAxsBwrDKrJjUJklk30LgmWR5CN06stmckge/Ppwq40XpKN9Q2MX+LyWd0u5ssBtcObjw5jp4rfuV7h7BRuV7h7BU6K2eo3gsPtpPqPUqG5XuHsFG5XuHsFToo1G8EbaT6j1KwQzFpnQx5VXstbt6KTbutm58eXA1oxACIzZb5QTYC5JtoB4mr6K5s28Eo1DyQbnqfWKy4I541ZkysR1lI4MNCNRwuDY8xaqcXMyyxqsQZW7TW7PWAHDz/APwa0woo2beC6Kh4de5twufWCplVVUtlvYE2AuTYXsBzNU7PbPGGePI2oZSOBBtpcajmD41PF7RiiF5JES/DMwBPkOJ9VZl2zvP2EUkw5tpGnkGltmPgL+NqjzTU8AvIQOdk9E2plbZgJ7cbeS37le4ewUble4ewViGNn54V/VLCf9woO1iou8GIXv6gkt/KZqjt0hQvNhI3wThpa0bj3G/4K27le4ewUble4ewVifaDsvvUMhLdlpF3aDxbMQ9hxsFuaowWPmOJeF1jYRhS0iXSxZbqN2xYm/eDb2UptbSPlELHAuPDH8INPVtjMjiQBxNimm5XuHsqrEMqLcrfUABVuSSbCw8zWiq5oFcZWAYdxFxpqKnajeChtmffFxtzUYgjKGUAhgCDbiCLj7DVWHnjdnVRrGbNoLX8K1KthYaAVBMOqkkKAW4kDj50ajeC7tnY/EezFV4p0jQuwAVbXNr8SBwHnXuHKOoZQCGFxpyNWsgIsRfhx8DcfaBRHGFAVQAALADQADkBRqN4I2ztX5jfmqQVzlMouFDcBwJI/wBpoxJRELldFFzYDhV2QXvYXta/O3G32n21GaFXXKwDA20IuNDcfaBRqN4IEzri7jbmvERSActrgGxFiL8iORqW5XuHsFSVQAANANBXtGo3gkmaT6j1KhuV7h7BWjo/IkW0Id4itHiA0JDAFVk/aRNYi1zkkT/OtVUv2+xXDSMDZoxnU81dCHRh4hlB9VR6mFr4nC25TtH1ckVSxxJIvbrgvsPuLB8zF/LT+lHuLB8zF/LT+lbaKyq9LWL3Fg+Zi/lp/Sj3Fg+Zi/lp/SttFCFi9xYPmYv5af0o9xYPmYv5af0rbRQhYvcWD5mL+Wn9KrwOGWOeUIqqMkRsoAF80ovYc9B7KY1ih+EyfVxfmloQkWzRtFoY8hwUaCNMuYTSs4yi2axjCG3dmokU4LPjcWd/iJMkKJEuVUVmGWKESNpmazM7ML2HAKAFWy/0iGNESTCSlVVVDRPG5OUAAlGKEXA5XqjpH0xh2hhVigWQ55I2kMkbIsaxTLIdWGV2YxhQFJ7RJ4U46GQYWtfLBMxVEUt9RwNs7FasAWlxMuImTdb7dqI8ykpHGDlLstwWLO5NidMovpW6WNQgINyeOo+SDw5a3HqrklwoGil0HckkiL6lVgB7KrxU4iQvJPKiDizTOAPaePhWYqfZyqmc97nsJO/EWy57hx71asq2MAABwTLpKsZjsf2zAiEjRw1uII1CDieXI3uAec2rs2UlHV2JizZWVVLgMBcMnZlByrcDI2mlzpWTCY2dUWd9377b3uQyBwpuUXfO7da2uUqBcnhUjtmV+E2Fh+jrMeFxdiyLbUXsPXV9orQDqOIB1y/MEYW5f76KgrNJ0VTcuIsLjIk/jEeCswu3wLLPljY6K4PvUn7rHst3o9mHjTZWBFwbg8COBpF6bvhd8IJGFrtDLGb8QLksjZTY6G/2Ur2NslkAjmkeOV3OWMb5IiTdjkkhZUzHXT6IFr3J0bKqeJtpW63bkT1w8e5ZmbRFPK+1PKL8LjzuuyopMdl4hOzJLb96OYeyZUb75rwriB252VeZ9EIKjmc2cqPOxFB0tG0fGxw7r/i4UR+galpzHj5J1RSxPSY10CYleKvnEbleIBGTdsfEEA9wqM7y4hd3uZIgxAdpCgAS4LBcjsWYi68hqTeuDTdGYy8PGAyyPJRf4uoDw0jC+dxbnxVsu3YQSocSOP8ADj98e/dlW9vXYUDCST/tc0Ufzav13+sdOyPoofM8qZxQqgsqhR3KAB7BU6yFb7Q1FQ3UYNQdmfVXUGj4YTrZnt8v7WXB7KhhN4oo0J5qqgnzIFzWq9FF6zxJJuVYE3zRRVIxSkXXM4va6K8gv3XRSL1fHhZn7MWUd8jBfuqGb2gU26RrPmNlIjpZpPkaV5S/aWyy7LJGwSZNAxFwy845ACCUPHvB1HO7YbInPxoV9Tv/AGWqiZGjbLILXNlYdl9L2B5Nx6p7tL12nrGtkDon/EEubR88bC6RmG/I9UrXC4lgc0kURtpu1Mlz3sZLaeAF/GpbMxxkDq4Akico4U3UkKGDLfXKQwIv9vGn2FxarHIpU3cWDAjkQQLEcNCdPCkWP2UzSCWFxHLbK11zJIvISKCDca2YG4uRwNaug09LHMDUvu0jHsVHU6OifHqxgA7vIrZRS1thOEJXEz73L2iwKF7c4yCoUnkOAqHutKigy4aZQFBdlMTgadYhVkLEDXgCbcq0tLp2kqLjW1edhfkqiXRUzPl+Ll/tNaKXQbeidlClirtlSTL727gZsqvwJsD6wRxFMbVcMkZJcsN7YKukifGbPBHNFFZMXtWKI2kkRCRcKWGYjwXtH1CqRt1OOSe3f6PPYjvHU4Uh9RFGbPcBzIS2U0zxdrCRyKY0Vkwu1oZOxIhPC1wGB7ipswPgRXuM2lHFo7DMeyg1dvBUHWb1Cl7RmrrXFuKRspNbU1TfhbFaqU7Vx8bMIGZghZfSHVGk3EPaYuEBsWAsO7Nm4Crxv5eyNwnyns0p/dQEqvmxP7tbsHg1hTKt7C5JJuWYm7Mx5knUmsvpP2giY0x0/wAROZ3BXlBo5zHiWYZYgefl1XYJ+lHB5yG3yR3sJ2ibcNrbMJBeyE8GYAHTkQaTnp7jXvNFHAYSbpCwdZXjB0JlzhUdl1AKEC4BPE0lgQzWa/vYa6gcZMp0Yt8m4uAOIAN7G1MqxFVpuUENjsCDjv7vNep6PoDLHtJxa+Q/a7zYPSKHGR54W1Gjo2kkTc0kTirfYeIJGtM6+TT4Vg6zQsIsRH2JLXuOccg+PGeanzFiAaf7H6eYrEStAMJh1mRQ2VsUy7xeBeIejnMl7jjcaXAuL3NBpKOrFsncPJR6qjfAb5jiu6ornTtbaA44GI/u4sH80Irz3T2hKto8JHATpmxEyvl723cAbOO4Z1J52q0UJdHWKH4TJ9XF+aWk+Il2jh13rth8UiayRQwSRSlLG5iLTuGcaHIQM1iAQbVt2LtWLEyPLA6yIY4hmU8w8twRxDDmDqKEL5tD2R5D8KQbVwscV1RpkLKzEDEPHGiZrMzliVRbtYZVJJOg7n8PZHkPwrnG2I+LxbSlmWFGyjsgkxZk6lrkdcydY2tc2F7MNNUkCIYXKwGi43yVjg0kAXJsSL44A2SvC46Y4hcsktkBJv6TOQrLZfe9CygG4Lot9Dd6b4fFRb5WnMxY33UmJCRpcEAiJerlY35qGI52rpcJgkiXKi2FyTxJJPFmJ1Zj3k3qyWJXUqwDKdCCAQR4g8agsOob2Hr1wWrnojNHqF7hhuOHjie8rn9rbaCFlMaOqJvGLuqggE3CAqczDS40tmXvqnBSGYDIcKWsCUsM63ANmUXKtfiLU6i2Dh1bMsESmxGiKNCLEWAtqNPLStknRuCSDO0KHdkAAxpYAm3VPh4d9P8AvbwbnJV/8FGIw1jrO3m17918O5JMdjDhkS0QZnOUlVKoCBe7lFLAeSn1VRipjNAC74MRyHQneSAkH4vYuwIPkRypkejOG47iO/eBYjyI1B8q0NsmIoqGNcqXyj5N+Njx1599cfO954DgnKbQ0MQu/wCJ2d8R4XSTY2wMjpJDPHkB6wjjKbwC4Ib3wqTfmQWBGhFdNWaFFitHGhJ1YIgLHU6k3NgL82IFao8DO/xEjH/EbM38Mdx9+qmp0jSUhtLIAeG/oMVfw07yLMCxybMjJuAUY/GjJQnzykX9d692bgJZD73KGiW4zSJmLN3IyFcwHNjfXS5N7N49gqbbxmk71sFQnxUC5HgxI86ZqoAsNAOA7qxGl9PwTN1KZmP1EC/d/vop8ejWuN5h65pEdmTjlE3+d1+zdm3tqI2fPzjT+Z/9Kf0Vm/5CXsSjoimO49Ski7FlPGRE/dUsf4mIH3a0QdHowbyFpSOG8sVHiIwAl/EgnxpnRTT6yZ+Bd0wUmKhp4jdrBfr+UAW9VFFFRFMRVWKwyyIyMLqwse/zB5EHUHkQKtoroJBuEEXwK5fDk2s3aQlW8WU5SfXa/rqxmAFyQAOJOgHmaZYvYudy6uULWzABWBIFg2ouDYAcdbCjC7CRTmcmVhwzAZV/dQC1/E3PiKvv5CLVuc+HrBZV2hpTKQCA2/gk8WMV/wBmGk+rVnH8QGX7a99MS9i2U9z3Q38nsa6mvHQEWIBHcdRTH8nj8uHP/SlnQbLYPN/XrNcviMGkqZXUOh5EXGhuD5351g/ViDgBIo7lmnUewSWp1tPo6pk3iRRtdQGUAIbgk5kOgucxBBI4DWsEuCS3XTER28ZwB/mjYr9tWEOkbD4HEcv7TH8E84CQd9wjA7NjhFo1tc3JJLMT3l2JY+s1qtVEGBjYdV5GANj79KbHuPX4+Bq33Ji45AT3ksT6yTekvrGk3N79v9pxvs7Mc3jxKqxWzY5f2kSP+8it+IqvC7Phg/Zxxx342CqT/qavOx4vkD2t/WprsuIcIo/4F/G1c9+bawunW+zsuRkFuRVD49AbA5m45UBdvYvDzNhXseBLm81rcowbr5ycnPh2R48a2xRKosoCjuAAHsFTqNJVlws3BWlFoSGndrvOs7wHciiiioavEVjnw7S4nCRRWExmWRH4btIiHlbTjdOpl57yx0vWysmLd4pIcTGpd8K+fIOLxspSVB4lGJH0lWpuj3MZUsc82F/Xjmo1U1zoXBudl9aorm0/SDhGBKmZiOXo+IB8utGBf11t2H0qgxZdYmYPHbNG6tG4B4NlYAlT8oXHKvQmyscbBwJ5rJljgLkJvS7CYZVxUxVVUukLMQACzXkW7EcTZQLnkBTGsUPwmT6uL80tOJC+STYndwl8rNkW+VRdjYcAOZpXsrbLRwxxph5mCIoLlHVWa13ZVK5iCxJubE0zlaQIm7UN330sMptzHO1SwckhB3ihTfSxvpbzOtal8G1DcbWC89ptIOojIWNBJO88CdyzYLazzYhYSJY8wJBEag2APWYSMzIpPVBKC5+x4+ymA6sz3+mEZT4HKqn1g+2sHRJsoljYAyoymSUa70st1JNhlYAWyfFGW2hFdBUVsYtivRaW0kLXmxuL4XtjwvilEE2YG4synKy8crDx5ixBB5gg1dnNrXNuNr6X77d9e7SwhvvUuWUWZR/iIDe37wuSvmRz0qilDKGU3B4GmXN1TYpEjNUqdVzzZFLam3IcSToAPEkgDxNWVRiVJK2scrKxUm2cKcwANjbrBTw1tbS96Zlc5rHFgubGw4pIsTinOydnmNSXIMjm7EXsLdlFvyW58yWOl63VVhMQJI0cXAdVYX4gMAdfHWra8QqJZJZXPlN3E4rSsaGtAbkiiiimEpFFFFCEUUUUIRRVmHUFgG4Ei9eyRWAN738v63+ynRE4s1xl/XmuawvZVUUUU0uoooooQiiiihCKKKhNMqKWYhVHEkgAeZNdAuhZcfslZDmHUktYSLx04BhwdfBvG1jrSvBzl0DG2t+GqmxIzKT8U2uPAirMXiDiDaxEI5G4Mp72B13Y7j2uYta8gKnNBa2zs/x2esuqkwNIx3L2iiihSkUUVOEDMM17XF7cbeuugXNlw4KFFbsZgkVMytwJFrg398cC2t72VTw53rDTkkbozZySx4eLhFFFFNJaKVY+Od8TEuEVvSI45pVdGUOqq0aMoVxkkDGQXRioOXiDatO1opGiYREh+qRY5SwDAsgaxy5gCuaxte9dh0E2Pht0uMhaZzio0s0zBnRLk7sWAAsxN+8jjoKv9C0e1k2ut8u7G+WHrsVXpGo2bNS2fRLui/TrGYyOR1wsDmB93LGszxyhrA3CyxBdQb5WZSNQdQa6PYm0GmmlZoZoGCxApKEudZDdTG7KV1te/I1n25s14phjMNGWlACzxKQDiIQeV7DepfMhJ1GZb9YWv2HtiPEzStGW6qRKyujxujXlOV0cBgbEHhz0raBZtfK5NlJJlZs17DgdNAfDxrNs8QrOyqZM65hdgSpy5c4V7dYjOtxe+opi0xSIsFZiq3Cr2msOAvzNcu+KKojLkjaPEXEcrsm7WaJ82ZpVQsjOCxC5uwbHu1Uk2zDVgKOkfWOmZc4A2xGd8jv8O9dDsKCSaZcRGGhhbrNdjfEdQqLxKxRR2es3W6trV1Vcns3A4+J1CiJYs92jMgdAGa7mM7oOL3JAJ0J7tK6ymGG9yV6DQxCGBrACLbibn1ywRS+bZjZmaNlXObsrKWGa1iwswIJsL8bnXQk3YUUpzQ7NTC0OFili7Olbtuqj/hg5j/mbs+oE+IrQmyIQtt0hB1OZQ5J72ZrknxJrXRSRG0LjWNbkFDYxyBobW3Ruvdu3LFAO6xDLbuQd9MaVYhWDLIguyXuvAuh7SX4X0BF+ajgCTV3u/BlDb1deQuWHgyi7KfAi9eSe0WiJKesLomktfiLC+O8etysIZBq2O5b6Kwe7cXE7xR8popVUeJZlAA8Tat6sCLjUHgRz8qzk1NNBbasLb8QR+U+HA5FFFFFMLqKSdJduHCmEgoQz2eP/ABHQ6XjHEkEg6eHjTuuJ6YbAlMhnUvKraFQLtEF7OULqVvmOguDrrfS60HTU9TWNiqHhrTfPIm2Avuvx3c1DrZZIoS6NpJ7PXgu3ryua6CyytDI0l2V5CyOzXLE9V9OS5l04cTYWAv0tQa6lNJUPgLg4tNrjI8k/BLtYxJa1xfHNFFFFQ06iiiihCKKK9oQsuN2kkVgx6zXyourtbuXu8eA5kUpkzSvnk0A7Ed7hPpG2hkPfyGg5lq8G2bM7ftGYh78VIJATyUWA7+PxrnTU9rBHgM/WSkxRCwcUUUUUKUiiiihCKKKKEIrxmsLnQCvaT9JMHLKirGAVvd1zAFrdkaixF9TcjgONSaSFs8zY3vDATiTkO1MzyOjjc9rS4gZDMqzGbfiCMUlhZ7HKC9wTyvkufYKUYPaGMxOsZWMAgE5UsCQGNwxZiQGHC3+tKp8HLGCXjZFUgEtawJBtYi4I0tcHiwHk96INIVI03KiynLYsxNywb42nE8yfA1uavRdFo2hdUUz2TG4F3WIGH/UY3OIPYszT11TWVLYpmujFr2F8eZ3DA810S8BfU9/D7KefoxnIhxEHFMPO4Rh3SgTsh+kjSsPIrSSs+E20Nm4j0k5vR5eriVWxs3VEc4UkXYWytl1KkaHLWZ0JUCKo1XHBwt37vXarrSURfFcbsV9XrFD8Jk+ri/NLWwGscPwmT6uL80tbhZlfK4eyPIfhUHwiM2YopaxXMVBOU8Vva9j3VOHsjyH4VOtkwAtF15PKSJHW4lLt7NhQgicPGWjjEcoLZc8ioBG4IYABuDZrAaV1lcxIEGLwzPaw3qgtwDFAVtfQN1DY91xzrpxUNwAeQMl6VoCWWajD5X6xue627t44oooorivUUUUUIRQKKKEJBsbHyvjcSkjaR2yoLZQCxIN7XJylePMsOQs1WJoTmiHVvdohYA34mO+ivztora3sTmHuG2dHG7ui2aU3c3Jubk8zpqToO+kfSdJYpop4c7HsFBmIJuWUFV5MCwJtocpqLVUcNZGYZgCD4YZg7j2poPdC3WOOPgT+guww86uoZTcNqD/8cjyI5EVOkkcm6tNZkV7GZDrlzC+cryZTbMRxFyb2FO1a4uNQeB768Z0voqTRs+zdi04tPEeY3q2ik1wiiiiqdOoooooQiiiihCKKK9oQvKKxybZhBtvAzD4qXkYd91QEj2VVP0ghQXYuDyUxyKzHuQMozHXlwGpsNalCkqHN1xG63Gxt1Sddt7XVO2cNkvOpAygbwHgygjrXvoyrfXmBY8ARCsG0tuyTI6JGqK6lbuxLEEWPVTRdPpNWf3XktbdKCeBz5lA7z1Q3qA9YqWyGTUAOfMZKfDHI0Yg23JvVc06ouZmCgcybD7aTF5D2pX56LlQa91hm+01BcMoINiSOBYliPIsSRTggG8qWIXnsWuXbLNcRJcfLclV81W2Zh55b8jWTdMe1LKf85T7I8tW0U8AG/KE+2BozxVSRMpusso83Mg9kma3qq9cbMvxkcdzKVP8AEpt92o0UHHMLpgj4WW3CbVVyFYFHPBTwa2pyMNG01txtxArdSGWIMLHwOmhBBuCCNQQedeh5Bwmf1iM/7KadCDi02TDoHA4Yp4RXtJPdeSMEybt1Hxr7sjzzXU+1a14Tb8Eg6ssd72yl1DA91r68eVxTboHgXtcJhx1TZ2CYVjmcRYnDYiSMyxYd2LoBmKlgFWdVAOcx6mw1sxI1ArZaqIsdG7FVkRmHEKykjzAN6VTTOgkErReyamjbKwscc19E2J0jgxisYHz7shWBV0ZSRcXV1BFwe6rYfhMn1cX5pa4LontgYLEyJKt4sbKhWYXJSQokSxSjkhKjKw0BaxtcGu9h+EyfVxfmlr0KlqG1EQkbvz7DvCyc8RieWFfK4eyPIfhU6hD2R5D8KnW8Z8o5LyCb/I7mUq2/iUVUVxAQ7HXEG0QKrmF+qbseQt391X9EtpxpEweeBUBG7i30T7pQuozgjq5r2B4ADhwF2Od1jJjQSONVUtluf3iDY2vXOzYrGykWwsAYAlxKpbQEWVJLhWJBJ04W1IqFOCH3v4fv9LSaFrhTMJDBfG5L9W//AJP5suxXpRhS2UTxkkgXDXW54AuOqD4E00r5487OkfYknd5FGHLFIYDErHM8alt5ZwupOUkrwp/gdtywuq4t4t2ym0tih3gKnLIdEFwWsRa+TkTammvJud3FbGLSDNdsUxAe7EAG+HO1l0lFYNmbchxF90xawB1V1up4MuYDMpsdRcVvpwEHJWQIcLhFFFYtq7WTDoGYOxZsqogzM7EE2UaclJuSBpQTZDnBouck2wRUE5strcGF7nuGmnnWakKdJpPjYOceTwN7RvBamuztopOmdCbXIYEWZGHFXX4rDu/0IpIzUeGqgnJ2Tw7kQVprNHJ6PqBeE6sB/hd7KPkd6jhxGlxWmiodfQQ10JhmGG7iDxCltcWm4W4G9FKI4HjFonAUcEdS6r3BSGVgPAkgcgKkuLxPNcOfHNIPu5T+NeXT+ymkY3EMaHDiCP3ZTRUN3prVeIxSRrmdlRe9iAL91zzpdaZu1KF8I0C+q7lj69PVXq4RbhjdmXgzEsRfjlJ4eq1TKX2Oq3kGdwaOp8vFJdUDcFJtoO/7NQq/KkBufKMEEDxYg+FeiWbm8Xqjb/u1jk2/h1kMTTxLItgVZ1U3PLU8eGnHUd9b62EHs3o2NurqaxG8k38vBRts471CdGe13YAcQhyX8yOt7GFULsuIf4aE95UMfWWuTUNq7WTDpma5JIVEW2eRjwVATqfwFydKr2XtoTFkKPHIgBKPbsk2DKykqy3FtDpzAq2p6Klphqwxgd37TDp2l4Y53xHG29MFUAWAsO4aD2Ur6Qr72h5iRbesMp+wkeurpNvQLJuzIocEKRrYM1sqlrZQxuNCb6jvqzamC3sRUGzCzKeQdTdb+F9D4E0uqZtoJI25kEd9k/E8Ne13AhI6KqbEqoJchMvaDEDKe5r6f14jSp7PjmxILYbDyzxroZE3aoT3IZHXeWtqVuBcV5O2mme4ta03GfYti+phjaHOcACpVZhpsjqw+KQeXI+NZnxGR93KrwyAX3coyMR3rrZx4qSKnvB3j20hzHxus4WIS2yMlbdpBBTLG46N47BLOXZixC8Czm1xqe0vH5NL6zYfaCykiEPORx3Eck1v3jGpA9Zpjs/YWMxLhIoJIR8aXExtGiD6KGzyN4Cw72FSRTVE5HwHpYKKaumgaQXjle5WWSQKCWIAHEk2A8yay+68WhLEAi6kq6hlPBkJFmXxFxX0fYv6NcPEQ+I//rlHAyqu7T6uHVVP0jmbxrrgKtotCjV/5HY9ippdOnW/4m4dq+I4GR8QSMPDNPl4mNeqDyBdyq38Aa2Y3o3io4w8jCKaRlXD4RQJXmIN5N6yK2Sy31W6ra7E3tX1jae1IsNGZJnCICBc3JJJsqqoBLMToFAJPKlexMJJNO2MnQxkqY4Im7UUJIZmkHASSMqkj4oRBxDVOi0XTx5i/NQJtL1MmRtySDo1+jlt4J8cY3KG8eHXrRIbWzyMwG8exNtAq8rmxrsZNiQMpUwQlToQY0II7iLVtoqfHG2JuqwWCrpZXyuL3m5XMH9Gmz8xYYcLfkkkqL6kRwo9QrB0t6KMFwvoeGiK4Yt1FKRvYxGNAGYWygM1wTfsnW1dtRQ+Jr2lhGBwK417mkOG5cTsz9GkbBXxzNiJCCTFe0ETN82qgMxUGwdiT8YZSdHHRzZ8kEs0ckpmVVi3Tvcybu8tllb47A3GbiRa9zcl9WKH4TJ9XF+aWuxxsjbqsFguOe55u43K+Vw9keQ/Cp1CHsjyH4VOtsz5RyXkk3+R3MoooopSaVUeGRWZlVQzdogAFv3iNT66m6AgggEHQg8CO41KiiwXbk4rBst48E7ZlYRMsapJqwjVEyiN+are7ZrWu5uRYV02HxCyKGRldTwZSGB8iNKUVik2PEWLBSjNxaNniJPeTGwufE1FdAR8q12jvaTYRiKdlwN4z7wfzdPtobTjgUtIwUaacWNyAAqjrMSSBYCke28ck8mEWM5rscRmHARLG0YOut2aUC3g3dUcNseKNswQF+O8a7yE+Mj3b7asw2z442ZkRVZzdiBqdSfZck2GlyaSIHki9k5We0rZonxMYRcWBPbnfuWmsmI2arNnGZJNPfI2KNpwvbRrdzAitdFS3NDhYrIRyvidrRkg9ipi2xNB+2tLEOMiLlkQd7xi4cd5SxHyTT6GZXUMpDKwBBBBBB4EEcRSeskIlw5JgsyFizQsbC7G7GJ7dQkm+U3Ukns3vUV8Rbi3ELZ6K9ornZ1Z5O8/PqumopC3SeTlg581+bwKtu/NvD+FDbexB7OFUHvadbDzyoT7KZueB6FaZ2lKNucreoT6ue25tJpXOGhJFrb+UG27UjNu0PHeMtuHZDX42rNiPSpSrNKkW7IZViEhVmDA++kspdbAjKLDrE8hV2z8FuktfMzMzuxFi7uxZmI9dvAADlS2xuebEWCotJe0MIiLaV13HC9jh2hexbPjVMgRcgv1bAi54k34k8ydTVUWEkiBWCYxodQhRZFU893exVfo6gcrVtoqU6JjhYhYqCtqKdxfE8gnPt6pZuVikDMXnxEtwpIUuQOKoBZY0F9eA11JNOti7MaPNJLbey2uAbhEHZjU21AuSTzZjytZZiJimIw7LcuWKZACS0T5d4TYaBCEe506ludO5MS0mIjwsBTfSm7XuwhiAJeV1HllUEi7MOV6hSubGSDgB66rc6AiZJGayQkyG4JP69diYdDBGWxmBnUMJ2edVYXWSKRUWQeayA38HQ0yf9HUCgnf41QB/wC5kIAHnf28a1bC6Hej4gzvM80mQxrdURUVmVnsEGpJRdSeC10dUD3/ABEswurwnG4XGYjozgsJhWxMWHilkCh1lnBmkYtlsWeS78+AIt4Uvh6fYgsq5IADcdl9LKT854V1XSXDoME8ZJRbIgIUuR1lVercX1tzFcHHshQwbfP1b/8ApjzBHz/jVTVx1z7Gn4Y5Z96sqT3XVdtRc3wz/ScTbbfEsI5osLIuVmGeEuAQVGgZ/pfZWnZeycG2+M2DwIWFFcsuHjUBTnzXvm4CO9KoYlV828fslfg55lT8/wDRp/sDDpMMQhZjvI0RhuzEQrb0XBLtcm7eVhUWkh0o2YGp+S2OWe7JN1IgsdmPynWB2hh8loniCLmAC5VUZO1lGgsvA20BuOVaFx8Z4SJxI7S8QLkceIGtc+/6O8Kcgs4SPNkjDDdqGDBgFy6A53NuHW7gABv0eYYuz5pgzNIxIcA3kXKwBC3ta2l+Qve1Xar01xXSPDxqWaRcqsqsQbgFkzi5HLLrpyq4bZhzMu8S6drXQGymxPC/XX20mboPhUwzxMXEZOdiXAtZCt72AAsxqL/o6whXKQ+XKygZrgKY1iAFxyRFAvrpfU0IV+KgV8ZHNNMm6iUthowdN5lKyzSHgSFcIuthnPNhZ0uOjMhiDrvFUMUvrla4Bt3aGk2N6FwyIsd3VAJgQpGomnSdhe1gM8Y0twJFeJ0MjEiybyXMiqim66IucKOzf9nI6ceDX4gECE3n2pEibxpECXtmuLFr2sLcTfS1XYfELIiuhDKwBBHAgi4Nc/8AqJDkjjLyFISpQXQWsTfgmtxkF+PUGtyxLrZeAEEKRg3yCxPC54k25XJOlCFqooooQisUPwmT6uL80tbaxQ/CZPq4vzS0IXyuHsjyH4VOoQ9keQ/Cp1s2fKOS8mm/yO5lFFFFKTSKy4naCRvGjHWUkL6u/wAyQPM1qrwqO4f+G/40JTSL4r2suC2ispcKD72xU301BI08NOPD2G2qohAOAH/mv+p9tCARY3GKjPMERmPBQWPkBc/hUMHihIuYAixIINtCDY6gkH1GriK8RABYAADkNB7KEXGra2Kox2NESZiCdQLDjdjYVoU3FePGGFiAR3EAj2GvQKEXFu1ZcXtJY3RGveQ2UjhfMq2Pd2/sPr11EqDxA/8ANf8AQVKhBLbCwx3qqKfMzrbsEDzugb/dVteAV7QuG25Z8NjA7OoB97OUm4IJ52seXO/l320VBYgCSAATxIAF/PvqdC64gnBFFFFCSpbF2PBi8eIsSTZYi0K5zGXlZirlWUglkQA2B0zXtpp9H6P9HIsEjLFnJkYu7u2d3YgC7NzsAAByAr5Nt1isDOujxlXjI4rIrAoV+lmsPG9udfbqzekWFst754r0DQE4kpNQC2qbc99/FFUY2AvGyiwLCwzDMPWOflV9QlaykjkDyJ5dw1PlVa4AggrQNJBBCU7bwLHBiNFLsph0HEhJEJtmPcCdTXOe5s/zEv8A0/76ddIsQ7bPLNdWLRA2zL/joPMAj8a4u5+U/wDG/wDWptI94Z8GXalGRzCQnXubP8xL/wBP++mvR/Z8y785TEzoixs4UjON7rlVtQCy9165C5+U/wDG/wDWnXRp5cmLEJYybgGME5vfPfspAc24heOmmtOTvkLLOtZcMpdgrsH0BnhsI8Y1kR0W6kEhyz3dkcG4d2sRbRjzCkSw3QjFIhQY6QLlsoXeLlO7Yade+jkPe921BvpVOE2nthFOfDrIxZ7X3YACQoq2KuO3KGfUHRiNLCt820tpKzWgidRmClRYnrShWIM2oskbEcbS24rrXpC9h6JT2xCviMyTxsqD3wBC0jOWyZ8t+va4A0Ud5Jyx9BJ1VQMWbpnCtlYMFZGAUEP1cpfS1tAL63J24Lam0C8G8wyKshO9tb3pd2vxt4bnOW+LwHrpd7o7TzB0iaTR+p70kdwstw5I3hYSBFFiAVym5uxAhOdi9HZYJs74hpVyuoD5mIzbn4zsTa8TG30/a/rjJNvbQ6w9HUPGquRbqENA51cvcneLYooDLYdY5heMu0MfPhi8SMsuaNlWwS2bBh2WzHVRKy8b6mx7JsIXa0VxrY/agLMIEJsxCnKUDCGI5QQ4YgyCVQxPA3I4APdhzYhjJ6QgWzWTLazAFhmAuSLgKbEm16EJrRRRQhFYofhMn1cX5pa21ih+EyfVxfmloQvlcPZHkPwqdUpKALHiND5jQ176QK1rJ49UfEOoXl8tHUGRxEbszuKtoqr0gUekCl7eL6h1Cb9yqPtu6FW0VV6QKPSBRt4vqHUI9yqPtu6FW0VV6QKPSBRt4vqHUI9yqPtu6FW0VV6QKPSBRt4vqHUI9yqPtu6FW0VV6QKPSBRt4vqHUI9yqPtu6FW0VV6QKPSBRt4vqHUI9yqPtu6FW0VV6QKPSBRt4vqHUI9yqPtu6FW0VV6QKPSBRt4vqHUI9yqPtu6FW0VV6QKPSBRt4vqHUI9yqPtu6FUbVJEWZVzmJo5MnyxFKspT1hCPXX2TCYpZY0kQ5kkVWUjmrAFT6wRXyMYha6/oV0iih2fhopXs8caqRlY2y6AXUEcAOBqk0mWOc1zTfctd7PNljY+ORpAuCLgjPP8AAXZ1XiJwiljwUXNK/wBbsL859x/7a8/W7C/Ofcf+2qk9i04zxRtjGB9nyShVN4i4DBXUHLmFwdDY/hXCHEH5MH/Lwf2V2mN6Q4OWJomkOV1KmyuDYi2nV0pH6Hs/5+b73/bqFURTuts3W4qPOx7zeM2CT+kH5MH/AC8H9lNuj22jB6Q7KmSKB5SEjjjJ3etrqBfQnj31L0PZ/wA/N97/ALdbNmS4CBmYSu2dShDhmGUm5FsnO1IhhqWvBkfceuxNxxzBwLnYLRF+kLD2XMJFL58qZSXOWRowGUao5KNZDrprY6V5iP0j4Vb6ucrlX6psgGXM5PNbOCLXJq9tuYAtmO7LfK3Rv7cl68G2Nn3vaO4JYHcnRm4nscTYXPhVipaj+v8AhjbLvLnL2kZdWkjQi5Fsw3qm3Dx51Xjun8MS4eUq+5xKMwYqQwAkjRTlOtjvL+Vjwq73ZwGXLaPLa1tybW00tktbQewV6u28AFCjdhVBAXdGwDG7ADJYXPGhCpP6QsOuYOsgKM4IVS+iFQScug1dfb52e7L2kuIj3idktIo8d3I0ZOoHNKU+7uB+h/KPh9DwHsFXR9KcIosrgDXQI4GpueC95oQndFJv1uwvzn3H/to/W7C/Ofcf+2hCc0Um/W7C/Ofcf+2j9bsL859x/wC2hCc1ih+EyfVxfmlrH+t2F+c+4/8AbVmytoJPNK8ZzLliW9iNQZCRYi/Bh7aEL//Z"/>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33802" name="Picture 10" descr="http://www.delinetciler.net/forum/attachments/20607d1304789988-turkiyeiklim.jpg"/>
          <p:cNvPicPr>
            <a:picLocks noChangeAspect="1" noChangeArrowheads="1"/>
          </p:cNvPicPr>
          <p:nvPr/>
        </p:nvPicPr>
        <p:blipFill>
          <a:blip r:embed="rId3" cstate="print"/>
          <a:srcRect/>
          <a:stretch>
            <a:fillRect/>
          </a:stretch>
        </p:blipFill>
        <p:spPr bwMode="auto">
          <a:xfrm>
            <a:off x="467544" y="1700808"/>
            <a:ext cx="7448550" cy="3816424"/>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412" y="214290"/>
            <a:ext cx="9144000" cy="660688"/>
          </a:xfrm>
        </p:spPr>
        <p:txBody>
          <a:bodyPr>
            <a:normAutofit fontScale="90000"/>
          </a:bodyPr>
          <a:lstStyle/>
          <a:p>
            <a:r>
              <a:rPr lang="tr-TR" dirty="0" smtClean="0"/>
              <a:t>          İNSANLAR NEREDE YAŞAMAK İSTEMEZ</a:t>
            </a:r>
            <a:endParaRPr lang="tr-TR" dirty="0"/>
          </a:p>
        </p:txBody>
      </p:sp>
      <p:sp>
        <p:nvSpPr>
          <p:cNvPr id="3" name="2 İçerik Yer Tutucusu"/>
          <p:cNvSpPr>
            <a:spLocks noGrp="1"/>
          </p:cNvSpPr>
          <p:nvPr>
            <p:ph idx="1"/>
          </p:nvPr>
        </p:nvSpPr>
        <p:spPr>
          <a:xfrm>
            <a:off x="179512" y="1124744"/>
            <a:ext cx="7992888" cy="5544616"/>
          </a:xfrm>
        </p:spPr>
        <p:txBody>
          <a:bodyPr>
            <a:normAutofit lnSpcReduction="10000"/>
          </a:bodyPr>
          <a:lstStyle/>
          <a:p>
            <a:pPr algn="just">
              <a:buNone/>
            </a:pPr>
            <a:r>
              <a:rPr lang="tr-TR" sz="2400" dirty="0" smtClean="0"/>
              <a:t>	Yeryüzünün her yerinde insan yaşamaz. Yeryüzünün tamamı yerleşmeye uygun değildir. Dünyada bazı yerlerde yerleşmeler sık, bazı yerlerde seyrektir. Yeryüzünün bazı yerleri tamamen boştur.</a:t>
            </a:r>
          </a:p>
          <a:p>
            <a:pPr algn="just">
              <a:buNone/>
            </a:pPr>
            <a:endParaRPr lang="tr-TR" sz="2400" dirty="0" smtClean="0"/>
          </a:p>
          <a:p>
            <a:pPr lvl="1" algn="just"/>
            <a:r>
              <a:rPr lang="tr-TR" sz="2800" dirty="0" smtClean="0">
                <a:solidFill>
                  <a:schemeClr val="tx1">
                    <a:lumMod val="65000"/>
                    <a:lumOff val="35000"/>
                  </a:schemeClr>
                </a:solidFill>
              </a:rPr>
              <a:t>Denizlerin üzerinde,</a:t>
            </a:r>
          </a:p>
          <a:p>
            <a:pPr lvl="1" algn="just"/>
            <a:r>
              <a:rPr lang="tr-TR" sz="2800" dirty="0" smtClean="0">
                <a:solidFill>
                  <a:schemeClr val="tx1">
                    <a:lumMod val="65000"/>
                    <a:lumOff val="35000"/>
                  </a:schemeClr>
                </a:solidFill>
              </a:rPr>
              <a:t>Kutuplar bölgesinde,</a:t>
            </a:r>
          </a:p>
          <a:p>
            <a:pPr lvl="1" algn="just"/>
            <a:r>
              <a:rPr lang="tr-TR" sz="2800" dirty="0" smtClean="0">
                <a:solidFill>
                  <a:schemeClr val="tx1">
                    <a:lumMod val="65000"/>
                    <a:lumOff val="35000"/>
                  </a:schemeClr>
                </a:solidFill>
              </a:rPr>
              <a:t>Yüksek ve dağlık alanlarda,</a:t>
            </a:r>
          </a:p>
          <a:p>
            <a:pPr lvl="1" algn="just"/>
            <a:r>
              <a:rPr lang="tr-TR" sz="2800" dirty="0" smtClean="0">
                <a:solidFill>
                  <a:schemeClr val="tx1">
                    <a:lumMod val="65000"/>
                    <a:lumOff val="35000"/>
                  </a:schemeClr>
                </a:solidFill>
              </a:rPr>
              <a:t>Çöller, sıcak ve kurak alanlarda,</a:t>
            </a:r>
          </a:p>
          <a:p>
            <a:pPr lvl="1" algn="just"/>
            <a:r>
              <a:rPr lang="tr-TR" sz="2800" dirty="0" smtClean="0">
                <a:solidFill>
                  <a:schemeClr val="tx1">
                    <a:lumMod val="65000"/>
                    <a:lumOff val="35000"/>
                  </a:schemeClr>
                </a:solidFill>
              </a:rPr>
              <a:t>Sık ve gür ormanlarda,</a:t>
            </a:r>
          </a:p>
          <a:p>
            <a:pPr lvl="1" algn="just"/>
            <a:r>
              <a:rPr lang="tr-TR" sz="2800" dirty="0" smtClean="0">
                <a:solidFill>
                  <a:schemeClr val="tx1">
                    <a:lumMod val="65000"/>
                    <a:lumOff val="35000"/>
                  </a:schemeClr>
                </a:solidFill>
              </a:rPr>
              <a:t>Bataklık ve verimsiz arazilerde,</a:t>
            </a:r>
          </a:p>
          <a:p>
            <a:pPr algn="just">
              <a:buNone/>
            </a:pPr>
            <a:r>
              <a:rPr lang="tr-TR" sz="2400" dirty="0" smtClean="0"/>
              <a:t>	Yaşamak ve yerleşim yeri kurmak zordur. Bu yüzden buralara şehir kurmak tercih edilmez.</a:t>
            </a:r>
            <a:endParaRPr lang="tr-TR" sz="2400"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4077072"/>
            <a:ext cx="8172400" cy="1362075"/>
          </a:xfrm>
        </p:spPr>
        <p:txBody>
          <a:bodyPr/>
          <a:lstStyle/>
          <a:p>
            <a:pPr algn="ctr"/>
            <a:r>
              <a:rPr lang="tr-TR" dirty="0" smtClean="0"/>
              <a:t>Yayla (plato)</a:t>
            </a:r>
            <a:endParaRPr lang="tr-TR" dirty="0"/>
          </a:p>
        </p:txBody>
      </p:sp>
      <p:sp>
        <p:nvSpPr>
          <p:cNvPr id="3" name="2 Metin Yer Tutucusu"/>
          <p:cNvSpPr>
            <a:spLocks noGrp="1"/>
          </p:cNvSpPr>
          <p:nvPr>
            <p:ph type="body" idx="1"/>
          </p:nvPr>
        </p:nvSpPr>
        <p:spPr>
          <a:xfrm>
            <a:off x="0" y="4941168"/>
            <a:ext cx="8172400" cy="1916832"/>
          </a:xfrm>
        </p:spPr>
        <p:txBody>
          <a:bodyPr>
            <a:normAutofit lnSpcReduction="10000"/>
          </a:bodyPr>
          <a:lstStyle/>
          <a:p>
            <a:pPr algn="just"/>
            <a:r>
              <a:rPr lang="tr-TR" b="1" dirty="0" smtClean="0"/>
              <a:t>Yayla</a:t>
            </a:r>
            <a:r>
              <a:rPr lang="tr-TR" dirty="0" smtClean="0"/>
              <a:t> (</a:t>
            </a:r>
            <a:r>
              <a:rPr lang="tr-TR" b="1" dirty="0" smtClean="0"/>
              <a:t>plato</a:t>
            </a:r>
            <a:r>
              <a:rPr lang="tr-TR" dirty="0" smtClean="0"/>
              <a:t>), yüksek yerlerdeki derin akarsu vadileriyle yarılmış yüksekte kalan düz arazi şeklidir. Yükseklikleri beş yüz metreden birkaç bin metreye kadar çıkabilir. Örneğin Türkiye'deki Erzurum, Kars yaylasının yüksekliği 2000 metre civarında (1800 m) olmasına rağmen Orta Asya’da bulunan Pamir Yaylasının yüksekliği 4000 m civarındadır.</a:t>
            </a:r>
          </a:p>
          <a:p>
            <a:endParaRPr lang="tr-TR" dirty="0"/>
          </a:p>
        </p:txBody>
      </p:sp>
      <p:pic>
        <p:nvPicPr>
          <p:cNvPr id="4" name="Picture 4" descr="hakkaridağ"/>
          <p:cNvPicPr>
            <a:picLocks noChangeAspect="1" noChangeArrowheads="1"/>
          </p:cNvPicPr>
          <p:nvPr/>
        </p:nvPicPr>
        <p:blipFill>
          <a:blip r:embed="rId3" cstate="print"/>
          <a:srcRect/>
          <a:stretch>
            <a:fillRect/>
          </a:stretch>
        </p:blipFill>
        <p:spPr bwMode="auto">
          <a:xfrm>
            <a:off x="0" y="0"/>
            <a:ext cx="9184486" cy="3905672"/>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Başlık"/>
          <p:cNvSpPr>
            <a:spLocks noGrp="1"/>
          </p:cNvSpPr>
          <p:nvPr>
            <p:ph type="title"/>
          </p:nvPr>
        </p:nvSpPr>
        <p:spPr>
          <a:xfrm>
            <a:off x="-500098" y="2271908"/>
            <a:ext cx="9144000" cy="728464"/>
          </a:xfrm>
        </p:spPr>
        <p:txBody>
          <a:bodyPr>
            <a:noAutofit/>
          </a:bodyPr>
          <a:lstStyle/>
          <a:p>
            <a:pPr algn="ctr"/>
            <a:r>
              <a:rPr lang="tr-TR" dirty="0" smtClean="0"/>
              <a:t>GÖL</a:t>
            </a:r>
            <a:endParaRPr lang="tr-TR" dirty="0"/>
          </a:p>
        </p:txBody>
      </p:sp>
      <p:sp>
        <p:nvSpPr>
          <p:cNvPr id="28" name="27 Metin Yer Tutucusu"/>
          <p:cNvSpPr>
            <a:spLocks noGrp="1"/>
          </p:cNvSpPr>
          <p:nvPr>
            <p:ph type="body" idx="1"/>
          </p:nvPr>
        </p:nvSpPr>
        <p:spPr>
          <a:xfrm>
            <a:off x="107504" y="2571744"/>
            <a:ext cx="8036396" cy="4149080"/>
          </a:xfrm>
        </p:spPr>
        <p:txBody>
          <a:bodyPr>
            <a:noAutofit/>
          </a:bodyPr>
          <a:lstStyle/>
          <a:p>
            <a:pPr algn="just"/>
            <a:r>
              <a:rPr lang="tr-TR" sz="2400" b="1" dirty="0" smtClean="0"/>
              <a:t>Göl</a:t>
            </a:r>
            <a:r>
              <a:rPr lang="tr-TR" sz="2400" dirty="0" smtClean="0"/>
              <a:t>, karalar üzerindeki çanakları doldurmuş tatlı veya </a:t>
            </a:r>
            <a:r>
              <a:rPr lang="tr-TR" sz="2400" dirty="0" smtClean="0">
                <a:solidFill>
                  <a:srgbClr val="FF0000"/>
                </a:solidFill>
              </a:rPr>
              <a:t>tuzlu su </a:t>
            </a:r>
            <a:r>
              <a:rPr lang="tr-TR" sz="2400" dirty="0" smtClean="0"/>
              <a:t>kütlesi. Göller, kapalı havzaları dolduran geniş, </a:t>
            </a:r>
            <a:r>
              <a:rPr lang="tr-TR" sz="2400" dirty="0" smtClean="0">
                <a:solidFill>
                  <a:srgbClr val="FF0000"/>
                </a:solidFill>
              </a:rPr>
              <a:t>durgun su </a:t>
            </a:r>
            <a:r>
              <a:rPr lang="tr-TR" sz="2400" dirty="0" smtClean="0"/>
              <a:t>kütlesi olarak da tanımlanır. Göller, yeryüzündeki </a:t>
            </a:r>
            <a:r>
              <a:rPr lang="tr-TR" sz="2400" dirty="0" smtClean="0">
                <a:solidFill>
                  <a:srgbClr val="FF0000"/>
                </a:solidFill>
              </a:rPr>
              <a:t>tatlı</a:t>
            </a:r>
            <a:r>
              <a:rPr lang="tr-TR" sz="2400" dirty="0" smtClean="0"/>
              <a:t> suların %87'sini oluştururken, karalar üzerinde </a:t>
            </a:r>
            <a:r>
              <a:rPr lang="tr-TR" sz="2400" dirty="0" smtClean="0">
                <a:solidFill>
                  <a:srgbClr val="FF0000"/>
                </a:solidFill>
              </a:rPr>
              <a:t>kapladığı </a:t>
            </a:r>
            <a:r>
              <a:rPr lang="tr-TR" sz="2400" dirty="0" smtClean="0"/>
              <a:t>alan %2'dir.</a:t>
            </a:r>
          </a:p>
          <a:p>
            <a:pPr algn="just"/>
            <a:r>
              <a:rPr lang="tr-TR" sz="2400" dirty="0" smtClean="0"/>
              <a:t>Göller, yer altı ve yer üstü sularıyla beslenir ve acı, tatlı, </a:t>
            </a:r>
            <a:r>
              <a:rPr lang="tr-TR" sz="2400" dirty="0" smtClean="0">
                <a:solidFill>
                  <a:srgbClr val="FF0000"/>
                </a:solidFill>
              </a:rPr>
              <a:t>sodalı </a:t>
            </a:r>
            <a:r>
              <a:rPr lang="tr-TR" sz="2400" dirty="0" smtClean="0"/>
              <a:t>ve tuzlu olabilir. Bu farklılığın nedenleri, iklim </a:t>
            </a:r>
            <a:r>
              <a:rPr lang="tr-TR" sz="2400" dirty="0" smtClean="0">
                <a:solidFill>
                  <a:srgbClr val="FF0000"/>
                </a:solidFill>
              </a:rPr>
              <a:t>koşulları,</a:t>
            </a:r>
            <a:r>
              <a:rPr lang="tr-TR" sz="2400" dirty="0" smtClean="0"/>
              <a:t> beslenme kaynakları, gölün bulunduğu arazinin yapısı, </a:t>
            </a:r>
            <a:r>
              <a:rPr lang="tr-TR" sz="2400" dirty="0" smtClean="0">
                <a:solidFill>
                  <a:srgbClr val="FF0000"/>
                </a:solidFill>
              </a:rPr>
              <a:t>gölün</a:t>
            </a:r>
            <a:r>
              <a:rPr lang="tr-TR" sz="2400" dirty="0" smtClean="0"/>
              <a:t> büyüklüğü, derinliği ve gideğeninin (göl ayağı) </a:t>
            </a:r>
            <a:r>
              <a:rPr lang="tr-TR" sz="2400" dirty="0" smtClean="0">
                <a:solidFill>
                  <a:srgbClr val="FF0000"/>
                </a:solidFill>
              </a:rPr>
              <a:t>olup </a:t>
            </a:r>
            <a:r>
              <a:rPr lang="tr-TR" sz="2400" dirty="0" smtClean="0"/>
              <a:t>olmamasıdır.</a:t>
            </a:r>
            <a:endParaRPr lang="tr-TR" sz="2400" dirty="0"/>
          </a:p>
        </p:txBody>
      </p:sp>
      <p:pic>
        <p:nvPicPr>
          <p:cNvPr id="4" name="Picture 4" descr="göl"/>
          <p:cNvPicPr>
            <a:picLocks noChangeAspect="1" noChangeArrowheads="1"/>
          </p:cNvPicPr>
          <p:nvPr/>
        </p:nvPicPr>
        <p:blipFill>
          <a:blip r:embed="rId3" cstate="print"/>
          <a:srcRect/>
          <a:stretch>
            <a:fillRect/>
          </a:stretch>
        </p:blipFill>
        <p:spPr bwMode="auto">
          <a:xfrm>
            <a:off x="0" y="0"/>
            <a:ext cx="9144000" cy="2204864"/>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Başlık"/>
          <p:cNvSpPr>
            <a:spLocks noGrp="1"/>
          </p:cNvSpPr>
          <p:nvPr>
            <p:ph type="title"/>
          </p:nvPr>
        </p:nvSpPr>
        <p:spPr>
          <a:xfrm>
            <a:off x="-71470" y="2626818"/>
            <a:ext cx="9144000" cy="587868"/>
          </a:xfrm>
        </p:spPr>
        <p:txBody>
          <a:bodyPr>
            <a:noAutofit/>
          </a:bodyPr>
          <a:lstStyle/>
          <a:p>
            <a:pPr algn="ctr"/>
            <a:r>
              <a:rPr lang="tr-TR" dirty="0" smtClean="0"/>
              <a:t>GÖL</a:t>
            </a:r>
            <a:endParaRPr lang="tr-TR" dirty="0"/>
          </a:p>
        </p:txBody>
      </p:sp>
      <p:sp>
        <p:nvSpPr>
          <p:cNvPr id="28" name="27 Metin Yer Tutucusu"/>
          <p:cNvSpPr>
            <a:spLocks noGrp="1"/>
          </p:cNvSpPr>
          <p:nvPr>
            <p:ph type="body" idx="1"/>
          </p:nvPr>
        </p:nvSpPr>
        <p:spPr>
          <a:xfrm>
            <a:off x="107504" y="2996952"/>
            <a:ext cx="8064896" cy="3384375"/>
          </a:xfrm>
        </p:spPr>
        <p:txBody>
          <a:bodyPr>
            <a:noAutofit/>
          </a:bodyPr>
          <a:lstStyle/>
          <a:p>
            <a:pPr algn="just"/>
            <a:r>
              <a:rPr lang="tr-TR" sz="2400" dirty="0" smtClean="0"/>
              <a:t>Beslenme kaynağı güçlü olan göller fazla sularını bir gideğen yardımıyla denizlere boşaltır.</a:t>
            </a:r>
          </a:p>
          <a:p>
            <a:pPr algn="just"/>
            <a:r>
              <a:rPr lang="tr-TR" sz="2400" dirty="0" smtClean="0"/>
              <a:t> Sularını dışarıya bir gideğen yardımıyla boşaltan göllerin suyu tatlı, sularını dışarıya boşaltamayan göllerin suyu ise acı veya tuzludur. </a:t>
            </a:r>
          </a:p>
          <a:p>
            <a:pPr algn="just"/>
            <a:r>
              <a:rPr lang="tr-TR" sz="2400" dirty="0" smtClean="0"/>
              <a:t>Göller ve nehirler tatlı su ekosistemine girer.</a:t>
            </a:r>
          </a:p>
          <a:p>
            <a:pPr algn="just"/>
            <a:endParaRPr lang="tr-TR" sz="2400" dirty="0"/>
          </a:p>
        </p:txBody>
      </p:sp>
      <p:pic>
        <p:nvPicPr>
          <p:cNvPr id="4" name="Picture 4" descr="göl"/>
          <p:cNvPicPr>
            <a:picLocks noChangeAspect="1" noChangeArrowheads="1"/>
          </p:cNvPicPr>
          <p:nvPr/>
        </p:nvPicPr>
        <p:blipFill>
          <a:blip r:embed="rId3" cstate="print"/>
          <a:srcRect/>
          <a:stretch>
            <a:fillRect/>
          </a:stretch>
        </p:blipFill>
        <p:spPr bwMode="auto">
          <a:xfrm>
            <a:off x="0" y="0"/>
            <a:ext cx="9144000" cy="2420888"/>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3501008"/>
            <a:ext cx="7560840" cy="576064"/>
          </a:xfrm>
        </p:spPr>
        <p:txBody>
          <a:bodyPr>
            <a:normAutofit fontScale="90000"/>
          </a:bodyPr>
          <a:lstStyle/>
          <a:p>
            <a:pPr algn="ctr"/>
            <a:r>
              <a:rPr lang="tr-TR" sz="4200" dirty="0" smtClean="0"/>
              <a:t>ova</a:t>
            </a:r>
            <a:endParaRPr lang="tr-TR" sz="4200" dirty="0"/>
          </a:p>
        </p:txBody>
      </p:sp>
      <p:sp>
        <p:nvSpPr>
          <p:cNvPr id="3" name="2 İçerik Yer Tutucusu"/>
          <p:cNvSpPr>
            <a:spLocks noGrp="1"/>
          </p:cNvSpPr>
          <p:nvPr>
            <p:ph idx="1"/>
          </p:nvPr>
        </p:nvSpPr>
        <p:spPr>
          <a:xfrm>
            <a:off x="0" y="4149080"/>
            <a:ext cx="8244408" cy="2304256"/>
          </a:xfrm>
        </p:spPr>
        <p:txBody>
          <a:bodyPr>
            <a:noAutofit/>
          </a:bodyPr>
          <a:lstStyle/>
          <a:p>
            <a:pPr algn="just"/>
            <a:r>
              <a:rPr lang="tr-TR" sz="2400" dirty="0" smtClean="0"/>
              <a:t> Coğrafyada, deniz yüzeyine göre değişik yüksekliklerde olan az eğimli yerlere verilen isimdir. Düzlükler çiftçiliğe yaylalardan veya dağlardan daha elverişlidir. Birikinti </a:t>
            </a:r>
            <a:r>
              <a:rPr lang="tr-TR" sz="2400" dirty="0" smtClean="0">
                <a:hlinkClick r:id="rId3" tooltip="Birikinti ovası"/>
              </a:rPr>
              <a:t> </a:t>
            </a:r>
            <a:r>
              <a:rPr lang="tr-TR" sz="2400" dirty="0" smtClean="0"/>
              <a:t>ovaları (Alüvyonlu düzlük) uzun süreler boyunca dağlardan gelen nehirlerin biriktirdiği alüvyonlu topraklarla oluşmuş yeryüzü şekilleridir.</a:t>
            </a:r>
          </a:p>
          <a:p>
            <a:pPr algn="just"/>
            <a:endParaRPr lang="tr-TR" sz="2400" dirty="0"/>
          </a:p>
        </p:txBody>
      </p:sp>
      <p:pic>
        <p:nvPicPr>
          <p:cNvPr id="4" name="Picture 4" descr="ova"/>
          <p:cNvPicPr>
            <a:picLocks noChangeAspect="1" noChangeArrowheads="1"/>
          </p:cNvPicPr>
          <p:nvPr/>
        </p:nvPicPr>
        <p:blipFill>
          <a:blip r:embed="rId4" cstate="print"/>
          <a:srcRect/>
          <a:stretch>
            <a:fillRect/>
          </a:stretch>
        </p:blipFill>
        <p:spPr bwMode="auto">
          <a:xfrm>
            <a:off x="0" y="0"/>
            <a:ext cx="9144000" cy="3501008"/>
          </a:xfrm>
          <a:prstGeom prst="rect">
            <a:avLst/>
          </a:prstGeom>
          <a:noFill/>
          <a:ln w="9525">
            <a:noFill/>
            <a:miter lim="800000"/>
            <a:headEnd/>
            <a:tailEnd/>
          </a:ln>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11144" cy="660688"/>
          </a:xfrm>
        </p:spPr>
        <p:txBody>
          <a:bodyPr>
            <a:normAutofit/>
          </a:bodyPr>
          <a:lstStyle/>
          <a:p>
            <a:r>
              <a:rPr lang="tr-TR" dirty="0" smtClean="0"/>
              <a:t>  </a:t>
            </a:r>
            <a:r>
              <a:rPr lang="tr-TR" dirty="0" err="1" smtClean="0"/>
              <a:t>harİta</a:t>
            </a:r>
            <a:r>
              <a:rPr lang="tr-TR" dirty="0" smtClean="0"/>
              <a:t>                kuşbakIşI   </a:t>
            </a:r>
            <a:endParaRPr lang="tr-TR" dirty="0"/>
          </a:p>
        </p:txBody>
      </p:sp>
      <p:sp>
        <p:nvSpPr>
          <p:cNvPr id="3" name="2 İçerik Yer Tutucusu"/>
          <p:cNvSpPr>
            <a:spLocks noGrp="1"/>
          </p:cNvSpPr>
          <p:nvPr>
            <p:ph sz="half" idx="1"/>
          </p:nvPr>
        </p:nvSpPr>
        <p:spPr>
          <a:xfrm>
            <a:off x="234320" y="1124744"/>
            <a:ext cx="3977640" cy="3412975"/>
          </a:xfrm>
        </p:spPr>
        <p:txBody>
          <a:bodyPr>
            <a:normAutofit/>
          </a:bodyPr>
          <a:lstStyle/>
          <a:p>
            <a:r>
              <a:rPr lang="tr-TR" dirty="0" smtClean="0"/>
              <a:t> Yeryüzünün tümünün ya da bir parçasının belirli oranlarda küçültülüp işaretleştirilerek bir düzlem üzerinde gösterimidir.</a:t>
            </a:r>
          </a:p>
          <a:p>
            <a:pPr>
              <a:buNone/>
            </a:pPr>
            <a:endParaRPr lang="tr-TR" dirty="0"/>
          </a:p>
        </p:txBody>
      </p:sp>
      <p:sp>
        <p:nvSpPr>
          <p:cNvPr id="4" name="3 İçerik Yer Tutucusu"/>
          <p:cNvSpPr>
            <a:spLocks noGrp="1"/>
          </p:cNvSpPr>
          <p:nvPr>
            <p:ph sz="half" idx="2"/>
          </p:nvPr>
        </p:nvSpPr>
        <p:spPr>
          <a:xfrm>
            <a:off x="4178808" y="1124744"/>
            <a:ext cx="3520440" cy="3168352"/>
          </a:xfrm>
        </p:spPr>
        <p:txBody>
          <a:bodyPr>
            <a:normAutofit/>
          </a:bodyPr>
          <a:lstStyle/>
          <a:p>
            <a:pPr>
              <a:buNone/>
            </a:pPr>
            <a:r>
              <a:rPr lang="tr-TR" dirty="0" smtClean="0"/>
              <a:t>   Kuşbakışı, yüksek bir yerden aşağıya doğru, bütün genişliği içine alacak biçimde bakış</a:t>
            </a:r>
          </a:p>
          <a:p>
            <a:pPr>
              <a:buNone/>
            </a:pPr>
            <a:endParaRPr lang="tr-TR" dirty="0"/>
          </a:p>
        </p:txBody>
      </p:sp>
      <p:pic>
        <p:nvPicPr>
          <p:cNvPr id="9218" name="Picture 2" descr="http://t2.gstatic.com/images?q=tbn:ANd9GcQpzitlxNVRzv_QG9BQR31KwAWjjJALEGnt6qyXP9rKCjcZa8a8Gg"/>
          <p:cNvPicPr>
            <a:picLocks noChangeAspect="1" noChangeArrowheads="1"/>
          </p:cNvPicPr>
          <p:nvPr/>
        </p:nvPicPr>
        <p:blipFill>
          <a:blip r:embed="rId4" cstate="print"/>
          <a:srcRect/>
          <a:stretch>
            <a:fillRect/>
          </a:stretch>
        </p:blipFill>
        <p:spPr bwMode="auto">
          <a:xfrm>
            <a:off x="4427984" y="4224145"/>
            <a:ext cx="3168352" cy="2373207"/>
          </a:xfrm>
          <a:prstGeom prst="rect">
            <a:avLst/>
          </a:prstGeom>
          <a:noFill/>
        </p:spPr>
      </p:pic>
      <p:sp>
        <p:nvSpPr>
          <p:cNvPr id="9220" name="AutoShape 4" descr="data:image/jpeg;base64,/9j/4AAQSkZJRgABAQAAAQABAAD/2wCEAAkGBhQSERUUEhQUFRQWGRcXFhgXFxkVGhgXGBgYFxgYFxgaHScfGRkjGRcXIDAgJCcpLCwsFx4xNzAqNSYrLCkBCQoKDgwOGg8PGi8kHyQqMC8sNCo0LCwtLSwsMCwsNiwpNC0sLCwsLywsLCwsLCwsLC8sLCwpLCwqKSwsLCwsLP/AABEIAMQBAQMBIgACEQEDEQH/xAAbAAABBQEBAAAAAAAAAAAAAAAFAAEDBAYCB//EAEUQAAIBAgQDBQQGBwYGAwEAAAECEQMhAAQSMQVBUQYTImFxMoGRoRQjQlKx0RUzU2KSwfAWcnOCk9JDorPC4fEHNLJk/8QAGgEAAgMBAQAAAAAAAAAAAAAAAwQBAgUABv/EADURAAEEAAQCBwcEAwEBAAAAAAEAAgMRBBIhMUFRBRNhcYGR8BQiMlKhsdEVweHxI0JTQzP/2gAMAwEAAhEDEQA/AN7xfMv9IqgVKgAYABajqB9WhsAY3J+OBdLi5f2cw7bC1ZzczH2ucH4HF/jQJr1wDBLWO8Hu0v54zuU4EaQGmp4lKEEqSsIjIBBcn7RPtRMQN5baBSSc45jqi1PiDHavVMXMVnNpI+91Vh7jjheMyrMMw+lYLHv3gA3BJ1WB64H0uC6Q665R0CHw+L2Ss6pjdmbbdsNV4GXDCpVYhjJAEAECFC6i0KCS2naY2jE5Qq5jzRU8SIYIa9TVa3fVJvt9rEVLjOqIzFTxCQO+qAkQTtq6An0E4ptwi+rvG1b89NqYpjwatMhhrB3m2Hy3C9DqwbwqqrpAiQqhV1GYaIJB06hMTFsTlC7Meat0+NBgIzDkFtI+ue7X8I8VzY28jiROJE2WvUJlhas5uvtD2txN+mAvFMvTpU1qVapVaOkrYHxd4Ha25LkAQIi/U4z+R7SLSbvPo+YNMqwDQviZmDNUI5FoUbmI547KPVIrI5JBbbW++k1P2tb/AFan+7FfNcY7qO8zLpO2qu6z6S18ZWj23qzD5KpNiArTY7apWxxDw7hv0iu1fPUw2saUpSR3a8rgi/5k4VxOKw+GjMkhHcKJPdqmGYV9/wCQ0Frczx4U9PeZpk1XXVmGEjqPHceeLAzlQiRWrRyIq1P92M7newmSo06tTUzBVjSzB43MLAB1HYYCcM4mclUVC5bKOSAWBBpNvBtIX5QZ9QYPpHC4x2WG77RV8aHb6CvLhC0e66z62W8Obqfta3+rU/3YlyefYONdSsV5/W1Pj7XLFXVO1xyxFXzCoNTsFUc2IUfE40Mo5LOzOW0TLAgEPUINwRWqf7sdfQx96r/q1f8AdgB2Z42rAIrK6EnSynUAd9Nvf+GNMDihbS7M5Uc3lSB4Xq/6tTb+LA86o/WVfL62p/uwfIwHzAAYgYNEAdCEvM541BKCVszWUwatb/Vf88RjPVf21b/Uf88WeJFZt7XP0xQnGmyJhF5QseSeVrqDz5qtn+MV1aFr1hb9o/54rfp3Mft63+o354i4g5LmeVh6YrTh5uGiyj3R5LKkxk+Y093mVdPHcx+3rf6jfnhfp3Mft63+o354onCxb2aL5R5BU9sxH/R3mVtuyuYerT+sq1Cxcqs1Kg2UNFjHXfGiHDW+8/8ArVPzx5bl8/UQQjso3gMRfabYn/Tlf9tU/iP54ypujHPeXNIAW9h+m2Rxta8EkDUrVvSzlWo/0arQ7tSANb5rVtzhwDedscVspxGmNVSrlggjVD5uYkC3j3xlV4zWG1Wp/EcOeN1+dWp/EcD/AEqT5gj/AK/F8h+i9HoZMuoZXqQRI+tqbfHFDjdGumhaNRQ7H/i1K5EeWhhBnrjDjjlcf8Wp/EcJuOVz/wAWp/EcR+kyfMFP6/F8p+n5WmzOV4lTUs1TLADfx5s/9+CXBMxqpj6RW+sJP6upWCkTAjWZxhzx2v8Atqn8Rww4zW/av/EcT+lScwu/XovlP0/K2f0l/wBrV/jb88LGB/SVT77fE4WFvYXc07+ps+Urb8W/+xW/v/8AYmKkYtcTP19b/E/7ExWwNuwRn/EVyBhyMODiHN1CtN2AkqrEDqQCQPiMWVF3pwD4x2nFGqKNOk9aqRqKqQAo5Sf65Yz3Bck/EF7ypnXFUTCU4U077kAixtt8cc0BWyWaernFeqj6UNcXEWgkR0ABFjbnzmdro2OLBmcBoOZWhHhWh5a42Rw1H9qbjmbzGbRKZyzUl7xWZi4IgSINrG/rtg6FJLeHTBIv5Hf3i/vxPlM/TfS1N1ZC4kgiLSfFNwRuAbyBY4biOS7xW7tmViCC1hJKkKGjcCZkXx4PpLHSYoMbM3IRfPTbcHuTDcoGWqHjuq8YcYCVuD19MO5st3XU2piWglBBAEqLclBxLleFVvaWstSHkqXaF0s0pqAvOoTI3UctkTh2AX1gVjY1pb7huYSogJC6xE+ECDNvTGb45wOloqU6YVlclyLatcjSoc/ZEs0SLnfeQeZ4bWfWorga21wC/hhXVVFxIhkPK4Ji+LPCqFajV7wlX8eqC7XUqw0k6PMH3csDhw/s7jIyTXettdx9ePijdadAQgmUyFdppjM1Ey+oijDEFwQSFUkKxAA2I6wOktfszSVqV2I1DUrEsr9Ryg3J6QDjYUOz9GugIYrWGq8yPbLgFDYrMdJi8i2A1RKlKqtKuA5lhOky0xJW0aIYjyWJMkgbX61iJnHI/a7GgNUde3n9qXA5Tmdt2KKhwXLU6wqo9RNLKw0EhFYDWDEbEKbHztbHqf6XXQGVXYl+70gQdQBZh44Fgpv5Y8+4VxOkzmcujhZVbSSdTRN7tCmBYy4EXnGmHEaMd19HBRWOlAsXJgMJMAFXEz1bpjYwEkpjuR5PfqQuxOFBcPdOnaPXrdGH7R0QPak+EwAZAYTPoBcnlGK9bi1BhOqG5AgyRqKAgAXkj4ETgayUK1SmO4NMtUkgAAtzkleQhp94530C8FoAyKVMGAJCjYDSB/CSMaTHvuwkJ4MMwAPDrPcs7naYYCoplWgj0IscU2XG0q0E0wQNMREchYAYyFVIYjoT+ONrDS5xR4LymMgDHWNihFbhhudVt7/zxQODudH1bT0J/LGZy1dtJLgyFBgDe3LqSfhjVicSNViTQgfCp8LFQVqndtIIcRy3mNt+se7DpVcI0g6pgWk3gC9ges4LaF1R58VZwsVhVbQsyp1Q1uV7++3xxzUrPpUjmxBO1rwdjEwOWOU9UVbwsVa9VxpK3sxNpmI28/xx1TckpM3Uk+tv/OOUdWatWMNiDK1CZMkjkCIIHnbE+OVXNymksLCGHxyqq8YWFhYybXoaW/4n+vrf4h//ACmKuFx3iVOlWrmpUVdLsxBImNKXC7n3DAqh2qyriRXp7Ewx0kAbyDEHyxktaS0Gl6NzHEkgIsMLAeh2tyz1hRWoCx2P2Cfuhubf1vbFjOdoMvSYLUrIpPKZ+MTHvxfI7kq9U+6ooAlPRxmFQANRJOmBuJLMOsiPeDjWlQRBEjmN8YrhvEBmeJmvTJFNF7sEIxNTkZgeFZYGTEeHmcHMzQqVgUYw6VUaVsFpsCA1M2JYS1z9pdogYvLuO5HxF20HfKLWa4wVy+ZUZaVWvVFOrSZCF1qwunkQzbHY9GGDuco5qagSYFSppjugoSKgpSSTIDd3NgYB3wM7Ysqigy1FZ0rU+9IYSSBCsygwDCwbDl0ga5kJlQY1q1+jXg48t0+7qzG7KDd7jlSaDnOjaXLMrks7LgOoEtHstpEggkHcQWtvYD0myuUrGpOYEeHwlCvhLKNUMDq67r0vghn6dXL0mqPVCogLMYLtfb7JJuRbp03xKvDsxYiohm48N7wbyOm3rfGC/Nl0ya6WAfVqASDoqzoUYlhqH3gBIAX7d/FefZHuwqYDLqBBBggjYg9MT0qTUkHfuskhQxOkEkkDf7RJA6mPOMNWyYmQSpJUsRF45EERtbrbyxnOq6PnwPr0EXOHb6H1608uKFfpBlN0b3TuN494t19+LDnvwDVBaR9owRysRcW6Y6rZd9J1AVBDSFsTygKTF1/exGXp01RVAChYEbDSCNMdbRg+jq6se92LnaDfRNwnhFWjVTuHJp8wwAEyzEm8lvZgwZP3VBn0/J5jWisbSJI8+ePLqfaFBFyAbi39RONR2f7RQ+hv1d5aQQj28J5zFzaBbzxvdGYx8cmScVfHbXt7SlJoy4WOC2Aw+GGHx6lIqKtlw28/HGa4jl4OoD1xqsVszkwwNhODwy5Dqlp4esGixlenKkTE4BNjZ5vhBUW+e3xxnc/w6NTbHeNsbeHmaV5vGYZ4o0hhxzjojHJGHlmJpwsIDCxylLDYcjCxy5c4WHwscpTYWHwscuVfCw04WMa16elp+0XZLL5jNV6lVCXNS5DEWVVAEDlivmeyGUqC9FBefBKH3leXljQZ79dW/wARv5Yqu8fy6nnAHM2xmte4AarffNIHfEdEKzXZTK1Kfd90qiZBQaSD1BG/oZwMbguUoAd3lxV7xW0uYrAlBqAgn7Qkyo+yemCJ4u7VVCJqpnu3BUglqTjSWKmCCj7wT7NwJGJ+E8HFJAGuZDRPhDrYMggaTET1NzJJJtndtajrZAKzHzQ7O5WmmVd9IFJQalPwJqCVFk0wGHgOo2PKR93APMdoc3mKaU6dMUVqAQ6sWbQSVtN7wb+Rwd/+QK0ZGp5sg92qf5YJcDyFOll6TlQpNNJ9qx03CBrgkk23JOEcdjPZIg8Nsk0EzA0ZM5Gt8fBBOH9h8sEpO4cMhBYnwh2Bm4N4kfDGsJZjIUC8yxIJt92JA+GHp0T7TCSPZH3R6826n3etevxGDbbzHyOPD4zGvmP+U5j27DuRi5ztyu89mqiISsE8rG58rwfP34gTirzdGjyQt7yZt6YhNbUfLy5nBFWhFAJ3A3588KR4gahzQopU6ztWA0qjBSZ1grpcAaTpKkkqbyDinUp12WU07m1yRDbFiLyNN+cnqILVs7DEdNt/niiM5pFW3gAU73BJ0zP3bSTFvPB2zCS2taNPXcqlD8zTzK8k6QPTck7CeXQ4qV+G1XDgkLqBHgbQTLAltQSVbSIm888EnzLEghDp5lyF57x0jFKKz7OFFwTEg33UxzvYWHUxGIjLxwaK4/0uDspXeYzKaWGg61mFIGowQAQJuJgziTL0tMKGJYC5MAk82MdTOIqmWL1V1MD3Y1HwAQWssEzyDE36Ys0qGmSJubnc+s4C/K1tA9vq+zXxRnkBoA46n9vz4opwztA6CBTdo9oAEr5EbEHlYcj64M0+1IYAClU1ndCIbaZETq/8HGcywZDaSD5YtVRLfaBtAsdtjflvbzxtYDpjq/ck+HxKTkiB1C1XDs81QEtTenEWbnvt8PmMXMZrJ8cKAAyw6Hf1B/kfjgxl+LU3jxQTya3wOxx6PDY+DEj3Ha8uKWcwt3VwjGe7UZZQhOw5n8uvpgxmeIoiFywIFrEGTyUeZ6YFU8kc2dddIpiDTVvaHXV+6YFjzHx0Y5Cx2YIEkIlaWu2Weo8FmnqEtqFiNo6jyxQzvDTTjfztz/LHpFPLqqhQAFFgOQxWzXCkfe2NGPHkH3lkS9FNLaYvN/o7fdPwxyEJMAXx6MeCU42xzS4BTD6ovhj9RbySp6HfY1WNXgb2J28hiF+FMATz9MejtRU2gYp57IgqY+GAtx7idUd3RLANF5qRhYvcWoQ0gb/jihjXa7MLWA9mRxaU+FiRMuxFgb7Yn/RzxsPjji4BcGOOwQnVhYsfQj1wsY2cL1WTsW2zx+urf4j/AMsBVy1VmcVDBBpvTdRKgrIMK2xN5Wdn36bmlkUfWXRSe8qCSL+0eeIanZ6mdi6+QII/5gT88ZbXClqv+IrMZXLBFA3Im8AXYljtsJO3pifBir2dIBKtJ5AiJ98/yxjeO9ojR0U6dNqleoSETaI5t0E8vI7AYINdlzGOe7KN0M/+RuIouXFEwajlSBzCqZLW+HnJ6YL5WrUpUsvqZalVxeoykALAiASCCZXeCfFbFbst2P7qK+YLPmjJJL6gsyLRuYN9xe2NNXqECQJx5LpnpOOSootQ27PPhp2ffktaPLEA2rr7oJV7SgWKPqA1WOwMQSI2GoT0v0xUzfGy3/DflyG+xn3gjFqpOqSI68px2uoiQDHXljzZkj+X6lH62L/n9SqFXibLUKhZVQORJnTMm/syQJ9cT5jjzSBp9mIs0k+EtHlBBB8jib6YFE6hMTbxHfcAb3tbHKZ3UNyRfr1j88SHNDfgUCaOgMn1VfMcZmSEYE9fECfF0jmse8YtBNfSRPuHOMUcrm+8qhEuDzBmLbnoJgT69MaMcA10nZqxTVTZUUMUCtHhcsvi3E25ddsO4bAyYiQNiGU72gTyxAbV9UJq5MhhC67GLAjUJkMSfDaCDzxTymUdGMUjDPrPjLQWIBPiNlifCLCPPF2twhiXVM2iAshRu8qVGVQgVhpaxJaTvzxXzPZusSzU80iTqhBUq21B/t84LIZKknTusX3HdBYjJV35rPGLh+YKwcp3oqQQoNRgNRDAFCo9noSpt69cRZrhVJWpoa1VTULCmBtIUMRIWFEL5TjnhOVrrT8GYWj/APYAUyWmq1TxuftMp7sq0TGracGMpkSaaq1VKek1NKhnrKqMZA1VDLNfeB6dDx9AlrbzHXs/tEmxcYkcARoa35aKjw7JtRqCXciNIDG248XmbAThZrgyqwKvUAuNIMDn+AgAcgBgunZjWBpzEhSDCqACdQN73ECOt9zhs9wt1jwkyZbSCRvAgxvF8ZWI6LxMAc4OvuGu40rxtS2Zrlksxm6auyCtW1IGOkam2tJgGxg29cQZHitAKGFeopUoGRyYHeQKcyo8LabbWN4nGjPZ2n3jO9NgWJidYBLBgYExME8p8RxTPYlRUZ+5UUgoGptWqQVuwJllAA3sABHPBWYY0Y3B10DemnEjbl439bZgdbVHKcaovWGqsXuulYIiY03gAnxj4icaTI9pS666bsUOxPiuQG+1fYg+/APN9k8ukaEKmBcM/LSARex8C3HTFCrkKqnRlQ6qPaip4SFVV0qCSEMc7E6cB9qMkhbBI5tbXQAA9d6uyJriGuI7ytZxDtPU8CgOJJBNMLqJjw2eQBMk+gxDV7U5uSe6AA1QIBn2Quoh7fa2N4wA7/MKQSVEHaRtyBPT54j+k5giJS+4ET7XyMYIzpPEN0eWnx/Gi0I4GNaB7h71r6HGM2dRFNWBkrGlvKJ1jaJjnO42xoMjVY00NQBXIBYC8NFxjzEtXkaW2UT4oBOnxRffUbT0F8dUsxmNpBiPtbRBv63+WNCPpZgHvff+FSbCNkApzB3fbdbvjlWqrTTqBZEadM3ky3TmBfpitw4ZhoBrqwG4K+Iiefu54xY45V5uhkkWOn2dXntMY0FPjNIrJdbefTePniHdLOa/4dOzdIyYQMb8QPclmuzOY8U1FYEk7SfIXGKnC+zbufERY8sXP7Q+JUpVASepmABNgd/lghR4+ie0t2KqNO5YmANJ+PoMbeH6bjIDbona1jS9GCV492+5WX4F4YEWwsnwUq0tpI6b4Kiv+63wn8MO1UwYU++B/PBTjxWrgiDAC7DVi/o69B8MPjqT0w+F+tHNP9V2LbZM2f8AxKv/AOzixgPR4yqPURgQBUqeKxHtk35gYL4IBol3/EUoxgs52TormatZQTVLsQSzGJuRBMcyPljfYpZnhauS0spO8RfzuDhPHRzSRZIXZT5aeCvFJkOqy2WLIDrEARECw67euJqmb+6NXM+mCfEMglNQWd9JIUwFtM3JsALbkYGVa1FV8DvF5OgfZEwDIv8AK/LHlndC4vU2D4prrmoNmc3UZiDo0ydMWI6FiQZ9BEyNoM16fDyRDM5HpJnSQbk2HiJ26e/VpkaevS1KoFEfWFvCZQNNtoJC+ptIBxW4pn6SVClN6cwAAWn6wgkKd9xBxfEdG4iCIuJb4b/ZWjfnNNBWdbhlIXYmdgSYJN4A0wJ9MVeGZQVlMxSpCNA0yevs8xBN5iQDjvJ0+/fXUqSNJIAJI0rBdvDYEERA6WBxosjk6KiajMQoQgLSqGz3XZNo6THOMDjwWJk0bvzOw7v6RqLdS0+RUeT4TSRC1NWCLeftsReZ+HngPxfir1AAllBHhHMDf341+czK1ENGmtdR46epaNQQYuQYsL2bYnGDzbotRwfpBIAJAQJ42gRDN4dJmxj8Z9x0WzDdHR+9q7idyT62Xn+kMLisW73NByOgVZnq9ORvb2rwY6RAwg9WRb8DHi+fh8uYxfyGQNdytIvYqDr0Czfa1a7gEARYmSBPK9luy2ZhVIQm/i1Wj7JlQbEc/wAcegZj4X7FYknReIjHwtPiPys1lHqd2NKjdjbaCSQBN5Bm3Pri9TzVVdcSPu7dYgjrz9+DP9kcwixNJogTqIGom4PhtvbmbWxZpcArJZqab7kn2fTTvPL54hmKiyBXxGCnMz3ADcm71Ot/XuHHRBafGMwrWJsDpIEGZaJt6dMET2kzYEuSLaRAEavB4o6e2Y35Y7GWdPsUwYM+Jt+QBK7Rz+RwO4i76rqItHi8vFy6/HyxP+OQ/D9FT/PC0+8PMflGMt2tdQZlzJgm1uVv5YPZHtElZSAQtSLA7E+/GBh99Bi955cuXPAZ+PVVa9FoBIJWTEeEH0LR7r4HLBARxHgfwr4ebF5t2kcszfpqvTsxw4VZ0IRpMFTYg89J2Ye/GHzHd0yyHvPaaYJMtqIOoRaSDYm4jCyfbvMoV0KagYCFbVckGYYDwgEAGb35c7bcW+mAUxl8xQpvEMupWLLNQL1JKi94vGPIY/olgJkj3O9aX5r02FlfIKcK8R+xQbvaJgzWklbTIBMnkf6ti9nMvTLS7aWgfa02BPP1xdbPoRGirIAJikxjytM3t5eWB3E+H0qtUBqpQr4SGSzhTrNmgkTG28dN8D2LEF1kEAdoK0QDWyaplqW+sibe362/H4Ymo8NQ3DMQbyGmfz2wOpdiaajvKdTvQeQKGzahMTtLseknGop8KWlTRQwEAKJIBMDl7hNsLYpj4QMrj4ilyGZjhaaRpQHaY3iCBaQCZj54pvw6oAB3KEjnqPxHi2nlgqmfTcOpEwCGESN/XbAzMZnvW8FXRzBDAiEmT/zC/LAYJJjodhzv9kMhWOHZYJOpV7z2iecEkXuenLBngOX7zOLr2poag8yzaJ9wB+OMwMvLk/SR7IOrUDbaZnaR6e/Fns+9ae8SppfxLBC1PCTP2TEGNQ/vYbdQf1rncO3jyR8I5rXHNpoV60uOm2PpjOdm+MValV6VbSSiq2pRA8U2IkwbTvzxon2Ppi4N6hNPZlNFY3Cx1GFjXStq/mlpa6hdnk1KsgaQPbYbkYJDj6AWU+mAmf4Aa1WsQYJerBNwDqYAx0xVpcHdTHfoIOw1VIE+ztcgTeeewi/pj7OyMF54LzBdiHyuAGlmkeftAx2UD54q1+K1G+0R5DEOR4ZXqLK1KS+zKsmorYTJi/OPXlGCWT4NVRX1OhYqdBA9ljJ3gWFh6DljmzQ1mYLXGCY6Ocs43aER9YzDmB7fIH4384g3xFV7YA0ytMOkyuo7iZGocrXPPbkcPXylUl9L+JgDqIJggAnSJ+0/OTa2KNHMsgbvCrkktv4VAYKbxC++02OPLz9LT4olkAqt9aPiSKH3WnDhGR6nUqTKVDUQH6S4phmAQo6qXRrhSxhrn2pi/O+NHw7s4Wp03FZmA0sutTcCLEE7WNzJ8XQDGdbiCiNTl2syydQAEgFByEE+LnJxYy/EHBD021CY8N9JiSDp2MA+7C/6lDG4AsLq/wBj+237JkxPO2nYt0lQUkUO4mBJ2k8zAxzV4nTWJcX6GfjG2McM93r+NxKggkm8tsBO1gTHM3i04vCgI5nzN9+eJl6cp1MZp2/xf3Q/ZjxWpzBIRiJmCRFzMcuU4BNXQsgzFIEkRqNifFAlbWMmfXbcYI5PiiMAG8LbQTY+jc/ffE1Z6ZOhihJ+yYPnscb7XMlAcw2PoltW6FZ3i/FaTIyGgXUEHSsAtpPQC0CGHQgdMDaeZomo0CqdWmGZioZyG1kMFnSBAtuSZ5EXO1NIO47msKLjvA4KHxkLACtEghjJYAg6TOM6lXuh46yhvCdLTOnUqyTpIZSxIgEER0nCBnxMc3VuLCDqNaNfVHDWlti7W0qdkKRjSzi4JmDqE6iIgAE2vFuUG+DVGgFVVGygATewEX88ZLhPbZBqFWrTqEsNJQqoA0iVgkc5NrX8sGaPaekQG8QU3DWKmdvEDGHTi4AaLx5hDLHngrXFMspSSNtvfgNmeAOLKAw91vXBMdocuWCd4ureCCNvMiLeuCBqACSQB1w9FiHNHunRJS4dkh1XljUqdMRUq1gdZWNjqBJqEkMLayVJjpGO6nDarUlrLUYhbKDY2MXvub+ZBHpje5zhtGuDGjV95YJ9GjfApezypIasqGJgHltMWMctsY/SD8fI4CA0N+XgeKdw8cDB7wtZkdpSsqyVYggMJAaABIJ5Xa/7hxzlOMOUVRSqkE6dbTa5N52AEGP3vLBWnn47yk6MNFkdiqhgwk6bzbzAxHSdU0y5BJIAW5sAdpvM484x+JxbzBRsc3aJ49VE2xseQVCrxKrZUpuWja8yZjlYbT64tU6VVvCUILBoDQIb7MybjmYHOMT1c8xhpaA2mdJU7TMRMYWSzil5INyNRYQQZn8MLYrC4rDR3JHp33qrxSxOdQUH9m67/rDTINiABECOcTc3jD8Q7IGppbvagKEsF1SJgeyfsgxFwbE40dfPIqkswgcgcAMx2xkxSpk8pYEfhjMgxGLldcY28lokxRaOPgs5meyVNFmq1RWXTz0gHSANJgK5hQtp546yvYtCA6d4rABQyEWsVNzYkg3PkIiBgw+YrVvDV2nYDl0j+ZwUyPDQV8C90yzBW1zuSvstPnjQlx87W09+p8R68/yBsUMr9AQslW7JUw4DF/ZC8lGlSDpAAiLAzvuZwVyHAFpaaVIkvXIE2PdoqgMwjnECTzM4NZqpTNI/SBp0tpnnPLTEmT0F74t9lOCFGeswYF/DTVjJWmLif3ibnpYcsWhllm/+hNDyPL12JhmG6hxe7UDbv9ao5w7hqUUC01CgdBHvPU+eLb7H0OEMKp7J9DhwG90JxJ1KyGHx1GGxsJVaOplC9Nwpg97VPk31j2byxU/RFT934n8sEqFZVDFiAO8qi5j/AIr9cWdWHp8FDiCHSC67SsvrHNJpUeHZB6ZMspB5Ac7CZPkNvM4XGOId2kCdR6chzP8AIYutUAEkgDGT7Q/W1PAtPUh3qSyOCr0iGTYxJI81GOnLIIcodlGwO9KG252qG8YaoFUhbExA8UqRGqDy3AJtPypZ0alVUlNJUgnxElZAk8wJOxxR45wmpUeoWrsDUbWYUQrBHprpvsEYLpMzpGKDdmWqM0VXl21aQBGoBgLc10kAqdwgx5eSWEsEbJKaOw6nmefFaMdghwGqM1ezZALCqHsCQsTYKJIG4sD7z1xTTh0PqV4k+K5nTBGkes+XvxXPZZkB1Vz4m1+GCyupYqOYFMFwdI5r5nE9PgNUmnLSEao6+Ej9awcydXKIHLCmav8A1sHs7Pz+U6cXKNNvJXl4ZTlnNRtR6AbwVkA3nSYn88I5FQo1M5NovfSNIE3tZT/G2J1pKCL6j0E/PF2h4WI1blQCVgRux9AOuETiJBxXNxExr3tu5Bl4ex2d4MAdJVSB5GCZ+GGoq2nu6ThzTLBhY+0C0i4gSVUkTA2873Ec139IrSUBVJjxHxkg21DadQPnoYEiMW+GZZaKtLCWMmSJJjnAH4YajxMjW2868vz4IWIke8ZXGwqvDeHQInU0XY3PKb9JviX6TTJUNQJOylqa8pYGTsLFvTzxLTz+vUpUwfu4rVOGqFD6nsQLmAASASZ5X9PS+GsEcPI5zsU4lx2SL87fgURyjBZbL5YXGo6oEkHaadwCYvv5YFVs4AjU6ndJTkq+h52hwFXQAROkSLSfI40jVbmoDIFlB2LNEtPQbemrFTI5bvSXdfDYqSILXltV4KmBAPIYqxkYGeQeR4+PL1sr2eCGUezErq1VFDidI8UTfxbAmSTtueuO14LpWJqSG31ACDBI0yCpsR7yedrfE6SW0BmG8I0aSJIMnrMRPnyxDwqmwqSwc2IUM2uZ5+XPe98aErnthMvWivlIo/Q2fHvQhq7LS5XJLRUViT9RqcM2oMNQhiAIn4HfFPiXGEqBnes4BgmJ3CtH2ZnTTYR5HB3PjUjpUpHSwgzIt6jb3YHt2QTQKsDTpMp4jMzveCfGfFuATjNhxzQKc9ws8Dp3eJTLYS47IXkvotRmL1nGlGdidWw1BpJFjZrb4MZzidGkKcS1LQrKyiSVM3YyL7Rab3xDlOz1GqZWmjASBdgm+ohVNok9NrbWxHxDhQo0v1qUlSAFJjRc2uYIJYW9AOUDe+J0gGZ18j/GtowBDaIUz9rqYnS1f0JWY+M7/nti5WzlPTPjJIkljsf54zeW4ZVqEutQ6fJbkbSSNv62xdzPZCtVqIyNoUAyGdt9QPs35Aj34NiHtfUckxocyT53SExmttaERXKVagBEIpFiRFh16T8ccZWrBIgEg7Ek33kdZxBxDheZp0qaPWUKrk2d5dSI0mF2FoExgM/BMwCB3ppsW1d4CWkHTcA2BsfDtgMcbJGkZxXCvVn9vNEewsIK2rZplBZ9NK3tGfcB5+W+JMtTzVWCkU0+9VB1HzFMX/iI9MN2VyLVaYr1RJC6aIN4ixqS32nN5PKPPFYDiSU1DFC+pXZiyqCiqJpKPvltUna24BgEw/RzP96vt2TziItKs/ZH+G9m6dNjUaalU3Lt1MA6V2WwAsMGVtjz9TxE94q1F1sbS6EU/Ex0mASCRoWINjMgzD5h8+Q51Op1eIa6NkJEBL2hd5Im0c8afs/DMEF8znm3ar0DVhqh8J9D+GMDmzn9UBppkgqNdNX3TSvqQHIPmZ5Y03Z9KwoN3+vWSxIcqYHJQVsQBadzvbEOhyi7CoHWh2Gx1hY0qS6PVOGpWUh5hatYiDF+8qL+BPxxF/Zylv4p9Vtvt4bXM+oB3GO83VZcvVKTqD1YiZ/XsDEAnaeR9MCXz9UAma5Gkd3oDMXfU2pSWpC4AWFIUHUb8xuMYXCwsh7qcQny3A0LlXRgwWR45EBgRuu0gXFxfaSMDauXFKkNBMqLS28nUQevPlgxwzNuy1u9ZxC1DDFhpAZogd2oHhjZmxkM92hlh4HAG4I2MgaTym877Xx53ptsrQxoN6nl2f0mcOc1qZ2L35G/xvh1pGYvG/vwMyOdX2NNRdIM3KggAlTG8son44ko11dSUpi3ODpm324vvvjzL8MWkjWu4flMtLjoFYzfCzXZQCFVZ1Eg2BET7hMDzw1Pg9QqxFRGhpi9ySACR0gkRtfHXCeHVcyCaaEopg94+lNQsQvhJaPQx67abhnYxFBNYhyQAUQGnTgciB4n/wAxjywYRSNGXNVdg/NrWifIxga6gB4nX1xIWUOUEQ2bQVANOjUtmggT4oA2+fljkmtBphwiIWB0c5OrwnmpVhY7xB3t6WuQphNApoFGy6RHwiMZPtHwRaNSmaKBVqEoyiy64LKQNlJhha0xiS3QnfjqB62/tXkeJW5W6Hw1rupDuH93TEQdIFgOZtufQYsUMyC7RTUzsD9nDVESnpFnb7VzA8rc8Dc7xLuhpRSXfaNt4gH1j4jGa1pmdprazjbNFZz/ABNaIhfaPQXPXSOQGOOG549y/ekqQjOVABlRvAJ32EYCrVIOppesTaxKq0wYO1iRMc/jh+GZxQrNVc62gEETpFzFuvpsBh/2cBmm/wBfDs7UMdqvVeKo/dhm+pLNI5syAQZn2Dq3t7Mesmd45TZVCVCkGTpWA6x+rbUPCDI2vtipwniNOm6rVqLWPhlhTCCCXKjSBEW+WDnDaQzhrGiaBSm+lUamNJBUEksviBJnly2ww5pa9oa000XfA33jfvrZEhgEoOtUhdfj9MsrQSpmBH2VgSeoEjbocWF7V09MgAmNyugADmDEsbdAMTcZyvc6S1FqYG8DWhBsYYfg0bYvcOy9LNOoo0wKKsGqtogMVutNfUwT5DzwEwxuILo3duug9cNdUxFhng+8aA4/jgieR4ZUzCBq7NTVgCtNDpbrNRgPa/dFh54s/wBnCqkU69UG8atLr7xpBI94waUYeMEEcYGUNFdyMZnXY0XnuZyNSm3g+rrKJKA2Zbw1IkeyWuR8cd5usuYRQySxsQyyWK32uvnv0xtM/wANSsAHXa6kWZT1UjbAcdmqlNi1GopJ/aLJ/iWPwwKWDN7zdxtz7r5K7iyUamj9PBY2jwepScsrVACxmCRBJBjyH588aXh3BGUq71GZheLxzAF7wJ/H3WMytVFPfUQU3JpnVHOSIDfAHFijm1cAqRHXrjOxcuIDacK5nQ2ojw2XUGwlnMqaiaYHv5ennjO8ayDrTZZgEqq/52AMH0Jxq6ZPlijxyjqoVJIEDUCbAFfECTyuMI4SYslaDtYRmxgyAnmjuUpBEVRYKAB6ARgN2o7MfS2pHXo7ufs6pkobXEHwfPHeS7QE01c0K4UqDOieW8A6o92Jv7UZf9oo8jIPwiceubnY6xul3QPva/qg1HsS6OrpVXUhBE0z44LmasMNb+ONVrDa9os72DZ5+tS7a/1V2Opm8Z1Sx8Xy2wd/tHTPsLVqf3abR8SAPnjv9IVTcUCP7zop+AJwbrpN0MwEbiu/RBqPYoiuKveCNaPpCRJWbFixPP08saqp7J9D+GB30uv+xX/UH5YarnK+k/UjY/8AEHT0xVznPIsruqI5eYQ7CxFqboPjhY1qSlLSZPNgBgZnvK3/AFXxZpZkN6+eBVEXf/Erf9V8dA43mxgtXnpJSHnvUfHOKKGFMuotLCRP7oI3i0/DGRzmYCNqdqckndhHwnGszHD6VQlqlNGgSzMqtYDfxA8hiPLZbJUzqRVRuoTQfdpUY89juiJMTNnL9OAWph54Gs434fn9ljGdWA8L1P7tNnHxCkYL5DhlWqNIDZenA1OSBUPktME6T+8xEdMbanll6T5t4j88TWHkPhgUfQcYrM4n7I4xzGG2M17Tf7BVMstOmgRIVVAAHQCwjridHB2/L8cKrmQLC5MQJ5dSemFSU3J3Jn+QHwGAYzCRQDR1u5K8Mz5TZGi6OMv2pzodlpIZ7t1qVCD7OmdCTtqZjMbgA9Rgp2gzbqqJTOlqjadQElVCszFRtqhYE9Z5YxPaXgqVKKUkLJocuxaHJLoymTN2MlpJ3GMZ8jWuDCavxoc/wtFn+NvWceH5/Hq51pNHKDeSP54bO1dUbRy5coke7ArJdnKrVC61ZOsVH1AROl0t4hA0MB/lGIcz2HiVFYsDoUErqA0aGMCfDOm8TMj7uFmxwZqMn0PikcriLRTIhO+VR4HafEJM2k2mLxy6XxY4xkqSt4ShJPsALMnlbYYCHscDr01SCY1RTNgUdCRLE/a22HTFxcklCkq02JC6mk2MlmbxcpgkWsZ2G2CFkeZrmvJ4VVeZ/ZXdozZWKPD1LIDouQdhHPmR68sHeHZVaWbpFBAqJURhIIISHVrdCSP82BWXzGnxHSAgLHVYaeeD/Zzhkscy66GcaaabaKczcffYgE9LDlisJkfJmJ90A/X1fgj4ZuRjnnu7/W60OnCVI2x1hpw8qp8NOMvxTiubFestGnqRUU0zpJDOR4pOxjpqWYi84hyHF841dFemy0vFLNT0k+MgEwCF8MWOnr5YOIHEXYUWFrsKMc94PjjrAFKYjAbOdm1La6Ld0x3AEox/eTkfMR78GsLHbiiiMkcw20rLNmalExWpkD76S6H1MSvvHvxTaoM7WFIEdxSh6hBs7brT8wNz7hjaEYH5ngNCodTU11feXwN/EsHAY8LCyTrANfWqbZimjUijzH4/lWXEKdO8GI6xaMZfgeczIfTmFqSqatIQQRA0+OZNRm1DTeI5W1GTwiog+qrN6VR3g9JEN8zgXn6FTPZdqcrTqU6sNc6TokGDpNpINxy64fjrY7H6JV0emZptC34vxGw7tdcsWA0nwsU0lb/ZDNI/dJ5Y6fiXEJhqbKGJZSqK/hjwI17GRc2MEbY7PYmtyqprt45qBmjR4G3hBpMbm485n4l2UzFVnbvEUusTLyPCo0DkEBBMxz2m+HM0XYltVAeKZ5TLodIYawEEBdQH1ZBl5S5PK20wC2TzmYes4dCKQFUglYkH9UAefhmfPe+Bb9i6pKw6KAgUwWOxmAAoF95/5ftY15pxTI6KR8FwORzP9aUi0CjCxJGGw/aDaL5aoKdKq5uA9djG8Co5gfDANuI1GvqieWlYHpIwYy2bgOpWfrK0zsfrXxRzfCZvSII+6TBBnkTy9emN5gICw3lpcQqTZxyCC7QdxMCPdGIpxJRfu3OtCSpgA7E82J6Dl1PphsxX1tJCjoFEf+z54k9q4diL8CzRKsobUwg6WJkG4N7yu0e/riuqsarBCYbUCTqACmLaSTLDqd55YoZeqyEVADCmJ5XHiB/y39QMax6QdTtcWPSRuMDlDiPd0KuwgHXVcUaMbsWPUx5wLcrnE2IqT8jII3B/l1HniXHh5+sznrN1vMy5Rl2VbPcPSqumouoAgi5BBHMEEEG+BY7IUOfeEdDVePkRg7howJGbI5ooFZPi/ZxqQ7zL62sRUQsXLKftJN9Q6TcE88D+z+blyFO9iDaCN5BuD5Y3kYHcQ4HTqnUQVflUQ6XHvG48jIwGaBsrSNj63RA4OIz8OP5/KB18u9M1KkiYmY90DAPvQzeMjab84i3mdsaDPcLzCf8A9CQRAARxaAdM6XPoR6Yz2ZywYg0zdTJUghhNoZTDD4csJRQPiPv+Y29d6pLEazM1CutlNdXL1Kmko9VQwG3ssUn/ADhfljdJjC5ekz0XosCCSCrCfCwIKGDt4gMazgOfNbLpUIhiCGHRlJVvmDhvCuthbyP0O3rsVzrEHDhv4+voiOM3x/gmYq5inUo1e7RVA9o2bWSW0RDeGBuPO2NHhicOMeWGwg1ayHCuzuaoVEbUhUWdBUchm0aWqyVuxa+na3nipU7KZwss1V0hgWiq4NQwwLGVIEkg6YtfyxuScKcH9ofd6KMoWU4f2czC5laj1AUFRnguzmCrrAJUQPEtuUbm2NYMMDhasBe8vNlSBS6wsclsNrxRcu8LHGrD6sTS5ORgRmOFujmpQYAsZem3ssebA7q3xB8t8FtWG1YsNFdry3ZDcnxhWbQ4KVBurWMdRyYeYkYI4rZ7IpVXS49CLMp6qdwcUOC8RsaVQ/WISDNiQLBo6Hedr4vlvUK5AcMzfFGccV/Yb0P4HDrUGGrnwN/dP4HHAICC4WHwsbSVUtNo1/4tX/qtiQuBzwO4lkzVCwqvozFRmVjAZdVURcEbsMVa3BXNClTMEq5YiRAU64VS6kEDUouNhj1EYBYLK81N8bu9Fs9VRgpebWBUi46XxSq5USvdtrDTAkarXIjnbpiLPcHaolEKdBpyR5NphRAABWd4ixw2R4QyfR5ImmG135sgW3UT1xPVsy76qoleHdi7p8PdmCiVkielr+IDpjScJSKSjUGEWI2ibRgbwXhums9VqdNWaQGUiyTIBECWJ8RJ9OQwR4PlGpUKaNBZVgwZE+uFpKqgnG2dSuhU1kFdlJv15EDynn5YsTiulBwWgqASSLTE3xxTzB7zQSpgTaZnzHL0x5fH4aZznSGqH2WxhpWBoYN1bwpw04WMVO0njDYecNOJXJiMU+I8IpVwO8UEj2W2Zf7rC4xdwscrNJabCAns46zozFQTY6lVz7mtf1nBXh+SWjTWmk6VECbn1J5km/vxYwsQGAbCld0rnCis1xsVi7mnVmnCEIGRST3gFRAxgx3YJFxdzfaA1I58AzUEaSFCtSLKxWQSWMMBMRIuJkiII5jgVWSYESTuNsD0pgEyyfxDB2zSAUGWiGGOrzqCk3EfFNSDoUU5akV1ahLPDTMTaD0B2xcapnDTqI0litPS4emAHFSahsZAKxAja2HalGkkreD7Q2k/kfgcX0qqQSCsCJuOdhz5nFHYqbhEqdUz5lXyLZwZap3jq2YBRkhkCsAASnleQTNzcGIA5yYzaNW7yqW+rPdE92F7zQIIvM65sVAGLuVziezKkk9RzOK3GiG8MqCpMyRaw/8AHxwIYrEFxBh3QnNAF2hlOpntSzUbQA1tVEtqgae8IIG8m02ibziEUuIgg96rMOZZNLCJjrcgCYkE8wJNnMcJdU1NpAOx1CL4nyvD2edOkxvBGD+1ygWIkAkqBq+eagVn64VAwfVT06dBtZr+M8xiznTnPoyKjjvg7ayppwwg6YDEQhMWuQN5x3kwBaVJJtBB5WwS7k02QsABPUXsbb4NHK5zmhzANVUuNbIPWPECHMgatOgK1MlQsjSxaN/CSRJEnlbHObq8Q8RXRcrpAdLKpIZWJ2LQDInc7bY1tbMhF1MIA52/PAvLVQ5hYJ8iPzxsNhhP+w8v5QHTSDZpQCm/Egol0kKVuUksWBNQgW0xKwDsBYG+OqlKu6stWmKj6AKblqYCVCSGcMDqUbMIBsBznF/O1AWsVtbcbgkdev4Ygz2UIEHSCQIBZRubc/X4YOMLhz/6AeH8oPtmIYbbGUFDcQoKGNXUqLDCabGRu23iUm87i1t43uTzgqUNQIMpuL/ZxjMrwSo58JBjow93PBajw2pQpyjDWQ2ukWF5nxKeTeWx8jfAcdhoWNBjeHG+ARcFipcQ8iWMs7TsezZEcLFfW/QYWK0mKUuacpUcAmNbnlzYnp54j+kt975D8sPhY2A91brNMTCbpL6Q33vkPyx2uaYc/kMLCxxe7muETOSmHE6nX5D8sdfpOp975D8sLCxSyiZRyUdfP1GEaiPSBy9MKjm3UQDt5D52w+FhaZoeKdqjR6bKQcRqfe+Q/LCPEKn3vkPywsLCns8XyhGzHml+kH+98h+WG/SNT73yH5YWFifZ4vlCnMeaX6Rqfe+Q/LDfpGp975DCwsd7PF8oVc7uab9JVOvyGF+k6nX5DDYWO6iP5Quzu5rl+IubT8sUTRX7q/8Ar/0PeAd8LCxIhYNgpzFdOQQAVUgAACOQmB8zh6ZCggBYaJtvBn8b4bCxPVM5LsxTKigyFWesf1P/AIHQYeqoYliok7nmcLCxPVM5KMxXdWrqUKwBC7CIAtHLyw+WrGn7AAnoP6/o4fCx3Us2pRmKjWAwIVQesYmrZtmjVBgyLc8LCx3VM5KcxSr5tmENBFrf+vwxFl6ugyoAPX+v6sOmFhYnqmbUoJKjdFmdCzM89zvz93pbbHeYr6/aCmLbcumFhYkxt5LgSmy2Y0ElQoJ3/qcPVzMkkhdRBvF9o/DCwsR1TN6XWUc/Rq9W+X5YWFhYLQQrK//Z"/>
          <p:cNvSpPr>
            <a:spLocks noChangeAspect="1" noChangeArrowheads="1"/>
          </p:cNvSpPr>
          <p:nvPr/>
        </p:nvSpPr>
        <p:spPr bwMode="auto">
          <a:xfrm>
            <a:off x="0" y="-903288"/>
            <a:ext cx="2447925" cy="18669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9222" name="AutoShape 6" descr="data:image/jpeg;base64,/9j/4AAQSkZJRgABAQAAAQABAAD/2wCEAAkGBhQSERUUEhQUFRQWGRcXFhgXFxkVGhgXGBgYFxgYFxgaHScfGRkjGRcXIDAgJCcpLCwsFx4xNzAqNSYrLCkBCQoKDgwOGg8PGi8kHyQqMC8sNCo0LCwtLSwsMCwsNiwpNC0sLCwsLywsLCwsLCwsLC8sLCwpLCwqKSwsLCwsLP/AABEIAMQBAQMBIgACEQEDEQH/xAAbAAABBQEBAAAAAAAAAAAAAAAFAAEDBAYCB//EAEUQAAIBAgQDBQQGBwYGAwEAAAECEQMhAAQSMQVBUQYTImFxMoGRoRQjQlKx0RUzU2KSwfAWcnOCk9JDorPC4fEHNLJk/8QAGgEAAgMBAQAAAAAAAAAAAAAAAwQBAgUABv/EADURAAEEAAQCBwcEAwEBAAAAAAEAAgMRBBIhMUFRBRNhcYGR8BQiMlKhsdEVweHxI0JTQzP/2gAMAwEAAhEDEQA/AN7xfMv9IqgVKgAYABajqB9WhsAY3J+OBdLi5f2cw7bC1ZzczH2ucH4HF/jQJr1wDBLWO8Hu0v54zuU4EaQGmp4lKEEqSsIjIBBcn7RPtRMQN5baBSSc45jqi1PiDHavVMXMVnNpI+91Vh7jjheMyrMMw+lYLHv3gA3BJ1WB64H0uC6Q665R0CHw+L2Ss6pjdmbbdsNV4GXDCpVYhjJAEAECFC6i0KCS2naY2jE5Qq5jzRU8SIYIa9TVa3fVJvt9rEVLjOqIzFTxCQO+qAkQTtq6An0E4ptwi+rvG1b89NqYpjwatMhhrB3m2Hy3C9DqwbwqqrpAiQqhV1GYaIJB06hMTFsTlC7Meat0+NBgIzDkFtI+ue7X8I8VzY28jiROJE2WvUJlhas5uvtD2txN+mAvFMvTpU1qVapVaOkrYHxd4Ha25LkAQIi/U4z+R7SLSbvPo+YNMqwDQviZmDNUI5FoUbmI547KPVIrI5JBbbW++k1P2tb/AFan+7FfNcY7qO8zLpO2qu6z6S18ZWj23qzD5KpNiArTY7apWxxDw7hv0iu1fPUw2saUpSR3a8rgi/5k4VxOKw+GjMkhHcKJPdqmGYV9/wCQ0Frczx4U9PeZpk1XXVmGEjqPHceeLAzlQiRWrRyIq1P92M7newmSo06tTUzBVjSzB43MLAB1HYYCcM4mclUVC5bKOSAWBBpNvBtIX5QZ9QYPpHC4x2WG77RV8aHb6CvLhC0e66z62W8Obqfta3+rU/3YlyefYONdSsV5/W1Pj7XLFXVO1xyxFXzCoNTsFUc2IUfE40Mo5LOzOW0TLAgEPUINwRWqf7sdfQx96r/q1f8AdgB2Z42rAIrK6EnSynUAd9Nvf+GNMDihbS7M5Uc3lSB4Xq/6tTb+LA86o/WVfL62p/uwfIwHzAAYgYNEAdCEvM541BKCVszWUwatb/Vf88RjPVf21b/Uf88WeJFZt7XP0xQnGmyJhF5QseSeVrqDz5qtn+MV1aFr1hb9o/54rfp3Mft63+o354i4g5LmeVh6YrTh5uGiyj3R5LKkxk+Y093mVdPHcx+3rf6jfnhfp3Mft63+o354onCxb2aL5R5BU9sxH/R3mVtuyuYerT+sq1Cxcqs1Kg2UNFjHXfGiHDW+8/8ArVPzx5bl8/UQQjso3gMRfabYn/Tlf9tU/iP54ypujHPeXNIAW9h+m2Rxta8EkDUrVvSzlWo/0arQ7tSANb5rVtzhwDedscVspxGmNVSrlggjVD5uYkC3j3xlV4zWG1Wp/EcOeN1+dWp/EcD/AEqT5gj/AK/F8h+i9HoZMuoZXqQRI+tqbfHFDjdGumhaNRQ7H/i1K5EeWhhBnrjDjjlcf8Wp/EcJuOVz/wAWp/EcR+kyfMFP6/F8p+n5WmzOV4lTUs1TLADfx5s/9+CXBMxqpj6RW+sJP6upWCkTAjWZxhzx2v8Atqn8Rww4zW/av/EcT+lScwu/XovlP0/K2f0l/wBrV/jb88LGB/SVT77fE4WFvYXc07+ps+Urb8W/+xW/v/8AYmKkYtcTP19b/E/7ExWwNuwRn/EVyBhyMODiHN1CtN2AkqrEDqQCQPiMWVF3pwD4x2nFGqKNOk9aqRqKqQAo5Sf65Yz3Bck/EF7ypnXFUTCU4U077kAixtt8cc0BWyWaernFeqj6UNcXEWgkR0ABFjbnzmdro2OLBmcBoOZWhHhWh5a42Rw1H9qbjmbzGbRKZyzUl7xWZi4IgSINrG/rtg6FJLeHTBIv5Hf3i/vxPlM/TfS1N1ZC4kgiLSfFNwRuAbyBY4biOS7xW7tmViCC1hJKkKGjcCZkXx4PpLHSYoMbM3IRfPTbcHuTDcoGWqHjuq8YcYCVuD19MO5st3XU2piWglBBAEqLclBxLleFVvaWstSHkqXaF0s0pqAvOoTI3UctkTh2AX1gVjY1pb7huYSogJC6xE+ECDNvTGb45wOloqU6YVlclyLatcjSoc/ZEs0SLnfeQeZ4bWfWorga21wC/hhXVVFxIhkPK4Ji+LPCqFajV7wlX8eqC7XUqw0k6PMH3csDhw/s7jIyTXettdx9ePijdadAQgmUyFdppjM1Ey+oijDEFwQSFUkKxAA2I6wOktfszSVqV2I1DUrEsr9Ryg3J6QDjYUOz9GugIYrWGq8yPbLgFDYrMdJi8i2A1RKlKqtKuA5lhOky0xJW0aIYjyWJMkgbX61iJnHI/a7GgNUde3n9qXA5Tmdt2KKhwXLU6wqo9RNLKw0EhFYDWDEbEKbHztbHqf6XXQGVXYl+70gQdQBZh44Fgpv5Y8+4VxOkzmcujhZVbSSdTRN7tCmBYy4EXnGmHEaMd19HBRWOlAsXJgMJMAFXEz1bpjYwEkpjuR5PfqQuxOFBcPdOnaPXrdGH7R0QPak+EwAZAYTPoBcnlGK9bi1BhOqG5AgyRqKAgAXkj4ETgayUK1SmO4NMtUkgAAtzkleQhp94530C8FoAyKVMGAJCjYDSB/CSMaTHvuwkJ4MMwAPDrPcs7naYYCoplWgj0IscU2XG0q0E0wQNMREchYAYyFVIYjoT+ONrDS5xR4LymMgDHWNihFbhhudVt7/zxQODudH1bT0J/LGZy1dtJLgyFBgDe3LqSfhjVicSNViTQgfCp8LFQVqndtIIcRy3mNt+se7DpVcI0g6pgWk3gC9ges4LaF1R58VZwsVhVbQsyp1Q1uV7++3xxzUrPpUjmxBO1rwdjEwOWOU9UVbwsVa9VxpK3sxNpmI28/xx1TckpM3Uk+tv/OOUdWatWMNiDK1CZMkjkCIIHnbE+OVXNymksLCGHxyqq8YWFhYybXoaW/4n+vrf4h//ACmKuFx3iVOlWrmpUVdLsxBImNKXC7n3DAqh2qyriRXp7Ewx0kAbyDEHyxktaS0Gl6NzHEkgIsMLAeh2tyz1hRWoCx2P2Cfuhubf1vbFjOdoMvSYLUrIpPKZ+MTHvxfI7kq9U+6ooAlPRxmFQANRJOmBuJLMOsiPeDjWlQRBEjmN8YrhvEBmeJmvTJFNF7sEIxNTkZgeFZYGTEeHmcHMzQqVgUYw6VUaVsFpsCA1M2JYS1z9pdogYvLuO5HxF20HfKLWa4wVy+ZUZaVWvVFOrSZCF1qwunkQzbHY9GGDuco5qagSYFSppjugoSKgpSSTIDd3NgYB3wM7Ysqigy1FZ0rU+9IYSSBCsygwDCwbDl0ga5kJlQY1q1+jXg48t0+7qzG7KDd7jlSaDnOjaXLMrks7LgOoEtHstpEggkHcQWtvYD0myuUrGpOYEeHwlCvhLKNUMDq67r0vghn6dXL0mqPVCogLMYLtfb7JJuRbp03xKvDsxYiohm48N7wbyOm3rfGC/Nl0ya6WAfVqASDoqzoUYlhqH3gBIAX7d/FefZHuwqYDLqBBBggjYg9MT0qTUkHfuskhQxOkEkkDf7RJA6mPOMNWyYmQSpJUsRF45EERtbrbyxnOq6PnwPr0EXOHb6H1608uKFfpBlN0b3TuN494t19+LDnvwDVBaR9owRysRcW6Y6rZd9J1AVBDSFsTygKTF1/exGXp01RVAChYEbDSCNMdbRg+jq6se92LnaDfRNwnhFWjVTuHJp8wwAEyzEm8lvZgwZP3VBn0/J5jWisbSJI8+ePLqfaFBFyAbi39RONR2f7RQ+hv1d5aQQj28J5zFzaBbzxvdGYx8cmScVfHbXt7SlJoy4WOC2Aw+GGHx6lIqKtlw28/HGa4jl4OoD1xqsVszkwwNhODwy5Dqlp4esGixlenKkTE4BNjZ5vhBUW+e3xxnc/w6NTbHeNsbeHmaV5vGYZ4o0hhxzjojHJGHlmJpwsIDCxylLDYcjCxy5c4WHwscpTYWHwscuVfCw04WMa16elp+0XZLL5jNV6lVCXNS5DEWVVAEDlivmeyGUqC9FBefBKH3leXljQZ79dW/wARv5Yqu8fy6nnAHM2xmte4AarffNIHfEdEKzXZTK1Kfd90qiZBQaSD1BG/oZwMbguUoAd3lxV7xW0uYrAlBqAgn7Qkyo+yemCJ4u7VVCJqpnu3BUglqTjSWKmCCj7wT7NwJGJ+E8HFJAGuZDRPhDrYMggaTET1NzJJJtndtajrZAKzHzQ7O5WmmVd9IFJQalPwJqCVFk0wGHgOo2PKR93APMdoc3mKaU6dMUVqAQ6sWbQSVtN7wb+Rwd/+QK0ZGp5sg92qf5YJcDyFOll6TlQpNNJ9qx03CBrgkk23JOEcdjPZIg8Nsk0EzA0ZM5Gt8fBBOH9h8sEpO4cMhBYnwh2Bm4N4kfDGsJZjIUC8yxIJt92JA+GHp0T7TCSPZH3R6826n3etevxGDbbzHyOPD4zGvmP+U5j27DuRi5ztyu89mqiISsE8rG58rwfP34gTirzdGjyQt7yZt6YhNbUfLy5nBFWhFAJ3A3588KR4gahzQopU6ztWA0qjBSZ1grpcAaTpKkkqbyDinUp12WU07m1yRDbFiLyNN+cnqILVs7DEdNt/niiM5pFW3gAU73BJ0zP3bSTFvPB2zCS2taNPXcqlD8zTzK8k6QPTck7CeXQ4qV+G1XDgkLqBHgbQTLAltQSVbSIm888EnzLEghDp5lyF57x0jFKKz7OFFwTEg33UxzvYWHUxGIjLxwaK4/0uDspXeYzKaWGg61mFIGowQAQJuJgziTL0tMKGJYC5MAk82MdTOIqmWL1V1MD3Y1HwAQWssEzyDE36Ys0qGmSJubnc+s4C/K1tA9vq+zXxRnkBoA46n9vz4opwztA6CBTdo9oAEr5EbEHlYcj64M0+1IYAClU1ndCIbaZETq/8HGcywZDaSD5YtVRLfaBtAsdtjflvbzxtYDpjq/ck+HxKTkiB1C1XDs81QEtTenEWbnvt8PmMXMZrJ8cKAAyw6Hf1B/kfjgxl+LU3jxQTya3wOxx6PDY+DEj3Ha8uKWcwt3VwjGe7UZZQhOw5n8uvpgxmeIoiFywIFrEGTyUeZ6YFU8kc2dddIpiDTVvaHXV+6YFjzHx0Y5Cx2YIEkIlaWu2Weo8FmnqEtqFiNo6jyxQzvDTTjfztz/LHpFPLqqhQAFFgOQxWzXCkfe2NGPHkH3lkS9FNLaYvN/o7fdPwxyEJMAXx6MeCU42xzS4BTD6ovhj9RbySp6HfY1WNXgb2J28hiF+FMATz9MejtRU2gYp57IgqY+GAtx7idUd3RLANF5qRhYvcWoQ0gb/jihjXa7MLWA9mRxaU+FiRMuxFgb7Yn/RzxsPjji4BcGOOwQnVhYsfQj1wsY2cL1WTsW2zx+urf4j/AMsBVy1VmcVDBBpvTdRKgrIMK2xN5Wdn36bmlkUfWXRSe8qCSL+0eeIanZ6mdi6+QII/5gT88ZbXClqv+IrMZXLBFA3Im8AXYljtsJO3pifBir2dIBKtJ5AiJ98/yxjeO9ojR0U6dNqleoSETaI5t0E8vI7AYINdlzGOe7KN0M/+RuIouXFEwajlSBzCqZLW+HnJ6YL5WrUpUsvqZalVxeoykALAiASCCZXeCfFbFbst2P7qK+YLPmjJJL6gsyLRuYN9xe2NNXqECQJx5LpnpOOSootQ27PPhp2ffktaPLEA2rr7oJV7SgWKPqA1WOwMQSI2GoT0v0xUzfGy3/DflyG+xn3gjFqpOqSI68px2uoiQDHXljzZkj+X6lH62L/n9SqFXibLUKhZVQORJnTMm/syQJ9cT5jjzSBp9mIs0k+EtHlBBB8jib6YFE6hMTbxHfcAb3tbHKZ3UNyRfr1j88SHNDfgUCaOgMn1VfMcZmSEYE9fECfF0jmse8YtBNfSRPuHOMUcrm+8qhEuDzBmLbnoJgT69MaMcA10nZqxTVTZUUMUCtHhcsvi3E25ddsO4bAyYiQNiGU72gTyxAbV9UJq5MhhC67GLAjUJkMSfDaCDzxTymUdGMUjDPrPjLQWIBPiNlifCLCPPF2twhiXVM2iAshRu8qVGVQgVhpaxJaTvzxXzPZusSzU80iTqhBUq21B/t84LIZKknTusX3HdBYjJV35rPGLh+YKwcp3oqQQoNRgNRDAFCo9noSpt69cRZrhVJWpoa1VTULCmBtIUMRIWFEL5TjnhOVrrT8GYWj/APYAUyWmq1TxuftMp7sq0TGracGMpkSaaq1VKek1NKhnrKqMZA1VDLNfeB6dDx9AlrbzHXs/tEmxcYkcARoa35aKjw7JtRqCXciNIDG248XmbAThZrgyqwKvUAuNIMDn+AgAcgBgunZjWBpzEhSDCqACdQN73ECOt9zhs9wt1jwkyZbSCRvAgxvF8ZWI6LxMAc4OvuGu40rxtS2Zrlksxm6auyCtW1IGOkam2tJgGxg29cQZHitAKGFeopUoGRyYHeQKcyo8LabbWN4nGjPZ2n3jO9NgWJidYBLBgYExME8p8RxTPYlRUZ+5UUgoGptWqQVuwJllAA3sABHPBWYY0Y3B10DemnEjbl439bZgdbVHKcaovWGqsXuulYIiY03gAnxj4icaTI9pS666bsUOxPiuQG+1fYg+/APN9k8ukaEKmBcM/LSARex8C3HTFCrkKqnRlQ6qPaip4SFVV0qCSEMc7E6cB9qMkhbBI5tbXQAA9d6uyJriGuI7ytZxDtPU8CgOJJBNMLqJjw2eQBMk+gxDV7U5uSe6AA1QIBn2Quoh7fa2N4wA7/MKQSVEHaRtyBPT54j+k5giJS+4ET7XyMYIzpPEN0eWnx/Gi0I4GNaB7h71r6HGM2dRFNWBkrGlvKJ1jaJjnO42xoMjVY00NQBXIBYC8NFxjzEtXkaW2UT4oBOnxRffUbT0F8dUsxmNpBiPtbRBv63+WNCPpZgHvff+FSbCNkApzB3fbdbvjlWqrTTqBZEadM3ky3TmBfpitw4ZhoBrqwG4K+Iiefu54xY45V5uhkkWOn2dXntMY0FPjNIrJdbefTePniHdLOa/4dOzdIyYQMb8QPclmuzOY8U1FYEk7SfIXGKnC+zbufERY8sXP7Q+JUpVASepmABNgd/lghR4+ie0t2KqNO5YmANJ+PoMbeH6bjIDbona1jS9GCV492+5WX4F4YEWwsnwUq0tpI6b4Kiv+63wn8MO1UwYU++B/PBTjxWrgiDAC7DVi/o69B8MPjqT0w+F+tHNP9V2LbZM2f8AxKv/AOzixgPR4yqPURgQBUqeKxHtk35gYL4IBol3/EUoxgs52TormatZQTVLsQSzGJuRBMcyPljfYpZnhauS0spO8RfzuDhPHRzSRZIXZT5aeCvFJkOqy2WLIDrEARECw67euJqmb+6NXM+mCfEMglNQWd9JIUwFtM3JsALbkYGVa1FV8DvF5OgfZEwDIv8AK/LHlndC4vU2D4prrmoNmc3UZiDo0ydMWI6FiQZ9BEyNoM16fDyRDM5HpJnSQbk2HiJ26e/VpkaevS1KoFEfWFvCZQNNtoJC+ptIBxW4pn6SVClN6cwAAWn6wgkKd9xBxfEdG4iCIuJb4b/ZWjfnNNBWdbhlIXYmdgSYJN4A0wJ9MVeGZQVlMxSpCNA0yevs8xBN5iQDjvJ0+/fXUqSNJIAJI0rBdvDYEERA6WBxosjk6KiajMQoQgLSqGz3XZNo6THOMDjwWJk0bvzOw7v6RqLdS0+RUeT4TSRC1NWCLeftsReZ+HngPxfir1AAllBHhHMDf341+czK1ENGmtdR46epaNQQYuQYsL2bYnGDzbotRwfpBIAJAQJ42gRDN4dJmxj8Z9x0WzDdHR+9q7idyT62Xn+kMLisW73NByOgVZnq9ORvb2rwY6RAwg9WRb8DHi+fh8uYxfyGQNdytIvYqDr0Czfa1a7gEARYmSBPK9luy2ZhVIQm/i1Wj7JlQbEc/wAcegZj4X7FYknReIjHwtPiPys1lHqd2NKjdjbaCSQBN5Bm3Pri9TzVVdcSPu7dYgjrz9+DP9kcwixNJogTqIGom4PhtvbmbWxZpcArJZqab7kn2fTTvPL54hmKiyBXxGCnMz3ADcm71Ot/XuHHRBafGMwrWJsDpIEGZaJt6dMET2kzYEuSLaRAEavB4o6e2Y35Y7GWdPsUwYM+Jt+QBK7Rz+RwO4i76rqItHi8vFy6/HyxP+OQ/D9FT/PC0+8PMflGMt2tdQZlzJgm1uVv5YPZHtElZSAQtSLA7E+/GBh99Bi955cuXPAZ+PVVa9FoBIJWTEeEH0LR7r4HLBARxHgfwr4ebF5t2kcszfpqvTsxw4VZ0IRpMFTYg89J2Ye/GHzHd0yyHvPaaYJMtqIOoRaSDYm4jCyfbvMoV0KagYCFbVckGYYDwgEAGb35c7bcW+mAUxl8xQpvEMupWLLNQL1JKi94vGPIY/olgJkj3O9aX5r02FlfIKcK8R+xQbvaJgzWklbTIBMnkf6ti9nMvTLS7aWgfa02BPP1xdbPoRGirIAJikxjytM3t5eWB3E+H0qtUBqpQr4SGSzhTrNmgkTG28dN8D2LEF1kEAdoK0QDWyaplqW+sibe362/H4Ymo8NQ3DMQbyGmfz2wOpdiaajvKdTvQeQKGzahMTtLseknGop8KWlTRQwEAKJIBMDl7hNsLYpj4QMrj4ilyGZjhaaRpQHaY3iCBaQCZj54pvw6oAB3KEjnqPxHi2nlgqmfTcOpEwCGESN/XbAzMZnvW8FXRzBDAiEmT/zC/LAYJJjodhzv9kMhWOHZYJOpV7z2iecEkXuenLBngOX7zOLr2poag8yzaJ9wB+OMwMvLk/SR7IOrUDbaZnaR6e/Fns+9ae8SppfxLBC1PCTP2TEGNQ/vYbdQf1rncO3jyR8I5rXHNpoV60uOm2PpjOdm+MValV6VbSSiq2pRA8U2IkwbTvzxon2Ppi4N6hNPZlNFY3Cx1GFjXStq/mlpa6hdnk1KsgaQPbYbkYJDj6AWU+mAmf4Aa1WsQYJerBNwDqYAx0xVpcHdTHfoIOw1VIE+ztcgTeeewi/pj7OyMF54LzBdiHyuAGlmkeftAx2UD54q1+K1G+0R5DEOR4ZXqLK1KS+zKsmorYTJi/OPXlGCWT4NVRX1OhYqdBA9ljJ3gWFh6DljmzQ1mYLXGCY6Ocs43aER9YzDmB7fIH4384g3xFV7YA0ytMOkyuo7iZGocrXPPbkcPXylUl9L+JgDqIJggAnSJ+0/OTa2KNHMsgbvCrkktv4VAYKbxC++02OPLz9LT4olkAqt9aPiSKH3WnDhGR6nUqTKVDUQH6S4phmAQo6qXRrhSxhrn2pi/O+NHw7s4Wp03FZmA0sutTcCLEE7WNzJ8XQDGdbiCiNTl2syydQAEgFByEE+LnJxYy/EHBD021CY8N9JiSDp2MA+7C/6lDG4AsLq/wBj+237JkxPO2nYt0lQUkUO4mBJ2k8zAxzV4nTWJcX6GfjG2McM93r+NxKggkm8tsBO1gTHM3i04vCgI5nzN9+eJl6cp1MZp2/xf3Q/ZjxWpzBIRiJmCRFzMcuU4BNXQsgzFIEkRqNifFAlbWMmfXbcYI5PiiMAG8LbQTY+jc/ffE1Z6ZOhihJ+yYPnscb7XMlAcw2PoltW6FZ3i/FaTIyGgXUEHSsAtpPQC0CGHQgdMDaeZomo0CqdWmGZioZyG1kMFnSBAtuSZ5EXO1NIO47msKLjvA4KHxkLACtEghjJYAg6TOM6lXuh46yhvCdLTOnUqyTpIZSxIgEER0nCBnxMc3VuLCDqNaNfVHDWlti7W0qdkKRjSzi4JmDqE6iIgAE2vFuUG+DVGgFVVGygATewEX88ZLhPbZBqFWrTqEsNJQqoA0iVgkc5NrX8sGaPaekQG8QU3DWKmdvEDGHTi4AaLx5hDLHngrXFMspSSNtvfgNmeAOLKAw91vXBMdocuWCd4ureCCNvMiLeuCBqACSQB1w9FiHNHunRJS4dkh1XljUqdMRUq1gdZWNjqBJqEkMLayVJjpGO6nDarUlrLUYhbKDY2MXvub+ZBHpje5zhtGuDGjV95YJ9GjfApezypIasqGJgHltMWMctsY/SD8fI4CA0N+XgeKdw8cDB7wtZkdpSsqyVYggMJAaABIJ5Xa/7hxzlOMOUVRSqkE6dbTa5N52AEGP3vLBWnn47yk6MNFkdiqhgwk6bzbzAxHSdU0y5BJIAW5sAdpvM484x+JxbzBRsc3aJ49VE2xseQVCrxKrZUpuWja8yZjlYbT64tU6VVvCUILBoDQIb7MybjmYHOMT1c8xhpaA2mdJU7TMRMYWSzil5INyNRYQQZn8MLYrC4rDR3JHp33qrxSxOdQUH9m67/rDTINiABECOcTc3jD8Q7IGppbvagKEsF1SJgeyfsgxFwbE40dfPIqkswgcgcAMx2xkxSpk8pYEfhjMgxGLldcY28lokxRaOPgs5meyVNFmq1RWXTz0gHSANJgK5hQtp546yvYtCA6d4rABQyEWsVNzYkg3PkIiBgw+YrVvDV2nYDl0j+ZwUyPDQV8C90yzBW1zuSvstPnjQlx87W09+p8R68/yBsUMr9AQslW7JUw4DF/ZC8lGlSDpAAiLAzvuZwVyHAFpaaVIkvXIE2PdoqgMwjnECTzM4NZqpTNI/SBp0tpnnPLTEmT0F74t9lOCFGeswYF/DTVjJWmLif3ibnpYcsWhllm/+hNDyPL12JhmG6hxe7UDbv9ao5w7hqUUC01CgdBHvPU+eLb7H0OEMKp7J9DhwG90JxJ1KyGHx1GGxsJVaOplC9Nwpg97VPk31j2byxU/RFT934n8sEqFZVDFiAO8qi5j/AIr9cWdWHp8FDiCHSC67SsvrHNJpUeHZB6ZMspB5Ac7CZPkNvM4XGOId2kCdR6chzP8AIYutUAEkgDGT7Q/W1PAtPUh3qSyOCr0iGTYxJI81GOnLIIcodlGwO9KG252qG8YaoFUhbExA8UqRGqDy3AJtPypZ0alVUlNJUgnxElZAk8wJOxxR45wmpUeoWrsDUbWYUQrBHprpvsEYLpMzpGKDdmWqM0VXl21aQBGoBgLc10kAqdwgx5eSWEsEbJKaOw6nmefFaMdghwGqM1ezZALCqHsCQsTYKJIG4sD7z1xTTh0PqV4k+K5nTBGkes+XvxXPZZkB1Vz4m1+GCyupYqOYFMFwdI5r5nE9PgNUmnLSEao6+Ej9awcydXKIHLCmav8A1sHs7Pz+U6cXKNNvJXl4ZTlnNRtR6AbwVkA3nSYn88I5FQo1M5NovfSNIE3tZT/G2J1pKCL6j0E/PF2h4WI1blQCVgRux9AOuETiJBxXNxExr3tu5Bl4ex2d4MAdJVSB5GCZ+GGoq2nu6ThzTLBhY+0C0i4gSVUkTA2873Ec139IrSUBVJjxHxkg21DadQPnoYEiMW+GZZaKtLCWMmSJJjnAH4YajxMjW2868vz4IWIke8ZXGwqvDeHQInU0XY3PKb9JviX6TTJUNQJOylqa8pYGTsLFvTzxLTz+vUpUwfu4rVOGqFD6nsQLmAASASZ5X9PS+GsEcPI5zsU4lx2SL87fgURyjBZbL5YXGo6oEkHaadwCYvv5YFVs4AjU6ndJTkq+h52hwFXQAROkSLSfI40jVbmoDIFlB2LNEtPQbemrFTI5bvSXdfDYqSILXltV4KmBAPIYqxkYGeQeR4+PL1sr2eCGUezErq1VFDidI8UTfxbAmSTtueuO14LpWJqSG31ACDBI0yCpsR7yedrfE6SW0BmG8I0aSJIMnrMRPnyxDwqmwqSwc2IUM2uZ5+XPe98aErnthMvWivlIo/Q2fHvQhq7LS5XJLRUViT9RqcM2oMNQhiAIn4HfFPiXGEqBnes4BgmJ3CtH2ZnTTYR5HB3PjUjpUpHSwgzIt6jb3YHt2QTQKsDTpMp4jMzveCfGfFuATjNhxzQKc9ws8Dp3eJTLYS47IXkvotRmL1nGlGdidWw1BpJFjZrb4MZzidGkKcS1LQrKyiSVM3YyL7Rab3xDlOz1GqZWmjASBdgm+ohVNok9NrbWxHxDhQo0v1qUlSAFJjRc2uYIJYW9AOUDe+J0gGZ18j/GtowBDaIUz9rqYnS1f0JWY+M7/nti5WzlPTPjJIkljsf54zeW4ZVqEutQ6fJbkbSSNv62xdzPZCtVqIyNoUAyGdt9QPs35Aj34NiHtfUckxocyT53SExmttaERXKVagBEIpFiRFh16T8ccZWrBIgEg7Ek33kdZxBxDheZp0qaPWUKrk2d5dSI0mF2FoExgM/BMwCB3ppsW1d4CWkHTcA2BsfDtgMcbJGkZxXCvVn9vNEewsIK2rZplBZ9NK3tGfcB5+W+JMtTzVWCkU0+9VB1HzFMX/iI9MN2VyLVaYr1RJC6aIN4ixqS32nN5PKPPFYDiSU1DFC+pXZiyqCiqJpKPvltUna24BgEw/RzP96vt2TziItKs/ZH+G9m6dNjUaalU3Lt1MA6V2WwAsMGVtjz9TxE94q1F1sbS6EU/Ex0mASCRoWINjMgzD5h8+Q51Op1eIa6NkJEBL2hd5Im0c8afs/DMEF8znm3ar0DVhqh8J9D+GMDmzn9UBppkgqNdNX3TSvqQHIPmZ5Y03Z9KwoN3+vWSxIcqYHJQVsQBadzvbEOhyi7CoHWh2Gx1hY0qS6PVOGpWUh5hatYiDF+8qL+BPxxF/Zylv4p9Vtvt4bXM+oB3GO83VZcvVKTqD1YiZ/XsDEAnaeR9MCXz9UAma5Gkd3oDMXfU2pSWpC4AWFIUHUb8xuMYXCwsh7qcQny3A0LlXRgwWR45EBgRuu0gXFxfaSMDauXFKkNBMqLS28nUQevPlgxwzNuy1u9ZxC1DDFhpAZogd2oHhjZmxkM92hlh4HAG4I2MgaTym877Xx53ptsrQxoN6nl2f0mcOc1qZ2L35G/xvh1pGYvG/vwMyOdX2NNRdIM3KggAlTG8son44ko11dSUpi3ODpm324vvvjzL8MWkjWu4flMtLjoFYzfCzXZQCFVZ1Eg2BET7hMDzw1Pg9QqxFRGhpi9ySACR0gkRtfHXCeHVcyCaaEopg94+lNQsQvhJaPQx67abhnYxFBNYhyQAUQGnTgciB4n/wAxjywYRSNGXNVdg/NrWifIxga6gB4nX1xIWUOUEQ2bQVANOjUtmggT4oA2+fljkmtBphwiIWB0c5OrwnmpVhY7xB3t6WuQphNApoFGy6RHwiMZPtHwRaNSmaKBVqEoyiy64LKQNlJhha0xiS3QnfjqB62/tXkeJW5W6Hw1rupDuH93TEQdIFgOZtufQYsUMyC7RTUzsD9nDVESnpFnb7VzA8rc8Dc7xLuhpRSXfaNt4gH1j4jGa1pmdprazjbNFZz/ABNaIhfaPQXPXSOQGOOG549y/ekqQjOVABlRvAJ32EYCrVIOppesTaxKq0wYO1iRMc/jh+GZxQrNVc62gEETpFzFuvpsBh/2cBmm/wBfDs7UMdqvVeKo/dhm+pLNI5syAQZn2Dq3t7Mesmd45TZVCVCkGTpWA6x+rbUPCDI2vtipwniNOm6rVqLWPhlhTCCCXKjSBEW+WDnDaQzhrGiaBSm+lUamNJBUEksviBJnly2ww5pa9oa000XfA33jfvrZEhgEoOtUhdfj9MsrQSpmBH2VgSeoEjbocWF7V09MgAmNyugADmDEsbdAMTcZyvc6S1FqYG8DWhBsYYfg0bYvcOy9LNOoo0wKKsGqtogMVutNfUwT5DzwEwxuILo3duug9cNdUxFhng+8aA4/jgieR4ZUzCBq7NTVgCtNDpbrNRgPa/dFh54s/wBnCqkU69UG8atLr7xpBI94waUYeMEEcYGUNFdyMZnXY0XnuZyNSm3g+rrKJKA2Zbw1IkeyWuR8cd5usuYRQySxsQyyWK32uvnv0xtM/wANSsAHXa6kWZT1UjbAcdmqlNi1GopJ/aLJ/iWPwwKWDN7zdxtz7r5K7iyUamj9PBY2jwepScsrVACxmCRBJBjyH588aXh3BGUq71GZheLxzAF7wJ/H3WMytVFPfUQU3JpnVHOSIDfAHFijm1cAqRHXrjOxcuIDacK5nQ2ojw2XUGwlnMqaiaYHv5ennjO8ayDrTZZgEqq/52AMH0Jxq6ZPlijxyjqoVJIEDUCbAFfECTyuMI4SYslaDtYRmxgyAnmjuUpBEVRYKAB6ARgN2o7MfS2pHXo7ufs6pkobXEHwfPHeS7QE01c0K4UqDOieW8A6o92Jv7UZf9oo8jIPwiceubnY6xul3QPva/qg1HsS6OrpVXUhBE0z44LmasMNb+ONVrDa9os72DZ5+tS7a/1V2Opm8Z1Sx8Xy2wd/tHTPsLVqf3abR8SAPnjv9IVTcUCP7zop+AJwbrpN0MwEbiu/RBqPYoiuKveCNaPpCRJWbFixPP08saqp7J9D+GB30uv+xX/UH5YarnK+k/UjY/8AEHT0xVznPIsruqI5eYQ7CxFqboPjhY1qSlLSZPNgBgZnvK3/AFXxZpZkN6+eBVEXf/Erf9V8dA43mxgtXnpJSHnvUfHOKKGFMuotLCRP7oI3i0/DGRzmYCNqdqckndhHwnGszHD6VQlqlNGgSzMqtYDfxA8hiPLZbJUzqRVRuoTQfdpUY89juiJMTNnL9OAWph54Gs434fn9ljGdWA8L1P7tNnHxCkYL5DhlWqNIDZenA1OSBUPktME6T+8xEdMbanll6T5t4j88TWHkPhgUfQcYrM4n7I4xzGG2M17Tf7BVMstOmgRIVVAAHQCwjridHB2/L8cKrmQLC5MQJ5dSemFSU3J3Jn+QHwGAYzCRQDR1u5K8Mz5TZGi6OMv2pzodlpIZ7t1qVCD7OmdCTtqZjMbgA9Rgp2gzbqqJTOlqjadQElVCszFRtqhYE9Z5YxPaXgqVKKUkLJocuxaHJLoymTN2MlpJ3GMZ8jWuDCavxoc/wtFn+NvWceH5/Hq51pNHKDeSP54bO1dUbRy5coke7ArJdnKrVC61ZOsVH1AROl0t4hA0MB/lGIcz2HiVFYsDoUErqA0aGMCfDOm8TMj7uFmxwZqMn0PikcriLRTIhO+VR4HafEJM2k2mLxy6XxY4xkqSt4ShJPsALMnlbYYCHscDr01SCY1RTNgUdCRLE/a22HTFxcklCkq02JC6mk2MlmbxcpgkWsZ2G2CFkeZrmvJ4VVeZ/ZXdozZWKPD1LIDouQdhHPmR68sHeHZVaWbpFBAqJURhIIISHVrdCSP82BWXzGnxHSAgLHVYaeeD/Zzhkscy66GcaaabaKczcffYgE9LDlisJkfJmJ90A/X1fgj4ZuRjnnu7/W60OnCVI2x1hpw8qp8NOMvxTiubFestGnqRUU0zpJDOR4pOxjpqWYi84hyHF841dFemy0vFLNT0k+MgEwCF8MWOnr5YOIHEXYUWFrsKMc94PjjrAFKYjAbOdm1La6Ld0x3AEox/eTkfMR78GsLHbiiiMkcw20rLNmalExWpkD76S6H1MSvvHvxTaoM7WFIEdxSh6hBs7brT8wNz7hjaEYH5ngNCodTU11feXwN/EsHAY8LCyTrANfWqbZimjUijzH4/lWXEKdO8GI6xaMZfgeczIfTmFqSqatIQQRA0+OZNRm1DTeI5W1GTwiog+qrN6VR3g9JEN8zgXn6FTPZdqcrTqU6sNc6TokGDpNpINxy64fjrY7H6JV0emZptC34vxGw7tdcsWA0nwsU0lb/ZDNI/dJ5Y6fiXEJhqbKGJZSqK/hjwI17GRc2MEbY7PYmtyqprt45qBmjR4G3hBpMbm485n4l2UzFVnbvEUusTLyPCo0DkEBBMxz2m+HM0XYltVAeKZ5TLodIYawEEBdQH1ZBl5S5PK20wC2TzmYes4dCKQFUglYkH9UAefhmfPe+Bb9i6pKw6KAgUwWOxmAAoF95/5ftY15pxTI6KR8FwORzP9aUi0CjCxJGGw/aDaL5aoKdKq5uA9djG8Co5gfDANuI1GvqieWlYHpIwYy2bgOpWfrK0zsfrXxRzfCZvSII+6TBBnkTy9emN5gICw3lpcQqTZxyCC7QdxMCPdGIpxJRfu3OtCSpgA7E82J6Dl1PphsxX1tJCjoFEf+z54k9q4diL8CzRKsobUwg6WJkG4N7yu0e/riuqsarBCYbUCTqACmLaSTLDqd55YoZeqyEVADCmJ5XHiB/y39QMax6QdTtcWPSRuMDlDiPd0KuwgHXVcUaMbsWPUx5wLcrnE2IqT8jII3B/l1HniXHh5+sznrN1vMy5Rl2VbPcPSqumouoAgi5BBHMEEEG+BY7IUOfeEdDVePkRg7howJGbI5ooFZPi/ZxqQ7zL62sRUQsXLKftJN9Q6TcE88D+z+blyFO9iDaCN5BuD5Y3kYHcQ4HTqnUQVflUQ6XHvG48jIwGaBsrSNj63RA4OIz8OP5/KB18u9M1KkiYmY90DAPvQzeMjab84i3mdsaDPcLzCf8A9CQRAARxaAdM6XPoR6Yz2ZywYg0zdTJUghhNoZTDD4csJRQPiPv+Y29d6pLEazM1CutlNdXL1Kmko9VQwG3ssUn/ADhfljdJjC5ekz0XosCCSCrCfCwIKGDt4gMazgOfNbLpUIhiCGHRlJVvmDhvCuthbyP0O3rsVzrEHDhv4+voiOM3x/gmYq5inUo1e7RVA9o2bWSW0RDeGBuPO2NHhicOMeWGwg1ayHCuzuaoVEbUhUWdBUchm0aWqyVuxa+na3nipU7KZwss1V0hgWiq4NQwwLGVIEkg6YtfyxuScKcH9ofd6KMoWU4f2czC5laj1AUFRnguzmCrrAJUQPEtuUbm2NYMMDhasBe8vNlSBS6wsclsNrxRcu8LHGrD6sTS5ORgRmOFujmpQYAsZem3ssebA7q3xB8t8FtWG1YsNFdry3ZDcnxhWbQ4KVBurWMdRyYeYkYI4rZ7IpVXS49CLMp6qdwcUOC8RsaVQ/WISDNiQLBo6Hedr4vlvUK5AcMzfFGccV/Yb0P4HDrUGGrnwN/dP4HHAICC4WHwsbSVUtNo1/4tX/qtiQuBzwO4lkzVCwqvozFRmVjAZdVURcEbsMVa3BXNClTMEq5YiRAU64VS6kEDUouNhj1EYBYLK81N8bu9Fs9VRgpebWBUi46XxSq5USvdtrDTAkarXIjnbpiLPcHaolEKdBpyR5NphRAABWd4ixw2R4QyfR5ImmG135sgW3UT1xPVsy76qoleHdi7p8PdmCiVkielr+IDpjScJSKSjUGEWI2ibRgbwXhums9VqdNWaQGUiyTIBECWJ8RJ9OQwR4PlGpUKaNBZVgwZE+uFpKqgnG2dSuhU1kFdlJv15EDynn5YsTiulBwWgqASSLTE3xxTzB7zQSpgTaZnzHL0x5fH4aZznSGqH2WxhpWBoYN1bwpw04WMVO0njDYecNOJXJiMU+I8IpVwO8UEj2W2Zf7rC4xdwscrNJabCAns46zozFQTY6lVz7mtf1nBXh+SWjTWmk6VECbn1J5km/vxYwsQGAbCld0rnCis1xsVi7mnVmnCEIGRST3gFRAxgx3YJFxdzfaA1I58AzUEaSFCtSLKxWQSWMMBMRIuJkiII5jgVWSYESTuNsD0pgEyyfxDB2zSAUGWiGGOrzqCk3EfFNSDoUU5akV1ahLPDTMTaD0B2xcapnDTqI0litPS4emAHFSahsZAKxAja2HalGkkreD7Q2k/kfgcX0qqQSCsCJuOdhz5nFHYqbhEqdUz5lXyLZwZap3jq2YBRkhkCsAASnleQTNzcGIA5yYzaNW7yqW+rPdE92F7zQIIvM65sVAGLuVziezKkk9RzOK3GiG8MqCpMyRaw/8AHxwIYrEFxBh3QnNAF2hlOpntSzUbQA1tVEtqgae8IIG8m02ibziEUuIgg96rMOZZNLCJjrcgCYkE8wJNnMcJdU1NpAOx1CL4nyvD2edOkxvBGD+1ygWIkAkqBq+eagVn64VAwfVT06dBtZr+M8xiznTnPoyKjjvg7ayppwwg6YDEQhMWuQN5x3kwBaVJJtBB5WwS7k02QsABPUXsbb4NHK5zmhzANVUuNbIPWPECHMgatOgK1MlQsjSxaN/CSRJEnlbHObq8Q8RXRcrpAdLKpIZWJ2LQDInc7bY1tbMhF1MIA52/PAvLVQ5hYJ8iPzxsNhhP+w8v5QHTSDZpQCm/Egol0kKVuUksWBNQgW0xKwDsBYG+OqlKu6stWmKj6AKblqYCVCSGcMDqUbMIBsBznF/O1AWsVtbcbgkdev4Ygz2UIEHSCQIBZRubc/X4YOMLhz/6AeH8oPtmIYbbGUFDcQoKGNXUqLDCabGRu23iUm87i1t43uTzgqUNQIMpuL/ZxjMrwSo58JBjow93PBajw2pQpyjDWQ2ukWF5nxKeTeWx8jfAcdhoWNBjeHG+ARcFipcQ8iWMs7TsezZEcLFfW/QYWK0mKUuacpUcAmNbnlzYnp54j+kt975D8sPhY2A91brNMTCbpL6Q33vkPyx2uaYc/kMLCxxe7muETOSmHE6nX5D8sdfpOp975D8sLCxSyiZRyUdfP1GEaiPSBy9MKjm3UQDt5D52w+FhaZoeKdqjR6bKQcRqfe+Q/LCPEKn3vkPywsLCns8XyhGzHml+kH+98h+WG/SNT73yH5YWFifZ4vlCnMeaX6Rqfe+Q/LDfpGp975DCwsd7PF8oVc7uab9JVOvyGF+k6nX5DDYWO6iP5Quzu5rl+IubT8sUTRX7q/8Ar/0PeAd8LCxIhYNgpzFdOQQAVUgAACOQmB8zh6ZCggBYaJtvBn8b4bCxPVM5LsxTKigyFWesf1P/AIHQYeqoYliok7nmcLCxPVM5KMxXdWrqUKwBC7CIAtHLyw+WrGn7AAnoP6/o4fCx3Us2pRmKjWAwIVQesYmrZtmjVBgyLc8LCx3VM5KcxSr5tmENBFrf+vwxFl6ugyoAPX+v6sOmFhYnqmbUoJKjdFmdCzM89zvz93pbbHeYr6/aCmLbcumFhYkxt5LgSmy2Y0ElQoJ3/qcPVzMkkhdRBvF9o/DCwsR1TN6XWUc/Rq9W+X5YWFhYLQQrK//Z"/>
          <p:cNvSpPr>
            <a:spLocks noChangeAspect="1" noChangeArrowheads="1"/>
          </p:cNvSpPr>
          <p:nvPr/>
        </p:nvSpPr>
        <p:spPr bwMode="auto">
          <a:xfrm>
            <a:off x="0" y="-903288"/>
            <a:ext cx="2447925" cy="18669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9224" name="Picture 8" descr="http://www.nkfu.com/wp-content/uploads/2012/11/marmara-b%C3%B6lgesi-haritasi.jpg"/>
          <p:cNvPicPr>
            <a:picLocks noChangeAspect="1" noChangeArrowheads="1"/>
          </p:cNvPicPr>
          <p:nvPr/>
        </p:nvPicPr>
        <p:blipFill>
          <a:blip r:embed="rId5" cstate="print"/>
          <a:srcRect/>
          <a:stretch>
            <a:fillRect/>
          </a:stretch>
        </p:blipFill>
        <p:spPr bwMode="auto">
          <a:xfrm>
            <a:off x="539552" y="4293096"/>
            <a:ext cx="3449960" cy="2266577"/>
          </a:xfrm>
          <a:prstGeom prst="rect">
            <a:avLst/>
          </a:prstGeom>
          <a:noFill/>
        </p:spPr>
      </p:pic>
    </p:spTree>
  </p:cSld>
  <p:clrMapOvr>
    <a:masterClrMapping/>
  </p:clrMapOvr>
  <p:transition>
    <p:dissolve/>
    <p:sndAc>
      <p:stSnd>
        <p:snd r:embed="rId3"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4" descr="delta"/>
          <p:cNvPicPr>
            <a:picLocks noChangeAspect="1" noChangeArrowheads="1"/>
          </p:cNvPicPr>
          <p:nvPr/>
        </p:nvPicPr>
        <p:blipFill>
          <a:blip r:embed="rId3" cstate="print"/>
          <a:srcRect/>
          <a:stretch>
            <a:fillRect/>
          </a:stretch>
        </p:blipFill>
        <p:spPr bwMode="auto">
          <a:xfrm>
            <a:off x="0" y="0"/>
            <a:ext cx="9144000" cy="5845175"/>
          </a:xfrm>
          <a:prstGeom prst="rect">
            <a:avLst/>
          </a:prstGeom>
          <a:noFill/>
          <a:ln w="9525">
            <a:noFill/>
            <a:miter lim="800000"/>
            <a:headEnd/>
            <a:tailEnd/>
          </a:ln>
        </p:spPr>
      </p:pic>
      <p:sp>
        <p:nvSpPr>
          <p:cNvPr id="4" name="3 Metin kutusu"/>
          <p:cNvSpPr txBox="1"/>
          <p:nvPr/>
        </p:nvSpPr>
        <p:spPr>
          <a:xfrm>
            <a:off x="-32" y="5357826"/>
            <a:ext cx="8858280" cy="1384995"/>
          </a:xfrm>
          <a:prstGeom prst="rect">
            <a:avLst/>
          </a:prstGeom>
          <a:noFill/>
        </p:spPr>
        <p:txBody>
          <a:bodyPr wrap="square" rtlCol="0">
            <a:spAutoFit/>
          </a:bodyPr>
          <a:lstStyle/>
          <a:p>
            <a:pPr algn="just"/>
            <a:r>
              <a:rPr lang="tr-TR" sz="2800" b="1" dirty="0" smtClean="0">
                <a:solidFill>
                  <a:srgbClr val="002060"/>
                </a:solidFill>
                <a:effectLst>
                  <a:glow rad="63500">
                    <a:schemeClr val="accent4">
                      <a:satMod val="175000"/>
                      <a:alpha val="40000"/>
                    </a:schemeClr>
                  </a:glow>
                  <a:outerShdw blurRad="38100" dist="38100" dir="2700000" algn="tl">
                    <a:srgbClr val="000000">
                      <a:alpha val="43137"/>
                    </a:srgbClr>
                  </a:outerShdw>
                </a:effectLst>
              </a:rPr>
              <a:t>Bir akarsuyun, durgun bir suya ulaştığı yerde sürüklediği lığları bulunduğu yere çökertmesiyle ileri doğru büyümüş düzlük yer</a:t>
            </a:r>
            <a:endParaRPr lang="tr-TR" sz="2800" b="1" dirty="0">
              <a:solidFill>
                <a:srgbClr val="002060"/>
              </a:solidFill>
              <a:effectLst>
                <a:glow rad="63500">
                  <a:schemeClr val="accent4">
                    <a:satMod val="175000"/>
                    <a:alpha val="40000"/>
                  </a:schemeClr>
                </a:glow>
                <a:outerShdw blurRad="38100" dist="38100" dir="2700000" algn="tl">
                  <a:srgbClr val="000000">
                    <a:alpha val="43137"/>
                  </a:srgbClr>
                </a:outerShdw>
              </a:effectLst>
            </a:endParaRPr>
          </a:p>
        </p:txBody>
      </p:sp>
      <p:sp>
        <p:nvSpPr>
          <p:cNvPr id="5" name="4 Metin kutusu"/>
          <p:cNvSpPr txBox="1"/>
          <p:nvPr/>
        </p:nvSpPr>
        <p:spPr>
          <a:xfrm>
            <a:off x="539552" y="116632"/>
            <a:ext cx="5112568" cy="1569660"/>
          </a:xfrm>
          <a:prstGeom prst="rect">
            <a:avLst/>
          </a:prstGeom>
          <a:noFill/>
        </p:spPr>
        <p:txBody>
          <a:bodyPr wrap="square" rtlCol="0">
            <a:spAutoFit/>
          </a:bodyPr>
          <a:lstStyle/>
          <a:p>
            <a:r>
              <a:rPr lang="tr-TR" sz="9600" dirty="0" smtClean="0">
                <a:solidFill>
                  <a:srgbClr val="FFFF00"/>
                </a:solidFill>
              </a:rPr>
              <a:t>DELTA</a:t>
            </a:r>
            <a:endParaRPr lang="tr-TR" sz="9600" dirty="0">
              <a:solidFill>
                <a:srgbClr val="FFFF00"/>
              </a:solidFill>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WordArt 2"/>
          <p:cNvSpPr>
            <a:spLocks noChangeArrowheads="1" noChangeShapeType="1" noTextEdit="1"/>
          </p:cNvSpPr>
          <p:nvPr/>
        </p:nvSpPr>
        <p:spPr bwMode="auto">
          <a:xfrm>
            <a:off x="395536" y="4365104"/>
            <a:ext cx="8538914" cy="1152128"/>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4339" name="Picture 4" descr="erozyon"/>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4 Metin kutusu"/>
          <p:cNvSpPr txBox="1"/>
          <p:nvPr/>
        </p:nvSpPr>
        <p:spPr>
          <a:xfrm>
            <a:off x="1259632" y="1"/>
            <a:ext cx="6264696" cy="1846659"/>
          </a:xfrm>
          <a:prstGeom prst="rect">
            <a:avLst/>
          </a:prstGeom>
          <a:noFill/>
        </p:spPr>
        <p:txBody>
          <a:bodyPr wrap="square" rtlCol="0">
            <a:spAutoFit/>
          </a:bodyPr>
          <a:lstStyle/>
          <a:p>
            <a:pPr algn="ctr"/>
            <a:r>
              <a:rPr lang="tr-TR" sz="9600" kern="10" dirty="0" smtClean="0">
                <a:ln w="9525">
                  <a:noFill/>
                  <a:round/>
                  <a:headEnd/>
                  <a:tailEnd/>
                </a:ln>
                <a:solidFill>
                  <a:schemeClr val="bg2">
                    <a:lumMod val="25000"/>
                  </a:schemeClr>
                </a:solidFill>
                <a:effectLst>
                  <a:outerShdw dist="35921" dir="2700000" algn="ctr" rotWithShape="0">
                    <a:srgbClr val="C0C0C0">
                      <a:alpha val="79999"/>
                    </a:srgbClr>
                  </a:outerShdw>
                </a:effectLst>
                <a:latin typeface="Impact"/>
              </a:rPr>
              <a:t>EROZYON</a:t>
            </a:r>
          </a:p>
          <a:p>
            <a:endParaRPr lang="tr-TR" dirty="0">
              <a:solidFill>
                <a:schemeClr val="bg2">
                  <a:lumMod val="25000"/>
                </a:schemeClr>
              </a:solidFill>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2000" fill="hold"/>
                                        <p:tgtEl>
                                          <p:spTgt spid="19458"/>
                                        </p:tgtEl>
                                        <p:attrNameLst>
                                          <p:attrName>ppt_x</p:attrName>
                                        </p:attrNameLst>
                                      </p:cBhvr>
                                      <p:tavLst>
                                        <p:tav tm="0">
                                          <p:val>
                                            <p:strVal val="#ppt_x"/>
                                          </p:val>
                                        </p:tav>
                                        <p:tav tm="100000">
                                          <p:val>
                                            <p:strVal val="#ppt_x"/>
                                          </p:val>
                                        </p:tav>
                                      </p:tavLst>
                                    </p:anim>
                                    <p:anim calcmode="lin" valueType="num">
                                      <p:cBhvr additive="base">
                                        <p:cTn id="8" dur="20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WordArt 2"/>
          <p:cNvSpPr>
            <a:spLocks noChangeArrowheads="1" noChangeShapeType="1" noTextEdit="1"/>
          </p:cNvSpPr>
          <p:nvPr/>
        </p:nvSpPr>
        <p:spPr bwMode="auto">
          <a:xfrm>
            <a:off x="395536" y="4365104"/>
            <a:ext cx="8538914" cy="1152128"/>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4339" name="Picture 4" descr="erozyon"/>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4 Metin kutusu"/>
          <p:cNvSpPr txBox="1"/>
          <p:nvPr/>
        </p:nvSpPr>
        <p:spPr>
          <a:xfrm>
            <a:off x="1259632" y="1"/>
            <a:ext cx="6264696" cy="1846659"/>
          </a:xfrm>
          <a:prstGeom prst="rect">
            <a:avLst/>
          </a:prstGeom>
          <a:noFill/>
        </p:spPr>
        <p:txBody>
          <a:bodyPr wrap="square" rtlCol="0">
            <a:spAutoFit/>
          </a:bodyPr>
          <a:lstStyle/>
          <a:p>
            <a:pPr algn="ctr"/>
            <a:r>
              <a:rPr lang="tr-TR" sz="9600" kern="10" dirty="0" smtClean="0">
                <a:ln w="9525">
                  <a:noFill/>
                  <a:round/>
                  <a:headEnd/>
                  <a:tailEnd/>
                </a:ln>
                <a:solidFill>
                  <a:schemeClr val="bg2">
                    <a:lumMod val="25000"/>
                  </a:schemeClr>
                </a:solidFill>
                <a:effectLst>
                  <a:outerShdw dist="35921" dir="2700000" algn="ctr" rotWithShape="0">
                    <a:srgbClr val="C0C0C0">
                      <a:alpha val="79999"/>
                    </a:srgbClr>
                  </a:outerShdw>
                </a:effectLst>
                <a:latin typeface="Impact"/>
              </a:rPr>
              <a:t>EROZYON</a:t>
            </a:r>
          </a:p>
          <a:p>
            <a:endParaRPr lang="tr-TR" dirty="0">
              <a:solidFill>
                <a:schemeClr val="bg2">
                  <a:lumMod val="25000"/>
                </a:schemeClr>
              </a:solidFill>
            </a:endParaRPr>
          </a:p>
        </p:txBody>
      </p:sp>
      <p:sp>
        <p:nvSpPr>
          <p:cNvPr id="6" name="5 Metin kutusu"/>
          <p:cNvSpPr txBox="1"/>
          <p:nvPr/>
        </p:nvSpPr>
        <p:spPr>
          <a:xfrm>
            <a:off x="0" y="1484784"/>
            <a:ext cx="9144000" cy="4955203"/>
          </a:xfrm>
          <a:prstGeom prst="rect">
            <a:avLst/>
          </a:prstGeom>
          <a:noFill/>
        </p:spPr>
        <p:txBody>
          <a:bodyPr wrap="square" rtlCol="0">
            <a:spAutoFit/>
            <a:scene3d>
              <a:camera prst="orthographicFront"/>
              <a:lightRig rig="threePt" dir="t"/>
            </a:scene3d>
            <a:sp3d extrusionH="57150">
              <a:bevelT w="38100" h="38100" prst="relaxedInset"/>
            </a:sp3d>
          </a:bodyPr>
          <a:lstStyle/>
          <a:p>
            <a:pPr fontAlgn="t"/>
            <a:endParaRPr lang="tr-TR"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endParaRPr>
          </a:p>
          <a:p>
            <a:pPr algn="just" fontAlgn="t"/>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Erozyon ,koruyucu örtüden yoksun kalan toprağın su ve rüzgarın etkisiyle aşınması ve taşınması olayıdır. </a:t>
            </a:r>
            <a:b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br>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
            </a:r>
            <a:b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br>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Toprağın akarsular, sel suları ve rüzgarlar gibi dış kuvvetlerin etkisiyle aşındırılıp taşınması ve sürüklenmesi olayına erozyon denir.</a:t>
            </a:r>
          </a:p>
          <a:p>
            <a:pPr algn="just" fontAlgn="t"/>
            <a:r>
              <a:rPr lang="tr-TR" sz="2800" b="1" dirty="0" smtClean="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rPr>
              <a:t>Erozyon, diğer adıyla aşınım, yer kabuğunu oluşturan kayaçların, başta akarsular olmak üzere türlü dış etkenlerle yıpratılıp yerinden koparılarak eritilmesi veya bir yerden başka bir yere taşınması olayıdır.</a:t>
            </a:r>
          </a:p>
          <a:p>
            <a:endParaRPr lang="tr-TR" b="1" dirty="0">
              <a:ln>
                <a:solidFill>
                  <a:sysClr val="windowText" lastClr="000000"/>
                </a:solidFill>
              </a:ln>
              <a:solidFill>
                <a:sysClr val="windowText" lastClr="000000"/>
              </a:solidFill>
              <a:effectLst>
                <a:glow rad="101600">
                  <a:srgbClr val="FFFF00">
                    <a:alpha val="40000"/>
                  </a:srgbClr>
                </a:glow>
                <a:outerShdw blurRad="38100" dist="38100" dir="2700000" algn="tl">
                  <a:srgbClr val="000000">
                    <a:alpha val="43137"/>
                  </a:srgbClr>
                </a:outerShd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2000" fill="hold"/>
                                        <p:tgtEl>
                                          <p:spTgt spid="19458"/>
                                        </p:tgtEl>
                                        <p:attrNameLst>
                                          <p:attrName>ppt_x</p:attrName>
                                        </p:attrNameLst>
                                      </p:cBhvr>
                                      <p:tavLst>
                                        <p:tav tm="0">
                                          <p:val>
                                            <p:strVal val="#ppt_x"/>
                                          </p:val>
                                        </p:tav>
                                        <p:tav tm="100000">
                                          <p:val>
                                            <p:strVal val="#ppt_x"/>
                                          </p:val>
                                        </p:tav>
                                      </p:tavLst>
                                    </p:anim>
                                    <p:anim calcmode="lin" valueType="num">
                                      <p:cBhvr additive="base">
                                        <p:cTn id="8" dur="20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WordArt 2"/>
          <p:cNvSpPr>
            <a:spLocks noChangeArrowheads="1" noChangeShapeType="1" noTextEdit="1"/>
          </p:cNvSpPr>
          <p:nvPr/>
        </p:nvSpPr>
        <p:spPr bwMode="auto">
          <a:xfrm>
            <a:off x="152400" y="5257800"/>
            <a:ext cx="3505200" cy="647700"/>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5364" name="Picture 6" descr="sel_1"/>
          <p:cNvPicPr>
            <a:picLocks noChangeAspect="1" noChangeArrowheads="1"/>
          </p:cNvPicPr>
          <p:nvPr/>
        </p:nvPicPr>
        <p:blipFill>
          <a:blip r:embed="rId3" cstate="print"/>
          <a:srcRect/>
          <a:stretch>
            <a:fillRect/>
          </a:stretch>
        </p:blipFill>
        <p:spPr bwMode="auto">
          <a:xfrm>
            <a:off x="1" y="0"/>
            <a:ext cx="9144000" cy="6858000"/>
          </a:xfrm>
          <a:prstGeom prst="rect">
            <a:avLst/>
          </a:prstGeom>
          <a:noFill/>
          <a:ln w="9525">
            <a:noFill/>
            <a:miter lim="800000"/>
            <a:headEnd/>
            <a:tailEnd/>
          </a:ln>
        </p:spPr>
      </p:pic>
      <p:sp>
        <p:nvSpPr>
          <p:cNvPr id="5" name="4 Metin kutusu"/>
          <p:cNvSpPr txBox="1"/>
          <p:nvPr/>
        </p:nvSpPr>
        <p:spPr>
          <a:xfrm>
            <a:off x="1357290" y="-71462"/>
            <a:ext cx="6552728" cy="1846659"/>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tx1">
                      <a:lumMod val="95000"/>
                      <a:lumOff val="5000"/>
                      <a:alpha val="60000"/>
                    </a:schemeClr>
                  </a:glow>
                  <a:outerShdw dist="35921" dir="2700000" algn="ctr" rotWithShape="0">
                    <a:srgbClr val="C0C0C0">
                      <a:alpha val="79999"/>
                    </a:srgbClr>
                  </a:outerShdw>
                </a:effectLst>
                <a:latin typeface="Impact"/>
              </a:rPr>
              <a:t>SEL</a:t>
            </a:r>
          </a:p>
          <a:p>
            <a:endParaRPr lang="tr-TR" dirty="0">
              <a:effectLst>
                <a:glow rad="101600">
                  <a:schemeClr val="tx1">
                    <a:lumMod val="95000"/>
                    <a:lumOff val="5000"/>
                    <a:alpha val="60000"/>
                  </a:schemeClr>
                </a:glo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2000" fill="hold"/>
                                        <p:tgtEl>
                                          <p:spTgt spid="22530"/>
                                        </p:tgtEl>
                                        <p:attrNameLst>
                                          <p:attrName>ppt_x</p:attrName>
                                        </p:attrNameLst>
                                      </p:cBhvr>
                                      <p:tavLst>
                                        <p:tav tm="0">
                                          <p:val>
                                            <p:strVal val="#ppt_x"/>
                                          </p:val>
                                        </p:tav>
                                        <p:tav tm="100000">
                                          <p:val>
                                            <p:strVal val="#ppt_x"/>
                                          </p:val>
                                        </p:tav>
                                      </p:tavLst>
                                    </p:anim>
                                    <p:anim calcmode="lin" valueType="num">
                                      <p:cBhvr additive="base">
                                        <p:cTn id="8" dur="20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WordArt 2"/>
          <p:cNvSpPr>
            <a:spLocks noChangeArrowheads="1" noChangeShapeType="1" noTextEdit="1"/>
          </p:cNvSpPr>
          <p:nvPr/>
        </p:nvSpPr>
        <p:spPr bwMode="auto">
          <a:xfrm>
            <a:off x="152400" y="5257800"/>
            <a:ext cx="3505200" cy="647700"/>
          </a:xfrm>
          <a:prstGeom prst="rect">
            <a:avLst/>
          </a:prstGeom>
        </p:spPr>
        <p:txBody>
          <a:bodyPr wrap="none" fromWordArt="1">
            <a:prstTxWarp prst="textPlain">
              <a:avLst>
                <a:gd name="adj" fmla="val 50000"/>
              </a:avLst>
            </a:prstTxWarp>
          </a:bodyPr>
          <a:lstStyle/>
          <a:p>
            <a:pPr algn="ctr"/>
            <a:endParaRPr lang="tr-TR"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pic>
        <p:nvPicPr>
          <p:cNvPr id="15364" name="Picture 6" descr="sel_1"/>
          <p:cNvPicPr>
            <a:picLocks noChangeAspect="1" noChangeArrowheads="1"/>
          </p:cNvPicPr>
          <p:nvPr/>
        </p:nvPicPr>
        <p:blipFill>
          <a:blip r:embed="rId3" cstate="print"/>
          <a:srcRect/>
          <a:stretch>
            <a:fillRect/>
          </a:stretch>
        </p:blipFill>
        <p:spPr bwMode="auto">
          <a:xfrm>
            <a:off x="1" y="0"/>
            <a:ext cx="9144000" cy="6858000"/>
          </a:xfrm>
          <a:prstGeom prst="rect">
            <a:avLst/>
          </a:prstGeom>
          <a:noFill/>
          <a:ln w="9525">
            <a:noFill/>
            <a:miter lim="800000"/>
            <a:headEnd/>
            <a:tailEnd/>
          </a:ln>
        </p:spPr>
      </p:pic>
      <p:sp>
        <p:nvSpPr>
          <p:cNvPr id="5" name="4 Metin kutusu"/>
          <p:cNvSpPr txBox="1"/>
          <p:nvPr/>
        </p:nvSpPr>
        <p:spPr>
          <a:xfrm>
            <a:off x="1357290" y="-71462"/>
            <a:ext cx="6552728" cy="1846659"/>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tx1">
                      <a:lumMod val="95000"/>
                      <a:lumOff val="5000"/>
                      <a:alpha val="60000"/>
                    </a:schemeClr>
                  </a:glow>
                  <a:outerShdw dist="35921" dir="2700000" algn="ctr" rotWithShape="0">
                    <a:srgbClr val="C0C0C0">
                      <a:alpha val="79999"/>
                    </a:srgbClr>
                  </a:outerShdw>
                </a:effectLst>
                <a:latin typeface="Impact"/>
              </a:rPr>
              <a:t>SEL</a:t>
            </a:r>
          </a:p>
          <a:p>
            <a:endParaRPr lang="tr-TR" dirty="0">
              <a:effectLst>
                <a:glow rad="101600">
                  <a:schemeClr val="tx1">
                    <a:lumMod val="95000"/>
                    <a:lumOff val="5000"/>
                    <a:alpha val="60000"/>
                  </a:schemeClr>
                </a:glow>
              </a:effectLst>
            </a:endParaRPr>
          </a:p>
        </p:txBody>
      </p:sp>
      <p:sp>
        <p:nvSpPr>
          <p:cNvPr id="6" name="5 Metin kutusu"/>
          <p:cNvSpPr txBox="1"/>
          <p:nvPr/>
        </p:nvSpPr>
        <p:spPr>
          <a:xfrm>
            <a:off x="214282" y="2492896"/>
            <a:ext cx="8892480" cy="3108543"/>
          </a:xfrm>
          <a:prstGeom prst="rect">
            <a:avLst/>
          </a:prstGeom>
          <a:noFill/>
        </p:spPr>
        <p:txBody>
          <a:bodyPr wrap="square" rtlCol="0">
            <a:spAutoFit/>
          </a:bodyPr>
          <a:lstStyle/>
          <a:p>
            <a:pPr algn="just"/>
            <a:r>
              <a:rPr lang="tr-TR" sz="2800" b="1" dirty="0" smtClean="0">
                <a:solidFill>
                  <a:srgbClr val="FFFF00"/>
                </a:solidFill>
                <a:effectLst>
                  <a:glow rad="101600">
                    <a:schemeClr val="bg2">
                      <a:lumMod val="10000"/>
                      <a:alpha val="60000"/>
                    </a:schemeClr>
                  </a:glow>
                </a:effectLst>
              </a:rPr>
              <a:t>Sel, bir bölgede toprağı belirli bir süre için tamamen veya kısmen su altında bırakan; ani, büyük ve düzensiz su akıntılarına verilen isimdir.. Bir akarsu veya deniz, göl gibi büyük su kitleleri kimi zaman fazlasıyla suyla yüklenir, bunun sonucunda taşarak yatağından çıkar ve "sel" adı verilen bir doğal felakete neden olur.. </a:t>
            </a:r>
            <a:endParaRPr lang="tr-TR" sz="2800" b="1" dirty="0">
              <a:solidFill>
                <a:srgbClr val="FFFF00"/>
              </a:solidFill>
              <a:effectLst>
                <a:glow rad="101600">
                  <a:schemeClr val="bg2">
                    <a:lumMod val="10000"/>
                    <a:alpha val="60000"/>
                  </a:schemeClr>
                </a:glo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2000" fill="hold"/>
                                        <p:tgtEl>
                                          <p:spTgt spid="22530"/>
                                        </p:tgtEl>
                                        <p:attrNameLst>
                                          <p:attrName>ppt_x</p:attrName>
                                        </p:attrNameLst>
                                      </p:cBhvr>
                                      <p:tavLst>
                                        <p:tav tm="0">
                                          <p:val>
                                            <p:strVal val="#ppt_x"/>
                                          </p:val>
                                        </p:tav>
                                        <p:tav tm="100000">
                                          <p:val>
                                            <p:strVal val="#ppt_x"/>
                                          </p:val>
                                        </p:tav>
                                      </p:tavLst>
                                    </p:anim>
                                    <p:anim calcmode="lin" valueType="num">
                                      <p:cBhvr additive="base">
                                        <p:cTn id="8" dur="20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WordArt 2"/>
          <p:cNvSpPr>
            <a:spLocks noChangeArrowheads="1" noChangeShapeType="1" noTextEdit="1"/>
          </p:cNvSpPr>
          <p:nvPr/>
        </p:nvSpPr>
        <p:spPr bwMode="auto">
          <a:xfrm>
            <a:off x="2286000" y="5181600"/>
            <a:ext cx="4514850" cy="647700"/>
          </a:xfrm>
          <a:prstGeom prst="rect">
            <a:avLst/>
          </a:prstGeom>
        </p:spPr>
        <p:txBody>
          <a:bodyPr wrap="none" fromWordArt="1">
            <a:prstTxWarp prst="textPlain">
              <a:avLst>
                <a:gd name="adj" fmla="val 50000"/>
              </a:avLst>
            </a:prstTxWarp>
          </a:bodyPr>
          <a:lstStyle/>
          <a:p>
            <a:pPr algn="ctr"/>
            <a:r>
              <a:rPr lang="tr-TR"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p>
        </p:txBody>
      </p:sp>
      <p:pic>
        <p:nvPicPr>
          <p:cNvPr id="16387" name="Picture 4" descr="deprem"/>
          <p:cNvPicPr>
            <a:picLocks noChangeAspect="1" noChangeArrowheads="1"/>
          </p:cNvPicPr>
          <p:nvPr/>
        </p:nvPicPr>
        <p:blipFill>
          <a:blip r:embed="rId3" cstate="print"/>
          <a:srcRect/>
          <a:stretch>
            <a:fillRect/>
          </a:stretch>
        </p:blipFill>
        <p:spPr bwMode="auto">
          <a:xfrm>
            <a:off x="500034" y="1142984"/>
            <a:ext cx="7429552" cy="5572164"/>
          </a:xfrm>
          <a:prstGeom prst="rect">
            <a:avLst/>
          </a:prstGeom>
          <a:noFill/>
          <a:ln w="9525">
            <a:noFill/>
            <a:miter lim="800000"/>
            <a:headEnd/>
            <a:tailEnd/>
          </a:ln>
        </p:spPr>
      </p:pic>
      <p:sp>
        <p:nvSpPr>
          <p:cNvPr id="6" name="5 Metin kutusu"/>
          <p:cNvSpPr txBox="1"/>
          <p:nvPr/>
        </p:nvSpPr>
        <p:spPr>
          <a:xfrm>
            <a:off x="1071538" y="-140924"/>
            <a:ext cx="6552728"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endParaRPr lang="tr-TR" sz="9600" dirty="0"/>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2000" fill="hold"/>
                                        <p:tgtEl>
                                          <p:spTgt spid="24578"/>
                                        </p:tgtEl>
                                        <p:attrNameLst>
                                          <p:attrName>ppt_x</p:attrName>
                                        </p:attrNameLst>
                                      </p:cBhvr>
                                      <p:tavLst>
                                        <p:tav tm="0">
                                          <p:val>
                                            <p:strVal val="#ppt_x"/>
                                          </p:val>
                                        </p:tav>
                                        <p:tav tm="100000">
                                          <p:val>
                                            <p:strVal val="#ppt_x"/>
                                          </p:val>
                                        </p:tav>
                                      </p:tavLst>
                                    </p:anim>
                                    <p:anim calcmode="lin" valueType="num">
                                      <p:cBhvr additive="base">
                                        <p:cTn id="8" dur="20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WordArt 2"/>
          <p:cNvSpPr>
            <a:spLocks noChangeArrowheads="1" noChangeShapeType="1" noTextEdit="1"/>
          </p:cNvSpPr>
          <p:nvPr/>
        </p:nvSpPr>
        <p:spPr bwMode="auto">
          <a:xfrm>
            <a:off x="2286000" y="5181600"/>
            <a:ext cx="4514850" cy="647700"/>
          </a:xfrm>
          <a:prstGeom prst="rect">
            <a:avLst/>
          </a:prstGeom>
        </p:spPr>
        <p:txBody>
          <a:bodyPr wrap="none" fromWordArt="1">
            <a:prstTxWarp prst="textPlain">
              <a:avLst>
                <a:gd name="adj" fmla="val 50000"/>
              </a:avLst>
            </a:prstTxWarp>
          </a:bodyPr>
          <a:lstStyle/>
          <a:p>
            <a:pPr algn="ctr"/>
            <a:r>
              <a:rPr lang="tr-TR"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p>
        </p:txBody>
      </p:sp>
      <p:pic>
        <p:nvPicPr>
          <p:cNvPr id="16387" name="Picture 4" descr="deprem"/>
          <p:cNvPicPr>
            <a:picLocks noChangeAspect="1" noChangeArrowheads="1"/>
          </p:cNvPicPr>
          <p:nvPr/>
        </p:nvPicPr>
        <p:blipFill>
          <a:blip r:embed="rId3" cstate="print"/>
          <a:srcRect/>
          <a:stretch>
            <a:fillRect/>
          </a:stretch>
        </p:blipFill>
        <p:spPr bwMode="auto">
          <a:xfrm>
            <a:off x="36512" y="0"/>
            <a:ext cx="9144000" cy="6858000"/>
          </a:xfrm>
          <a:prstGeom prst="rect">
            <a:avLst/>
          </a:prstGeom>
          <a:noFill/>
          <a:ln w="9525">
            <a:noFill/>
            <a:miter lim="800000"/>
            <a:headEnd/>
            <a:tailEnd/>
          </a:ln>
        </p:spPr>
      </p:pic>
      <p:sp>
        <p:nvSpPr>
          <p:cNvPr id="6" name="5 Metin kutusu"/>
          <p:cNvSpPr txBox="1"/>
          <p:nvPr/>
        </p:nvSpPr>
        <p:spPr>
          <a:xfrm>
            <a:off x="1547664" y="188640"/>
            <a:ext cx="6552728"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DEPREM</a:t>
            </a:r>
            <a:endParaRPr lang="tr-TR" sz="9600" dirty="0"/>
          </a:p>
        </p:txBody>
      </p:sp>
      <p:sp>
        <p:nvSpPr>
          <p:cNvPr id="7" name="6 Metin kutusu"/>
          <p:cNvSpPr txBox="1"/>
          <p:nvPr/>
        </p:nvSpPr>
        <p:spPr>
          <a:xfrm>
            <a:off x="251520" y="2226344"/>
            <a:ext cx="8892480" cy="4154984"/>
          </a:xfrm>
          <a:prstGeom prst="rect">
            <a:avLst/>
          </a:prstGeom>
          <a:noFill/>
        </p:spPr>
        <p:txBody>
          <a:bodyPr wrap="square" rtlCol="0">
            <a:spAutoFit/>
          </a:bodyPr>
          <a:lstStyle/>
          <a:p>
            <a:pPr algn="just"/>
            <a:r>
              <a:rPr lang="tr-TR" sz="2400" b="1" dirty="0" smtClean="0">
                <a:solidFill>
                  <a:srgbClr val="FFFF00"/>
                </a:solidFill>
                <a:effectLst>
                  <a:glow rad="101600">
                    <a:schemeClr val="tx1">
                      <a:lumMod val="95000"/>
                      <a:lumOff val="5000"/>
                      <a:alpha val="60000"/>
                    </a:schemeClr>
                  </a:glow>
                </a:effectLst>
              </a:rPr>
              <a:t>Yerkabuğu içindeki kırılmalar nedeniyle ani olarak ortaya çıkan titreşimlerin dalgalar halinde yayılarak geçtikleri ortamları ve yer yüzeyini sarsma olayına "DEPREM" denir.</a:t>
            </a:r>
          </a:p>
          <a:p>
            <a:pPr algn="just"/>
            <a:r>
              <a:rPr lang="tr-TR" sz="2400" b="1" dirty="0" smtClean="0">
                <a:solidFill>
                  <a:srgbClr val="FFFF00"/>
                </a:solidFill>
                <a:effectLst>
                  <a:glow rad="101600">
                    <a:schemeClr val="tx1">
                      <a:lumMod val="95000"/>
                      <a:lumOff val="5000"/>
                      <a:alpha val="60000"/>
                    </a:schemeClr>
                  </a:glow>
                </a:effectLst>
              </a:rPr>
              <a:t>Deprem, insanın hareketsiz kabul ettiği ve güvenle ayağını bastığı toprağın da oynayacağını ve üzerinde bulunan tüm yapılarında hasar görüp, can kaybına uğrayacak şekilde yıkılabileceklerini gösteren bir doğa olayıdır.</a:t>
            </a:r>
          </a:p>
          <a:p>
            <a:pPr algn="just"/>
            <a:r>
              <a:rPr lang="tr-TR" sz="2400" b="1" dirty="0" smtClean="0">
                <a:solidFill>
                  <a:srgbClr val="FFFF00"/>
                </a:solidFill>
                <a:effectLst>
                  <a:glow rad="101600">
                    <a:schemeClr val="tx1">
                      <a:lumMod val="95000"/>
                      <a:lumOff val="5000"/>
                      <a:alpha val="60000"/>
                    </a:schemeClr>
                  </a:glow>
                </a:effectLst>
              </a:rPr>
              <a:t>Depremin nasıl oluştuğunu, deprem dalgalarının yeryuvarı içinde ne şekilde yayıldıklarını, ölçü aletleri ve yöntemlerini, kayıtların değerlendirilmesini ve deprem ile ilgili diğer konuları inceleyen bilim dalına "SİSMOLOJİ" </a:t>
            </a:r>
            <a:r>
              <a:rPr lang="tr-TR" sz="2400" dirty="0" smtClean="0">
                <a:solidFill>
                  <a:srgbClr val="FFFF00"/>
                </a:solidFill>
                <a:effectLst>
                  <a:glow rad="101600">
                    <a:schemeClr val="tx1">
                      <a:lumMod val="95000"/>
                      <a:lumOff val="5000"/>
                      <a:alpha val="60000"/>
                    </a:schemeClr>
                  </a:glow>
                </a:effectLst>
              </a:rPr>
              <a:t>denir.</a:t>
            </a:r>
            <a:endParaRPr lang="tr-TR" sz="2400" dirty="0">
              <a:solidFill>
                <a:srgbClr val="FFFF00"/>
              </a:solidFill>
              <a:effectLst>
                <a:glow rad="101600">
                  <a:schemeClr val="tx1">
                    <a:lumMod val="95000"/>
                    <a:lumOff val="5000"/>
                    <a:alpha val="60000"/>
                  </a:schemeClr>
                </a:glow>
              </a:effectLst>
            </a:endParaRP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2000" fill="hold"/>
                                        <p:tgtEl>
                                          <p:spTgt spid="24578"/>
                                        </p:tgtEl>
                                        <p:attrNameLst>
                                          <p:attrName>ppt_x</p:attrName>
                                        </p:attrNameLst>
                                      </p:cBhvr>
                                      <p:tavLst>
                                        <p:tav tm="0">
                                          <p:val>
                                            <p:strVal val="#ppt_x"/>
                                          </p:val>
                                        </p:tav>
                                        <p:tav tm="100000">
                                          <p:val>
                                            <p:strVal val="#ppt_x"/>
                                          </p:val>
                                        </p:tav>
                                      </p:tavLst>
                                    </p:anim>
                                    <p:anim calcmode="lin" valueType="num">
                                      <p:cBhvr additive="base">
                                        <p:cTn id="8" dur="20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300px-Lawine"/>
          <p:cNvPicPr>
            <a:picLocks noChangeAspect="1" noChangeArrowheads="1"/>
          </p:cNvPicPr>
          <p:nvPr/>
        </p:nvPicPr>
        <p:blipFill>
          <a:blip r:embed="rId4" cstate="print"/>
          <a:srcRect/>
          <a:stretch>
            <a:fillRect/>
          </a:stretch>
        </p:blipFill>
        <p:spPr bwMode="auto">
          <a:xfrm>
            <a:off x="0" y="0"/>
            <a:ext cx="8244408" cy="6858000"/>
          </a:xfrm>
          <a:prstGeom prst="rect">
            <a:avLst/>
          </a:prstGeom>
          <a:noFill/>
          <a:ln w="9525">
            <a:noFill/>
            <a:miter lim="800000"/>
            <a:headEnd/>
            <a:tailEnd/>
          </a:ln>
        </p:spPr>
      </p:pic>
      <p:sp>
        <p:nvSpPr>
          <p:cNvPr id="4" name="3 Metin kutusu"/>
          <p:cNvSpPr txBox="1"/>
          <p:nvPr/>
        </p:nvSpPr>
        <p:spPr>
          <a:xfrm>
            <a:off x="971600" y="-140924"/>
            <a:ext cx="6408712"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bg2">
                      <a:lumMod val="25000"/>
                      <a:alpha val="60000"/>
                    </a:schemeClr>
                  </a:glow>
                  <a:outerShdw dist="35921" dir="2700000" algn="ctr" rotWithShape="0">
                    <a:srgbClr val="C0C0C0">
                      <a:alpha val="79999"/>
                    </a:srgbClr>
                  </a:outerShdw>
                </a:effectLst>
                <a:latin typeface="Impact"/>
              </a:rPr>
              <a:t>çığ</a:t>
            </a:r>
            <a:endParaRPr lang="tr-TR" sz="9600" dirty="0">
              <a:effectLst>
                <a:glow rad="101600">
                  <a:schemeClr val="bg2">
                    <a:lumMod val="25000"/>
                    <a:alpha val="60000"/>
                  </a:schemeClr>
                </a:glow>
                <a:outerShdw dist="35921" dir="2700000" algn="ctr" rotWithShape="0">
                  <a:srgbClr val="C0C0C0">
                    <a:alpha val="79999"/>
                  </a:srgbClr>
                </a:outerShdw>
              </a:effectLst>
            </a:endParaRPr>
          </a:p>
        </p:txBody>
      </p:sp>
    </p:spTree>
  </p:cSld>
  <p:clrMapOvr>
    <a:masterClrMapping/>
  </p:clrMapOvr>
  <p:transition>
    <p:dissolve/>
    <p:sndAc>
      <p:stSnd>
        <p:snd r:embed="rId3" name="chimes.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300px-Lawine"/>
          <p:cNvPicPr>
            <a:picLocks noChangeAspect="1" noChangeArrowheads="1"/>
          </p:cNvPicPr>
          <p:nvPr/>
        </p:nvPicPr>
        <p:blipFill>
          <a:blip r:embed="rId4" cstate="print"/>
          <a:srcRect/>
          <a:stretch>
            <a:fillRect/>
          </a:stretch>
        </p:blipFill>
        <p:spPr bwMode="auto">
          <a:xfrm>
            <a:off x="0" y="0"/>
            <a:ext cx="8244408" cy="6858000"/>
          </a:xfrm>
          <a:prstGeom prst="rect">
            <a:avLst/>
          </a:prstGeom>
          <a:noFill/>
          <a:ln w="9525">
            <a:noFill/>
            <a:miter lim="800000"/>
            <a:headEnd/>
            <a:tailEnd/>
          </a:ln>
        </p:spPr>
      </p:pic>
      <p:sp>
        <p:nvSpPr>
          <p:cNvPr id="5" name="4 Metin kutusu"/>
          <p:cNvSpPr txBox="1"/>
          <p:nvPr/>
        </p:nvSpPr>
        <p:spPr>
          <a:xfrm>
            <a:off x="178372" y="1857364"/>
            <a:ext cx="7965528" cy="3970318"/>
          </a:xfrm>
          <a:prstGeom prst="rect">
            <a:avLst/>
          </a:prstGeom>
          <a:noFill/>
        </p:spPr>
        <p:txBody>
          <a:bodyPr wrap="square" rtlCol="0">
            <a:spAutoFit/>
          </a:bodyPr>
          <a:lstStyle/>
          <a:p>
            <a:pPr algn="just"/>
            <a:r>
              <a:rPr lang="tr-TR" sz="2800" b="1" dirty="0" smtClean="0">
                <a:solidFill>
                  <a:srgbClr val="FFFF00"/>
                </a:solidFill>
                <a:effectLst>
                  <a:glow rad="101600">
                    <a:schemeClr val="bg2">
                      <a:lumMod val="10000"/>
                      <a:alpha val="60000"/>
                    </a:schemeClr>
                  </a:glow>
                </a:effectLst>
              </a:rPr>
              <a:t> Farklı seslerden dolayı dağdan aşağıya doğru kayan büyük kar kütleleridir. Bol kar yağışı olduğunda, taze kar tabakasının alttaki eski tabakayla iyi kaynaşmaması sonucu,rüzgarın kaldırdığı büyük bir kar kitlesinin aşağı inerek alttaki kar tabakası üzerinde kayması sonucu, bir hayvan veya kayakçının oynak kar tabakasını çiğneyerek harekete geçirmesi sonucu çığ oluşabilir.</a:t>
            </a:r>
            <a:endParaRPr lang="tr-TR" sz="2800" b="1" dirty="0">
              <a:solidFill>
                <a:srgbClr val="FFFF00"/>
              </a:solidFill>
              <a:effectLst>
                <a:glow rad="101600">
                  <a:schemeClr val="bg2">
                    <a:lumMod val="10000"/>
                    <a:alpha val="60000"/>
                  </a:schemeClr>
                </a:glow>
              </a:effectLst>
            </a:endParaRPr>
          </a:p>
        </p:txBody>
      </p:sp>
      <p:sp>
        <p:nvSpPr>
          <p:cNvPr id="6" name="5 Metin kutusu"/>
          <p:cNvSpPr txBox="1"/>
          <p:nvPr/>
        </p:nvSpPr>
        <p:spPr>
          <a:xfrm>
            <a:off x="971600" y="-140924"/>
            <a:ext cx="6408712" cy="1569660"/>
          </a:xfrm>
          <a:prstGeom prst="rect">
            <a:avLst/>
          </a:prstGeom>
          <a:noFill/>
        </p:spPr>
        <p:txBody>
          <a:bodyPr wrap="square" rtlCol="0">
            <a:spAutoFit/>
          </a:bodyPr>
          <a:lstStyle/>
          <a:p>
            <a:pPr algn="ctr"/>
            <a:r>
              <a:rPr lang="tr-TR" sz="9600" kern="10" dirty="0" smtClean="0">
                <a:ln w="9525">
                  <a:noFill/>
                  <a:round/>
                  <a:headEnd/>
                  <a:tailEnd/>
                </a:ln>
                <a:gradFill rotWithShape="1">
                  <a:gsLst>
                    <a:gs pos="0">
                      <a:srgbClr val="FFFF00"/>
                    </a:gs>
                    <a:gs pos="100000">
                      <a:srgbClr val="FF9933"/>
                    </a:gs>
                  </a:gsLst>
                  <a:path path="rect">
                    <a:fillToRect l="50000" t="50000" r="50000" b="50000"/>
                  </a:path>
                </a:gradFill>
                <a:effectLst>
                  <a:glow rad="101600">
                    <a:schemeClr val="bg2">
                      <a:lumMod val="25000"/>
                      <a:alpha val="60000"/>
                    </a:schemeClr>
                  </a:glow>
                  <a:outerShdw dist="35921" dir="2700000" algn="ctr" rotWithShape="0">
                    <a:srgbClr val="C0C0C0">
                      <a:alpha val="79999"/>
                    </a:srgbClr>
                  </a:outerShdw>
                </a:effectLst>
                <a:latin typeface="Impact"/>
              </a:rPr>
              <a:t>çığ</a:t>
            </a:r>
            <a:endParaRPr lang="tr-TR" sz="9600" dirty="0">
              <a:effectLst>
                <a:glow rad="101600">
                  <a:schemeClr val="bg2">
                    <a:lumMod val="25000"/>
                    <a:alpha val="60000"/>
                  </a:schemeClr>
                </a:glow>
                <a:outerShdw dist="35921" dir="2700000" algn="ctr" rotWithShape="0">
                  <a:srgbClr val="C0C0C0">
                    <a:alpha val="79999"/>
                  </a:srgbClr>
                </a:outerShdw>
              </a:effectLst>
            </a:endParaRPr>
          </a:p>
        </p:txBody>
      </p:sp>
    </p:spTree>
  </p:cSld>
  <p:clrMapOvr>
    <a:masterClrMapping/>
  </p:clrMapOvr>
  <p:transition>
    <p:dissolve/>
    <p:sndAc>
      <p:stSnd>
        <p:snd r:embed="rId3"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a:spLocks noGrp="1"/>
          </p:cNvSpPr>
          <p:nvPr>
            <p:ph type="title"/>
          </p:nvPr>
        </p:nvSpPr>
        <p:spPr>
          <a:xfrm>
            <a:off x="-71470" y="-285776"/>
            <a:ext cx="8286808" cy="2071702"/>
          </a:xfrm>
        </p:spPr>
        <p:txBody>
          <a:bodyPr>
            <a:normAutofit/>
          </a:bodyPr>
          <a:lstStyle/>
          <a:p>
            <a:pPr algn="ctr"/>
            <a:r>
              <a:rPr lang="tr-TR" dirty="0" err="1" smtClean="0"/>
              <a:t>Fİzİkİ</a:t>
            </a:r>
            <a:r>
              <a:rPr lang="tr-TR" dirty="0" smtClean="0"/>
              <a:t> HARİTADA FARKLI RENKLER HANGİ YÜZEY ŞEKİLLERİNİN GÖSTERİR</a:t>
            </a:r>
            <a:endParaRPr lang="tr-TR" dirty="0"/>
          </a:p>
        </p:txBody>
      </p:sp>
      <p:pic>
        <p:nvPicPr>
          <p:cNvPr id="6" name="Picture 2" descr="http://t2.gstatic.com/images?q=tbn:ANd9GcS1H3kqd-3i21-bEaM-05EDVcrzvhUH1RU9ON0Op9XkvlNrFFfS-Q"/>
          <p:cNvPicPr>
            <a:picLocks noChangeAspect="1" noChangeArrowheads="1"/>
          </p:cNvPicPr>
          <p:nvPr/>
        </p:nvPicPr>
        <p:blipFill>
          <a:blip r:embed="rId3" cstate="print"/>
          <a:srcRect/>
          <a:stretch>
            <a:fillRect/>
          </a:stretch>
        </p:blipFill>
        <p:spPr bwMode="auto">
          <a:xfrm>
            <a:off x="467544" y="1772816"/>
            <a:ext cx="7272808" cy="4464496"/>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cografya.gen.tr/egitim/bolgeler/bolgeler.jpg"/>
          <p:cNvPicPr>
            <a:picLocks noChangeAspect="1" noChangeArrowheads="1"/>
          </p:cNvPicPr>
          <p:nvPr/>
        </p:nvPicPr>
        <p:blipFill>
          <a:blip r:embed="rId3" cstate="print"/>
          <a:srcRect/>
          <a:stretch>
            <a:fillRect/>
          </a:stretch>
        </p:blipFill>
        <p:spPr bwMode="auto">
          <a:xfrm>
            <a:off x="179512" y="1124744"/>
            <a:ext cx="7537925" cy="4464496"/>
          </a:xfrm>
          <a:prstGeom prst="rect">
            <a:avLst/>
          </a:prstGeom>
          <a:noFill/>
        </p:spPr>
      </p:pic>
      <p:sp>
        <p:nvSpPr>
          <p:cNvPr id="6" name="1 Başlık"/>
          <p:cNvSpPr>
            <a:spLocks noGrp="1"/>
          </p:cNvSpPr>
          <p:nvPr>
            <p:ph type="title"/>
          </p:nvPr>
        </p:nvSpPr>
        <p:spPr>
          <a:xfrm>
            <a:off x="323528" y="320040"/>
            <a:ext cx="7372672" cy="588680"/>
          </a:xfrm>
        </p:spPr>
        <p:txBody>
          <a:bodyPr>
            <a:normAutofit fontScale="90000"/>
          </a:bodyPr>
          <a:lstStyle/>
          <a:p>
            <a:pPr algn="ctr"/>
            <a:r>
              <a:rPr lang="tr-TR" dirty="0" smtClean="0"/>
              <a:t>TÜRKİYE’NİN COĞRAFİ BÖLGELERİ</a:t>
            </a:r>
            <a:endParaRPr lang="tr-TR"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588680"/>
          </a:xfrm>
        </p:spPr>
        <p:txBody>
          <a:bodyPr>
            <a:normAutofit/>
          </a:bodyPr>
          <a:lstStyle/>
          <a:p>
            <a:pPr algn="ctr"/>
            <a:r>
              <a:rPr lang="tr-TR" dirty="0" smtClean="0"/>
              <a:t>MARMARA BÖLGESİ</a:t>
            </a:r>
            <a:endParaRPr lang="tr-TR" dirty="0"/>
          </a:p>
        </p:txBody>
      </p:sp>
      <p:sp>
        <p:nvSpPr>
          <p:cNvPr id="7" name="6 Metin kutusu"/>
          <p:cNvSpPr txBox="1"/>
          <p:nvPr/>
        </p:nvSpPr>
        <p:spPr>
          <a:xfrm>
            <a:off x="179512" y="3717032"/>
            <a:ext cx="7920880" cy="3046988"/>
          </a:xfrm>
          <a:prstGeom prst="rect">
            <a:avLst/>
          </a:prstGeom>
          <a:noFill/>
        </p:spPr>
        <p:txBody>
          <a:bodyPr wrap="square" rtlCol="0">
            <a:spAutoFit/>
          </a:bodyPr>
          <a:lstStyle/>
          <a:p>
            <a:pPr algn="just"/>
            <a:r>
              <a:rPr lang="tr-TR" sz="2400" dirty="0" smtClean="0"/>
              <a:t>Bölgede genel olarak alçak tepelik alanlar, ovalar ve dalgalı düzlükler görürüz.</a:t>
            </a:r>
          </a:p>
          <a:p>
            <a:pPr algn="just"/>
            <a:endParaRPr lang="tr-TR" sz="2400" dirty="0" smtClean="0"/>
          </a:p>
          <a:p>
            <a:r>
              <a:rPr lang="tr-TR" sz="2400" dirty="0" smtClean="0"/>
              <a:t>Bölgenin Karadeniz, Marmara ve Ege denizine kıyıları vardır.</a:t>
            </a:r>
          </a:p>
          <a:p>
            <a:endParaRPr lang="tr-TR" sz="2400" dirty="0" smtClean="0"/>
          </a:p>
          <a:p>
            <a:r>
              <a:rPr lang="tr-TR" sz="2400" dirty="0" smtClean="0"/>
              <a:t>Boğazlar, denizlerin karalar arasında daralmış bölümleridir.</a:t>
            </a:r>
          </a:p>
        </p:txBody>
      </p:sp>
      <p:pic>
        <p:nvPicPr>
          <p:cNvPr id="6" name="Picture 2" descr="http://img3.imageshack.us/img3/2305/7marmarabolgesi.png"/>
          <p:cNvPicPr>
            <a:picLocks noChangeAspect="1" noChangeArrowheads="1"/>
          </p:cNvPicPr>
          <p:nvPr/>
        </p:nvPicPr>
        <p:blipFill>
          <a:blip r:embed="rId3" cstate="print"/>
          <a:srcRect/>
          <a:stretch>
            <a:fillRect/>
          </a:stretch>
        </p:blipFill>
        <p:spPr bwMode="auto">
          <a:xfrm>
            <a:off x="-1" y="908720"/>
            <a:ext cx="8172401" cy="2880320"/>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a:spLocks noGrp="1"/>
          </p:cNvSpPr>
          <p:nvPr>
            <p:ph type="title"/>
          </p:nvPr>
        </p:nvSpPr>
        <p:spPr>
          <a:xfrm>
            <a:off x="457200" y="320040"/>
            <a:ext cx="7242048" cy="588680"/>
          </a:xfrm>
        </p:spPr>
        <p:txBody>
          <a:bodyPr>
            <a:normAutofit/>
          </a:bodyPr>
          <a:lstStyle/>
          <a:p>
            <a:pPr algn="ctr"/>
            <a:r>
              <a:rPr lang="tr-TR" dirty="0" smtClean="0"/>
              <a:t>MARMARA BÖLGESİ</a:t>
            </a:r>
            <a:endParaRPr lang="tr-TR" dirty="0"/>
          </a:p>
        </p:txBody>
      </p:sp>
      <p:sp>
        <p:nvSpPr>
          <p:cNvPr id="6" name="5 Metin kutusu"/>
          <p:cNvSpPr txBox="1"/>
          <p:nvPr/>
        </p:nvSpPr>
        <p:spPr>
          <a:xfrm>
            <a:off x="323528" y="836712"/>
            <a:ext cx="4104456" cy="5632311"/>
          </a:xfrm>
          <a:prstGeom prst="rect">
            <a:avLst/>
          </a:prstGeom>
          <a:noFill/>
          <a:ln>
            <a:solidFill>
              <a:schemeClr val="bg1"/>
            </a:solidFill>
          </a:ln>
        </p:spPr>
        <p:txBody>
          <a:bodyPr wrap="square" rtlCol="0">
            <a:spAutoFit/>
          </a:bodyPr>
          <a:lstStyle/>
          <a:p>
            <a:endParaRPr lang="tr-TR" sz="2400" dirty="0" smtClean="0">
              <a:solidFill>
                <a:srgbClr val="FF0000"/>
              </a:solidFill>
            </a:endParaRPr>
          </a:p>
          <a:p>
            <a:r>
              <a:rPr lang="tr-TR" sz="2400" dirty="0" smtClean="0">
                <a:solidFill>
                  <a:srgbClr val="FF0000"/>
                </a:solidFill>
              </a:rPr>
              <a:t>Başlıca Dağları : </a:t>
            </a:r>
            <a:r>
              <a:rPr lang="tr-TR" sz="2400" dirty="0" smtClean="0"/>
              <a:t>Samanlı Dağları, Uludağ, Biga, Yıldız dağları, Koru Dağları</a:t>
            </a:r>
          </a:p>
          <a:p>
            <a:endParaRPr lang="tr-TR" sz="2400" dirty="0" smtClean="0"/>
          </a:p>
          <a:p>
            <a:r>
              <a:rPr lang="tr-TR" sz="2400" dirty="0" smtClean="0">
                <a:solidFill>
                  <a:srgbClr val="FF0000"/>
                </a:solidFill>
              </a:rPr>
              <a:t>Başlıca Akarsuları : </a:t>
            </a:r>
            <a:r>
              <a:rPr lang="tr-TR" sz="2400" dirty="0" smtClean="0"/>
              <a:t>Sakarya, Meriç, Ergene nehirleri</a:t>
            </a:r>
          </a:p>
          <a:p>
            <a:endParaRPr lang="tr-TR" sz="2400" dirty="0" smtClean="0"/>
          </a:p>
          <a:p>
            <a:r>
              <a:rPr lang="tr-TR" sz="2400" dirty="0" smtClean="0">
                <a:solidFill>
                  <a:srgbClr val="FF0000"/>
                </a:solidFill>
              </a:rPr>
              <a:t>Başlıca Gölleri :</a:t>
            </a:r>
            <a:r>
              <a:rPr lang="tr-TR" sz="2400" dirty="0" smtClean="0"/>
              <a:t>İznik, Sapanca, Manyas, Ulubat</a:t>
            </a:r>
          </a:p>
          <a:p>
            <a:endParaRPr lang="tr-TR" sz="2400" dirty="0" smtClean="0"/>
          </a:p>
          <a:p>
            <a:r>
              <a:rPr lang="tr-TR" sz="2400" dirty="0" smtClean="0">
                <a:solidFill>
                  <a:srgbClr val="FF0000"/>
                </a:solidFill>
              </a:rPr>
              <a:t>Başlıca Ovaları : </a:t>
            </a:r>
            <a:r>
              <a:rPr lang="tr-TR" sz="2400" dirty="0" smtClean="0"/>
              <a:t> Sakarya, Ergene, Bursa Ovalarıdır.</a:t>
            </a:r>
          </a:p>
          <a:p>
            <a:endParaRPr lang="tr-TR" sz="2400" dirty="0" smtClean="0"/>
          </a:p>
          <a:p>
            <a:r>
              <a:rPr lang="tr-TR" sz="2400" dirty="0" smtClean="0"/>
              <a:t> </a:t>
            </a:r>
            <a:endParaRPr lang="tr-TR" sz="2400" dirty="0"/>
          </a:p>
        </p:txBody>
      </p:sp>
      <p:pic>
        <p:nvPicPr>
          <p:cNvPr id="7" name="Picture 8" descr="http://www.nkfu.com/wp-content/uploads/2012/11/marmara-b%C3%B6lgesi-haritasi.jpg">
            <a:hlinkClick r:id="rId3"/>
          </p:cNvPr>
          <p:cNvPicPr>
            <a:picLocks noChangeAspect="1" noChangeArrowheads="1"/>
          </p:cNvPicPr>
          <p:nvPr/>
        </p:nvPicPr>
        <p:blipFill>
          <a:blip r:embed="rId4" cstate="print"/>
          <a:srcRect/>
          <a:stretch>
            <a:fillRect/>
          </a:stretch>
        </p:blipFill>
        <p:spPr bwMode="auto">
          <a:xfrm>
            <a:off x="4355976" y="980728"/>
            <a:ext cx="3816424" cy="4536504"/>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320040"/>
            <a:ext cx="7239000" cy="588680"/>
          </a:xfrm>
        </p:spPr>
        <p:txBody>
          <a:bodyPr>
            <a:normAutofit/>
          </a:bodyPr>
          <a:lstStyle/>
          <a:p>
            <a:pPr algn="ctr"/>
            <a:r>
              <a:rPr lang="tr-TR" dirty="0" smtClean="0"/>
              <a:t>EGE BÖLGESİ</a:t>
            </a:r>
            <a:endParaRPr lang="tr-TR" dirty="0"/>
          </a:p>
        </p:txBody>
      </p:sp>
      <p:sp>
        <p:nvSpPr>
          <p:cNvPr id="22530" name="AutoShape 2"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2532" name="AutoShape 4"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8" name="7 Metin kutusu"/>
          <p:cNvSpPr txBox="1"/>
          <p:nvPr/>
        </p:nvSpPr>
        <p:spPr>
          <a:xfrm>
            <a:off x="4211960" y="1052736"/>
            <a:ext cx="3960440" cy="5262979"/>
          </a:xfrm>
          <a:prstGeom prst="rect">
            <a:avLst/>
          </a:prstGeom>
          <a:noFill/>
        </p:spPr>
        <p:txBody>
          <a:bodyPr wrap="square" rtlCol="0">
            <a:spAutoFit/>
          </a:bodyPr>
          <a:lstStyle/>
          <a:p>
            <a:r>
              <a:rPr lang="tr-TR" sz="2400" dirty="0" smtClean="0">
                <a:latin typeface="+mj-lt"/>
              </a:rPr>
              <a:t>Ege Bölgesi’nin kıyıları çok girintili çıkıntılıdır.Bu durumun nedeni dağların denize dik uzanmasıdır.Bu yüzden kıyıda çok fazla koy,körfez,ada ve yarımada vardır.kıyılardan iç kesimlere gidildikçe yükselti artar.</a:t>
            </a:r>
          </a:p>
          <a:p>
            <a:endParaRPr lang="tr-TR" sz="2400" dirty="0" smtClean="0">
              <a:latin typeface="+mj-lt"/>
            </a:endParaRPr>
          </a:p>
          <a:p>
            <a:r>
              <a:rPr lang="tr-TR" sz="2400" dirty="0" smtClean="0">
                <a:solidFill>
                  <a:srgbClr val="FF0000"/>
                </a:solidFill>
              </a:rPr>
              <a:t>Başlıca  Ovaları  :</a:t>
            </a:r>
            <a:r>
              <a:rPr lang="tr-TR" sz="2400" dirty="0" smtClean="0"/>
              <a:t>Bakırçay,Gediz</a:t>
            </a:r>
            <a:r>
              <a:rPr lang="tr-TR" sz="2400" dirty="0" smtClean="0">
                <a:solidFill>
                  <a:srgbClr val="FF0000"/>
                </a:solidFill>
              </a:rPr>
              <a:t> </a:t>
            </a:r>
            <a:r>
              <a:rPr lang="tr-TR" sz="2400" dirty="0" smtClean="0"/>
              <a:t>,Küçük Menderes,Büyük Menderes</a:t>
            </a:r>
            <a:endParaRPr lang="tr-TR" sz="2400" dirty="0" smtClean="0">
              <a:solidFill>
                <a:srgbClr val="FF0000"/>
              </a:solidFill>
            </a:endParaRPr>
          </a:p>
          <a:p>
            <a:endParaRPr lang="tr-TR" sz="2400" dirty="0" smtClean="0">
              <a:latin typeface="+mj-lt"/>
            </a:endParaRPr>
          </a:p>
        </p:txBody>
      </p:sp>
      <p:pic>
        <p:nvPicPr>
          <p:cNvPr id="17410" name="Picture 2" descr="http://t0.gstatic.com/images?q=tbn:ANd9GcRM6dUfKcxFyHzCZPeA5-aesynnASulDeQoSRG3UwnZn0lBFJ89lQXQfSWQ2A"/>
          <p:cNvPicPr>
            <a:picLocks noChangeAspect="1" noChangeArrowheads="1"/>
          </p:cNvPicPr>
          <p:nvPr/>
        </p:nvPicPr>
        <p:blipFill>
          <a:blip r:embed="rId3" cstate="print"/>
          <a:srcRect/>
          <a:stretch>
            <a:fillRect/>
          </a:stretch>
        </p:blipFill>
        <p:spPr bwMode="auto">
          <a:xfrm>
            <a:off x="179512" y="980728"/>
            <a:ext cx="3821541" cy="4968552"/>
          </a:xfrm>
          <a:prstGeom prst="rect">
            <a:avLst/>
          </a:prstGeom>
          <a:noFill/>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320040"/>
            <a:ext cx="7239000" cy="588680"/>
          </a:xfrm>
        </p:spPr>
        <p:txBody>
          <a:bodyPr>
            <a:normAutofit/>
          </a:bodyPr>
          <a:lstStyle/>
          <a:p>
            <a:pPr algn="ctr"/>
            <a:r>
              <a:rPr lang="tr-TR" dirty="0" smtClean="0"/>
              <a:t>EGE BÖLGESİ</a:t>
            </a:r>
            <a:endParaRPr lang="tr-TR" dirty="0"/>
          </a:p>
        </p:txBody>
      </p:sp>
      <p:sp>
        <p:nvSpPr>
          <p:cNvPr id="22530" name="AutoShape 2"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2532" name="AutoShape 4" descr="data:image/jpeg;base64,/9j/4AAQSkZJRgABAQAAAQABAAD/2wCEAAkGBhQSERUUExQVFRUWFxcYGRcXFxgXFhgXGB8YGRoYHB8YHSYeGB4jHBcYHy8hIycqLCwtGB4xNTEqNSYrLSkBCQoKDgwOGg8PGjQkHyU0LywsKSwsLy8yLCwsLCwsLCosLCwtLyw0LCwsLCksLCwvLCwvLCwsLCwsLCwsLCwsLP/AABEIAMkA+wMBIgACEQEDEQH/xAAbAAACAwEBAQAAAAAAAAAAAAAEBQEDBgIAB//EAEQQAAIBAgQDBgIGBwcEAgMAAAECEQMhAAQSMQVBUQYTImFxgTKRFEJScqGxIzNTssHS8BVDYqLR4fEWJIKSB2M0c4P/xAAbAQACAwEBAQAAAAAAAAAAAAADBAECBQYAB//EADIRAAEEAAQCBwgDAQEAAAAAAAEAAgMRBBIhMUFRExQiMmGR8AVScYGhscHRQuHxUxX/2gAMAwEAAhEDEQA/APqmXZ2UE1al52Kgbn/Di3Q37Wp81/lxxkv1a+/5nFrMBckD1t+eGAAs9z3XuqqusKSKlViATAKyfIeHC7LjNMRrrOk7L4J/cMAdT5dcNKl4HIn8B/QxYlIDYAYRxWLbD2QNUzBG6TtE6LkUm/a1Pmv8uJFJv2tT5r/LizEjGJ1iT3itDKFV3LftanzX+XHu6b9rU+a/y4ux6cW6eT3ioyhUNTYC9WoPdf5cRB/bP03Tfp8O+Ae1HBzmss1EGNTU5MkWV1YxHOBbzxkm7HZkUWFSvSRmqnMvU8RH0kpTVT9XSq1NbDf6ljgzHucLL6UUOS3Mm/6Z7b+JLevhtj1/2z/NP5cYuv2LqVjVqaqR78ZiQDAArqmkhwgZxAYaWJAkMLjFdLsHmCtVKlZNNY0hUbxMdFAVVprHhvp7gnxC6NvztmP/AEU0OS3F5jvnnpKT+7iQjH++qfNP5cY09m66VRm6j0jUQo7SdKnu6Hdl9ejWo1jUVnSQTN8N+yPBKuVV0eotRXK1AwBB7xhFWQSbMQHmd2awwN8jwLD1IaOSed0/7Wp/k/lx7un/AG1T/J/Ji7HLMAOmAdYl94qco5Kru3/bVP8AJ/Jj3dP+2qf5P5ML/wDqSkbgVWXk60nZD6EC/rEeeCslxWnVJCNdd1IKsPMhgDHniesSe8iGAgWW/RXd0/7ap/k/kx7u3/bVP8n8mLcTj3WJfeVMo5Knu3/bVP8AJ/JiO7f9tU/yfyYuxOPdYk95RlHJDsrgSa1QD/w/kwv4Xma1YtU71xSNqYhNTAbufDseQ6X546482oU6IMd80Mf/AK1Gp/mAB74ZU6YAAAgAQMX6eSu8i9G1rLI1P2SJe0ynMtlhWrGohOoRThVCqxcnTZfEB1Jm1pwvft/S7pKoq5gh3qIBFFWBpjUSdcASpBF7gjBPaThGVpJUzFUOCz+JkaHJqhaJWZEKREiYETjNVv7OhWp0GenpZqqidFJBNBqjASOTXU/UkdcNxyFwuygFoWkftnTDae/rz9HOY+FPg069N1Hj030nkcC1u3yJpDPmVdiBoYUFIlRUBJYhYKm0HqOWBKnC8g1E1iKjk1TRDSTWd4NE0wZuCoPQQJwN3eSNSkn/AHIrGGDFgHA/UgHUbwFgBQbXEziwf8VGVM85/wDIFNBUArVi9NmUqQgugDG4U2INiJmDhrwrjzV6tSkGzCtTC6iwpafFcAFQRMQY3AI64yaUMhmXQqlQmpVenrJKk94rM20zemfCYKybCYOz4J2eTLau7aoQxJId9QkmSb3nzxWSUtG5tSG2mOh/21T/ACfyYDHFKikjVMMwkgTYnoAMd8azxpUWZY1GFWebMYHr19sKkVxIZtTamkxE+I8hj2Hkc46lWfH2cyd8P/VL6fxOLK+WV10uJB/qfI4p4c47pPu4JBxuhYTtyhsllBT0oCSAGMnzItbBuKKVzq5bD53PvA+WL8c5jnB8xIWvh25YxanFVfMqg1OyqOrEKPmcD8R4xSoLNVwvRfrMeiqLsfTGPzHGBUY1HE1WVjSRlLJSAIAWBbWZBZvYGBhB3Z1TbWCrcaH3+C0dXtDrtl07z/GxKUh6GNT/APiI88Isx2jzdNyC1IwY0mmQvUAEPO3rjk1SykVA3ickG7W0ldIDARvIMQN8U0MrRYhAWUljGoK3iOkzO92UYWdO4HU18r+qkyM2jr5636+S1PAeNfSaZOnQ6nS6zMGJBB5ggggwPwxkuE9h8xSQBlpMF+j66RZdNbuu9DAlKSrH6RWGsMxKAM0YddmsoKeZqBDqUUaYcjbXqbQPXTq9iManD0M5DbHFVkYAfL7LIcK7P5mizwEC1KRQFah/7eauYdQgK+MItZAPh+DkIwtqdi8wUC91l1UNlyUUoS5pLVV3JekVbUXUjvFZvik2GPoMY9gonddoVBYHiHY6u7saaU01UGpyXUxNBqQUaaSmmdZHwnuyJOgNjT1OPUaTd27FSoUMSraASAQC0aRa9zzw2IxneI0tGa3gV0seQqUuo5go23+E4XnmcW2Rsjwsa4kHl6+lp9TqhgCCCDcEGQR5EWOM92lDZhvo6GygVKnQn+7pnyJBYjoB1xTmcvTpN4GqUXb6tExquBOggqbneMBcGzblzoV2Qu2p2uakkxVJI6LAAtuLQMKdPbMzN/FFDWsN38P2i6Garoy03RW28SGLdIIAn35YJzNE1QrodDqTpePECLFWHNTEFefrfDPlihMuwYwQFN4i4Y7weh39ZxliXtZhoVLCWHe1TS7R6BGYpvTPNlUvTPmCskejARhhk+MUav6uojHoGE/Lf8MCmjy+XpgbMcIRx41U9DFx6EXHth9uNH8gr5Ina7evXFPpxOM3l+JVqHhcNWpjZ1vVUf4h/eeov5HDnI8Tp1lmm4Yc43HkQbqfXDrSHC2oMkLma8OaD48dDUKvKnUhvu1Ron/2K4ag4RZ6n9Lqmj/c0iO8vGupuKcjku584HLBI7PU1/Vl6R/+tyB8jKn5YLWiu4NytDjr+Nx+URxnhSZmkaVQsFJVpUwQUIYbg8wMI37D5ZVI1VEDBlqHvNPeq7Fyr2gjUTtG5GxjDX+xJ+KvmG//AKaf3AMTT7P0Ab01Y9Xlz83nBGvLRQKFlj4n6JOvZ3KhWQV2Cmoaqr3qRTqE6taWsZJEGRBIjFWU7I5Sm6vTqlWUEWqIQ0sXMyLeIn4Y8oxoxwmj+yp/+i/6Yg8Iofsqf/ov+mLdK7mvZYvFJsj2Py61RWVnd1ZWBL6vhDAAkDxQHa5k9SYxpUwtqcAoH+7VT1XwH5rBxx/ZLr+rr1B5PFQf5hq/HFXOLtypys4HzH6tV5umPpid5cNT/RzsHU+L3IIM9MRUHib77/vHHZ4bVd6Zq1EIptqGlCpJgi8sbX5Y5f4m++/7xwzhu8qYgimgFC5eoAiyQCQDBMG8x84PyOCqGfAlQ42OxEjzHSP4YHfh1H6MlWomptCAXYST8Itt8Rv5nrhXTRBMU0uCDd7g3NtXz/3x1IeHCiFyzoqcSCmOUydZhC514gRIpEwdo8F7eeLj2V1N+lzFeoOhdgPkpCj5YRikOg2jbl7zhlwWuUqQGUBokGBq5WMbgEmJvt6JHBw7gJ/rk1Vm8tPsmeU7LZenJWmJ67H3I3wTV4XRVSSgAHO8/hfC7tJxJqSMwq91Ckm2o+EzOkA2IBvPS2Ej8Qr1kRtaxGseAyA9wL3mI9L+UAxDoYGZnAeSpb5DZNprma9MMSsBbAC/5eZwrq0ataqtFVVCwL6yAdKCAWt8RlgAOpvYYo4dBUd44cBiWCg6ogkTfaAdjy9sG0czrNN6PeU9CuusAOAsBwjBlgyVtcEFRc6hjlJJC+UucNOK1cNE27d8v7Wq4Xw1KFMIkxuSTLMx3ZjzJ/22wbj56e0malT3x3CmKCIgJIA+ME9bz9Xzs77K9rBXXRVKrWkx9UVV5Mk7nkQL2mIOGqvZMFuayDfn+lqMQcQDicVQqUHGK4pn/peZ0UKwU0J0wfjYwtQyAbKPD5knlh/2qrumWfQSGYokjcB2VCR0MNvywmbgcPqokUj3awNIKgiQLEbjad7nrheeVrBR4+tUxGMrcw46fv70oXI0VkNVBaI/wg+G5XZjKKSTuRjvId4jHTDrJsIEwBcGwJHMWwHW4iVVBWVhe5KQCQG+IA/pCx0xABknbDtM3TWmzpDKAbIZB0yDHuCJ8sZsrZB3tb8l6iSvU+IHvAjKEnYEgk/Lb3xPEeKpRALzBm4ExEe535A4U5njSprJokk3BQk6iNOzECLsgHqTyOO6faKQ3gJAIA1eHVOsg2B5JO25AxUYZ1hxbp8VYXxVo7S0J06pv9lp6yLT7454hnhUy2uk5ElIJix1Lvq2AO5NvXAeczyZgGiUqIKrBWYFqdQr4SGUqJ/hA88P3QACMFcGxkGjfirgWVijxQ869QE8jS9LG/2TuLXnc4dUsr3io+nxaRFUMUf18N77wThtpnA2fzfdoSBJAJi2w33Ik9B54N02cgMFH1ypFFs1tB5PvMsNCVVi7Bai6p1EknUkNMz8QPvhllu0xkCtSZJIAcSacsYG4DLJPMYTL2iSm19fMnY7Ei8bXFgOWOc92mo1aZp+MMWUrCgkMCGUkTtMAg+Y5YbD32OyTzPoflVJDnduvz6+S3M4+es+YpZgir9IWnUr1e4FEqNVRqpbxzbSaUEarRqjxYa5Lt6gBFdSrBtOoR3bG5sSfDIEgG5kROLuLdqkajU7mS+moFYRIfS2grN2JYCIw9FmB2u0o9hbuhuP5rOjOI1FHOXpBVcAj9IakgsF3bR4L8ofCDLPxfuzSYVNb0qKrVlV0lmZ3ck2VwsUz1MHHOVGdqIFzIzRoF0NRlV+9/V7KGXvI7yZIEXAFpwy4Tn8+tKulRKvfmjT7j9HKagh1eKNAaeRMarYbrKK09etUHcoenmuIu4OmulTTlwFP/48jUK+rlBIBEXuI545p5nPr3bAZox3RzAcajrDnX3YG6aN9Ph2jnirM5nPEqEGbFMVLuwqFyugbhaYqKNc8iJmDGOuJ/TTUqqozDowGmUIVQGpEWIIa2o6laYnUAdrV8FCdtm802ahVrCk1ei6krCih3ZDqZ2PeR4d5vthy3xN99/3jhtTW3thXF2++/7zYHA63bcFLxoq8nXR8vTRlJGhL9CAII9DfC/OcLddTKNaiTKkFoHUWv6dMXcN/U0/uL+QwVSr6TIN8dOI9NFzRlOY2lK5hAmkIrMRJdhsSNlG9us7ycUJTLHSASTsBva9vlhhWSizssNTY3mZSTe45A4oPC6gMAAncFXX1kXB/DEFpG6u17XbFP8AhtUVqSlwGIkGRNxzvsSIPvhFx/hxKusESSQQSLAggg8yIHnhxwPhrUhLNOoKSIghuc3MnlijjvFlX9HpJIIJPT+gd9r88ZPtGON0RLjVagpmIm0hyvCKNOgsIajQXUJ+sYgXEmyxtbn+KriXa9qrdzSpikEs2syVJAiVTeQdpM84OHL5ZUGoatTAwA0et+QuP+SBgNs/TU6W0wOSgiREySZMQDa0wehGOUjjF5pdeX+LSdLpTUPSzJFFw3jvq1BTTAAMbGZEEnrF8U0M8hYK1IMpsdcaT5rPOdovvtg2lXSoUCgBWBJYJsBuSxHpbzwTx/J5etlmpDT3qrqUAEOH8SDlIJMiD8oxDnRh2UNOvHl41/itG1/eBqkVS41UpaO5Zqqs2kUqvxA2JC1NxAP1w22+HfDO09KsdJmnUkjRUGkkqSCFPw1III8JOPlXBWanVOijTd6QRWEuoY7zLCGJI5RF8bTs7VevTZcygh2fSjnvJEkzcCwuAYtHLneR5hFO18eOvgnIpGyg5xrzH5Wv4hlFq0npts6lSeYnY+oN/bCXhNcuksRrXUlQcg6Eq3zIn0OAc/UfL6RSrVV1AwrEVlEcgHBcfOBHoCNk8/pQD6NVIAOpiDrJILMSVWWJaR5mfKQTjpowWJgUxpaDfr/E4zzU1hXKQQTDEXUEAm/KWUe4wizy03aaVfu2GmAICj4FVJADBdhAO7ed7OKPTLTUoNUOgeHxMYgsEMWK2Ek8253xXVq5MB2qBytMM8lmdgBqLtpHiEEbnqNrYpCwsAOt/IqC/mFxneIVGpVFYu2l18QEgXF9QAGkGNgbhhcCRxlB+iap3tRCAupQrTYhYu32gQJv8QO1r8nxqipIpJUKtBBEtKDwgwYKjlG/XDbh+ap1ww7sgWJ1pGo8j57TgkhMY7tD/OCNDM5oAB0SHv0alo714Y6pi9xIFydj4j6jFhrAi2ZcG5Ig7kGADMe3phvVyNINBRIa1wBJGw87Y6GSpbaE9IGBmVvj9E/07PH6fpZ9co+umvetpcFlMmdQvtPXa8m+B6vHEp1qlNQ9SurKrMxApy5WNySQdUWmIG1sabiHDg9PSsKV+A2sR7W6WwBkqaVCwrU0FRpLIwRiVhQD/lBI9PLB4pWkF5F1w+f2rdJTyvf2b3QL9saIUFqZQOaME6L98NYJgzAFyd9sc0e09A7U3IJUElRAZtREzyhHOrbwm+DKueoI7KVHNSpQTyUhbeIG1vO3QdLxXKxELEH6giFt0/xH5nFi1gFhh80AE7EorgnEqObo61UFSSNLAWItcXG34HF3DytCsKbR3Tj9GWg6HG6Am8EQQPIjlimnxegNWkiQCxCi5iF9zsPlit+P0G8DgmbFWWR7i/8AUYGzO15LWmuSKC2qdxWwWMdBcZDJ8QCN/wBs+sXmiSdhuaZb4fQ2PljTcP4ilZdSnyINiDzBG4Plhxrg5LPiyixqEVpx7TicTi6AvYTjdvvv+82HGFKi7ffqfvNhzC94ob0BkHmjS/8A1p+6MCZPIMtZ3IEMzEGVmDFvg1cvtEeWINRqaUQKlFSaVMhajhd+e07AjeLc8XZVazqdL0HIWAUefHYSRvAuYi9tsdYx7QKXMPicSShMjwllqBmCQA0uPjclgQx8IIPUEkdMMeynDjSDBkE2GoaSDEzsin5lj/EzhdB0VmrhbREXgAXPqTi3LccpOwUSCTAkbn2mPfA5cS3uE77f0rRwEHMmWF+e4QtRtbMQABMQNup6bfLF+fz60l1MRPIcyeXtJ35YzWe7WBgyOqgGL3MEH1v8oHPpjPxEkTRlk1vhV7Jtocdl7imXUF9LlgQBcAARyB+teTbAHCqdGSaqazaOe08rC0nc89sW5Sp35emrLYSAVItMb+vz3wm4pmzlxLIT4gpjddyWEbwFOOQxTzPKQwZTyGi0YgWDMU94znqKAp3LCTAZVsR4A5HLYEf+PmMIVppUcju6hk7lCDe8sTe4/q+KMt2j1AF6dSdNMBRf4iveKLQxph1MC7X25+ynagIdRWFZZs0mNOsDTEkxabC/W2JZhZWt7p81aSTMmGWqo1NWphgDYKyMhEEiCpuLg+s40nCqyU9VPwBlqOAqSSA0PEGSCdQPTCbL8RSvSWpGlokq26sphkNhMEEbeePDi8ZgVHB0lYEQEVo3PM6rLz2GEcQwkub+eSPhXABzef4WuVMcZiuqqSdh+fIYSDOVqtQNTbQAuzKxXc9BuQQZ8vPCjOdpGaUFemIYKVNNlYwbxbyN/KcLR4Zz9j99PomjKALWzpkxDET0GwHTz9cIuPEq6ItMPqknwami0gcgSOZMW54pyfFahUMa1IwQIUEuwHS0sSIsBubxth5lqTEamHiYXn6o3CjkI/PBGtOHdmdr4eP9KwdegWVpZSsCrjLxpsVDG5VdUDfw6hAiJnnJwXmM9mt1oHfzNjcExM23jYwMaZlPLCziHEqSHQ9RVi7kmLQSF9wCbXhT1wVuI6V1Zb8/2rXl1BSLN8OC6glIlnl2hnXVUqAE3ZrCVQaRf8iNwt0WuDpKibEkxIlQskw7GZttMDbDbiFXK1UCM6KvgfwlVMElUY2sC0j1wvq9m6LIndsxDCEvYJOokW2id+o8sOskBblfYv168OK8Guu1pPpS38S2E7jb+GFecoaaqspGkm41AEO/1hPMwLTfocd5TgCohUEx4Y2JAViwFwZEk745PZumAYNTzhpJiNpHQAW5DCsZYx2jvojPBI1CMy9MPOoKxBiYF9jP4/MYuGTQD4RvOwxRltNDLgt4VppJ8gov+WFNDtrTdSypUKrTFRzAOlZYEEA3K6WJA6WnE5HvJybBeBAAtOUoBbaB7D3/AN8SlBCT4QesgYR5jtpTS7JUAnT9UmfBqBAM+EVASfIxPNzwzPCtSWqvwuNQ6wdtsQ+ORgzOVg5rtAvVM1SpuAYBiSQBCjqx5A/wJ5E4Jr5I6u9okLUtM/DUHRv4NuPPbCHiCOpisNaN9cGCpF7TAWTeJjwnnvbwB3Bs+qmRs3xA9Nztz8z5SS5C0B7Xa/dDzOzaLUcM4sKhKMpSovxIfzBFmHmMMhjN8HmrX70fAilFb7ZJkkdQNgfXGjGHmkkAndAnYGuoKcKk+t9+p+82GuFVP6336n7zYfwneKUkWfzvBUq0UqwD+jphrwwhQkjyi0fLHHBsoFrr3coW8JKk7bxBtFh6YYU87Tp0Ql2Y0lUiPCCVG55xM26Yr4GpNZSATEzHIEHf3x0vBYFninRo1e7qLUKtbwsogsIvqGwMjla+Mrl6wp94ZAcMpTrYzb+ONTVzamo6udIQD6w0sGtfmN498Zni1YF4UKL2CzBUf8dBtOMH2vGC1suaiD+R9k1h3USKT3iUVqSOiktuBbYm6nrOk/I9cKG4ci1WHjBgGCSDpMEbRMGQCPPnhm3FACgRVVdIIMfCTBgxsLx7zbA1d6aiO++uzfCzEhptLN1g7xbbDOILJIj2gHDjtyP1VG6EJTxDRTICiCQTYrAA+8D8hvipKB01CCSUUEggqQW8g0QNx1/HFvGOIUNhrLgJDaFeC5KrGi+6+3thLT41QqJqDljpAYlTLazIUzyJPM+ZjHPzRyNAINnmNfrX5T0YaRqEzXOmmkNUYupuszzbwnUOim+q1jzwK71mbUttRaV1Rq3UFPDcbHmbXicdrnFagA2nQYZSUEiRbceYscDUctU0BTXqsAQC2hdJPiJIXTAHha4kDScDbIHA5xrfL9BS7V1tCtztCoWbuvhtBYXBi4gC5m3Tyx1lkcO2vRUSCIMsokgjSGUaYjbrfF2X4YNDhqgkqbPq1qJK2CKDJa2ne1hhdnOB1wUCNWdSdOtdLKgA3MkE9I3nEN6EsLLo8yCPXql7LK1weFoz2i/Q6NTd9IT4NJY2l1CyIMxvv0xW3Z8ogqa0ptHiLAES1jczBMxI64zeeyzJTkFlqABe8EksByI+IGekx1jD/s12qp5mn3dfSHtZo8QsV9/I3MTzwExugjL4dQT2jQOnhyH9bJoFszszvLaiiKJFDSFVF1MFbu2Z6hmSID7AnlPPFtPtN4Top1GgKSXMKAfMxJife048/CqIzBJakE7vSaenxhzLFy5aR4OUcpGGGWy+WSCopzpNQNYnSN2k3jzwq90Z7TgSSjBrhsrcrxFnRSaThyJ0kEAHzJtgDO9lqdTUzF9bLcg+EvpK6tJEEgErG0WIxPE3Rm1ivpAUeASQZZrlVIYk6SvkA3qKDkwoE5qASGBvLBWUafiMoGhYAm8SbzDAW6sOW/A+SJ8UvyHYmhUQGpTqSIU94zHWqaIBBtplAYjryw5bJKtEIJbSNKEmX1Cy3N52viscKarLpmDBYkaNiZaPrGYDRaPhXpizIZTQovKqWIMQCTIJAn4RJE8zJ9bukc45i+64a+vD/FcHgBujDMecfjikViDDW88WUqurANTiNEmC4BkiDI29cAawnYJqwNCjmUMIIBB5G4OE/HXFOmdCqDUmTAg+TG1zJ3nngujxWjIUOCT8+f8AocL+OkvoCm5JIAMEgRaJEztz9OYYhY4PAOyq4irCY5XIoQGZFLlVltI1GIjlNvwwXSpBQAoAA2AEAeg5YQZbP1yCFKWb4iVsBygcjyPv5YccLzdRixqaIgAaSDe8z+GJljeNSfqqB44BWZ10CHvI0852/wB8Z/8A6cr1PHTLrSACim1mYek+FdhB8R6iTjQcNpCtWqVHuKTaKY5AgeJvWbTyGNCBh3Dx9GLPkolkyaDfnyVORpaUUQFgCw2HkMEjEAYnB0kV7Cul9b77/vNhphZR5/ff95sO4PvFCk2Sp+HCpTRqdn0IGB2awE25j8vTDnIcMWkGAJOreY9OWMp/by0wgaw0jnewE8ttvngip2kRYEtJuBfbrbYY67qryBS5LrrLNprmuDMDqQ6oGzGW5TBNjtaSMZ/Mt3dTUVJBDCDb4h+Fjvhlk+1MtpZlm25+1ZfmcTxKstUktbuyA0An7LRa+zR74xcd7G6W60Kcgx7NwhaOUYIQwIBIgwduQmADjjJ11pViWnTDDqeUeu2GlHiCVQik6kqGFIsAyhjbaI0kYVZjhzshYA7yTBjzHznGN7R9mOioNs389k3BiQ45kp4mqVWNV1U1ApK3KmFkDYifiM/ePXCvLUVUxTooxgNb1BVo9efl0w8y2QpazqpKzMV1FvF8O0A2GO8vQSKndU6dNjADaRsSN4gnbbGc2QNbls/haEcwbZLb+KCPExSpGkdIpLAUMYMjQZXmygk2EwBeMdNx2nqI0UzEqBrEXJBWQxtE2Ft+uIrZA1DOmjaQrsA0TZotJ28hY4FrUBrbQ9EFNKOFQQrFTJcFfDIk+wvbBWwAir146/dMNxwAAyD6p1QzdJ2AdERWUnUNjMR4xcyBt5HrjrN5RHVWo1SIJCEPMazoaJ2uxvvjO1csXKgHL1lRgQIYaWAswhQARPpiaeXXSwrUkUkblmaYHIzygDrtyAwIRZSDm+Q1+hNrxxlnVoC2ScOSpSVKrFmF5BGqesi/9DGO4v2Sak1gCtwlRRBB5CoALiY2uADB3GNN2V4QqqKh3ZIAk+WqQfMDyw04lQOgqqnxASRH5bna+EG4owSENNjiilrZGZ6orM8HrKx01lDNMO41qdouZ8Y0mJjYnzxphwqgqi0BlFMEs0lTEICTMWsPXzwrPZ2opWpRcaxzIItIkEcwY9sWZyc0qqAqurFilQgnSDEjTNiRGrf54gydI6w6hx8P6V2NOVGHhmVPi8Mn62syZkGTN5v+OK/7Py7HSqCqVAHxSFHJSWO25036xhU3Z+ohDstIrHjClxA56bzJEXPTlAw24PSWinhpkAnxML3uZiSbSZjbDBicIjK1xcLrfifnaHnGcMKLpZRgugBUXmAWZoJk3tc3+eL8ykLAAsLDHjV6XkC/rgGrxdRVFIeJolzMBF6n+vxthEZ3nQeP7TIAZ2lwOLUl3dZvYX2Ok7f4hGK1zmWmQtMkkCygnxXvAsIIv5jFlXs/QdZRAswZGpTb5GOf44opcEpK3wKIINpG1wTe9xPtg4dF4ogt+q8/CgKxqagE0aRT0IAGmdYYDVPKMLcq4q5ldJkUwZsN+V+cybG4jzwx43nNK6QRrIJUESLcyBeJt/U4p4RkRRpTUIBJLsSdp5Sb7Wvg7HHJmPwCtQ7oRD8BpNupNo+Jtum+3l5nqcV8H4MtRmKakoAxKsQajAnYzIQEnbc4uGrM+CmGFM/HUiAV5qk3JO0iwE40+XoBFCqIAEADYAYZhDqt/kqyOEW3e+39pYOy1AA6VKk/WVm1A9d98dcOzzK3c1rVALNyqL9ofxHL5Ya4Hz+QWqsNMgyrCzKeoPI4Zvml+lLtHm/wiQcThTkc6yv3Nb4xdWFhUXqOh6jl8sNQceQ3NLSpwsobH77/ALzYZ4V5fY/ef95sO4TvFAk2WGzGULaSG0wpG02aJ5+WKq2QkqQY0rpAIm0g8iOmHOV4czrNlEC5MDBa8EVRqqVAF6z+Ub+2O86djQLK+enDyvccoWPz2VKMGEnxLYbwt489gfaeuDV4u7BwoqangnSkxAVDBkbhd5m9r7aHM8Ap10DUy4CkiQuknb7QM9PXAeY7PtR0qjVSzAkmdRtAjaAQBv5nAZMSHJyHCOboSqsvxMF6aMjAo4AIXTTIKsnM2CgxEmY6Y1GXzpXeSPx9sZxXq0oUtUBAA8RJPkSDY/LBK8dYOCVSALgSPFPxcyLcoO2FXOD9KTrYnM1td556fxGnWRiGlQkwYJj8DtIF4MXxnKvEQxAWnUpmRf623PkvtJ9MbfiWaD0aiVDoDKVsxBMi6g2Nx0vfGLyjUl7wFXWnR8ILMsFVA8eokkr5745X2rGyIgtZqfXrRakBz/BMVrjSBDGLAiEsPYmI88Eq6VQaekU2efEqqeRjcEzFpN42OAzxyjF2VgLaiyKSfRiDa3pPrgDO8fofVYBldgwMgjR8RETMbkiYF8YJwkpNgG/W6cjkIdomzZSpQl0KMBeYXeSANpJ085uTfa8U6rlFmjTaWaQF8LQUWVJMLPiI9AN8LqnabKzpeo3OCwYRpBOmI1CytuOXpLJqpIGpSY+EalEcrgfDy2k++KmCUUXtHx2R+sjgFTR4+9PQpQIJAYKNQHMkMWuCTAHLc9MG5bM5okPU7tEnYEE6ZB38xI9thjP8V/WqrHUjU/1aghS2qQxJ8QI0kRI/HALZInwrTqHUpK6tQBMDSJ1c7fhgvVGVZoX81LMQ4a1ovpK1x1HpInCHtFnCpVQFWWGlgSpvfcRuR8PMjCihwrNFGJplWG01BOn7otMf1zwl4srjStd/8XwMyiCFDHYAS4HvgGHwjBJ3wfXgrSzyVoKWuyhinqrDvh4izydYi4UpPit0t5YfUs2kDTETyEQfTkcfLuD8XydMsaq6g8uilYhQAoCQb9DNxJnz0wzlDQy5ctTZFdypUhH0BWYEi5MECQZE+oxbEYZ106/LRMwSxvbroUzrV6jOuXSVI+JgSLAkhZUHSCv1t/LBlHh1KhTJOmR4ndrknmSWk7/ngbgmYVEGtdFSpBkmzkjV4SbkAQL3tfBXDct9JfvG/Uo3gHKow+ueqj6vnfpimVz35G6DiefrgjMjoZ37etl1Tq1qwimj01b+8cAQvVVNyekgDHWZ4fWp3UmsvQkCqPeyuPkfXGgAxOGWwRgVSr1gg6AUsuOHVa7BtHc6ZGtwDUgxIVbgbC5n0wyy3ZuipDMDUYfWqEufYGw9hhrj04MxoaKCq6dx20+C8qjE4icTOLICnHsex7EqEJxLh4qrBMEGVYbq3Ij+I5jFHCs+TNOpaom45EcmHUHf/jDLCzi+Ua1Wn+sp8h9dNyvrzHn64sOSKw2Mh+XgmYOFmX2P3n/ebBWRzgqIGU2OBMsbH7z/ALzYdwneKWlBGhWZ4hnl1IhcBdII5wLAswF5kn2B2uccUMxlt+9newUrtIJMTax2jY9Md5vhDNT8DQSN4uJF484tijh3g1LWh5O+mIG0R0tt5nHYNhsW3Vci7E5dHCk9HES9Kcs6KKYMhlsdIBIBkRYzthjwbLlKQBbVJJ2jTNyu52M4q4ZQA8QUQZNoF+vv1wdRzaOPC6tHQg/lhV+mgTceosofPcISqQWLCBFoHn0/qcdZjhgKBFOiIuojbaYieuL8rmlqIHQyp2xXlalUu4dUCA+AgmSL7zbaPecDIsUURZnO5EuSlU6ipIBZmPvAIGxB9xgM8Lp050r+kZWUQJsbkwTAEwSThpxvJN35faVAXTZrQDqJtE4y65yqGkvT1MATPM/+MWAFje3vjnMRAOncA75EnflZ4Jtrzk28lHEOH/pjUQWAQNTAUrpBuV6HxQTa1+WDaXBspDGmdAMjSQ0eJe7bnJJWQTvg7s9V06u+0BjAsT4gSbg7cx0wHmcsy1ygWQzeEyAPFsL3JmZMmT6YwnyPJLbojkdx+a+y0Gs7AI1QNTs1l3ViUnkZLGRJ8UzJN+s4c5/hyJRDSCdQYPDWUgiSFM2m0c4x39AqU5trBW8ciZ264Jo10rU+7cw5GmLgAj4Ty2MHffC7py4tcTYCJCwNcQ8fBLshnAAGInTIN5IDc/M74cZzJd4gjcAFT+MYD4ZlKTaqZ+JSZYSCTz+IAtfe3MYY8OqBWakTOm4JMkj+ECMBndTtEZjcoLXbFW0EYoJBDDfnP+uFPFamXJH0lVJAMEztM8uUqN+YEXwz4jnWWyAM3S5ixIkLfxEROwwLlezq+J63jdt5+EDoOmPREN7bzXKt0zpWXdZHL8EoNK1EChQSLFiqqNU3JgAE7dfPBHDuCZQFrs2kEwupY1xIsbk6hbY+2NI/D6IJOgGd5E22i+w8vfFWcyABFKkq66thIBCqILOeoFj5mMaDcQXnK0nX0VUYUXaBfiqVD3KsTSXTrMAMBt3YNgLRJ3gwLnG2yOkopQQukaREW5WwNkeB0qdNUCKQo3IBJNyST1JJPvhgqxYYbAY0U1De++yNgpjGV4z25Shmmy+kHTSZy2qP0gU1AkRaVG/njV4wPHe1NKnmKtKplVaktTxNE6n7o1JumgsVlY1avKJwaFgcdrQSaXeW7fPVVClJQXcrFR2UjRT7xmYaTpnl5QTviuh/8hVHWq60PBTph7l5JKBwJ06F3A3nA2X4kjVqVLM5Wg71TRIZVBVUdX0zKzqAplY6REgYs4nxrLpVqscrRIVqlLUYFSo1NCSI0EaTGm7TAmIw30bbrKqWea9T/wDkYu4hVRVV9Wsn4lRGIMAkMGYrpAMmMbHgWcqVaKvVQU3a5QGdPQT1iMYXNcbQ0Vq1MjSOslmLKwCiEOptVINe3jI0+AS22NZ2NzYqUW0qqKtWoiqogaVMCwxSZgDbApS06rQY9j2PYTV17Hox7E4leSOoPo1Ut/cuZPRGO89FJvPIkjpi7JvKyPtN+8cNHQEQbg2I8sKeHZcLTCqIALADoNRw/hD2iomdmAvdWrTRaSkgfCvzgYzmayjliQs3wyoN4F9B+Qx1GOvhuMWuLxDRKa2VXB82yoViN9x1wZwHJinTIkE/WgbgaotubEYpAx3QraTIxErc1kK8LiwAHVFcIo1EBVwsA+EgQWkmS0Wnbbrg2q5CkgajyEgT7nGdy6mlmNSBjTqb6n+uZNyx5crbHGlnCrxRTrTYQHEOHGoZDAeGIIn+PM7+mM1xXs7TUgimNIgavP15kG3oANsaTiXHKVAhajQzAkCNwN77D3OA6vHcvVpEl1tII1DUrGR7c74RlwzJLGxPryRmuISZcyGPiXT6CwIiGHT08sA8RyrAQrE3sJiG5mesHpGOs/xZkhkph5UwFJ0gDYbXN9/ve4C9oG70MKT3O0kSCDHK0mBHmZ2xybsOYjcetbJ9jy466J3UzrVKQcVIK2IBgMY3UgeKflvgzgKoQT8TSbnfl1wvZgsVTRC94SG1BmIliIIHwzuLHeLDDShklpMjA3JIMWEQTO/LGRMwNGnH0QtKjmDkHxGgyV++TmRqED4dj6zG9zJEA4Fz3GdTK1NGcjw6dobmCR8REHy87GGycRVlLt4AG0+OBM2HzNvWRgKtwjTVSpSaFSfCADFo0jrMG3oPMGYWmhINRt+keRumiM4Lw5aYNQtrqNuxMxtKibxIwx+kYTZfjlNAVqEI0kqgkuQYO0TMtG3Ixa+D8vwypWvUmnTO1NT42H+Nh8PovzxAw8krrd6+CJGGhtuVFfMF2NOioqMD4jMU0+83X/CL4bcL4R3csza6jABm2ED6qj6qjp85wXlsslNQqKFUbACBi7VjRjhbGKHmhyTlwyt2UjE4514nXglJdTgB+BUDVNU0aZqHdyoLG2nf0t6WwdqxBfFhY2UJV/0tldOj6PS0yGjQI1AQD8remOm7OZctqNGmWjTJUSRGmP8A1t6Wwx14jWMXzu5r1JYOy2VgL3FKAZA0ixt/oPkMMMrlFpiEUKCSYAgSbk+pN8Wa8e148XE7leVmPY47zEGpiF5WY9jgVMQamPUvKwYWZP4fdv3jhijYXZM+H3b944ewneKFLsgsjlyaY1FQdIiGkG3n8P44qzGeFMgCSQTABImevXCx+IHSALWHri/IVFBDN42Ow6HHZtiIbbtfBcW/EAvLWaeKPpMI1Q2ogDxOzQPQmJ88eLXxTxOqxEi3WLYV0aulgxvGLsisWFWSfK6j5prnZNJ1FyQDETMEGI38/bHXCs21Kme9DaFgqSpJvM+3yicZzMZtGqO7mtTCkXX4SQAJHWIj1nkLE5mjqI7qpWIKgSzSW5gxyvefLlhSS7paMIBbdo7jPDxmKqN3eoMBpJ207z5f84Tv2Vem7SFYNBRVX4ABBk/W2mRttgz+w6jwXzLqUUqTrkkH4rC1zHPkOmHLZpmaAJC2B2wg72e2UuJvXx222RjiQwADVZaplaj6VQQEkwAeo6ehEeeOE4HWcrEkLbbxROqJJ/H/AGw6PZ9GuTUBBmz7cxsP+bTOLsv2fE2aobMLuYhgVPpYn0OFh7IjH8j9P0rjGHYD6KtMrXZCjI2kjfTJB62O/rhHxbhiVglCr3tNqYqbBf0gqAa7dLbbmT0wZ/1DUoFkp030q0SQT1A5eQsNvXAedzz18wCabEyqhyCBBgAxFhJPynnjIlw2HwxOS7Hw5fBaDJpXClGa4DpXUamlQCBqCmEPeG4NiwNUwfS28k5Xsvmq4pgOaVKnUNRCygVNTMW1FbzuwE6bMcU5PiDNXoDu2dULuYDEeFSFJkWhiPTG94Rm2qISy6SDGxE85AN4vhUNeGhzvwtGMgNs6n7ICp2PplSQT3hnVVYBmaeoNovYCIxFTO1suQHQNSAUag09SxYtB2HQDz2GNDijPUC9NlG5EDHg/SipJLjZKxOZylVpK5iQzvpFSpdEYL3bRHxL4553F8VLlM3pAOaV21htXekDT9ggDxAXMg3m4PJpmuCvTUsxUAb3J/IYFywEhdQkmPrbk+a23A9xi3TSVo1FMUfvIXK5LN/o5zIOkk1B3pPeAskCfqiA3SdoEk47zORzjikRXWm6U9Dt3klzLGbC0kqJ3G/LBtLMKjmSNo+t1j7PWB6kDngutnAApJAmGHxbT6eWKGea+4qFjPeQvGclmKn6mvoU0l8OsgiqtoB+yVJP3gMU51axWiErhSisGJqmz6lOoi+vwhhc88OafFFKsw2WJ35mOnWR5Qehwlp5M1ahCFSTJ3ItvzHQg+464qyabizZCeANkuXJZoqoOaEqDqHek6yTvMkbdR1gKb47yOXzdJ0JzCOisCU7yCRJ8NxBEBSPcchgn6PocgkTt9bcb/V88F5rJmmV1kD6252G52wfppdixAJdyVPCcrmErlqlZTTJaED/AAkizf4ryI5b3mw+SyGeCia6mHDGahJaIBWYNru3rp22w/y1IuuoRF7kxtvuMGcNqE0xAmLbxcb7jDMDg4npKCq5z+AWXXKZ0QO+Wz6zqqEs4sIJiAB4m5CdNhsBqORzyg6syh+G5qbhZOnb69pONFmeIg1I5/DFxce3mPmOuKuKPp8LEA77mIv5YfEcPFw8kB0sw2aluSOZRwz1VqDXJHeAeHksGxg3nnPlgepTzTG+ZT4y501ORKeAbfCNYEgiCB5hn9HOgNIgmBvM9IiZ8vbAGWyRdgqspJ8z/p6/I9MFEGGuzIPJAdicSNo/qtR2ddu5QO4dwBqIM+LnfHeT+D3b8zgXhNH6P4ajKGciBNzsME5M+Aep/M4UY1rZXBhsc061znRgvFHkk1DguvT4tOoSLdIn88SHSjqVVZ6mwJFjabRfB2UzJVAAbRie8GsOVGoc5jyvyOOmzvIonRc0IomuJrVcBSUDFSJtB5YUDJ/pNJsN/bDhmk8hJ25ScAcTpbH2waFxGiWxEYParZFtTVqfdkwJBBH9cxOL83WJXkqbaiQNIj5knb54V5XJRdvlP9fLBeYzKEBGvebGIO3pzwN7RfZ1R4nkt7egVNDIgSfiMW6YpSrVLGFePKwA9wcGllSBMWEDy2EfLAr8R8vxwviMO7E12yPgaV43tw/8V7J5Ys7lyyHrJ1X2Hnz/AAx3T4Z4joqlY67+8HF2UzIabwR735YGyOXZWqXk2ueZuZ3wu3AxsblNkjjeqYE7n9oITNZlQbMzmY1ER/GT74I4XlBVa4fTzNtxyJxeOHlmDVSsD6q7mOsWx1m+JkeFIA8hAwnFgHSz9Idhptvpxu0STEtjZRR+VyQpyFe82m8Tyj2B+eDstUbUwJBAiOvvyxm14ieYx1/aFxb19MOz+zBI3KBR5ocPtIMNnZaxqgAk2A3x5KgIkc8IKtZmQCbb3E2PrbyvgqjWa2gcxPSPLz9MYb/ZrmMLidlssxrXODQN0zrUFYQwBEzBE3GxxSvDqYIIpoCNiFFoxeDicZVkJ9UPkKZMlEJ+6P65482SQgAopA2sLf1JxfOPYiyvKhckgBARQDuIEGNpx6lk0Uyqqp6gAefLFwxOJsryF/s6n+zTr8I3mfzvj2bRSBqUN0BAP57YJOF3EmMNH2R/HDWFj6aUMKBiH9HGXBTlq6gaQoA6KLYupMFEKpA6BbfhhDkczpMYZ/TT5Y35PZcYOix4vaDnN1VyZajyVBHkBH+mLqmVR7sqsepAOAjxNZgxi1Mwu6mPLlhWT2a4C2lMsxzSaKJOVXTp0jT0i2Ip5JFMhFB6gAHEJmuR/wBji8NjKkjfGactBj2vFhcvl1YiQD6jAWT+Ae/5nDFThflPgHv+ZwfCd4r0myu4aEKeJlWLX03898B8cyxcolKv3UmWdFpNbaDrBHnbBZxGNdKUEqfs44BI4k5MHanlv5cNuHFGpguyqRbxaJMRcweeJxIx6yvZQl/F8kalRFp5k0VAMsi0WBPnrBIjy64ErdnXUEjiLsR9Xu8sJ8vhw8x7HrKnKFxkXR1liqEGIOmfXfCni2SapWATMtSTYlFoMvM6vGpPlE4cDHjjwJUFoWePCqlKqn/eVKqhlJGjLBSOYMLIHphxneJ02S6rShhdig6/ZOCDiVxYOINqHMBFLPVuL0x8J1eZIUf64rObQ0p8AJYgAEbWxpDiGww3EEFJPwbS2lj+9HUfMYnvB1HzGNbiMMddPJJ/+Y33llu/H2h8xhjw7Ngm7ARAmR/X/OHAx4YDNiOkYWkJiDBdG8ODleM6n21+YxP01PtL/wCwxRj2Of6iOa2+lKI+mp9pfmMe+mp9pf8A2GKMRiOot5qelPJX/TU+0vzGPfTU+2vzGKDj2PdRHNR0vgrznE+0vzGF+dzilXIYbRuLnr/D2xecc4aw2HET89oM56Rhas33o6j5jFj5uRGofMYdtjnG11o8lj9QA/kkXeDqPmMdpmI+sPmMODjhsT1o8lHUAP5JdTzpH1gfcYaZXigP1h7kfnjg48MLzObKKc1MQwOiNtcmVPPrO4HuMVZFCaYI2M/mcBtjQ5H9WvoMZrYGxutq085I1X//2Q=="/>
          <p:cNvSpPr>
            <a:spLocks noChangeAspect="1" noChangeArrowheads="1"/>
          </p:cNvSpPr>
          <p:nvPr/>
        </p:nvSpPr>
        <p:spPr bwMode="auto">
          <a:xfrm>
            <a:off x="0" y="-1571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22534" name="Picture 6" descr="http://www.nkfu.com/wp-content/uploads/2012/10/ege-bolgesi.jpg"/>
          <p:cNvPicPr>
            <a:picLocks noChangeAspect="1" noChangeArrowheads="1"/>
          </p:cNvPicPr>
          <p:nvPr/>
        </p:nvPicPr>
        <p:blipFill>
          <a:blip r:embed="rId3" cstate="print"/>
          <a:srcRect/>
          <a:stretch>
            <a:fillRect/>
          </a:stretch>
        </p:blipFill>
        <p:spPr bwMode="auto">
          <a:xfrm>
            <a:off x="179512" y="1052736"/>
            <a:ext cx="3810000" cy="4248472"/>
          </a:xfrm>
          <a:prstGeom prst="rect">
            <a:avLst/>
          </a:prstGeom>
          <a:noFill/>
        </p:spPr>
      </p:pic>
      <p:sp>
        <p:nvSpPr>
          <p:cNvPr id="8" name="7 Metin kutusu"/>
          <p:cNvSpPr txBox="1"/>
          <p:nvPr/>
        </p:nvSpPr>
        <p:spPr>
          <a:xfrm>
            <a:off x="4211960" y="1052736"/>
            <a:ext cx="3960440" cy="5262979"/>
          </a:xfrm>
          <a:prstGeom prst="rect">
            <a:avLst/>
          </a:prstGeom>
          <a:noFill/>
        </p:spPr>
        <p:txBody>
          <a:bodyPr wrap="square" rtlCol="0">
            <a:spAutoFit/>
          </a:bodyPr>
          <a:lstStyle/>
          <a:p>
            <a:r>
              <a:rPr lang="tr-TR" sz="2400" dirty="0" smtClean="0">
                <a:solidFill>
                  <a:srgbClr val="FF0000"/>
                </a:solidFill>
                <a:latin typeface="+mj-lt"/>
              </a:rPr>
              <a:t>Başlıca Dağları     :</a:t>
            </a:r>
            <a:r>
              <a:rPr lang="tr-TR" sz="2400" dirty="0" smtClean="0">
                <a:latin typeface="+mj-lt"/>
              </a:rPr>
              <a:t>Kaz Dağları, Boz Dağları, Menteşe Dağları, Murat Dağları</a:t>
            </a:r>
          </a:p>
          <a:p>
            <a:endParaRPr lang="tr-TR" sz="2400" dirty="0" smtClean="0">
              <a:solidFill>
                <a:srgbClr val="FF0000"/>
              </a:solidFill>
              <a:latin typeface="+mj-lt"/>
            </a:endParaRPr>
          </a:p>
          <a:p>
            <a:r>
              <a:rPr lang="tr-TR" sz="2400" dirty="0" smtClean="0">
                <a:solidFill>
                  <a:srgbClr val="FF0000"/>
                </a:solidFill>
                <a:latin typeface="+mj-lt"/>
              </a:rPr>
              <a:t>Başlıca Akarsuları :</a:t>
            </a:r>
            <a:r>
              <a:rPr lang="tr-TR" sz="2400" dirty="0" smtClean="0">
                <a:latin typeface="+mj-lt"/>
              </a:rPr>
              <a:t>Bakırçay,Gediz, Küçük Menderes,Büyük Menderes.</a:t>
            </a:r>
          </a:p>
          <a:p>
            <a:endParaRPr lang="tr-TR" sz="2400" dirty="0" smtClean="0">
              <a:solidFill>
                <a:srgbClr val="FF0000"/>
              </a:solidFill>
              <a:latin typeface="+mj-lt"/>
            </a:endParaRPr>
          </a:p>
          <a:p>
            <a:r>
              <a:rPr lang="tr-TR" sz="2400" dirty="0" smtClean="0">
                <a:solidFill>
                  <a:srgbClr val="FF0000"/>
                </a:solidFill>
                <a:latin typeface="+mj-lt"/>
              </a:rPr>
              <a:t>Başlıca Gölleri      :</a:t>
            </a:r>
            <a:r>
              <a:rPr lang="tr-TR" sz="2400" dirty="0" smtClean="0">
                <a:latin typeface="+mj-lt"/>
              </a:rPr>
              <a:t>Göl bakımından fakir olan bu bölgede  iki doğal göl bulunur.Bunlar Marmara ve </a:t>
            </a:r>
            <a:r>
              <a:rPr lang="tr-TR" sz="2400" dirty="0" err="1" smtClean="0">
                <a:latin typeface="+mj-lt"/>
              </a:rPr>
              <a:t>Çamiçi</a:t>
            </a:r>
            <a:r>
              <a:rPr lang="tr-TR" sz="2400" dirty="0" smtClean="0">
                <a:latin typeface="+mj-lt"/>
              </a:rPr>
              <a:t>(Bafa) Gölleridir.</a:t>
            </a:r>
            <a:endParaRPr lang="tr-TR" sz="2400" dirty="0" smtClean="0">
              <a:solidFill>
                <a:srgbClr val="FF0000"/>
              </a:solidFill>
              <a:latin typeface="+mj-lt"/>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432</TotalTime>
  <Words>1354</Words>
  <PresentationFormat>Ekran Gösterisi (4:3)</PresentationFormat>
  <Paragraphs>160</Paragraphs>
  <Slides>38</Slides>
  <Notes>3</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Zengin</vt:lpstr>
      <vt:lpstr>5.SINIF  SOSYAL BİLGİLER   BÖLGEMİZİ TANIYALIM ÜNİTESİ</vt:lpstr>
      <vt:lpstr>              İÇİNDEKİLER</vt:lpstr>
      <vt:lpstr>  harİta                kuşbakIşI   </vt:lpstr>
      <vt:lpstr>Fİzİkİ HARİTADA FARKLI RENKLER HANGİ YÜZEY ŞEKİLLERİNİN GÖSTERİR</vt:lpstr>
      <vt:lpstr>TÜRKİYE’NİN COĞRAFİ BÖLGELERİ</vt:lpstr>
      <vt:lpstr>MARMARA BÖLGESİ</vt:lpstr>
      <vt:lpstr>MARMARA BÖLGESİ</vt:lpstr>
      <vt:lpstr>EGE BÖLGESİ</vt:lpstr>
      <vt:lpstr>EGE BÖLGESİ</vt:lpstr>
      <vt:lpstr>AKDENİZ BÖLGESİ</vt:lpstr>
      <vt:lpstr>AKDENİZ BÖLGESİ</vt:lpstr>
      <vt:lpstr>İÇ ANADOLU BÖLGESİ</vt:lpstr>
      <vt:lpstr>İÇ ANADOLU BÖLGESİ</vt:lpstr>
      <vt:lpstr>DOĞU ANADOLU BÖLGESİ</vt:lpstr>
      <vt:lpstr>DOĞU ANADOLU BÖLGESİ</vt:lpstr>
      <vt:lpstr>Slayt 16</vt:lpstr>
      <vt:lpstr>GÜNEYDOĞU ANADOLU BÖLGESİ</vt:lpstr>
      <vt:lpstr>KARADENİZ BÖLGESİ</vt:lpstr>
      <vt:lpstr>Karadenİz bölgesİ</vt:lpstr>
      <vt:lpstr>İKLİM</vt:lpstr>
      <vt:lpstr>AKDENİZ İKLİMİ</vt:lpstr>
      <vt:lpstr>          KARADENİZ İKLİMİ</vt:lpstr>
      <vt:lpstr>KARASAL  İKLİM</vt:lpstr>
      <vt:lpstr>     ÜLKEMİZDEKİ İKLİMLER</vt:lpstr>
      <vt:lpstr>          İNSANLAR NEREDE YAŞAMAK İSTEMEZ</vt:lpstr>
      <vt:lpstr>Yayla (plato)</vt:lpstr>
      <vt:lpstr>GÖL</vt:lpstr>
      <vt:lpstr>GÖL</vt:lpstr>
      <vt:lpstr>ova</vt:lpstr>
      <vt:lpstr>Slayt 30</vt:lpstr>
      <vt:lpstr>Slayt 31</vt:lpstr>
      <vt:lpstr>Slayt 32</vt:lpstr>
      <vt:lpstr>Slayt 33</vt:lpstr>
      <vt:lpstr>Slayt 34</vt:lpstr>
      <vt:lpstr>Slayt 35</vt:lpstr>
      <vt:lpstr>Slayt 36</vt:lpstr>
      <vt:lpstr>Slayt 37</vt:lpstr>
      <vt:lpstr>Slayt 38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2012-12-17T15:51:02Z</dcterms:created>
  <dcterms:modified xsi:type="dcterms:W3CDTF">2016-12-18T10:42:50Z</dcterms:modified>
  <cp:category>www.sorubak.com</cp:category>
</cp:coreProperties>
</file>