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3A9F97-199B-45BB-B288-18D0D8540352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4B11AF69-981F-49F2-8B80-07524C2C17DC}">
      <dgm:prSet phldrT="[Metin]"/>
      <dgm:spPr/>
      <dgm:t>
        <a:bodyPr/>
        <a:lstStyle/>
        <a:p>
          <a:r>
            <a:rPr lang="tr-TR" dirty="0"/>
            <a:t>Bilgisayar Donanım Birimleri</a:t>
          </a:r>
        </a:p>
      </dgm:t>
    </dgm:pt>
    <dgm:pt modelId="{523218F9-8442-49AC-B09C-BA0492B6B9CB}" type="parTrans" cxnId="{4B4427BF-BB83-4B1F-80BC-66486A3104E6}">
      <dgm:prSet/>
      <dgm:spPr/>
      <dgm:t>
        <a:bodyPr/>
        <a:lstStyle/>
        <a:p>
          <a:endParaRPr lang="tr-TR"/>
        </a:p>
      </dgm:t>
    </dgm:pt>
    <dgm:pt modelId="{47CF9B48-8386-48C1-82BA-F80EFCC90529}" type="sibTrans" cxnId="{4B4427BF-BB83-4B1F-80BC-66486A3104E6}">
      <dgm:prSet/>
      <dgm:spPr/>
      <dgm:t>
        <a:bodyPr/>
        <a:lstStyle/>
        <a:p>
          <a:endParaRPr lang="tr-TR"/>
        </a:p>
      </dgm:t>
    </dgm:pt>
    <dgm:pt modelId="{545E39CF-751D-4E9F-8F06-0AD4BE412BD4}">
      <dgm:prSet phldrT="[Metin]"/>
      <dgm:spPr/>
      <dgm:t>
        <a:bodyPr/>
        <a:lstStyle/>
        <a:p>
          <a:r>
            <a:rPr lang="tr-TR" dirty="0"/>
            <a:t>Yahya Kaptan Ortaokulu</a:t>
          </a:r>
        </a:p>
      </dgm:t>
    </dgm:pt>
    <dgm:pt modelId="{7752F573-05AF-4A4C-913E-A2BD11DE4303}" type="parTrans" cxnId="{5FB48E4F-6D22-49D7-9E7B-A65D8A99B7DE}">
      <dgm:prSet/>
      <dgm:spPr/>
      <dgm:t>
        <a:bodyPr/>
        <a:lstStyle/>
        <a:p>
          <a:endParaRPr lang="tr-TR"/>
        </a:p>
      </dgm:t>
    </dgm:pt>
    <dgm:pt modelId="{C31C13D4-82F5-4237-8BA0-5989AB9BBDBD}" type="sibTrans" cxnId="{5FB48E4F-6D22-49D7-9E7B-A65D8A99B7DE}">
      <dgm:prSet/>
      <dgm:spPr/>
      <dgm:t>
        <a:bodyPr/>
        <a:lstStyle/>
        <a:p>
          <a:endParaRPr lang="tr-TR"/>
        </a:p>
      </dgm:t>
    </dgm:pt>
    <dgm:pt modelId="{8C8DA5A4-6AA6-4B43-8E8A-BEE32E8E0794}">
      <dgm:prSet phldrT="[Metin]"/>
      <dgm:spPr/>
      <dgm:t>
        <a:bodyPr/>
        <a:lstStyle/>
        <a:p>
          <a:r>
            <a:rPr lang="tr-TR" dirty="0"/>
            <a:t>Berkay KILIÇ</a:t>
          </a:r>
        </a:p>
      </dgm:t>
    </dgm:pt>
    <dgm:pt modelId="{0B3EA488-643B-42E8-96EA-85BE78576E7D}" type="parTrans" cxnId="{7A5BC2F9-930F-4AD9-9456-8F7CD27D40C7}">
      <dgm:prSet/>
      <dgm:spPr/>
      <dgm:t>
        <a:bodyPr/>
        <a:lstStyle/>
        <a:p>
          <a:endParaRPr lang="tr-TR"/>
        </a:p>
      </dgm:t>
    </dgm:pt>
    <dgm:pt modelId="{F74B0322-DE50-4A5C-A2DF-B0FBBE956716}" type="sibTrans" cxnId="{7A5BC2F9-930F-4AD9-9456-8F7CD27D40C7}">
      <dgm:prSet/>
      <dgm:spPr/>
      <dgm:t>
        <a:bodyPr/>
        <a:lstStyle/>
        <a:p>
          <a:endParaRPr lang="tr-TR"/>
        </a:p>
      </dgm:t>
    </dgm:pt>
    <dgm:pt modelId="{15E33D2E-9033-461A-9522-A38B247055BE}">
      <dgm:prSet phldrT="[Metin]"/>
      <dgm:spPr/>
      <dgm:t>
        <a:bodyPr/>
        <a:lstStyle/>
        <a:p>
          <a:r>
            <a:rPr lang="tr-TR" dirty="0"/>
            <a:t>6-G</a:t>
          </a:r>
        </a:p>
      </dgm:t>
    </dgm:pt>
    <dgm:pt modelId="{0C6BC976-A7B5-406B-9331-D79ACE5F1E55}" type="parTrans" cxnId="{9CDE6628-3B1E-49B4-A301-94890F435B47}">
      <dgm:prSet/>
      <dgm:spPr/>
      <dgm:t>
        <a:bodyPr/>
        <a:lstStyle/>
        <a:p>
          <a:endParaRPr lang="tr-TR"/>
        </a:p>
      </dgm:t>
    </dgm:pt>
    <dgm:pt modelId="{12D67890-F9F5-4FE7-BCFA-32D210C8079F}" type="sibTrans" cxnId="{9CDE6628-3B1E-49B4-A301-94890F435B47}">
      <dgm:prSet/>
      <dgm:spPr/>
      <dgm:t>
        <a:bodyPr/>
        <a:lstStyle/>
        <a:p>
          <a:endParaRPr lang="tr-TR"/>
        </a:p>
      </dgm:t>
    </dgm:pt>
    <dgm:pt modelId="{4457E69F-255D-45E4-A711-CAE2FE7792C6}">
      <dgm:prSet phldrT="[Metin]"/>
      <dgm:spPr/>
      <dgm:t>
        <a:bodyPr/>
        <a:lstStyle/>
        <a:p>
          <a:r>
            <a:rPr lang="tr-TR" dirty="0"/>
            <a:t>48</a:t>
          </a:r>
        </a:p>
      </dgm:t>
    </dgm:pt>
    <dgm:pt modelId="{1ADDA101-588A-4CE6-B2A6-D01EB1AA2B81}" type="parTrans" cxnId="{73429B8C-60A4-4D89-B111-41A57C697E04}">
      <dgm:prSet/>
      <dgm:spPr/>
      <dgm:t>
        <a:bodyPr/>
        <a:lstStyle/>
        <a:p>
          <a:endParaRPr lang="tr-TR"/>
        </a:p>
      </dgm:t>
    </dgm:pt>
    <dgm:pt modelId="{76FB966C-B985-471F-B10B-1CF3C5C66710}" type="sibTrans" cxnId="{73429B8C-60A4-4D89-B111-41A57C697E04}">
      <dgm:prSet/>
      <dgm:spPr/>
      <dgm:t>
        <a:bodyPr/>
        <a:lstStyle/>
        <a:p>
          <a:endParaRPr lang="tr-TR"/>
        </a:p>
      </dgm:t>
    </dgm:pt>
    <dgm:pt modelId="{424514DE-1FB2-46A4-8738-F6EEF4AE2EDA}" type="pres">
      <dgm:prSet presAssocID="{DF3A9F97-199B-45BB-B288-18D0D85403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0AEB129-351D-4A5E-8E3A-891F1E3CB287}" type="pres">
      <dgm:prSet presAssocID="{4B11AF69-981F-49F2-8B80-07524C2C17DC}" presName="node" presStyleLbl="node1" presStyleIdx="0" presStyleCnt="5" custLinFactNeighborX="-1415" custLinFactNeighborY="113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313F6CC-DD8C-43C0-BBA9-7D58599D81A4}" type="pres">
      <dgm:prSet presAssocID="{47CF9B48-8386-48C1-82BA-F80EFCC90529}" presName="sibTrans" presStyleCnt="0"/>
      <dgm:spPr/>
    </dgm:pt>
    <dgm:pt modelId="{24797616-02E8-4AF9-BC50-B5E035A3D439}" type="pres">
      <dgm:prSet presAssocID="{545E39CF-751D-4E9F-8F06-0AD4BE412BD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1D6F1A-8A57-42A5-B1D7-B081C1833FB7}" type="pres">
      <dgm:prSet presAssocID="{C31C13D4-82F5-4237-8BA0-5989AB9BBDBD}" presName="sibTrans" presStyleCnt="0"/>
      <dgm:spPr/>
    </dgm:pt>
    <dgm:pt modelId="{9A3705B2-024E-4FE1-8BD0-F30BB1EFAD4D}" type="pres">
      <dgm:prSet presAssocID="{8C8DA5A4-6AA6-4B43-8E8A-BEE32E8E079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F2555F-27E9-494B-9599-32C0507E0103}" type="pres">
      <dgm:prSet presAssocID="{F74B0322-DE50-4A5C-A2DF-B0FBBE956716}" presName="sibTrans" presStyleCnt="0"/>
      <dgm:spPr/>
    </dgm:pt>
    <dgm:pt modelId="{1F56C22A-38F2-4E3F-B048-3CA91C9D0071}" type="pres">
      <dgm:prSet presAssocID="{15E33D2E-9033-461A-9522-A38B247055B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BDD3991-FD6F-4E82-B1DD-712A073B4DFA}" type="pres">
      <dgm:prSet presAssocID="{12D67890-F9F5-4FE7-BCFA-32D210C8079F}" presName="sibTrans" presStyleCnt="0"/>
      <dgm:spPr/>
    </dgm:pt>
    <dgm:pt modelId="{DAA7431F-84DA-4F1C-AB22-991AE92B2F6B}" type="pres">
      <dgm:prSet presAssocID="{4457E69F-255D-45E4-A711-CAE2FE7792C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B4427BF-BB83-4B1F-80BC-66486A3104E6}" srcId="{DF3A9F97-199B-45BB-B288-18D0D8540352}" destId="{4B11AF69-981F-49F2-8B80-07524C2C17DC}" srcOrd="0" destOrd="0" parTransId="{523218F9-8442-49AC-B09C-BA0492B6B9CB}" sibTransId="{47CF9B48-8386-48C1-82BA-F80EFCC90529}"/>
    <dgm:cxn modelId="{67B4BFE1-3140-4C85-9556-2568A0F9CFB4}" type="presOf" srcId="{4457E69F-255D-45E4-A711-CAE2FE7792C6}" destId="{DAA7431F-84DA-4F1C-AB22-991AE92B2F6B}" srcOrd="0" destOrd="0" presId="urn:microsoft.com/office/officeart/2005/8/layout/default#1"/>
    <dgm:cxn modelId="{9CDE6628-3B1E-49B4-A301-94890F435B47}" srcId="{DF3A9F97-199B-45BB-B288-18D0D8540352}" destId="{15E33D2E-9033-461A-9522-A38B247055BE}" srcOrd="3" destOrd="0" parTransId="{0C6BC976-A7B5-406B-9331-D79ACE5F1E55}" sibTransId="{12D67890-F9F5-4FE7-BCFA-32D210C8079F}"/>
    <dgm:cxn modelId="{73429B8C-60A4-4D89-B111-41A57C697E04}" srcId="{DF3A9F97-199B-45BB-B288-18D0D8540352}" destId="{4457E69F-255D-45E4-A711-CAE2FE7792C6}" srcOrd="4" destOrd="0" parTransId="{1ADDA101-588A-4CE6-B2A6-D01EB1AA2B81}" sibTransId="{76FB966C-B985-471F-B10B-1CF3C5C66710}"/>
    <dgm:cxn modelId="{17482D62-C3EF-4540-8B3F-DCF7E2030A22}" type="presOf" srcId="{8C8DA5A4-6AA6-4B43-8E8A-BEE32E8E0794}" destId="{9A3705B2-024E-4FE1-8BD0-F30BB1EFAD4D}" srcOrd="0" destOrd="0" presId="urn:microsoft.com/office/officeart/2005/8/layout/default#1"/>
    <dgm:cxn modelId="{503BF57C-2575-4681-AB36-11C00E33BD1B}" type="presOf" srcId="{4B11AF69-981F-49F2-8B80-07524C2C17DC}" destId="{A0AEB129-351D-4A5E-8E3A-891F1E3CB287}" srcOrd="0" destOrd="0" presId="urn:microsoft.com/office/officeart/2005/8/layout/default#1"/>
    <dgm:cxn modelId="{A98FBBC6-FDE0-4B0E-B094-26F5E6FD59A3}" type="presOf" srcId="{545E39CF-751D-4E9F-8F06-0AD4BE412BD4}" destId="{24797616-02E8-4AF9-BC50-B5E035A3D439}" srcOrd="0" destOrd="0" presId="urn:microsoft.com/office/officeart/2005/8/layout/default#1"/>
    <dgm:cxn modelId="{70C663DE-876C-47D4-8C20-28A275BD7B7D}" type="presOf" srcId="{15E33D2E-9033-461A-9522-A38B247055BE}" destId="{1F56C22A-38F2-4E3F-B048-3CA91C9D0071}" srcOrd="0" destOrd="0" presId="urn:microsoft.com/office/officeart/2005/8/layout/default#1"/>
    <dgm:cxn modelId="{17E7AFA8-6225-4CE4-9AE3-9907FF912041}" type="presOf" srcId="{DF3A9F97-199B-45BB-B288-18D0D8540352}" destId="{424514DE-1FB2-46A4-8738-F6EEF4AE2EDA}" srcOrd="0" destOrd="0" presId="urn:microsoft.com/office/officeart/2005/8/layout/default#1"/>
    <dgm:cxn modelId="{5FB48E4F-6D22-49D7-9E7B-A65D8A99B7DE}" srcId="{DF3A9F97-199B-45BB-B288-18D0D8540352}" destId="{545E39CF-751D-4E9F-8F06-0AD4BE412BD4}" srcOrd="1" destOrd="0" parTransId="{7752F573-05AF-4A4C-913E-A2BD11DE4303}" sibTransId="{C31C13D4-82F5-4237-8BA0-5989AB9BBDBD}"/>
    <dgm:cxn modelId="{7A5BC2F9-930F-4AD9-9456-8F7CD27D40C7}" srcId="{DF3A9F97-199B-45BB-B288-18D0D8540352}" destId="{8C8DA5A4-6AA6-4B43-8E8A-BEE32E8E0794}" srcOrd="2" destOrd="0" parTransId="{0B3EA488-643B-42E8-96EA-85BE78576E7D}" sibTransId="{F74B0322-DE50-4A5C-A2DF-B0FBBE956716}"/>
    <dgm:cxn modelId="{3709284A-0F51-4F9F-8663-FBF479071DE9}" type="presParOf" srcId="{424514DE-1FB2-46A4-8738-F6EEF4AE2EDA}" destId="{A0AEB129-351D-4A5E-8E3A-891F1E3CB287}" srcOrd="0" destOrd="0" presId="urn:microsoft.com/office/officeart/2005/8/layout/default#1"/>
    <dgm:cxn modelId="{112903F3-370C-4F1A-8469-A4F2D4F30A3D}" type="presParOf" srcId="{424514DE-1FB2-46A4-8738-F6EEF4AE2EDA}" destId="{7313F6CC-DD8C-43C0-BBA9-7D58599D81A4}" srcOrd="1" destOrd="0" presId="urn:microsoft.com/office/officeart/2005/8/layout/default#1"/>
    <dgm:cxn modelId="{5147A67E-CF78-41F9-8A06-C8358C271A6C}" type="presParOf" srcId="{424514DE-1FB2-46A4-8738-F6EEF4AE2EDA}" destId="{24797616-02E8-4AF9-BC50-B5E035A3D439}" srcOrd="2" destOrd="0" presId="urn:microsoft.com/office/officeart/2005/8/layout/default#1"/>
    <dgm:cxn modelId="{483BEC42-17D4-4725-81BF-F4AE544E83C9}" type="presParOf" srcId="{424514DE-1FB2-46A4-8738-F6EEF4AE2EDA}" destId="{3D1D6F1A-8A57-42A5-B1D7-B081C1833FB7}" srcOrd="3" destOrd="0" presId="urn:microsoft.com/office/officeart/2005/8/layout/default#1"/>
    <dgm:cxn modelId="{AA9B387B-C688-4D2F-830B-F723D055482A}" type="presParOf" srcId="{424514DE-1FB2-46A4-8738-F6EEF4AE2EDA}" destId="{9A3705B2-024E-4FE1-8BD0-F30BB1EFAD4D}" srcOrd="4" destOrd="0" presId="urn:microsoft.com/office/officeart/2005/8/layout/default#1"/>
    <dgm:cxn modelId="{7D814812-845C-4CDD-AD79-4763C5FE722C}" type="presParOf" srcId="{424514DE-1FB2-46A4-8738-F6EEF4AE2EDA}" destId="{49F2555F-27E9-494B-9599-32C0507E0103}" srcOrd="5" destOrd="0" presId="urn:microsoft.com/office/officeart/2005/8/layout/default#1"/>
    <dgm:cxn modelId="{CDE304AF-4698-438B-ACD6-F78F182026ED}" type="presParOf" srcId="{424514DE-1FB2-46A4-8738-F6EEF4AE2EDA}" destId="{1F56C22A-38F2-4E3F-B048-3CA91C9D0071}" srcOrd="6" destOrd="0" presId="urn:microsoft.com/office/officeart/2005/8/layout/default#1"/>
    <dgm:cxn modelId="{7F29E531-4C6E-48A8-843C-E73D5D1F3B3B}" type="presParOf" srcId="{424514DE-1FB2-46A4-8738-F6EEF4AE2EDA}" destId="{7BDD3991-FD6F-4E82-B1DD-712A073B4DFA}" srcOrd="7" destOrd="0" presId="urn:microsoft.com/office/officeart/2005/8/layout/default#1"/>
    <dgm:cxn modelId="{4E6D00B7-C306-48F4-86AC-614627589D17}" type="presParOf" srcId="{424514DE-1FB2-46A4-8738-F6EEF4AE2EDA}" destId="{DAA7431F-84DA-4F1C-AB22-991AE92B2F6B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AEB129-351D-4A5E-8E3A-891F1E3CB287}">
      <dsp:nvSpPr>
        <dsp:cNvPr id="0" name=""/>
        <dsp:cNvSpPr/>
      </dsp:nvSpPr>
      <dsp:spPr>
        <a:xfrm>
          <a:off x="0" y="700411"/>
          <a:ext cx="2070229" cy="124213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Bilgisayar Donanım Birimleri</a:t>
          </a:r>
        </a:p>
      </dsp:txBody>
      <dsp:txXfrm>
        <a:off x="0" y="700411"/>
        <a:ext cx="2070229" cy="1242138"/>
      </dsp:txXfrm>
    </dsp:sp>
    <dsp:sp modelId="{24797616-02E8-4AF9-BC50-B5E035A3D439}">
      <dsp:nvSpPr>
        <dsp:cNvPr id="0" name=""/>
        <dsp:cNvSpPr/>
      </dsp:nvSpPr>
      <dsp:spPr>
        <a:xfrm>
          <a:off x="2277253" y="686350"/>
          <a:ext cx="2070229" cy="12421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Yahya Kaptan Ortaokulu</a:t>
          </a:r>
        </a:p>
      </dsp:txBody>
      <dsp:txXfrm>
        <a:off x="2277253" y="686350"/>
        <a:ext cx="2070229" cy="1242138"/>
      </dsp:txXfrm>
    </dsp:sp>
    <dsp:sp modelId="{9A3705B2-024E-4FE1-8BD0-F30BB1EFAD4D}">
      <dsp:nvSpPr>
        <dsp:cNvPr id="0" name=""/>
        <dsp:cNvSpPr/>
      </dsp:nvSpPr>
      <dsp:spPr>
        <a:xfrm>
          <a:off x="4554505" y="686350"/>
          <a:ext cx="2070229" cy="12421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Berkay KILIÇ</a:t>
          </a:r>
        </a:p>
      </dsp:txBody>
      <dsp:txXfrm>
        <a:off x="4554505" y="686350"/>
        <a:ext cx="2070229" cy="1242138"/>
      </dsp:txXfrm>
    </dsp:sp>
    <dsp:sp modelId="{1F56C22A-38F2-4E3F-B048-3CA91C9D0071}">
      <dsp:nvSpPr>
        <dsp:cNvPr id="0" name=""/>
        <dsp:cNvSpPr/>
      </dsp:nvSpPr>
      <dsp:spPr>
        <a:xfrm>
          <a:off x="1138626" y="2135511"/>
          <a:ext cx="2070229" cy="124213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6-G</a:t>
          </a:r>
        </a:p>
      </dsp:txBody>
      <dsp:txXfrm>
        <a:off x="1138626" y="2135511"/>
        <a:ext cx="2070229" cy="1242138"/>
      </dsp:txXfrm>
    </dsp:sp>
    <dsp:sp modelId="{DAA7431F-84DA-4F1C-AB22-991AE92B2F6B}">
      <dsp:nvSpPr>
        <dsp:cNvPr id="0" name=""/>
        <dsp:cNvSpPr/>
      </dsp:nvSpPr>
      <dsp:spPr>
        <a:xfrm>
          <a:off x="3415879" y="2135511"/>
          <a:ext cx="2070229" cy="12421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48</a:t>
          </a:r>
        </a:p>
      </dsp:txBody>
      <dsp:txXfrm>
        <a:off x="3415879" y="2135511"/>
        <a:ext cx="2070229" cy="1242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7A3EE-B01F-478B-8456-DF03614C15AE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A638D-9C33-4339-B3BD-32605617D1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2357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A638D-9C33-4339-B3BD-32605617D13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247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ma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docid=eV7V6L8CzrjcDM&amp;tbnid=Ej3JmnMLu8YSaM:&amp;ved=0CAUQjRw&amp;url=http://www.picstopin.com/1600/arka-plan-resimleri-92-resimler/http:||www*manzara*gen*tr|w1|arka-plan-resimleri-92*jpg/&amp;ei=OICnUtTaO-im0wWHw4GYDg&amp;bvm=bv.57799294,d.bGQ&amp;psig=AFQjCNGlY0z0jECHChzwRcgrDT3H-HAgtw&amp;ust=1386795396212129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3.gazi.edu.tr/~erkany/dersler/temel_bilgi_tekn_kull.htm" TargetMode="External"/><Relationship Id="rId7" Type="http://schemas.openxmlformats.org/officeDocument/2006/relationships/hyperlink" Target="http://www.pcnet.com.tr/forum/yazilim/143373-bilgisayar-nedir-donanimlari-nelerdir-bakmadan-gecme.html" TargetMode="External"/><Relationship Id="rId2" Type="http://schemas.openxmlformats.org/officeDocument/2006/relationships/hyperlink" Target="http://tr.wikipedia.org/wiki/Ekran_kart%C4%B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orumdas.net/konu/bilgisayarin-donanim-birimleri.203122/" TargetMode="External"/><Relationship Id="rId5" Type="http://schemas.openxmlformats.org/officeDocument/2006/relationships/hyperlink" Target="http://www.pchocasi.com/bilgisayar-donanim-birimleri/" TargetMode="External"/><Relationship Id="rId4" Type="http://schemas.openxmlformats.org/officeDocument/2006/relationships/hyperlink" Target="http://eders.kocaeli.edu.tr/ornekders/ana_donanm_elemanlar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docid=BwEk1dC130stKM&amp;tbnid=yt2efEvLql20NM:&amp;ved=0CAUQjRw&amp;url=http://www.yenislayt.com/mkategori/15-power-point-arka-planlar/10/&amp;ei=qYWnUr-FJq6W0QWfkoHADg&amp;bvm=bv.57799294,d.d2k&amp;psig=AFQjCNGBrxJLkWsdioNRB37U0DgO4sEo-Q&amp;ust=138679679198516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hyperlink" Target="http://www.google.com.tr/url?sa=i&amp;rct=j&amp;q=&amp;esrc=s&amp;frm=1&amp;source=images&amp;cd=&amp;cad=rja&amp;docid=beZrFD4A0B3p7M&amp;tbnid=5_5ECK97e8p2RM:&amp;ved=0CAUQjRw&amp;url=http://www.egiticininegitimi.net/2011/02/26/blur-efekti-ile-islevsel-ve-estetik-powerpoint-zeminleri-hazirlamak/&amp;ei=YGenUuTMHsaM0AW0pIDgCg&amp;bvm=bv.57799294,d.d2k&amp;psig=AFQjCNEt2_s8U60Q4tr567cwLqk_KXx3Cw&amp;ust=1386788470100659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6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tr/url?sa=i&amp;rct=j&amp;q=&amp;esrc=s&amp;frm=1&amp;source=images&amp;cd=&amp;cad=rja&amp;docid=VBG8WqcqRWsLCM&amp;tbnid=sm_XZnuTjVmSwM:&amp;ved=0CAUQjRw&amp;url=http://www.uludagsozluk.com/k/anakart/&amp;ei=1nenUrqQGeub0AWrr4CADg&amp;bvm=bv.57799294,d.ZG4&amp;psig=AFQjCNEVjxyMg9SwBDRPtKM8mXOZ61_jjA&amp;ust=1386793293607535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google.com.tr/url?sa=i&amp;rct=j&amp;q=&amp;esrc=s&amp;frm=1&amp;source=images&amp;cd=&amp;cad=rja&amp;docid=v9IszSN8tOEFgM&amp;tbnid=XfI9WIfNLSHLRM:&amp;ved=0CAUQjRw&amp;url=http://pctesti.com/pc-yukseltme-rehberi/&amp;ei=tnmnUt23HYGc0AX00IGQCQ&amp;bvm=bv.57799294,d.ZG4&amp;psig=AFQjCNHHJ2qyN_QcYTV6FmYNNbUF4DaNWQ&amp;ust=1386793775244161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&amp;esrc=s&amp;frm=1&amp;source=images&amp;cd=&amp;cad=rja&amp;docid=Wg-gryXfK5n15M&amp;tbnid=3oQyAP1ezYPdWM:&amp;ved=0CAUQjRw&amp;url=http://www.pcdonanimhaber.com/2012/10/hard-disk-kasaya-nasil-takilir.html&amp;ei=bnynUtHUH6jC0QXX2oDABg&amp;psig=AFQjCNEAuZaCpbNvMHbcVc0UW0aVeB-6hA&amp;ust=1386794459971449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1 Ninna nann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619672" y="2967360"/>
            <a:ext cx="609600" cy="609600"/>
          </a:xfrm>
          <a:prstGeom prst="rect">
            <a:avLst/>
          </a:prstGeom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43" t="19643" r="15889" b="39680"/>
          <a:stretch/>
        </p:blipFill>
        <p:spPr bwMode="auto">
          <a:xfrm>
            <a:off x="-152400" y="-156840"/>
            <a:ext cx="9144000" cy="68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2969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5313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://www.twitterarkaplanlari.com/wp-content/woo_custom/twitter-arkaplan-134.jpg">
            <a:hlinkClick r:id="rId3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34" r="18734"/>
          <a:stretch>
            <a:fillRect/>
          </a:stretch>
        </p:blipFill>
        <p:spPr bwMode="auto">
          <a:xfrm>
            <a:off x="152400" y="152400"/>
            <a:ext cx="8884096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Başlık 2"/>
          <p:cNvSpPr txBox="1">
            <a:spLocks/>
          </p:cNvSpPr>
          <p:nvPr/>
        </p:nvSpPr>
        <p:spPr>
          <a:xfrm>
            <a:off x="2627784" y="404664"/>
            <a:ext cx="6324600" cy="158417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Ekran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</a:rPr>
              <a:t>kartI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62908" y="1196752"/>
            <a:ext cx="5454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dirty="0">
                <a:solidFill>
                  <a:schemeClr val="accent1">
                    <a:lumMod val="75000"/>
                  </a:schemeClr>
                </a:solidFill>
              </a:rPr>
              <a:t>Ekrana yansıması istenen bilgilerin monitöre gönderilmesini sağlayan donanım birimidir.</a:t>
            </a: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82" r="22832"/>
          <a:stretch/>
        </p:blipFill>
        <p:spPr bwMode="auto">
          <a:xfrm>
            <a:off x="107504" y="1844824"/>
            <a:ext cx="3172156" cy="268073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59" y="3556891"/>
            <a:ext cx="2846171" cy="2743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1022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42119"/>
            <a:ext cx="1835984" cy="2523390"/>
          </a:xfrm>
          <a:prstGeom prst="rect">
            <a:avLst/>
          </a:prstGeom>
          <a:ln w="2286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KASA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323528" y="2280320"/>
            <a:ext cx="5976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3200" dirty="0"/>
              <a:t>Bilgisayardaki </a:t>
            </a:r>
            <a:r>
              <a:rPr lang="tr-TR" sz="3200" dirty="0" err="1"/>
              <a:t>anakart</a:t>
            </a:r>
            <a:r>
              <a:rPr lang="tr-TR" sz="3200" dirty="0"/>
              <a:t>, sabit disk, disket sürücü, CD sürücü gibi donanımların üzerine monte edildiği koruyucu birimdir. Kasa bir bakıma bilgisayarın kaportası sayılır.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1485268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MONİTÖR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67544" y="1196752"/>
            <a:ext cx="82947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Monitör, görüntü sergilemek için kullanılan elektronik ya da elektro-mekanik aygıtların genel adıdır. Monitör, başta televizyon ve bilgisayar olmak üzere birçok elektronik cihazın en önemli çıktı aygıtıdır.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2950801"/>
            <a:ext cx="3816424" cy="3026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3615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 txBox="1">
            <a:spLocks/>
          </p:cNvSpPr>
          <p:nvPr/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KLAVYE/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</a:rPr>
              <a:t>mouse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7" t="26096" r="11013" b="24782"/>
          <a:stretch/>
        </p:blipFill>
        <p:spPr>
          <a:xfrm>
            <a:off x="827214" y="3645024"/>
            <a:ext cx="748883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Dikdörtgen 4"/>
          <p:cNvSpPr/>
          <p:nvPr/>
        </p:nvSpPr>
        <p:spPr>
          <a:xfrm>
            <a:off x="503178" y="94857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>
                <a:solidFill>
                  <a:schemeClr val="accent1">
                    <a:lumMod val="75000"/>
                  </a:schemeClr>
                </a:solidFill>
              </a:rPr>
              <a:t>Tuştakımı</a:t>
            </a: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tr-TR" b="1" dirty="0">
                <a:solidFill>
                  <a:schemeClr val="accent1">
                    <a:lumMod val="75000"/>
                  </a:schemeClr>
                </a:solidFill>
              </a:rPr>
              <a:t>Klavye)</a:t>
            </a: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 : </a:t>
            </a:r>
            <a:r>
              <a:rPr lang="tr-TR" dirty="0">
                <a:solidFill>
                  <a:schemeClr val="accent4">
                    <a:lumMod val="50000"/>
                  </a:schemeClr>
                </a:solidFill>
              </a:rPr>
              <a:t>Bilgisayarın en önemli giriş ögesidir. Üzerinde harfler, rakamlar, işaretler ve bazı işlevleri bulunan tuşlar vardır. Türkçeye özel iki tür tuş düzenlemesi vardır: F klavye ve Q Klavye.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11560" y="2019801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Fare (Mouse) : </a:t>
            </a:r>
            <a:r>
              <a:rPr lang="tr-TR" dirty="0">
                <a:solidFill>
                  <a:schemeClr val="tx2">
                    <a:lumMod val="50000"/>
                  </a:schemeClr>
                </a:solidFill>
              </a:rPr>
              <a:t>Gen</a:t>
            </a:r>
            <a:r>
              <a:rPr lang="tr-TR" dirty="0"/>
              <a:t>ellikle avuç içinde tutulan, hareketleri bilgisayar ekranındaki imlecin hareketlerini kontrol eden, bilgi giriş aygıtı. </a:t>
            </a:r>
          </a:p>
        </p:txBody>
      </p:sp>
    </p:spTree>
    <p:extLst>
      <p:ext uri="{BB962C8B-B14F-4D97-AF65-F5344CB8AC3E}">
        <p14:creationId xmlns:p14="http://schemas.microsoft.com/office/powerpoint/2010/main" xmlns="" val="587583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59" r="1434" b="7578"/>
          <a:stretch/>
        </p:blipFill>
        <p:spPr bwMode="auto">
          <a:xfrm>
            <a:off x="199372" y="836712"/>
            <a:ext cx="8712968" cy="565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1"/>
          <p:cNvSpPr txBox="1">
            <a:spLocks/>
          </p:cNvSpPr>
          <p:nvPr/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BİLGİSAYAR DONANIM SİSTEMLERİ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13098184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556792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hlinkClick r:id="rId2"/>
              </a:rPr>
              <a:t>http://tr.wikipedia.org/wiki/Ekran_kart%C4%B1</a:t>
            </a:r>
            <a:endParaRPr lang="tr-TR" dirty="0"/>
          </a:p>
          <a:p>
            <a:r>
              <a:rPr lang="tr-TR" dirty="0">
                <a:hlinkClick r:id="rId3"/>
              </a:rPr>
              <a:t>http://w3.gazi.edu.tr/~erkany/dersler/temel_bilgi_tekn_kull.htm</a:t>
            </a:r>
            <a:endParaRPr lang="tr-TR" dirty="0"/>
          </a:p>
          <a:p>
            <a:r>
              <a:rPr lang="tr-TR" dirty="0">
                <a:hlinkClick r:id="rId4"/>
              </a:rPr>
              <a:t>http://eders.kocaeli.edu.tr/ornekders/ana_donanm_elemanlar.html</a:t>
            </a:r>
            <a:endParaRPr lang="tr-TR" dirty="0"/>
          </a:p>
          <a:p>
            <a:r>
              <a:rPr lang="tr-TR" dirty="0">
                <a:hlinkClick r:id="rId5"/>
              </a:rPr>
              <a:t>http://www.pchocasi.com/bilgisayar-donanim-birimleri/</a:t>
            </a:r>
            <a:endParaRPr lang="tr-TR" dirty="0"/>
          </a:p>
          <a:p>
            <a:r>
              <a:rPr lang="tr-TR" dirty="0">
                <a:hlinkClick r:id="rId6"/>
              </a:rPr>
              <a:t>http://www.forumdas.net/konu/bilgisayarin-donanim-birimleri.203122/</a:t>
            </a:r>
            <a:endParaRPr lang="tr-TR" dirty="0"/>
          </a:p>
          <a:p>
            <a:r>
              <a:rPr lang="tr-TR" dirty="0">
                <a:hlinkClick r:id="rId7"/>
              </a:rPr>
              <a:t>http://www.pcnet.com.tr/forum/yazilim/143373-bilgisayar-nedir-donanimlari-nelerdir-bakmadan-gecme.html</a:t>
            </a:r>
            <a:endParaRPr lang="tr-TR" dirty="0"/>
          </a:p>
          <a:p>
            <a:endParaRPr lang="tr-TR" dirty="0"/>
          </a:p>
        </p:txBody>
      </p:sp>
      <p:sp>
        <p:nvSpPr>
          <p:cNvPr id="3" name="Başlık 2"/>
          <p:cNvSpPr txBox="1">
            <a:spLocks/>
          </p:cNvSpPr>
          <p:nvPr/>
        </p:nvSpPr>
        <p:spPr>
          <a:xfrm>
            <a:off x="1043608" y="407546"/>
            <a:ext cx="6324600" cy="158417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KAYNAKLAR</a:t>
            </a:r>
          </a:p>
        </p:txBody>
      </p:sp>
    </p:spTree>
    <p:extLst>
      <p:ext uri="{BB962C8B-B14F-4D97-AF65-F5344CB8AC3E}">
        <p14:creationId xmlns:p14="http://schemas.microsoft.com/office/powerpoint/2010/main" xmlns="" val="15644972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jpeg;base64,/9j/4AAQSkZJRgABAQAAAQABAAD/2wCEAAkGBxQTEhUUExQVFBQXFRQXFxcXFBcXFxcVFxQXFxcUFBcYHCggGBwlHBQXITEhJSkrLi4uFx8zODMsNygtLiwBCgoKDg0OGhAQGiwkHCQsLCwsLCwsLCwsLCwsLCwsLCwsLCwsLCwsLCwsLCwsLCwsLCwsLCwsLCwsLCwsLCwsLP/AABEIAOEA4QMBIgACEQEDEQH/xAAaAAADAQEBAQAAAAAAAAAAAAACAwQBAAUG/8QALhAAAgIBAgUDAwUAAwEAAAAAAAECAxEhMQQSQVFhE6HwcYGRFLHB4fEiMtFS/8QAGQEBAQEBAQEAAAAAAAAAAAAAAQIAAwQF/8QAGxEBAQEBAQEBAQAAAAAAAAAAAAERAhIxIUH/2gAMAwEAAhEDEQA/APZqWJFL2fTYmjpqOj2/Puj5te9k4JL+e31Eya7ncTY9d+y8abklkX8+mTnelyB4iTzpsLqu7gWJicM5+3aR6Dkja3roQxtfzyHzNvb5ob0PL26GULB41V8u+NPmCyuba3Qek4sTCTEwz1DWc+BiLFcZ/c14FSkBzCg6Mfv/AODovQlgx3MBU1zNU8kqmbGQNiichUpHSyKkZmWSJOKkUyJrkDPKsTFzeUVXLci6mwioWDOJkFFhSgmVIkul4QcgHHAxtFAj00cHlfEabDr0k8r39hypzrntp9hEJ9ivhvn8P9z0dTUylT4VtYygZcDnqXKATicryuV4XE8Lh41Erg89/wAHu2ITOvJzvC528aXCMbHhsHpKKO5TeYfdTw4bPQfRw2o2KGLcMg2tjXgXMcwHHJgzBiHQicoDUsrQckFXEPlBgRiHGASiFDcKzJREyiPmxeMksCSJbUXWIktFnm3xJHDUvnEmt7GYmT6IPIM0URjkuCpOKZPzlPFSzLBPyFCsyzjcHA2vYjEroWhNS/si2O3z8nqrmPnf2MczpAuJFWCU0DFmxpzsGqyOjHOAOB8YgySRzVKlnuHBDJQBwCtNUQlEBPuMgwocojFWdFajpCKXFBYNj5DwKQwiE4mwRskTTA4OwdI2MSf6xFpFxMj0JxI+IrKZ585afkjmtS2a1SJuKiSyR25eCiLIeHX/AC2xv/hVOWFkuNSZayNtXKgOFlmWR/GV6aCnXn8/zBxmPqcbzR6fRQhqi6t4WuehMi6END1aklM6UxsoIDlDFQn1mtUdC3J04ioIOpDD/UYLmChdjwcKscbDZ2EsNw5yGE6NuRkJklTGKTAxfXIplLQ82MyiNuUTibFMJHOYiMjpSEKI2nepqTQYaBjZTMjaDgW2bGFO0RZeFMmmjMmsnqhFlufwWW19SDl1yTkZPWtRXFPQqlEi4hl8wdX8HwehRfPCZNTLCAuvzoKCPUOF83kw6I/H12ex6FK0JYw1/JVU8HVTpQAshgNsycs9TFHcwYrQZLuDzaE0xkpE1k+42U9Se5nGrjUwZyA5zUwXDamE2ZBBSgYt5h1dgjlDrAVVBhAxQajqZJsIjYwAgNizVIZrQnkVzYlrIEuaFSiPwC4gE3LoRXQL2tSe1amCOUdCDiKz1Ll1Ib45RfIqGUsaCkzb4iOZlYjTThfKYbG19zzAqXkW5YNi9TpqlEMmyWgEWFORTEt9Pm4myYyZNNhWgZyEsOXsCcquEzWDYHWHIl1iipFkI6EUGW0MK1BKJyiOmCwbRQGIVBjEZNUVsZyiamNUjJpjSAluc5gNiDFExxGVI1jIm15Nk9RM55H8VLLZHY8Igk3WEtzCdiyI4qZ05TUl2pNJDJMXM6RFBzHA58nCMfYRb3H06kLnjcqplnqTHanOWBnOTWT0yZG1YL0DskSzkMnMlska0yGJ6GOIMWGcqYVYjooKQKIrpKKDKq54I0NhMDV6kZkVVI5yAHRkG5k6bQNs8fPcqJqj1QvVIPVGwn1MmvRdmNDFIhrm2WKIpURs0Bts08AKXQXa9BZNdqRzemGXT/g8+2WpOGUlQ1I+NZZZPB5vGTL5TSEIskE5oTKw6JdhnAc6NHE5H0vq5KKLe+n7HmVzG85zd8XTvXdALiFndEdks9f9XURKLXT7iz1bLBMpEybG5W5mPgFkUhmArDTMlExNHM51UKksB1yAnJbAxkStZXMJyJVYHziDHaDbZqLtWP4/sXziDFIZCQhMOJkVbW+xXzHn1TKVaUk3mwBO0VKYm2eRgdxF5HOYdqJJSwOMZbI8/ikPnZoQ3srmNUk2IcxlpNNlyIo8o4RzHFYNfR1zfz6jIy0JKp6j1L8/Ohwx6DecbBafsTP2Cru/j2HGVKORyh/xApt/YdzaBg0vGOoUZZAveyBjHuDG82oUnoIlIW5gYNzA5xMmwYSDHRTzFFEyD1cbFHDT0efAC/DrJ41+fYVKxGT1e+PAqUjJOUxkHkljIspWFv8A6KaoqXUdknjPTwFCxCDJk7kuodlhPJlJrrZojvnoNvl2PP4i0Y0BO0ntsyIttEysOsia6chUmFzZY+CT3KkCHJxX+mj5NKwYcp+cf6WQsS1zk86M1nXr23ybXLuccejHpSvT6oW5v8iamErntv5JGPU4azwVwklv/R5FNhbG9tJN7Zx+ck1sUWTX3B5iPmbY2NmAVihSFyZ1c+5uABU3jQVy5CsiBLYyo1aGxkTc+ocntjXuFJ8n5BQvm77GymKadCQ+NmhFznc7NiVsbhnrnmO1nRsHGei7QfVIJXGOwqJsVXXZPN4pjpSJb2VEopyEpjZxwAsHSBsWPrkJckbC1IuJqjJgv9ajTYcSu3UOE2Kaz2SM52nnKIx11fCTYXqagcPfHGv5C9RY2ZFOnRuH1TeCBy7YHQba3xqRTKrlboOpuWE33I+fu9ELV6z1NjWvZjcnsUrueRRd2L1Y3oRQyUG8i7IND60zJyTeH7dgMqeNWhslheR1mOiETTexqdKSNkuoqaYttoWUaAyFesgo2oYmtlI7mDjHO2wNlLEE8xspLuc4pbiZSXYTjXIXZI2Vix1RjT+MqIsTSa7ipSHTqeRN00t0dIkmyb+wtSNdq7C+Zd/7+5eiu1OOz8wcZk0b87yfzuPqti937Eap8+x00o9dR+q17nC8muNfsdZJ50jj6Y87nn8PxmFouga43wc7zVKHzeV+BsLJZScsJE9d/N0x7i/Tbe4YXqxuj1wNrnHweZGrz7f2Hz8rWXnx/wChja9WVjX/AFWP5G1Wz038nnR41b6lEOOXZnPqMu9eXXRDqOIjnLx+SCVvPHTQRs9wwvedse618k07P/l774I4xffQL1VH9wwjscl3/BLa5MZPjfqiazitTYIKMl1wh9NkX2It9Q6qn3SKxq9SGMaYz29jLFJsVTFpb6lM7sNZX3AEz4eeDI1pLMkk9h0+M0MtvWMcvz8GOp3yLt+CW6S2Tx9MlH6fPUXbweOvsMCOUJPZ6fUnsql/rLo08vX2Jr+Ja3RcosSy03X4RLK+Lf8AQ23ivBLOSfQ6xFHn6HCso4dAYyeNdBPoLOdRb4p9kbC99kW31XCCMm0tNfncCFjeuxyp+uSao1cY10QUOJfZCPQXdhwoXdh+Nq2jiJN7FEasvLbIKuJS2XvuOr4zx7kWKXx4Zd2F6CXVkv67x7mfqebK28k4pRDjsLGDJcbnoS+j59jfS8+wWMthx7+n3CnZza5IfSff2AlxXLpjOPIY2rJLyA4+SV8b4O/UrtqbG1Z6nLtqg4cWyOFvNpsUQ4fyIWU8a+yz0KP1PM0n8Z58KvI2uPlk40VuGu79u5Q4prdnk38W49M/cOrjcrYcD0VFLVN/cVO+Szosk64vwgXxCeM6dNCcNZdxMvBBdY32wW3Vx7sS6I+fyXyyT04tf2KnSkVupJ9UR8U2vKOkc6D0V2OFev5OFLznS/BqwnqDK3H1EyOg1cuJiF+oiQ1oJxCxUq9cQgrJNrQipjllikFII0v4x0K32A9QONhJ0brl8Y2qSSxnXqLd+ETxnlgdeirkup3rruefZIxvHXOz0+m2pOHXqRvXcnnU23p56EimW85mT+iwnU/jG+oY5gNZTFpr+itcUsbksbCOVmG/qONr2o8RHv8Aub+rS6njRsDjZkcOvTtuUsY3BhTLwRRkX02ZSJIvTfdAOqXdBSkC7AAla4r/AJfEB+rXk2MyLiFjVbDI1p9vFLyR3cShc5E9j+n5/j7nWRFF6q7GkvMcUnSZ7/kI04oOrNRhxKlFOw5HHEkIUTjhFdbt9wazjgpbIGO5xxJFHdFiOOBuQTNfQ44BfrIEt+5xw/1q4ZA44ow5FnCbP6nHEGny3ETOOBmx2FW/9WccMFedLcnmacdeUUo444sP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0" y="-1951038"/>
            <a:ext cx="4076700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639950" y="1412776"/>
            <a:ext cx="586410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BENİ DİNLEDİĞİNİZ</a:t>
            </a:r>
          </a:p>
          <a:p>
            <a:pPr algn="ctr"/>
            <a:r>
              <a:rPr lang="tr-T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İÇİN</a:t>
            </a:r>
          </a:p>
          <a:p>
            <a:pPr algn="ctr"/>
            <a:r>
              <a:rPr lang="tr-TR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xmlns="" val="40725985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http://www.egiticininegitimi.net/wp-content/uploads/2011/02/011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714500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6" name="Picture 8" descr="http://www.egiticininegitimi.net/wp-content/uploads/2011/02/01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7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xmlns="" val="2525505473"/>
              </p:ext>
            </p:extLst>
          </p:nvPr>
        </p:nvGraphicFramePr>
        <p:xfrm>
          <a:off x="1605707" y="-315416"/>
          <a:ext cx="66247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6495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1115616" y="1268760"/>
            <a:ext cx="5112568" cy="4608512"/>
          </a:xfrm>
        </p:spPr>
        <p:txBody>
          <a:bodyPr>
            <a:normAutofit/>
          </a:bodyPr>
          <a:lstStyle/>
          <a:p>
            <a:r>
              <a:rPr lang="tr-TR" sz="1800" dirty="0">
                <a:hlinkClick r:id="rId2" action="ppaction://hlinksldjump"/>
              </a:rPr>
              <a:t>1.Bilgisayar  Donanım Şeması</a:t>
            </a:r>
            <a:endParaRPr lang="tr-TR" sz="1800" dirty="0"/>
          </a:p>
          <a:p>
            <a:r>
              <a:rPr lang="tr-TR" sz="1800" dirty="0">
                <a:hlinkClick r:id="rId3" action="ppaction://hlinksldjump"/>
              </a:rPr>
              <a:t>2.Anakart</a:t>
            </a:r>
            <a:endParaRPr lang="tr-TR" sz="1800" dirty="0"/>
          </a:p>
          <a:p>
            <a:r>
              <a:rPr lang="tr-TR" sz="1800" dirty="0">
                <a:hlinkClick r:id="rId4" action="ppaction://hlinksldjump"/>
              </a:rPr>
              <a:t>3.İşlemci</a:t>
            </a:r>
            <a:endParaRPr lang="tr-TR" sz="1800" dirty="0"/>
          </a:p>
          <a:p>
            <a:r>
              <a:rPr lang="tr-TR" sz="1800" dirty="0">
                <a:hlinkClick r:id="rId5" action="ppaction://hlinksldjump"/>
              </a:rPr>
              <a:t>4.Ana Bellek</a:t>
            </a:r>
            <a:endParaRPr lang="tr-TR" sz="1800" dirty="0"/>
          </a:p>
          <a:p>
            <a:r>
              <a:rPr lang="tr-TR" sz="1800" dirty="0">
                <a:hlinkClick r:id="rId6" action="ppaction://hlinksldjump"/>
              </a:rPr>
              <a:t>5.Harddisk</a:t>
            </a:r>
            <a:endParaRPr lang="tr-TR" sz="1800" dirty="0"/>
          </a:p>
          <a:p>
            <a:r>
              <a:rPr lang="tr-TR" sz="1800" dirty="0">
                <a:hlinkClick r:id="rId7" action="ppaction://hlinksldjump"/>
              </a:rPr>
              <a:t>6. Disket Sürücü</a:t>
            </a:r>
            <a:endParaRPr lang="tr-TR" sz="1800" dirty="0"/>
          </a:p>
          <a:p>
            <a:r>
              <a:rPr lang="tr-TR" sz="1800" dirty="0">
                <a:hlinkClick r:id="rId8" action="ppaction://hlinksldjump"/>
              </a:rPr>
              <a:t>7.Ekran Kartı</a:t>
            </a:r>
            <a:endParaRPr lang="tr-TR" sz="1800" dirty="0"/>
          </a:p>
          <a:p>
            <a:r>
              <a:rPr lang="tr-TR" sz="1800" dirty="0">
                <a:hlinkClick r:id="rId9" action="ppaction://hlinksldjump"/>
              </a:rPr>
              <a:t>8.Kasa</a:t>
            </a:r>
            <a:endParaRPr lang="tr-TR" sz="1800" dirty="0"/>
          </a:p>
          <a:p>
            <a:r>
              <a:rPr lang="tr-TR" sz="1800" dirty="0">
                <a:hlinkClick r:id="rId10" action="ppaction://hlinksldjump"/>
              </a:rPr>
              <a:t>9.Monitör</a:t>
            </a:r>
            <a:endParaRPr lang="tr-TR" sz="1800" dirty="0"/>
          </a:p>
          <a:p>
            <a:r>
              <a:rPr lang="tr-TR" sz="1800" dirty="0">
                <a:hlinkClick r:id="rId11" action="ppaction://hlinksldjump"/>
              </a:rPr>
              <a:t>10.Klavye/Mouse</a:t>
            </a:r>
            <a:endParaRPr lang="tr-TR" sz="1800" dirty="0"/>
          </a:p>
          <a:p>
            <a:r>
              <a:rPr lang="tr-TR" sz="1800" dirty="0">
                <a:hlinkClick r:id="rId12" action="ppaction://hlinksldjump"/>
              </a:rPr>
              <a:t>11.Kaynaklar</a:t>
            </a:r>
            <a:endParaRPr lang="tr-TR" sz="1800" dirty="0"/>
          </a:p>
          <a:p>
            <a:r>
              <a:rPr lang="tr-TR" sz="1800" dirty="0">
                <a:hlinkClick r:id="rId13" action="ppaction://hlinksldjump"/>
              </a:rPr>
              <a:t>12.Teşekkür</a:t>
            </a:r>
            <a:endParaRPr lang="tr-TR" sz="18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907704" y="116632"/>
            <a:ext cx="2229835" cy="1541331"/>
          </a:xfrm>
        </p:spPr>
        <p:txBody>
          <a:bodyPr/>
          <a:lstStyle/>
          <a:p>
            <a:pPr algn="l"/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İ</a:t>
            </a:r>
            <a:r>
              <a:rPr lang="tr-TR" sz="2400" dirty="0">
                <a:solidFill>
                  <a:srgbClr val="FFC000"/>
                </a:solidFill>
              </a:rPr>
              <a:t>Ç</a:t>
            </a:r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İ</a:t>
            </a:r>
            <a:r>
              <a:rPr lang="tr-TR" sz="2400" dirty="0">
                <a:solidFill>
                  <a:srgbClr val="FFC000"/>
                </a:solidFill>
              </a:rPr>
              <a:t>N</a:t>
            </a:r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D</a:t>
            </a:r>
            <a:r>
              <a:rPr lang="tr-TR" sz="2400" dirty="0">
                <a:solidFill>
                  <a:srgbClr val="FFC000"/>
                </a:solidFill>
              </a:rPr>
              <a:t>E</a:t>
            </a:r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K</a:t>
            </a:r>
            <a:r>
              <a:rPr lang="tr-TR" sz="2400" dirty="0">
                <a:solidFill>
                  <a:srgbClr val="FFC000"/>
                </a:solidFill>
              </a:rPr>
              <a:t>İ</a:t>
            </a:r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L</a:t>
            </a:r>
            <a:r>
              <a:rPr lang="tr-TR" sz="2400" dirty="0">
                <a:solidFill>
                  <a:srgbClr val="FFC000"/>
                </a:solidFill>
              </a:rPr>
              <a:t>E</a:t>
            </a:r>
            <a:r>
              <a:rPr lang="tr-TR" sz="2400" dirty="0">
                <a:solidFill>
                  <a:schemeClr val="accent1">
                    <a:lumMod val="75000"/>
                  </a:schemeClr>
                </a:solidFill>
              </a:rPr>
              <a:t>R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08720"/>
            <a:ext cx="1959298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8158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510" t="19642" r="15929" b="13957"/>
          <a:stretch/>
        </p:blipFill>
        <p:spPr bwMode="auto">
          <a:xfrm>
            <a:off x="0" y="16024"/>
            <a:ext cx="9132339" cy="684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987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244280" cy="4407408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/>
              <a:t>Anakart</a:t>
            </a:r>
            <a:r>
              <a:rPr lang="tr-TR" dirty="0"/>
              <a:t> (</a:t>
            </a:r>
            <a:r>
              <a:rPr lang="tr-TR" dirty="0" err="1"/>
              <a:t>Mainboard</a:t>
            </a:r>
            <a:r>
              <a:rPr lang="tr-TR" dirty="0"/>
              <a:t>): İşlemci, ana bellek, ekran kartı gibi bir çok donanım biriminin üzerine monte edildiği ve bilgisayarın iskeleti sayılabilecek önemli bir birimdir.</a:t>
            </a:r>
          </a:p>
          <a:p>
            <a:pPr marL="45720" indent="0">
              <a:buNone/>
            </a:pPr>
            <a:endParaRPr lang="tr-TR" dirty="0"/>
          </a:p>
          <a:p>
            <a:r>
              <a:rPr lang="tr-TR" dirty="0"/>
              <a:t>Bir bilgisayarın temel devre kartıdır. Bilgisayardaki tüm elektriksel bileşenler anakarta bağlanmıştır.</a:t>
            </a:r>
          </a:p>
          <a:p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ANAKART</a:t>
            </a:r>
          </a:p>
        </p:txBody>
      </p:sp>
      <p:pic>
        <p:nvPicPr>
          <p:cNvPr id="1026" name="Picture 2" descr="http://galeri7.uludagsozluk.com/238/anakart_45803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12776"/>
            <a:ext cx="4104457" cy="5334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76040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6480720" cy="1368152"/>
          </a:xfrm>
        </p:spPr>
        <p:txBody>
          <a:bodyPr/>
          <a:lstStyle/>
          <a:p>
            <a:pPr algn="l"/>
            <a:r>
              <a:rPr lang="tr-TR" dirty="0"/>
              <a:t>           İŞLEMCİ</a:t>
            </a:r>
            <a:br>
              <a:rPr lang="tr-TR" dirty="0"/>
            </a:br>
            <a:r>
              <a:rPr lang="tr-TR" sz="2400" b="1" dirty="0"/>
              <a:t>(Merkezi İşlem Birimi, MİB veya CPU)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95536" y="1916832"/>
            <a:ext cx="63450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Bilgisayarın tüm diğer donanım birimlerini yönetir. Aynı zamanda bilgisayarda program komutlarının çalıştırıldığı ve tüm matematiksel ve mantıksal işlemlerin yapıldığı birimdir.</a:t>
            </a:r>
          </a:p>
        </p:txBody>
      </p:sp>
      <p:sp>
        <p:nvSpPr>
          <p:cNvPr id="5" name="AutoShape 2" descr="data:image/jpeg;base64,/9j/4AAQSkZJRgABAQAAAQABAAD/2wCEAAkGBhQSERUUEhQVFRUUGBgWFhcUFxkeGRgXFxoYGRwXHBsXHCYgGBwjIB0cIS8gIygpLCwtGB4xNTAqNSYrLCkBCQoKDgwOGg8PGiwkHyUpLC0uLCwvLCwsKTItLCwsLC8sKi8sLCwsLCwyKSwpKSwsMCwsLCwsLCwsKSwsLCwsKf/AABEIAKwBJgMBIgACEQEDEQH/xAAbAAABBQEBAAAAAAAAAAAAAAAAAgMEBQYBB//EADsQAAIBAgQEBAMHAwMEAwAAAAECAwARBBIhMQUTQVEiYXGBBjKhFCNCkbHB0Qfh8DNy8SRDUmIVkuL/xAAZAQEBAQEBAQAAAAAAAAAAAAAAAQIDBAX/xAAuEQACAAQFAgYCAwADAAAAAAAAAQIRIfADEjFBUWGRE3GBobHR4fEEIsEyQlL/2gAMAwEAAhEDEQA/APcaKKKAKKKKAKKKKAKKKKAKKKKAKKKKAKKKKAKKKS8gG5A9TQCqKr8Rx/Dp80qD3v8ApVTiv6g4VNmZvQfzWXHCtyZkaaisFif6qptHET6n+KhN8dY2VsscWU2vbLrbv4qw8WFEzcHpVNyTqvzMB6kD9a8rm4njpEdmlyhCQylgDcbi1QJEAyO+JzBj4slyyi3n+Vc3jrYTfB7NeoPGOMJh0ztr0AB1NecScUxSOscDzFWHhLgrfva9v2qDiIMRK7iaVFZLEiR9+vncVH/IUg82iRpsR/U+5tFDc9Lkn6CoD/G+OlDGNLBd8q7fnVW+PLKkqyAOmhWKPUAnW52OntS5PnEgXEPHLYMWbICxsBtbT18q4PGiu0ayT3HJeO4wKk0kngJFgGHqNBXpvB+JCeFZB1Go7MNxXla4QIzxMkCBwWVpGuVB0sCOvWrf+n3G+VM2HZgVY2BB0zDYj12/KumDiVqYayNXU9KopOau3r2mztFFFAFFFFAFFFFAFFFFAFFFFAFFFFAFFMzYtE+Z1X1IFVuJ+LMMm8oP+25qOJIk0i4orJYn+o0C/Krt+Q/mqzEf1IkOkcQF9Be5uaw8SEmdHoFcJrzd/iHiEr5BdCRmtYLpte5qqnbEOshlxKqYyQVZ9SR0FvpXN48Im+D1SfisSfNIg9WFVeJ+N8Kn/czf7R/Nq81kwUeRJObLJqOYFQ+EdfEdL1NXhqRzL/07GOQZV57hfFqSdL9Oh1rm/wCQaUMTNNif6mxD5I2b1Nqr5v6hYhyBHEAW+Xwkk+l96q44wvNgdsPGDrexc+K5yhu489dqTz2mh+ed5IjoESyjpe4F9vfXasPGiZMj3ZMbi3EJmZMxQqLkEhdDVPNneMyPiQWvbJmJbe396mYhBZMQIbrsxmkzZr6C4vfT/BXRiBFMQJYUWUXPKXOFtYAeV/8ABXJ4kTvvyXw4d744Ir4GIGNhzpY20Y5Sup0ABO+v/NSI+HKkrI0CAOLoZ5NgLDdb9feiCPMHgP2iQDWMDwiwtYkNtr+1NnDlos3KjV4T42kkuxy7jKe/b8qy2+b2NKFKqV7nIpPujEZYlaI+HlxlmYrqCGHn/elzTGREmH2h2TSQ6KoUasAV1FE3EMrJMsyKSArrDHqq765r3N+9KEYEpBXESRzbZiUDObknoDpU631NdL6BJEI5Fk5USpKLfevnsdTmPauRSgF4DMMjajkx5rlrkqNLj/NabjwVhJC6QRsNQ8jXYA3IsRvb/BQ+OMkSsJvvIr2WKL2vmHS3t5Uv65F/a2FiFpoyuWd5YzoWayjXTQm+o9/OkSuAqTokCW0ILFibm2o7jfvSp7XWcRzujaOZXABvYDVTtf2pXK5MpUrh41lFxm8eWwAtfz37b1b+ySv4Zz7YEl0nJSX5uRHazaAAXvv5a6UmLB3LQmOZr3MXMfKANNbbb0iGXMjQGaRsmsYijuDaxBva+/6b0PCZIw/KlZ4j94ZJNPDqy2JvS/rga335EZfu9sPG8J1ubsxX6G/vTfEcRmyTrJmYWDBIyoUb796kPMI2SVfs8auApUeMi+uYj+KI5gHaLmyPHLcjkpYFmvcAEbelVUc76kiU1ld8G74B8Q8+JST4tm9e/vV9FNevJ+A4tsPOY3DKDsHFjlvoTXo+CxFxX0MOKaOUDbUnqi4BpVMxtToNdTZ2iiigCiiigCiiigCmMbMVjZlAJAuAafpMkeYEHqLVHpQHn83xhi5JDHEov/6gbd9dqgPPjJeZnmCcv5gz26X2FI+IMPyMQHOawOuUlTbqARt1pyeHlTJJyYkWQZfvnza75jrp26/WvnxxxGIIc3/LkrJMOpiVzOWYkZkAJKg76k2uPOpJ4fEskZWKaSN9PH4bsdrHTTfepEGICySQ88ZHubQR5gS17qLA2pmHCtLE8eSd3jPhztlVRrlOVjvbpr61zcTvr2OigWytdx2PD8uSSJkw8YcZlMrZsoOlge/XpTUWILwmPnMzRHwLFHe+X5WzAXt56UmR/ukmRMPGUO2bM7H5dRb3707NjQsyyCd2EnhfkR5dvlAve5uT51mbd8dzdFez7CMSueNJxHK+T52lcWIFwQADe1+w6UuRuTMrj7NGsgtYePLbW/Tfa40ogwYErRmGRxJ4kE0mXbcm2h1PrTMUdonhdsPG0Z3Iu7EeLQ/TvuLUpfH4F+q+xeHkGd4DLM6PqohQANe5YWI0HppTceAaSJkMLGSP8UstsoOo8JNtvbzrs+LaWNJeZO8kfzBEyqoNs3iUduuvpSsRAA6TCAlHsCcRICCzWsx1JGnfvV0vf2FHez76DcmMskcyNh4mXTJGt3sdDcHe3b607JOOaHD4iRJdGKKUu2gUDYHqP3rkb8qV4jJBGsgzeBc4F9Mo7Hrr+9NxDmRvDmxEhT/TCgBbDRSb6j39qgnfX8iocDld4jAgzgshmk+UaD8N7nrpTYmvEUMsStCfCES7MV2IYefUD1rrwFohIIQDEfGZZCSxXQqVPn0pUuNySJIssKZxlYQrfKNTcg9aXepKK9n2EzTZ1SYfaJCmkh+VQo+YArtSpIBHKsnJiVJRYc581jqcx7f53pMajmsh+0SpLqu6Zm1LGxsCOtcg4cWWSExRK665pG8QBuRa19h7Uu/IVvn8nYZQDJA065G1HJjzAlr3UaEikRwNNGyZcRJLGdCzWVR0NmPb386Xi8Q/KSRpFR4zZVSOx10Ovp7VFxXFIeargzSXH3gdst+w8P6bVUntfxqRtKjte+g/IbIk6RwR5TYgtmZifDqp7fnS3xwSYMJzll+fkR2sRoAL31+tVicYRGcpBHlbYP4iunc03iOJTrEsbXVDYrdbXsbgg2ua1kbv96GPFSrf+alrBgxmaExTOG1j5jlNBa5ttuaQkX3RQjDRPCR4m+clbHzvf360hV58IcJNI8dszO/hsLEga3/LvTsj5DHOiYeNWspF858WuYjy8qzU6Uvj8CJ+IFwk3OcsoAdY47ZVOrC+350p4QsivyZHjlsLzPYFjqCbHt3pP2sJKU+0M0cwJP2ePTOdMo36dqRBgiweAwzOwuYzI+UBdgcpNvyvTS/1oWrv96jgj5bPC5w8YcFgSMxAOmUHuPOmxiDLGU5sryRE5BGmmmga4F/z70kk8oMPs0LwMb/+bFbi3UG/vS8Rj9UmE8jE2WQRR5bLqd9tz171bvzJd+Q1jYC8YmSOS6f6jyODtoRYm/6Vrvhbi/MjGuosD+xrL/ZQsusEjJL8vOe3i1JJt389dKRwyZsLiCjWA3srXAB6X8q64UcnI4xrK83oz1nDzVMU1R4DE3Aq3ievejY+K7SQa7VB2iuUUAUUUUB2iiigMj8c8LzLmHX/AD+PrWSwMIkw7KEhVk3kkbxaG+gt7dq9Q4rheZEw8r/57V5ci8nFWKxHNpeX5V8/L+9eHHhk6eZnSPzoO4jiJaOOXnAOn4Io7FQ2jXO23fSlYhRzUlEc8iSWVjK2UMxtl1HT10ruHxASSSEzgJJc/cJcEtuosDbT1puDCmWN4uXO7pfJmbKqg3ynKx0NumtebS+ex2q73XcWkPKleNlw8QkGYGQ58o2sCfzsaZgkzxPCZpG5Z8CxR3DZflNwL2v3tRKfuVlVMPGYjr4ruxHhsQR72JvtTmKx4EiSjEFswyvyY8tgL2Hi0JueutJX5dxO+j7DckRkhEnKkdoj42lk0svzLYm/5AU5LNynjlU4aIOApCeOwOuYgAemlEeFAnKmGV1l1XnOVuw1Ym2h6b60iGCyywOcNFbXM2ra66NfW2199qErfKFxzASsnNmkSUE/dLlzMdxY9LdRTeG4cWEkPIOdblWlktlVr5dBpfTpppSZMW00APNlaWPUKkeg6XLKO3W/tVEZC73kcm5ALG5Nu++vpXSGBu/0c441Df7NFNHJyY3+5iZCTGFQ5my3W+bUWP5HSl8RuojxJllcMcj5bIbC+gy2trrbz3qg/qLxObCpDAj+FI1YMAL+Jjr5A6W9azfwbi5cViDG0jFcjswJJ+VTaynQkEg9NAda6eFU60cPU2/CMRh3xWXlXjk0+8OYrYElv87e1QOIfFsGHYxZ1dA18qrfML3sSR7b1b/D9sLn5hziQZdFAysfla5NwLkg+orOcL+DMPLGZZVdpMx0LEDJfKpstuqm+p3HvckMpjCmnli1HuL/ABGJ3zRs4j3jViLrcDtTY+IWihfwM5F3vc2AA1vofL61G4vw4I8caZUiY5lsuoYWVgWOpGxt51f8U47BGBznRWZfGnW+qsMovoSCfeq0kqEghfiOpQLxPEYiRokRNBLe5sQEKgHU927d+xp2ThskaAuVJJsct9Dv1A31/I0fCmNiWWQxgEC+U2IzID4hY7Zlvv29ajS8fxGJBWLCvkfZ2Jta+jA2Cnbe5G9XTQjh8VOeqNU8CRRo3gBACsdNWABzC/Qixv79RWWx+PUylUfMotlsbgA65fK21XXw+UxGRJYleQZolD6+IeIeG/i0BXW40FRviLg3IdJskcdiBlVUAJvcXVdD2pKTJElFh+QjguIAfKys6v4cocrcnvrr71bphMjPC6YePOCytKcxUHSwbuN+nWqbE4mWdOYwGRDlBVVABNtNParOJc8AljiiUxG7Mz3LZRtlPfz9q4xrcxhva5CvtBkiMZnJeE/drFHe+XRWDKL/AKUmZOYizCOeRk/1DI2llBzAW137DvTs/EcrpKMQgzAK6wpqF1Ot73N+9AjUS2yYiWObbMSgZzck9AdO/nWL++Dr0vpydcGKRJVTDxpIAtic9tzmtpbtppt603FMoZ4WnZo5LkchNCzE3UCxsPTvXYsCRzIGjgjJBYNK12Ckm1iNyPakSY0vFrP95ETkWNNyLgHMOh7+dJX8cid/PByPBGRGi5UzSJcqZHsApvlOVjbYbDsaaxkOeEOFgiMRIIVvGxGlrU7iLOFnVMRJb/ULmwIF9LjXf20NOtFyZA3KgjSXQcxs4XQm/lf8tqTv5MtJqV9C9+EuLZ0AJ1X9P80rZ4aWvJMFifs+IsHRwTe8fy67gV6Tw7FZgCOte/DimjlA/wDq9UaBGpYqLDJUlTXY6CqKKKAKKKKA7RRRQBXnHx1wvK2YDbUfr/I9q9Hqk+KsBzIr9Rp/H109644sM1MzEpowOL4iWjjl50aun4IkswDaNe57dDYUrEkc1JQuIlSTwsX8AYmwUAi2nlttTPB8UUMkLSrEhvqUzE30sPbv7UrDpzYni/6iVkvkA0QAaISGOnofavA1K+TpDFmU7mh6PDmKdkMUEYlGZec2bKBYWv572/io+GmBjkw7Yg2Q2QQx5s4FmuCBe1/03rsuHLQLKsEamE3Zne7MU0KlTvr0PtS8VjsskcwnjBYBHECC6rvcg3vrbfXyqX27mtL57DDRmaANy8RJJEfGXbwDLYsACb7dhcae78rZOViETDxKbC18x8VvEQB08td6FjUTkZcTKkwuMxKZn1JJ+UMLelcw2BIMsBigjJBYNK12VWvaxG9rb6UIK+2BZz/1DMsou3IS3i0AAGvTqNf1qi4lheXIQFdVOq8wWJHerhsWXgymcZ4j4EjTUlbgHMOh7jvTPFIubEsqCdyPneS2UAXva3n2863A8rOWIs0Pv98kjEcIjkhiklRXYKFYvrY7j2sfoR0ql4RhYsPjGCZRnF08rkEC/a4t06V2XFPKMPEp8PMtKoNiYxY3HnlzC+4tU3F8CBW8UAW1mDqGuRuDmYnQiu+jNpKOBS1RRyY3HYknJCscMhNmO2TNYMC5ubW3AvpS4hIYThw5hkMiI7C9whcFjoRmsQDa4v3FWOO+KYsPh41KuzG2QLrcWIYb9GHb8Rqpg4s7TLM0MkSEhTmBGY216Ddf0JvRUcjUbnCo0SV+CBGHvLI8o+UsRa69OtwRfr2qRwzhsOJlLyosjFERc2ozpmJsv/sttwde2tNcRjx8sr8mREiiKxhz8x8IZW2JNxbXTbyqKmDeASRu4bmxkhxf57HpvcNce/nVXDLG5NRom8YaOLI6FFZCFCrlHhOuw3APl+KnpuORYfCx8y4AAWOwvmUgkjTQZWB3P4vKmsF8D4WII5DuWUZs7G4NrOLLl1Bvb21pnDYVFnSKZRIIGZgGF8ysvYi21mB6amolSQieWNRrcr4uOc+S8BZM7KMxsPGAbm4Om6tvuDU7GfBuZGK4gO4fKSCGS41Iuux7b317VN45j8PHmjMsYK6rYje11Nlva4O3nXPh/FM0ASGMOzHJkuB49WDEnTYMOm1VOgalHJ6MicMwRhkMMhDCRQAwQM1ztlDEZTe49qkcM+6nMbxxsT4bSkAKe9xcVXfEUWIGRpBFYEi0bFmGbv0tp06nzrkWEcx8y3gva9xv2tvWGp67nDE/pFTb4NLG5QyQPNFGjXPgXMPFfwg9PfyplDzomQtiJZIyclh4RvlYg6j313rn2ktCsqfZ4jFsF+cnUWse/b0peJxwzrNz5Xv4ZOWhSwF9L7bnbzrhW+TrS+PwckhJjEyYdV5ROcyPctluCCp/fXSlzY3lyLIJ4kEllcQKDYC+pBv6X89qT9lCTaYZmSXRee1vFqSev1109qI0ZOZh5Hw8QILXIzGzE6A3G3nrtSl29BW+fbUTGFEhQ/aJUk1W11DMbk72BHW/r60mHh5IeEwRq41DSv4gpJtte9vLTSkHE86IgyzSSRk5BGnh0uA1wL69yb6n37NEGRZ0w7HISZDK9wQAQRYm+np02pW7QpfHvoIxs/Nhu8sKtETZFXxEjTcHUemm3toPg7i+ZcpOo29O3tVO87RSLIrYeJZQFITxWGpvbT0uPL1qFFiRBibpIJAxzZguUEncW/iumFFJnLE/q83c9dw01T0as7wvGBlBGxFxV3BJXvRslg0qm1NKvWgKorl6KAVRRRQBTc0QZSp6i1OUVAeT8fhbD4gOpykHe17X0Oh360vE4lecknOmlEgyuY1KX6Kota+t9N/OtH8d8LzLmHUfX/LH86ymExRlw5jeaTMnyRpHf5bZbkDXXzFrV87EhkzMFG4fVEiHAhJyv2YESC6c9xpYam4vffbem4WskmHkmhjCnouYtfxaG42270mWHmQrIIZXaOxdpXupC/MLXuRvsBansQ7RtFOv2eEMAtl8Rs2uYgAXt5Vzvt3Ol+j7EZpTPADmxEssZ2A8K69wL7dd6XiU8MeITDqqj5jK+bNm0BIJ6d6V9qVZyOfI6yi7clbXfQW/Lt5UnB4EZpIvszMTdo+a+Wy7A29eoppffga325HJMUYpwwmhRZR4uSoYLlGmlut9/pTWGReY8JOIlRvEgW6hurEgkdeu1cQMYGjZsPEYTv8AjJWxvfzPUb60nFYzmRpKZpXkS2YImUKDbN4gLA2667UlfwJ38lLJC0U1mXKVYGzAG2xF+hqfPwaeblPJKVjaNAoB8PhFmsvQZr6ClccwVwsqRyqh+ZpGuSTsdyR/xUhOLRxYEtKTZLWsLm+YLb3zD8hXphc4ZnPDWWPKzOcDw8kWKVXAJiZyLfiRxZgD2K628qm8e+JcKOZEZMzAkDKpPiF7duuh9TVU3xiskqPEjAxnxFrWK3FgQNe41OxtWh4ZwyEQmTloHDMzOQpZkkYlWLEXuCSp1/8AEdDVdVM7QUicDIPDeP8AKwskmXPoFKA2JY2CNex2Iy6dDbrUHFyYyUXkw3KWO7at49NCtib+drX0qVjcXDz/AAsrCX/VVWGhzC997XsGv61I+IPjSKFwrKxkCjOABbNcjcnW4AJ/3EVXyiQaPDY3iIJsXy0hnMK5HkcDrIMqsBaxuVGbU/maitwRsKVlEjSEHxl/PbvpuNT1FJ+GOKXkJS6m/MjBO1jmsbb3W403qgxnxZiJXKkZEY2IVNlJ2GbXT86ScyKJOBwxGu4d8N4d0eV41d85Ys2vgcnLpewtax06jvUeaVYZWyEKHUuLbI8fivZfS9rfiNVOKkkfB5FbKwYX1Iup1tpvqAffyqq4Rw6RWJa2otf1BB+hpKpnxYXCk9Ta8Y+KMPIGWOCQm2pLCwawuQBfQG9vK1UvBuOqFN4Y3YnQvc28rA2q3k40qaR4eK+WzM+Zs7Eava4AJv51n8PgQpuNPSjSakc48WdZ1L7gWNyyWtF49Lyi4Xf/AD8qs4ZQDJh3xH3Z25KZgS1yVFgSPTzrMCtHJjmeJZRJBG0d7Kgs5vpbXy6ba1wxIazGFHSXHwNiDnRNHkxEkqXylmsoGuU2Y6adPX2HDGJZo4YIjCTmu12JFwQVI/U3293cXiVzLMJZ5QdJSqlBboLgAb9PrShghHNcYYZJdF57DRtSTfW3pvp7Vi/s7q/8EYrHZZFl+0jx2EggS1gAbaG/1119qSsCLMRy55Y5flzkpd9ST0B6HXsadQMnMw8ksMaEE6Lm+Ynwg6Wt566io6uJoipknlkjJyBR4dL2ba/566ml/RJ38jkGCYCSBo4IyQWDSG7ZWJtYjcjv5CmcTPzoSsk654icqJHfMVuAcw3v386ckgzRiWPDaxm7mR73y3uCrG5/tTsuJaN0mV4IxJZWEYvYam5HX/il3qNun+exZfBnF7jITqNv3H71vMLLXkb4gQ4gMknMDnMWy2GYnbz9u9ekcJxodQRsRXuwopqRxgpOF7GkjenQahQSVKQ12Og5RXKKoHKKKKAKKKKAhcYwnMiYb2F/89q8ujlOHxJHMMav8zBQdr9CD+fnXrtea/HPDSj5l0ym4/Uf55V5ceHcxFSUS2IcEac54yMRMsniUXKZjuxIJAI21rmFwBKywGGFGGuaVvEA1yNRe9h19KbxmN5kaSGaV5EtdUXKFBtm1UWBt11peJiAaOZMOxRrAmdhZi9gpNybep01rx1vk60vh9xubHGSAZsQoeI3RETW63AOYeXUaa1zGOrKk4XES5f9RnNly66AjbXtpvUkyvBiCC8EKzC5yjMFyi3W1ifPTeouDZCZIGlnlTdBENG6nTXr7U6lls74JEsbQzI4hhiSQZBzGzAHU3Ouh6aabU3FiAkkkTYkBHu33Cggs26iwOX0FMYTh5kheNcMTLHoXd7EdRo1ultNqXPjGaGOYPBG0eyoPHr4SLenSnS+nI6+v3wcw0AdHi5c8jLfJdsqqPwkqx09Naz2OUmKSBxoxFwejod9Pce9aPG4lc6S82aW/hkKgpp0AIt16fWq3j2AyOGETxo22c3JPXqbV1w4qy5OGKqTWxmMFwJIzcCrLjbc3B8oGzK6kG17r4vDv3N/enmlTlgZDnvcvmO3bLa1IgwjubIrMRvlBP6V2nycE4k6Gb4VwZ0JLHt07Xqy4pw1J3DsBmyqpPfKLA/kB+VXcXBJWjaQJ4Vvckgbb6HXpTknBggjZ5Y7ORfKblQetutqy8Rcm8uI6ldwjhIUeAhSpUeepPi9B1PS4qQeGQi5zi/4TpYm176XIF/D01IPerBcBh1mCkySow0yLY5u3n7VKweAs7xfZgS12QzNYhdAPXXt3rm8Q6Q4fJm7VKi4RKzBAjZjqARbTvrV0rsYWieWGIwnTTxErYggg/Uefu1PiBLGknMnkkS1wFsFGmYXUaadfIex4j2IsFb3yQoPh92LqzJGU3DtbcX6X086QOHxcnPzbv1jCnv39OtWk8YUpOmH8B3MzXBLWAbUm3r5+9O814ZrGWGFZhc8sZgtgB1Gl++29YzxO/2dFhQra9uCFJhIlCSxwyvGPn5mim+g1Hn7VM5bQTX5cESTaDOcwWw9dL/ltUbDGPM8DSTyrugiGh6nQ+ftRhMAZI2jGH+9S13drEX1Gh8vasvqbS4FwygF4HxJKHYQrcMWuSugJGvQd/am4cOJY2j5U0kqXylmsFBvY2Y6adPI+zk+LdollEkEbR3sqDxnoR1/Lak4vEpnWbnTS30kygrp0FxYb9POrW+Q5Xx+DrhjGsqRQRGEm+viJW4IIt9Cb6CuYrH2dJftN81lcRLYhde9+vfXWlLhhHKCMNdJbKvPb8Wpv1t6HXT2rsYZDJh5JIYlYFts2jE+EG4+uu1Sl8e5a3z7ajQhQS/6U8scu2clbubm/QHTv50uHCMpeBooI84LKZTchSbWB6kUwsgljZGlmkeMnIEW6m2gba/5nrXTh+ZGrph2LRnxmR7g5dwQTc1SeV8nJZebC0cuIW8ROVVS+bKLAgjerP4L4vfwNv09ev8ANQ5p3QpiEOHiDAKQmpsSDci2tvKoOKnEWIEiTCTP4mYLYBv0rphxSZyxVL+3HwetYWa9WET1muDY8OgYdavoJK96czZOFFJVqK0B+iiigCiiigCqH4t4fzIr9Rp/H8e9X1NYiHMpU9RasRw5lISnQ8k4NiyvMgeYxIb2slyc3QGxI0tSsJEskbxZcRKyXya2UD8JsT4fSxpXG4mw+JDr4Te1yLgX02/MU5jMUomWT7S8mcZX5Qy2A+UaefTevnRKtCYbpJ7UGvszNh8ywwxmFrszHxEx7ixHUjYn9q7j8fflTHErm0UrEtmVTYtudduvanIsGqYggYZnWQeDnG2oBLHW/wDNdw6OnNw7tBCNTrYmz30BuNttddqxd6nSt2hiVEEyuI55kkFjnuuZza1jpcW6HSnsNA0UzR8qCMSjMvNOaw0Fgb697etR1mEsDI00ruhORUW66aKdtR5k12SHPCsiYdyYzd2ke4IXcWJuRv06Vej8voT3Xn9ncO/gfDyYmyroojS+Yb6G1zr08qZEQngsEnklTQlj4Rrtqe3TepmKkdGjnDQRBrJZBc2Njci2tvKmHxCLPrPLIso8XKFrvoANN9O1OqI0tH5fQThhHHiI4YYlTzuTfw6i3967isbkmVziVtILPyFGgANtNe+++tcweCUSPGMKzZvFHzmy2XQfr211rkEbmJ4HfDxcsi5PzHZgb3+u9KXx7lrfK7aiYokEzJy55Uk1XMSt21LE3sD0Nz/elYXBPaSAxQxnU5pDdgrXtYi97d/IVHmxwmgVjPK8qahEWwGupuo7db0vExqQk8eHkZRq7TNcMDoNydu+1K3ySl8M7Jii8NnxIDRE5URdytwCGG/qO9N4jLIiSqk8pW3ML/LlG4uNvapsrSQTBxyIVlGXw+ICwOp29L7betRopUEjxNPI6PqOSNGZr3Fhf6d6LlXyHw74HJUaJ45khiiRwF8ZDDxa5j29qSMRy5mRsSAkgLHkqCAxsLbG2nbtTeEwQZZIhh3Zxcq0jZcqm+U2O3t2pXjaH/sRNAfLPdP5+tL+uRf3wN4SFCXhMc8u5jFyoy6a2JAGvXzHpXcPg3eJkEUMbxEXZyM1xZr7dfM2rmMxoYRymd2cWDKi5cqm2YXG3v2omhRZElXDu6PoecdCzEWNzf696VFL49xOL4kXjSY4lRIn4I1swBsD17e2lcxJjzJMqzzK2jl7gHoNQB16bVJjEkExQ8iFZvEL+ILYAW6euum/pUTCsnjw8mIkdB8giW4br0BOh6bU8ivrbJawtDNpDFGkui80hgLDvfS/amYZMufDyYkKlrjlrcHNclb209POmcPhebEUEEjyp+JmsB1GjHt0p6V3MSzosERiJ0Fsx3BFrfSl/XInfzwMxIssTIVnlkS+XXwga5TYnT09acMTNEJI4I4zESWLHUlb3BB/fXSuYzHKHST7SWLWDiIZSFF/37661W42KN3JhZ+XuxkOpPU/81tJu+5zjjUKv05LPF40hkm+0RqWsrLCuoXe9je9vOmyY1l/780cu+65nJ9g1UDSwg2LMfSrXEYiWSJVWW6C1r2FrbagX0o4ZXIniPVpk/CYIq7RfZoxzLshmbUDQbi9/bv71VcT4lKqfZnKFUIHhA6WtrUTEy3N5ZwSO5LGo4xUA6u3oLD61pJJzZG4olKFM2nwfj2XKrggOLrfr0v72rf4Sa9eRYfjbOwNmuNix29LaCvTOG4m4Fd8CPNNGlA4FJmijeio8MlFekpa0UUVQFFFFAFcrtcqAxXx5wvMMw66+/8Alj71mcHijJhSjzxxBNly+M5bEa379hfSvTON4TmRMO2v8/SvLsG7QYoqBGM+l5NhXhx4ZP3MqkfmKmdZoFfNiJZEtfQ5V2zagaadd9qexEeUR4iPDqijcyMDfNYAkX8999aUk3LmeN8SAr3b7ldMzaFRocvtTOBgRhJFyppSLlLkqAvQkEi35VwndyOsu/8Aq7j+IxLRThjPEglHi5Sg2sNNDfe+9R4BGJXjJnmR9VtcZibliRcX9aXDh3eAoI4Y2iOrN811se2nqabxuPLxJK2J8a2ska2IvYH3t30qdPT6De/r9i8FgWKyQjDoranNKfEFa9umpHcdqTJimfD2eeNGhPhVR4iyXA1B/Sk4vl5kmWOaVTo5kvY30Gvr7VJyPDOCsUMSyiwzm4Fge2x+m1We99RLb0+iFi3SRElBnlZbZ7ghQo+YXA09qcniMbxzJhlVGsv3rAglrWY6nL6+dKikCPJDJibI1z90twS17qNDb0Heo2GhSRHi5c8rrfJqQANcpsTYUu9CX6ruSFneGdlaeGJZhmPKAIU6C2o0P8GmMGIszws2ImXeMJcA9Tp69dqVHhXeC6QQxmE6sxGa6b6EdfM0Y7iBKxTnEqHFhkiFmCm2brqR59qiK3ucweAaSJ4hh1EiaF3axF9RofL2pWKxbvCsplhRo72VB4r6i2/02qJicfhlmVwZZgQeZmNrnS3a/XTbam4OOrG7mKBcrWsGF7W/Y9q3lbrK9zDjhVJ3toS8dPGWSYSTy9JNCotrpcAW16etOth+XMrrhgEkso5zA+I3N7629+1VS8RxBjMY0Q30sBodSL9qh4ickASziy7Ate3tVybTMeKnor9zRIzxPJC80USyAt4QCBm0yi+3vUBcVDy3jlmlcISI8vykDY2P7+VUEnEIF/Ez/wC0fzTR4yv4ISfNj/FXKizxHpD3LiXikRiVRCOYpF3JJvby6g9vOnJuOTu6OiLGUBAKLa97b332rOycbl6cuP2F/rUWTHu3zTMfJb/2FaUM9i5Y92kaSbFTFi7y5C25zWuO1hUB54RvLf8A2gmqQID0Y+pp+KE9FA9r/rW1BEPCW7bLA8Si/DG7ept/NLfiV0sUCL73pGHwDHcn9P0p88J8q34TerNKCBaIrZ8YmyIfU/5/FKTF5kswN/Lap6cGv0qbh+BeVbeGmazSKbD4VSfl/M1oeHcNj/8AAVOwvBB2qyh4XaqoEtiZmxuCJV2AHoBVxw7EWNR48FUzD4W3StyIaDCzaUU1hNqK0Q0tFFFUBRRRQBRRRQHCK8w+OeF5HzAba+3/AB+len1nfjDh+eO9vL+P3rhiqkzMamjFYmZ2hjnRYIuXqMvzG+ltvpSOIYxeZHKcSzk+F+UMtl17efTfWq/BY+ODOkkAlYnQnp9P0pC8YmMHJVFC98utr33/AHrwqBzvQrxoZTb/AGWXIRJwVw7ukgsOcbXbe+vl3p7DLJFLJEeRCHBcX1sDpYbfWqHGYuZwBLLou2Zhp51XzYuK93mzHyuT+daycsni/wDlM0MeIj5bxTYlyqGyBBowFrdNfS/SoMvEoDCFKO0ot4mYkfrt5VRtxeIfKjv66U2eMP8AhjRPM/3rSSEsR7JGin48zMjRQpGU6qu9xbXTamsRxLEs5kL5CRYkEKLdtKzM3FJTvLbyX/8ANQne+5dvX+9aUHCLkjesXYv5pEBOecXOpsSbn2qM/EoF2zv9KqPRB73NGSQ7aegAraw4mPCg3myzPGv/AAhA82uf4piXjsvWRU8lt+1zUIcNZt7n1qRFwMnpWlg8s0lCtER5uIZvmd2/P9zTPO7J/wDY/wAVdw/D/lU+H4d8q6LDhRrMzLqZDsAPQfzSxgnbck+9bOD4d8qnRfD47VpQpGZmGh4Oanw8F8q28XBQOlS4uEjtWgYyHgPlVhh+BHtWuj4X5VJj4T5UBmIuEVKj4SO1aaPhNSY+FeVCGai4WO1TYeF36VoY+GDtUqLAgUBSQcH8qkjhVXiQUsQiqClThdSI+HjtVqIq6EoCHHhbVyp+SiqB2iiigCiiigCiiigOWpnFwZ0K9x9afrlqjU6A8q4nwyYuRFGSbnZb1TYr4axZ+dio7Xt9BXtEy1n+LxCxryQ/xlDqzedbJI8jm+HbfMxNR24ao2X862PEIBeq04YXrqsOEmZmbbBnpp6U3/8AFE1rY8EvapkWATtWlCkSZi04Ie1SY+AHtW1TCKOlSEwq9q0JmOi+HD2qXF8OVsI8Kvan48KvaqQykXw+O1TIuCDtWqjwq9qkJhl7UBmI+EeVSk4R5VpEw4p9IBVBnY+EVJj4RV+sIpwRCgKWPhQ7VITho7VahBSwtAVyYCnlwgqYFrtqAjDDClrDT1q7VA2I6UFpVFAcy121FFAFqKKKAKKKKA/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2514600"/>
            <a:ext cx="8753475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2671" y="1498627"/>
            <a:ext cx="1733204" cy="1577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778553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6324600" cy="1584176"/>
          </a:xfrm>
        </p:spPr>
        <p:txBody>
          <a:bodyPr/>
          <a:lstStyle/>
          <a:p>
            <a:pPr algn="ctr"/>
            <a:r>
              <a:rPr lang="tr-TR" dirty="0"/>
              <a:t>Ana bellek</a:t>
            </a:r>
            <a:br>
              <a:rPr lang="tr-TR" dirty="0"/>
            </a:br>
            <a:r>
              <a:rPr lang="tr-TR" dirty="0"/>
              <a:t>(RAM)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79512" y="2378784"/>
            <a:ext cx="65527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Bilgisayarda herhangi bir anda çalıştırılmakta olan yazılımların ve üzerinde çalışılan belgelerin kayıtlı tutulduğu birimdir. Bilgisayarı kapat komutu verildiğinde, bu belge ve programlar hard diske kaydedildikten sonra ana bellekten silinirler.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661" y="1052736"/>
            <a:ext cx="185395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5905" y="3933056"/>
            <a:ext cx="17907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759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2"/>
          <p:cNvSpPr txBox="1">
            <a:spLocks/>
          </p:cNvSpPr>
          <p:nvPr/>
        </p:nvSpPr>
        <p:spPr>
          <a:xfrm>
            <a:off x="1043608" y="404664"/>
            <a:ext cx="6324600" cy="158417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err="1">
                <a:solidFill>
                  <a:schemeClr val="accent5">
                    <a:lumMod val="50000"/>
                  </a:schemeClr>
                </a:solidFill>
              </a:rPr>
              <a:t>Harddİsk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</a:rPr>
              <a:t>Sabİt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tr-TR" dirty="0" err="1">
                <a:solidFill>
                  <a:schemeClr val="accent5">
                    <a:lumMod val="50000"/>
                  </a:schemeClr>
                </a:solidFill>
              </a:rPr>
              <a:t>dİSK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5122" name="Picture 2" descr="https://encrypted-tbn2.gstatic.com/images?q=tbn:ANd9GcQEoQ6UUfLRJrQJJ-vbD7dk_1xE7YoGDwjXkpiTihP3ig72H_611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9083" y="1955807"/>
            <a:ext cx="2533650" cy="1800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26662" y="3933056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/>
              <a:t>Bilgisayarda bulunan bütün yazılımların (yani işletim sistemi, program ve belgelerin) kayıtlı olduğu birimdir. Yani bilgisayarın hafızasıdır. Bu yazılımlar bilgisayar kapatılsa dahi, biz silmediğimiz sürece hard diskten silinmezler</a:t>
            </a:r>
          </a:p>
        </p:txBody>
      </p:sp>
    </p:spTree>
    <p:extLst>
      <p:ext uri="{BB962C8B-B14F-4D97-AF65-F5344CB8AC3E}">
        <p14:creationId xmlns:p14="http://schemas.microsoft.com/office/powerpoint/2010/main" xmlns="" val="1121583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2"/>
          <p:cNvSpPr txBox="1">
            <a:spLocks/>
          </p:cNvSpPr>
          <p:nvPr/>
        </p:nvSpPr>
        <p:spPr>
          <a:xfrm>
            <a:off x="743372" y="404664"/>
            <a:ext cx="6324600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err="1">
                <a:solidFill>
                  <a:schemeClr val="accent1">
                    <a:lumMod val="75000"/>
                  </a:schemeClr>
                </a:solidFill>
              </a:rPr>
              <a:t>dİsket</a:t>
            </a: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 SÜRÜCÜ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31640" y="234888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dirty="0"/>
              <a:t>Disketlere dosya kaydetmeye ve kayıtlı olanlara da ulaşmayı sağlayan birimlerdir.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6076" y="1844824"/>
            <a:ext cx="1845568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25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ılavuz">
  <a:themeElements>
    <a:clrScheme name="Kılavuz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Kılavuz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Kılavuz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161</TotalTime>
  <Words>344</Words>
  <PresentationFormat>Ekran Gösterisi (4:3)</PresentationFormat>
  <Paragraphs>53</Paragraphs>
  <Slides>16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Kılavuz</vt:lpstr>
      <vt:lpstr>Slayt 1</vt:lpstr>
      <vt:lpstr>Slayt 2</vt:lpstr>
      <vt:lpstr>İÇİNDEKİLER</vt:lpstr>
      <vt:lpstr>Slayt 4</vt:lpstr>
      <vt:lpstr>ANAKART</vt:lpstr>
      <vt:lpstr>           İŞLEMCİ (Merkezi İşlem Birimi, MİB veya CPU)</vt:lpstr>
      <vt:lpstr>Ana bellek (RAM)</vt:lpstr>
      <vt:lpstr>Slayt 8</vt:lpstr>
      <vt:lpstr>Slayt 9</vt:lpstr>
      <vt:lpstr>Slayt 10</vt:lpstr>
      <vt:lpstr>KASA</vt:lpstr>
      <vt:lpstr>Slayt 12</vt:lpstr>
      <vt:lpstr>Slayt 13</vt:lpstr>
      <vt:lpstr>Slayt 14</vt:lpstr>
      <vt:lpstr>Slayt 15</vt:lpstr>
      <vt:lpstr>Slayt 16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2013-12-10T18:26:31Z</dcterms:created>
  <dcterms:modified xsi:type="dcterms:W3CDTF">2017-02-04T14:49:02Z</dcterms:modified>
  <cp:category>www.sorubak.com</cp:category>
</cp:coreProperties>
</file>