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9" r:id="rId2"/>
    <p:sldId id="287" r:id="rId3"/>
    <p:sldId id="280" r:id="rId4"/>
    <p:sldId id="281" r:id="rId5"/>
    <p:sldId id="283" r:id="rId6"/>
    <p:sldId id="284" r:id="rId7"/>
    <p:sldId id="285" r:id="rId8"/>
    <p:sldId id="286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5CAD9-F50D-4B9B-8FB7-CAF17129CDDD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94526-C9F8-4F1C-B9FA-44A998DDA6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2134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94526-C9F8-4F1C-B9FA-44A998DDA674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68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42910" y="1214422"/>
            <a:ext cx="7786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800" dirty="0" smtClean="0">
                <a:latin typeface="Baskerville Old Face" pitchFamily="18" charset="0"/>
              </a:rPr>
              <a:t> </a:t>
            </a:r>
            <a:r>
              <a:rPr lang="tr-TR" sz="2800" dirty="0" err="1" smtClean="0">
                <a:latin typeface="Baskerville Old Face" pitchFamily="18" charset="0"/>
              </a:rPr>
              <a:t>ATP'nin</a:t>
            </a:r>
            <a:r>
              <a:rPr lang="tr-TR" sz="2800" dirty="0" smtClean="0">
                <a:latin typeface="Baskerville Old Face" pitchFamily="18" charset="0"/>
              </a:rPr>
              <a:t> </a:t>
            </a:r>
            <a:r>
              <a:rPr lang="tr-TR" sz="2800" dirty="0">
                <a:latin typeface="Baskerville Old Face" pitchFamily="18" charset="0"/>
              </a:rPr>
              <a:t>yapısında </a:t>
            </a:r>
            <a:r>
              <a:rPr lang="tr-TR" sz="2800" dirty="0" err="1">
                <a:latin typeface="Baskerville Old Face" pitchFamily="18" charset="0"/>
              </a:rPr>
              <a:t>Adenin</a:t>
            </a:r>
            <a:r>
              <a:rPr lang="tr-TR" sz="2800" dirty="0">
                <a:latin typeface="Baskerville Old Face" pitchFamily="18" charset="0"/>
              </a:rPr>
              <a:t>, </a:t>
            </a:r>
            <a:r>
              <a:rPr lang="tr-TR" sz="2800" dirty="0" err="1">
                <a:latin typeface="Baskerville Old Face" pitchFamily="18" charset="0"/>
              </a:rPr>
              <a:t>riboz</a:t>
            </a:r>
            <a:r>
              <a:rPr lang="tr-TR" sz="2800" dirty="0">
                <a:latin typeface="Baskerville Old Face" pitchFamily="18" charset="0"/>
              </a:rPr>
              <a:t> ve 3 adet fosfat bulunmaktadır</a:t>
            </a:r>
            <a:r>
              <a:rPr lang="tr-TR" sz="2800" dirty="0" smtClean="0">
                <a:latin typeface="Baskerville Old Face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tr-TR" sz="28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800" dirty="0" smtClean="0">
                <a:latin typeface="Baskerville Old Face" pitchFamily="18" charset="0"/>
              </a:rPr>
              <a:t> </a:t>
            </a:r>
            <a:r>
              <a:rPr lang="tr-TR" sz="2800" dirty="0" err="1">
                <a:latin typeface="Baskerville Old Face" pitchFamily="18" charset="0"/>
              </a:rPr>
              <a:t>Adenin</a:t>
            </a:r>
            <a:r>
              <a:rPr lang="tr-TR" sz="2800" dirty="0">
                <a:latin typeface="Baskerville Old Face" pitchFamily="18" charset="0"/>
              </a:rPr>
              <a:t> ile </a:t>
            </a:r>
            <a:r>
              <a:rPr lang="tr-TR" sz="2800" dirty="0" err="1">
                <a:latin typeface="Baskerville Old Face" pitchFamily="18" charset="0"/>
              </a:rPr>
              <a:t>riboz</a:t>
            </a:r>
            <a:r>
              <a:rPr lang="tr-TR" sz="2800" dirty="0">
                <a:latin typeface="Baskerville Old Face" pitchFamily="18" charset="0"/>
              </a:rPr>
              <a:t> arasında glikozit bağı, </a:t>
            </a:r>
            <a:r>
              <a:rPr lang="tr-TR" sz="2800" dirty="0" err="1">
                <a:latin typeface="Baskerville Old Face" pitchFamily="18" charset="0"/>
              </a:rPr>
              <a:t>riboz</a:t>
            </a:r>
            <a:r>
              <a:rPr lang="tr-TR" sz="2800" dirty="0">
                <a:latin typeface="Baskerville Old Face" pitchFamily="18" charset="0"/>
              </a:rPr>
              <a:t> ile </a:t>
            </a:r>
            <a:r>
              <a:rPr lang="tr-TR" sz="2800" dirty="0" err="1">
                <a:latin typeface="Baskerville Old Face" pitchFamily="18" charset="0"/>
              </a:rPr>
              <a:t>fostat</a:t>
            </a:r>
            <a:r>
              <a:rPr lang="tr-TR" sz="2800" dirty="0">
                <a:latin typeface="Baskerville Old Face" pitchFamily="18" charset="0"/>
              </a:rPr>
              <a:t> arasında ester bağı, fosfatlar arasında ise yüksek enerjili bağlar vardır. </a:t>
            </a:r>
            <a:endParaRPr lang="tr-TR" sz="28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28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2800" dirty="0" smtClean="0">
                <a:latin typeface="Baskerville Old Face" pitchFamily="18" charset="0"/>
              </a:rPr>
              <a:t>ATP </a:t>
            </a:r>
            <a:r>
              <a:rPr lang="tr-TR" sz="2800" dirty="0">
                <a:latin typeface="Baskerville Old Face" pitchFamily="18" charset="0"/>
              </a:rPr>
              <a:t>deki enerji bu yüksek enerjili bağlardan kaynaklanır. </a:t>
            </a:r>
            <a:endParaRPr lang="tr-TR" dirty="0">
              <a:solidFill>
                <a:srgbClr val="FFFF00"/>
              </a:solidFill>
              <a:latin typeface="Baskerville Old Face" pitchFamily="18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28596" y="21429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Baskerville Old Face" pitchFamily="18" charset="0"/>
                <a:ea typeface="BatangChe" pitchFamily="49" charset="-127"/>
              </a:rPr>
              <a:t>ATP </a:t>
            </a:r>
            <a:r>
              <a:rPr lang="tr-TR" sz="3200" b="1" dirty="0" err="1" smtClean="0">
                <a:latin typeface="Baskerville Old Face" pitchFamily="18" charset="0"/>
                <a:ea typeface="BatangChe" pitchFamily="49" charset="-127"/>
              </a:rPr>
              <a:t>nin</a:t>
            </a:r>
            <a:r>
              <a:rPr lang="tr-TR" sz="3200" b="1" dirty="0" smtClean="0">
                <a:latin typeface="Baskerville Old Face" pitchFamily="18" charset="0"/>
                <a:ea typeface="BatangChe" pitchFamily="49" charset="-127"/>
              </a:rPr>
              <a:t> YAPISI</a:t>
            </a:r>
            <a:endParaRPr lang="tr-TR" sz="3200" b="1" dirty="0">
              <a:latin typeface="Baskerville Old Face" pitchFamily="18" charset="0"/>
              <a:ea typeface="Batang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7462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r>
              <a:rPr lang="tr-TR" dirty="0" err="1" smtClean="0">
                <a:latin typeface="Baskerville Old Face" pitchFamily="18" charset="0"/>
              </a:rPr>
              <a:t>ATP'den</a:t>
            </a:r>
            <a:r>
              <a:rPr lang="tr-TR" dirty="0" smtClean="0">
                <a:latin typeface="Baskerville Old Face" pitchFamily="18" charset="0"/>
              </a:rPr>
              <a:t> bir fosfat kopmasıyla ADP (</a:t>
            </a:r>
            <a:r>
              <a:rPr lang="tr-TR" dirty="0" err="1" smtClean="0">
                <a:latin typeface="Baskerville Old Face" pitchFamily="18" charset="0"/>
              </a:rPr>
              <a:t>adenozindifosfat</a:t>
            </a:r>
            <a:r>
              <a:rPr lang="tr-TR" dirty="0" smtClean="0">
                <a:latin typeface="Baskerville Old Face" pitchFamily="18" charset="0"/>
              </a:rPr>
              <a:t>), </a:t>
            </a:r>
            <a:r>
              <a:rPr lang="tr-TR" dirty="0" err="1" smtClean="0">
                <a:latin typeface="Baskerville Old Face" pitchFamily="18" charset="0"/>
              </a:rPr>
              <a:t>ADP'den</a:t>
            </a:r>
            <a:r>
              <a:rPr lang="tr-TR" dirty="0" smtClean="0">
                <a:latin typeface="Baskerville Old Face" pitchFamily="18" charset="0"/>
              </a:rPr>
              <a:t> bir fosfat kopmasıyla AMP (</a:t>
            </a:r>
            <a:r>
              <a:rPr lang="tr-TR" dirty="0" err="1" smtClean="0">
                <a:latin typeface="Baskerville Old Face" pitchFamily="18" charset="0"/>
              </a:rPr>
              <a:t>adenozinmonofosfat</a:t>
            </a:r>
            <a:r>
              <a:rPr lang="tr-TR" dirty="0" smtClean="0">
                <a:latin typeface="Baskerville Old Face" pitchFamily="18" charset="0"/>
              </a:rPr>
              <a:t>) oluşur.</a:t>
            </a:r>
          </a:p>
          <a:p>
            <a:r>
              <a:rPr lang="tr-TR" dirty="0" smtClean="0">
                <a:latin typeface="Baskerville Old Face" pitchFamily="18" charset="0"/>
              </a:rPr>
              <a:t> </a:t>
            </a:r>
          </a:p>
          <a:p>
            <a:r>
              <a:rPr lang="tr-TR" dirty="0" err="1" smtClean="0">
                <a:latin typeface="Baskerville Old Face" pitchFamily="18" charset="0"/>
              </a:rPr>
              <a:t>ATP'den</a:t>
            </a:r>
            <a:r>
              <a:rPr lang="tr-TR" dirty="0" smtClean="0">
                <a:latin typeface="Baskerville Old Face" pitchFamily="18" charset="0"/>
              </a:rPr>
              <a:t> 2 fosfat kopmasıyla oluşan yapı RNA'nın yapısına katılabilir. </a:t>
            </a:r>
          </a:p>
          <a:p>
            <a:endParaRPr lang="tr-TR" dirty="0" smtClean="0">
              <a:latin typeface="Baskerville Old Face" pitchFamily="18" charset="0"/>
            </a:endParaRPr>
          </a:p>
          <a:p>
            <a:r>
              <a:rPr lang="tr-TR" dirty="0" err="1" smtClean="0">
                <a:latin typeface="Baskerville Old Face" pitchFamily="18" charset="0"/>
              </a:rPr>
              <a:t>Adenin</a:t>
            </a:r>
            <a:r>
              <a:rPr lang="tr-TR" dirty="0" smtClean="0">
                <a:latin typeface="Baskerville Old Face" pitchFamily="18" charset="0"/>
              </a:rPr>
              <a:t> ve </a:t>
            </a:r>
            <a:r>
              <a:rPr lang="tr-TR" dirty="0" err="1" smtClean="0">
                <a:latin typeface="Baskerville Old Face" pitchFamily="18" charset="0"/>
              </a:rPr>
              <a:t>ribozun</a:t>
            </a:r>
            <a:r>
              <a:rPr lang="tr-TR" dirty="0" smtClean="0">
                <a:latin typeface="Baskerville Old Face" pitchFamily="18" charset="0"/>
              </a:rPr>
              <a:t> </a:t>
            </a:r>
            <a:r>
              <a:rPr lang="tr-TR" dirty="0" err="1" smtClean="0">
                <a:latin typeface="Baskerville Old Face" pitchFamily="18" charset="0"/>
              </a:rPr>
              <a:t>birleşiminede</a:t>
            </a:r>
            <a:r>
              <a:rPr lang="tr-TR" dirty="0" smtClean="0">
                <a:latin typeface="Baskerville Old Face" pitchFamily="18" charset="0"/>
              </a:rPr>
              <a:t> </a:t>
            </a:r>
            <a:r>
              <a:rPr lang="tr-TR" dirty="0" err="1" smtClean="0">
                <a:latin typeface="Baskerville Old Face" pitchFamily="18" charset="0"/>
              </a:rPr>
              <a:t>Adenozin</a:t>
            </a:r>
            <a:r>
              <a:rPr lang="tr-TR" dirty="0" smtClean="0">
                <a:latin typeface="Baskerville Old Face" pitchFamily="18" charset="0"/>
              </a:rPr>
              <a:t> adı verilmektedir</a:t>
            </a:r>
            <a:r>
              <a:rPr lang="tr-TR" dirty="0" smtClean="0">
                <a:solidFill>
                  <a:srgbClr val="FFFF00"/>
                </a:solidFill>
                <a:latin typeface="Baskerville Old Face" pitchFamily="18" charset="0"/>
              </a:rPr>
              <a:t>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6" name="5 Düz Ok Bağlayıcısı"/>
          <p:cNvCxnSpPr/>
          <p:nvPr/>
        </p:nvCxnSpPr>
        <p:spPr>
          <a:xfrm rot="5400000" flipH="1" flipV="1">
            <a:off x="2678893" y="1607331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atp'nin yapı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33059" cy="6215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http://www.biyolojisitesi.net/tum%20uniteler/canlilarda_enerji_donusumu/metabolizma_ve_hucresel_solunum/atp_molekulu2c_adenin2criboz_ve_3_tane_fosfatin_baglanmasi_sonucu_olusu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411456"/>
            <a:ext cx="7338086" cy="6446543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714348" y="285728"/>
            <a:ext cx="77153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ATP </a:t>
            </a:r>
            <a:r>
              <a:rPr lang="tr-TR" sz="3200" dirty="0">
                <a:latin typeface="Baskerville Old Face" pitchFamily="18" charset="0"/>
              </a:rPr>
              <a:t>hücrenin kullanabildiği, hücrede iş görebilen enerjidir.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Her </a:t>
            </a:r>
            <a:r>
              <a:rPr lang="tr-TR" sz="3200" dirty="0">
                <a:latin typeface="Baskerville Old Face" pitchFamily="18" charset="0"/>
              </a:rPr>
              <a:t>hücre kendi </a:t>
            </a:r>
            <a:r>
              <a:rPr lang="tr-TR" sz="3200" dirty="0" err="1">
                <a:latin typeface="Baskerville Old Face" pitchFamily="18" charset="0"/>
              </a:rPr>
              <a:t>ATP'sini</a:t>
            </a:r>
            <a:r>
              <a:rPr lang="tr-TR" sz="3200" dirty="0">
                <a:latin typeface="Baskerville Old Face" pitchFamily="18" charset="0"/>
              </a:rPr>
              <a:t> üretir.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ATP </a:t>
            </a:r>
            <a:r>
              <a:rPr lang="tr-TR" sz="3200" dirty="0">
                <a:latin typeface="Baskerville Old Face" pitchFamily="18" charset="0"/>
              </a:rPr>
              <a:t>hücreden hücreye, canlıdan canlıya </a:t>
            </a:r>
            <a:r>
              <a:rPr lang="tr-TR" sz="3200" dirty="0" smtClean="0">
                <a:latin typeface="Baskerville Old Face" pitchFamily="18" charset="0"/>
              </a:rPr>
              <a:t>aktarılamaz.</a:t>
            </a: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ATP </a:t>
            </a:r>
            <a:r>
              <a:rPr lang="tr-TR" sz="3200" dirty="0">
                <a:latin typeface="Baskerville Old Face" pitchFamily="18" charset="0"/>
              </a:rPr>
              <a:t>üretmeyen hücreler canlılık faaliyetlerini sürdüremezler bu nedende her hücre sürekli olarak kendi </a:t>
            </a:r>
            <a:r>
              <a:rPr lang="tr-TR" sz="3200" dirty="0" err="1">
                <a:latin typeface="Baskerville Old Face" pitchFamily="18" charset="0"/>
              </a:rPr>
              <a:t>ATP'sini</a:t>
            </a:r>
            <a:r>
              <a:rPr lang="tr-TR" sz="3200" dirty="0">
                <a:latin typeface="Baskerville Old Face" pitchFamily="18" charset="0"/>
              </a:rPr>
              <a:t> üretir.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5737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00034" y="214291"/>
            <a:ext cx="8176422" cy="6565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200" dirty="0" err="1" smtClean="0">
                <a:latin typeface="Baskerville Old Face" pitchFamily="18" charset="0"/>
              </a:rPr>
              <a:t>ATP'nin</a:t>
            </a:r>
            <a:r>
              <a:rPr lang="tr-TR" sz="3200" dirty="0" smtClean="0">
                <a:latin typeface="Baskerville Old Face" pitchFamily="18" charset="0"/>
              </a:rPr>
              <a:t> açılımı </a:t>
            </a:r>
            <a:r>
              <a:rPr lang="tr-TR" sz="3200" dirty="0" err="1" smtClean="0">
                <a:latin typeface="Baskerville Old Face" pitchFamily="18" charset="0"/>
              </a:rPr>
              <a:t>Adenozintrifosfat'tır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ATP hücrede depo edilmez. İhtiyaç kadar üretilir.</a:t>
            </a: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Besinlerden </a:t>
            </a:r>
            <a:r>
              <a:rPr lang="tr-TR" sz="3200" dirty="0">
                <a:latin typeface="Baskerville Old Face" pitchFamily="18" charset="0"/>
              </a:rPr>
              <a:t>elde edilen enerji hücrede doğrudan kullanılmaz. Önce ATP adı verilen özel bir molekülün yapısında tutulur. ATP de bu enerji kısa süreli olarak depo edilir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İhtiyaç </a:t>
            </a:r>
            <a:r>
              <a:rPr lang="tr-TR" sz="3200" dirty="0">
                <a:latin typeface="Baskerville Old Face" pitchFamily="18" charset="0"/>
              </a:rPr>
              <a:t>halinde ATP enerjinin acil kaynağı olarak kullanılır ve birkaç dakika içerisinde tüketilir.</a:t>
            </a:r>
            <a:r>
              <a:rPr lang="tr-TR" sz="2800" dirty="0">
                <a:latin typeface="Baskerville Old Face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736487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42910" y="642919"/>
            <a:ext cx="803354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Besinlerdeki </a:t>
            </a:r>
            <a:r>
              <a:rPr lang="tr-TR" sz="3200" dirty="0">
                <a:latin typeface="Baskerville Old Face" pitchFamily="18" charset="0"/>
              </a:rPr>
              <a:t>enerji </a:t>
            </a:r>
            <a:r>
              <a:rPr lang="tr-TR" sz="3200" dirty="0" err="1">
                <a:latin typeface="Baskerville Old Face" pitchFamily="18" charset="0"/>
              </a:rPr>
              <a:t>ATP'de</a:t>
            </a:r>
            <a:r>
              <a:rPr lang="tr-TR" sz="3200" dirty="0">
                <a:latin typeface="Baskerville Old Face" pitchFamily="18" charset="0"/>
              </a:rPr>
              <a:t> kimyasal enerjiye dönüşmüştür. Bu kimyasal enerji yaşamsal faaliyetlerde kullanılır.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ATP </a:t>
            </a:r>
            <a:r>
              <a:rPr lang="tr-TR" sz="3200" dirty="0">
                <a:latin typeface="Baskerville Old Face" pitchFamily="18" charset="0"/>
              </a:rPr>
              <a:t>hücreden hücreye aktarılamadığı gibi canlıdan canlıya da aktarılamaz.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Her </a:t>
            </a:r>
            <a:r>
              <a:rPr lang="tr-TR" sz="3200" dirty="0">
                <a:latin typeface="Baskerville Old Face" pitchFamily="18" charset="0"/>
              </a:rPr>
              <a:t>hücre kendi </a:t>
            </a:r>
            <a:r>
              <a:rPr lang="tr-TR" sz="3200" dirty="0" err="1">
                <a:latin typeface="Baskerville Old Face" pitchFamily="18" charset="0"/>
              </a:rPr>
              <a:t>ATP'sini</a:t>
            </a:r>
            <a:r>
              <a:rPr lang="tr-TR" sz="3200" dirty="0">
                <a:latin typeface="Baskerville Old Face" pitchFamily="18" charset="0"/>
              </a:rPr>
              <a:t> üretir ve tüketir. </a:t>
            </a: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dirty="0" smtClean="0">
                <a:latin typeface="Baskerville Old Face" pitchFamily="18" charset="0"/>
              </a:rPr>
              <a:t>ATP </a:t>
            </a:r>
            <a:r>
              <a:rPr lang="tr-TR" sz="3200" dirty="0">
                <a:latin typeface="Baskerville Old Face" pitchFamily="18" charset="0"/>
              </a:rPr>
              <a:t>hücre içinde sentezlenir. </a:t>
            </a:r>
            <a:r>
              <a:rPr lang="tr-TR" sz="3200" dirty="0" smtClean="0">
                <a:latin typeface="Baskerville Old Face" pitchFamily="18" charset="0"/>
              </a:rPr>
              <a:t>Hücre dışında kullanılmaz.</a:t>
            </a:r>
          </a:p>
          <a:p>
            <a:pPr>
              <a:buFont typeface="Arial" pitchFamily="34" charset="0"/>
              <a:buChar char="•"/>
            </a:pPr>
            <a:endParaRPr lang="tr-TR" sz="3200" dirty="0" smtClean="0"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237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Z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285728"/>
            <a:ext cx="8246587" cy="618494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168</Words>
  <PresentationFormat>Ekran Gösterisi (4:3)</PresentationFormat>
  <Paragraphs>34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2016-11-08T14:54:48Z</dcterms:created>
  <dcterms:modified xsi:type="dcterms:W3CDTF">2017-03-13T13:53:19Z</dcterms:modified>
  <cp:category>www.sorubak.com</cp:category>
</cp:coreProperties>
</file>