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Açık Stil 3 - Vurgu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680" y="-5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5810-C8C7-4D88-8296-ABB13E916FD7}" type="datetimeFigureOut">
              <a:rPr lang="tr-TR" smtClean="0"/>
              <a:pPr/>
              <a:t>20.12.2016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FC01-41B0-492C-8818-0408BB7571F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16532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5810-C8C7-4D88-8296-ABB13E916FD7}" type="datetimeFigureOut">
              <a:rPr lang="tr-TR" smtClean="0"/>
              <a:pPr/>
              <a:t>20.12.2016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FC01-41B0-492C-8818-0408BB7571F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72554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5810-C8C7-4D88-8296-ABB13E916FD7}" type="datetimeFigureOut">
              <a:rPr lang="tr-TR" smtClean="0"/>
              <a:pPr/>
              <a:t>20.12.2016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FC01-41B0-492C-8818-0408BB7571F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94107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5810-C8C7-4D88-8296-ABB13E916FD7}" type="datetimeFigureOut">
              <a:rPr lang="tr-TR" smtClean="0"/>
              <a:pPr/>
              <a:t>20.12.2016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FC01-41B0-492C-8818-0408BB7571F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629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5810-C8C7-4D88-8296-ABB13E916FD7}" type="datetimeFigureOut">
              <a:rPr lang="tr-TR" smtClean="0"/>
              <a:pPr/>
              <a:t>20.12.2016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FC01-41B0-492C-8818-0408BB7571F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77770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5810-C8C7-4D88-8296-ABB13E916FD7}" type="datetimeFigureOut">
              <a:rPr lang="tr-TR" smtClean="0"/>
              <a:pPr/>
              <a:t>20.12.2016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FC01-41B0-492C-8818-0408BB7571F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72592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5810-C8C7-4D88-8296-ABB13E916FD7}" type="datetimeFigureOut">
              <a:rPr lang="tr-TR" smtClean="0"/>
              <a:pPr/>
              <a:t>20.12.2016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FC01-41B0-492C-8818-0408BB7571F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48409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5810-C8C7-4D88-8296-ABB13E916FD7}" type="datetimeFigureOut">
              <a:rPr lang="tr-TR" smtClean="0"/>
              <a:pPr/>
              <a:t>20.12.2016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FC01-41B0-492C-8818-0408BB7571F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26400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5810-C8C7-4D88-8296-ABB13E916FD7}" type="datetimeFigureOut">
              <a:rPr lang="tr-TR" smtClean="0"/>
              <a:pPr/>
              <a:t>20.12.2016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FC01-41B0-492C-8818-0408BB7571F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73452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5810-C8C7-4D88-8296-ABB13E916FD7}" type="datetimeFigureOut">
              <a:rPr lang="tr-TR" smtClean="0"/>
              <a:pPr/>
              <a:t>20.12.2016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FC01-41B0-492C-8818-0408BB7571F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22862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5810-C8C7-4D88-8296-ABB13E916FD7}" type="datetimeFigureOut">
              <a:rPr lang="tr-TR" smtClean="0"/>
              <a:pPr/>
              <a:t>20.12.2016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FC01-41B0-492C-8818-0408BB7571F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91897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75810-C8C7-4D88-8296-ABB13E916FD7}" type="datetimeFigureOut">
              <a:rPr lang="tr-TR" smtClean="0"/>
              <a:pPr/>
              <a:t>20.12.2016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2FC01-41B0-492C-8818-0408BB7571F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24991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728690" y="1643050"/>
            <a:ext cx="7772400" cy="2786082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ATATÜRKÇÜLÜK</a:t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ÜNİTESİ</a:t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</a:t>
            </a:r>
            <a:b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SUNU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7564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Çerçeve 1"/>
          <p:cNvSpPr/>
          <p:nvPr/>
        </p:nvSpPr>
        <p:spPr>
          <a:xfrm>
            <a:off x="1043608" y="476672"/>
            <a:ext cx="4464496" cy="1584176"/>
          </a:xfrm>
          <a:prstGeom prst="fra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</a:rPr>
              <a:t>Sosyal, siyasal ve kültürel alanda aynı ülkede yaşayan insanların bütünleşmesini sağlayan  ilkedir.</a:t>
            </a:r>
            <a:endParaRPr lang="tr-TR" sz="2000" dirty="0">
              <a:solidFill>
                <a:schemeClr val="tx1"/>
              </a:solidFill>
            </a:endParaRPr>
          </a:p>
        </p:txBody>
      </p:sp>
      <p:cxnSp>
        <p:nvCxnSpPr>
          <p:cNvPr id="4" name="Düz Ok Bağlayıcısı 3"/>
          <p:cNvCxnSpPr/>
          <p:nvPr/>
        </p:nvCxnSpPr>
        <p:spPr>
          <a:xfrm>
            <a:off x="5508104" y="1340768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Dikdörtgen 4"/>
          <p:cNvSpPr/>
          <p:nvPr/>
        </p:nvSpPr>
        <p:spPr>
          <a:xfrm>
            <a:off x="6234735" y="800708"/>
            <a:ext cx="1008112" cy="9361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/>
              <a:t>?</a:t>
            </a:r>
            <a:endParaRPr lang="tr-TR" sz="40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827584" y="2636912"/>
            <a:ext cx="6984776" cy="2677656"/>
          </a:xfrm>
          <a:prstGeom prst="rect">
            <a:avLst/>
          </a:prstGeom>
          <a:ln w="762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b="1" dirty="0" smtClean="0"/>
              <a:t>Soru işaretli  kutuya aşağıdakilerden hangisi getirilebilir?</a:t>
            </a:r>
          </a:p>
          <a:p>
            <a:endParaRPr lang="tr-TR" sz="2400" b="1" dirty="0"/>
          </a:p>
          <a:p>
            <a:r>
              <a:rPr lang="tr-TR" sz="2400" b="1" dirty="0" smtClean="0"/>
              <a:t>A-  MİLLİYETÇİLİK                            B- LAİKLİK</a:t>
            </a:r>
          </a:p>
          <a:p>
            <a:endParaRPr lang="tr-TR" sz="2400" b="1" dirty="0"/>
          </a:p>
          <a:p>
            <a:endParaRPr lang="tr-TR" sz="2400" b="1" dirty="0" smtClean="0"/>
          </a:p>
          <a:p>
            <a:r>
              <a:rPr lang="tr-TR" sz="2400" b="1" dirty="0" smtClean="0"/>
              <a:t>C- DEVLETÇİLİK                               D- İNKILAPÇILIK</a:t>
            </a:r>
            <a:endParaRPr lang="tr-TR" sz="2400" b="1" dirty="0"/>
          </a:p>
        </p:txBody>
      </p:sp>
      <p:sp>
        <p:nvSpPr>
          <p:cNvPr id="9" name="4-Nokta Yıldız 8"/>
          <p:cNvSpPr/>
          <p:nvPr/>
        </p:nvSpPr>
        <p:spPr>
          <a:xfrm>
            <a:off x="8100392" y="800708"/>
            <a:ext cx="457200" cy="540060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63337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1.68363E-6 C -0.01876 0.0007 -0.03751 0.00023 -0.05626 0.00185 C -0.06581 0.00278 -0.0731 0.01318 -0.0816 0.01689 C -0.08647 0.02521 -0.08716 0.03192 -0.09011 0.04117 C -0.09219 0.04764 -0.09723 0.06013 -0.09723 0.06013 C -0.10192 0.08534 -0.11094 0.10916 -0.11824 0.13321 C -0.12327 0.1501 -0.12813 0.16744 -0.13386 0.18386 C -0.13542 0.18849 -0.13803 0.19242 -0.13942 0.19704 C -0.14619 0.21855 -0.14688 0.24376 -0.15487 0.26457 C -0.15834 0.27336 -0.16285 0.28192 -0.16615 0.29071 C -0.17032 0.30181 -0.17327 0.3136 -0.17744 0.3247 C -0.18074 0.33372 -0.18195 0.3328 -0.18456 0.34158 C -0.19376 0.37188 -0.20331 0.40056 -0.21685 0.42785 C -0.22501 0.4445 -0.23369 0.46184 -0.24219 0.47849 C -0.24549 0.48474 -0.25504 0.48983 -0.25921 0.49723 C -0.26424 0.50625 -0.26945 0.51989 -0.27744 0.52336 C -0.2849 0.53076 -0.29393 0.53446 -0.30279 0.53839 C -0.31042 0.54163 -0.31737 0.54718 -0.32535 0.54972 C -0.34914 0.56568 -0.37813 0.56638 -0.40417 0.56846 C -0.43942 0.57771 -0.47553 0.57956 -0.51129 0.58164 C -0.5481 0.58858 -0.58039 0.58442 -0.61963 0.58349 C -0.63022 0.58141 -0.64029 0.5784 -0.6507 0.57609 C -0.67449 0.57863 -0.69619 0.59043 -0.71963 0.59482 C -0.72553 0.59737 -0.72831 0.59898 -0.73386 0.60037 C -0.73664 0.60107 -0.74497 0.60222 -0.74219 0.60222 C -0.72483 0.60222 -0.70747 0.59945 -0.69011 0.59852 C -0.6724 0.59621 -0.6566 0.59945 -0.63942 0.60222 C -0.62917 0.60662 -0.6191 0.60962 -0.60851 0.6117 C -0.59619 0.61726 -0.60296 0.61494 -0.58733 0.61726 C -0.57813 0.62142 -0.56997 0.62604 -0.5606 0.62859 C -0.55001 0.63529 -0.53994 0.63483 -0.52813 0.63599 C -0.51876 0.63853 -0.50956 0.64015 -0.50001 0.64177 C -0.4816 0.63946 -0.4606 0.63298 -0.44358 0.62281 C -0.42848 0.61379 -0.44949 0.6235 -0.43525 0.61726 C -0.42015 0.60269 -0.43942 0.62049 -0.42258 0.608 C -0.41563 0.60292 -0.41181 0.59806 -0.40417 0.59482 C -0.39688 0.58719 -0.38924 0.58349 -0.3816 0.57609 C -0.37327 0.568 -0.35886 0.55273 -0.35348 0.54232 C -0.34879 0.53354 -0.34636 0.52637 -0.34219 0.51781 C -0.34011 0.50648 -0.33803 0.49515 -0.33525 0.48405 C -0.33577 0.47849 -0.33525 0.47248 -0.33664 0.46716 C -0.34081 0.45051 -0.3665 0.45097 -0.37327 0.45028 C -0.39515 0.44542 -0.41615 0.43756 -0.43803 0.4334 C -0.51285 0.43756 -0.5882 0.42738 -0.66199 0.44658 C -0.69237 0.44496 -0.72084 0.4401 -0.7507 0.4371 C -0.76424 0.43132 -0.77796 0.42808 -0.7915 0.42207 C -0.79706 0.42299 -0.80799 0.42345 -0.81268 0.4297 " pathEditMode="relative" ptsTypes="ffffffffffffffffffffffffffffffffffffffffffffffA">
                                      <p:cBhvr>
                                        <p:cTn id="6" dur="6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Belirtme Çizgisi 4"/>
          <p:cNvSpPr/>
          <p:nvPr/>
        </p:nvSpPr>
        <p:spPr>
          <a:xfrm>
            <a:off x="2762110" y="785794"/>
            <a:ext cx="3024336" cy="1296144"/>
          </a:xfrm>
          <a:prstGeom prst="wedgeEllipseCallout">
            <a:avLst>
              <a:gd name="adj1" fmla="val -66363"/>
              <a:gd name="adj2" fmla="val -13028"/>
            </a:avLst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Aşağıdakilerden  hangisi laiklik ilkesiyle ilgili  </a:t>
            </a:r>
            <a:r>
              <a:rPr lang="tr-TR" u="sng" dirty="0" smtClean="0"/>
              <a:t>değildir?</a:t>
            </a:r>
            <a:endParaRPr lang="tr-TR" u="sng" dirty="0"/>
          </a:p>
        </p:txBody>
      </p:sp>
      <p:sp>
        <p:nvSpPr>
          <p:cNvPr id="6" name="Dikdörtgen 5"/>
          <p:cNvSpPr/>
          <p:nvPr/>
        </p:nvSpPr>
        <p:spPr>
          <a:xfrm>
            <a:off x="827584" y="2708920"/>
            <a:ext cx="6480720" cy="29523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dirty="0" smtClean="0"/>
              <a:t>A- Din ve  devlet işlerinin bir arada olmasıdır.</a:t>
            </a:r>
          </a:p>
          <a:p>
            <a:r>
              <a:rPr lang="tr-TR" sz="2400" dirty="0" smtClean="0"/>
              <a:t>B- Her  türlü inanca saygılı olmayı gerektirir</a:t>
            </a:r>
          </a:p>
          <a:p>
            <a:r>
              <a:rPr lang="tr-TR" sz="2400" dirty="0" smtClean="0"/>
              <a:t>C- Devletin tüm inançlara karşı eşit mesafede durmasını sağlar.</a:t>
            </a:r>
          </a:p>
          <a:p>
            <a:r>
              <a:rPr lang="tr-TR" sz="2400" dirty="0" smtClean="0"/>
              <a:t>D- Aklın, mantığın ve bilimin  toplumsal hayata egemen kılınması esasına dayanır.</a:t>
            </a:r>
            <a:endParaRPr lang="tr-TR" sz="2400" dirty="0"/>
          </a:p>
        </p:txBody>
      </p:sp>
      <p:sp>
        <p:nvSpPr>
          <p:cNvPr id="7" name="4-Nokta Yıldız 6"/>
          <p:cNvSpPr/>
          <p:nvPr/>
        </p:nvSpPr>
        <p:spPr>
          <a:xfrm>
            <a:off x="7668344" y="836712"/>
            <a:ext cx="457200" cy="576064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1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6650" y="413613"/>
            <a:ext cx="1506458" cy="1943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4326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93064E-6 C -0.00052 0.00786 -0.00052 0.01572 -0.00156 0.02335 C -0.00417 0.04231 -0.01597 0.05711 -0.02378 0.0719 C -0.02882 0.08161 -0.03177 0.09317 -0.03802 0.1015 C -0.04115 0.10566 -0.04462 0.10959 -0.04757 0.11422 C -0.06128 0.13595 -0.0467 0.11768 -0.06024 0.14173 C -0.06562 0.15144 -0.07187 0.16 -0.07778 0.16924 C -0.08871 0.18635 -0.08767 0.20439 -0.09514 0.22196 C -0.10503 0.24508 -0.11545 0.27098 -0.12847 0.29179 C -0.13733 0.30589 -0.14792 0.3163 -0.15712 0.32971 C -0.18003 0.36231 -0.20486 0.39352 -0.23003 0.42289 C -0.24479 0.44 -0.25417 0.45872 -0.27309 0.47144 C -0.30347 0.49202 -0.33333 0.51306 -0.36337 0.53479 C -0.39722 0.55907 -0.43142 0.60208 -0.46979 0.61317 C -0.48524 0.62335 -0.50052 0.62635 -0.51736 0.63005 C -0.52708 0.62936 -0.53646 0.62982 -0.54601 0.62797 C -0.54826 0.62751 -0.55 0.6245 -0.55243 0.62358 C -0.56267 0.61872 -0.57257 0.61549 -0.58246 0.60878 C -0.5901 0.5956 -0.59375 0.58057 -0.5967 0.56439 C -0.59844 0.54219 -0.60121 0.52069 -0.60312 0.49896 C -0.60538 0.47352 -0.6066 0.44531 -0.61267 0.4208 C -0.6125 0.41757 -0.61128 0.39052 -0.60955 0.38265 C -0.60365 0.35653 -0.58073 0.33271 -0.56337 0.32138 C -0.55521 0.31005 -0.56267 0.31861 -0.55069 0.31075 C -0.53559 0.3008 -0.54983 0.30867 -0.53646 0.29803 C -0.52569 0.28948 -0.52743 0.29364 -0.5158 0.28531 C -0.48906 0.26612 -0.46267 0.24716 -0.4349 0.23052 C -0.41441 0.21826 -0.39375 0.1993 -0.37135 0.19445 C -0.36667 0.19514 -0.36163 0.19491 -0.35712 0.19653 C -0.35417 0.19768 -0.33472 0.22219 -0.33333 0.22404 C -0.30451 0.26242 -0.29757 0.30797 -0.2809 0.35514 C -0.27569 0.37017 -0.26771 0.38774 -0.26354 0.40369 C -0.26094 0.41341 -0.25712 0.43329 -0.25712 0.43329 C -0.25347 0.4756 -0.25486 0.45595 -0.25226 0.49248 C -0.25295 0.51861 -0.24965 0.54797 -0.25885 0.57294 C -0.26493 0.58982 -0.27604 0.60208 -0.28733 0.61317 C -0.32344 0.64739 -0.28351 0.6178 -0.33003 0.64901 C -0.34948 0.66196 -0.38194 0.66312 -0.40312 0.66589 C -0.43437 0.66959 -0.46545 0.67398 -0.4967 0.67861 C -0.52899 0.67745 -0.55642 0.67653 -0.58733 0.67005 C -0.59358 0.66728 -0.6 0.66427 -0.60625 0.66173 C -0.61076 0.65965 -0.61441 0.65502 -0.61892 0.65317 C -0.62517 0.64693 -0.62951 0.64092 -0.63646 0.6363 C -0.64462 0.61988 -0.63385 0.63976 -0.64444 0.62566 C -0.65174 0.61595 -0.65816 0.60416 -0.6651 0.59398 C -0.66858 0.58867 -0.67326 0.58497 -0.67621 0.57919 C -0.6849 0.56254 -0.69375 0.54659 -0.70312 0.53063 C -0.70555 0.52647 -0.70694 0.52185 -0.70955 0.51791 C -0.71128 0.51537 -0.71406 0.51422 -0.7158 0.51167 C -0.72135 0.50358 -0.72986 0.48924 -0.7349 0.48 C -0.74045 0.46936 -0.74375 0.45896 -0.74913 0.44809 C -0.75104 0.43838 -0.75382 0.42982 -0.75712 0.4208 C -0.75851 0.41132 -0.76111 0.40624 -0.76337 0.39745 C -0.76233 0.37132 -0.76111 0.34867 -0.75712 0.32346 C -0.75521 0.31144 -0.75608 0.31329 -0.75226 0.30867 " pathEditMode="relative" ptsTypes="ffffffffffffffffffffffffffffffffffffffffffffffffffffffA">
                                      <p:cBhvr>
                                        <p:cTn id="6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300807"/>
            <a:ext cx="1800200" cy="2353202"/>
          </a:xfrm>
          <a:prstGeom prst="rect">
            <a:avLst/>
          </a:prstGeom>
        </p:spPr>
      </p:pic>
      <p:sp>
        <p:nvSpPr>
          <p:cNvPr id="3" name="Sol Ok 2"/>
          <p:cNvSpPr/>
          <p:nvPr/>
        </p:nvSpPr>
        <p:spPr>
          <a:xfrm>
            <a:off x="2843808" y="188640"/>
            <a:ext cx="5904656" cy="2520280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…</a:t>
            </a:r>
            <a:r>
              <a:rPr lang="tr-TR" sz="2000" b="1" dirty="0" smtClean="0"/>
              <a:t>Şeyhlik, </a:t>
            </a:r>
            <a:r>
              <a:rPr lang="tr-TR" sz="2000" b="1" dirty="0" err="1" smtClean="0"/>
              <a:t>devrişlik</a:t>
            </a:r>
            <a:r>
              <a:rPr lang="tr-TR" sz="2000" b="1" dirty="0" smtClean="0"/>
              <a:t>, </a:t>
            </a:r>
            <a:r>
              <a:rPr lang="tr-TR" sz="2000" b="1" dirty="0" err="1" smtClean="0"/>
              <a:t>çelebilik,halifelik,falcılık</a:t>
            </a:r>
            <a:r>
              <a:rPr lang="tr-TR" sz="2000" b="1" dirty="0" smtClean="0"/>
              <a:t>, büyücülük, türbedarlık vesaire yasaklanmıştır.  Çünkü bunlar gericiliğin kaynakları ve cehaletin damgalarıdır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683568" y="3212976"/>
            <a:ext cx="727280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Atatürk’ün  bu sözü doğrultusunda yapılan inkılap ve ilgili olduğu ilke eşleştirmelerinden hangisi doğrudur?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92931028"/>
              </p:ext>
            </p:extLst>
          </p:nvPr>
        </p:nvGraphicFramePr>
        <p:xfrm>
          <a:off x="899592" y="4040956"/>
          <a:ext cx="7416824" cy="158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68111"/>
                <a:gridCol w="2948713"/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A-  Tekke</a:t>
                      </a:r>
                      <a:r>
                        <a:rPr lang="tr-TR" sz="2000" b="1" baseline="0" dirty="0" smtClean="0"/>
                        <a:t> ve zaviyelerin  kapatılması</a:t>
                      </a:r>
                      <a:endParaRPr lang="tr-TR" sz="2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 LAİKLİK</a:t>
                      </a:r>
                      <a:endParaRPr lang="tr-TR" sz="2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 B- Medreselerin kaldırılması</a:t>
                      </a:r>
                      <a:endParaRPr lang="tr-TR" sz="2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LAİKLİK</a:t>
                      </a:r>
                      <a:endParaRPr lang="tr-TR" sz="2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C- Medeni kanunun çıkarılması</a:t>
                      </a:r>
                      <a:endParaRPr lang="tr-TR" sz="2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HALKÇILIK</a:t>
                      </a:r>
                      <a:endParaRPr lang="tr-TR" sz="2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 D-Çok partili hayata geçilmesi</a:t>
                      </a:r>
                      <a:endParaRPr lang="tr-TR" sz="2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/>
                        <a:t>CUMHURİYETÇİLİK</a:t>
                      </a:r>
                      <a:endParaRPr lang="tr-TR" sz="20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" name="4-Nokta Yıldız 5"/>
          <p:cNvSpPr/>
          <p:nvPr/>
        </p:nvSpPr>
        <p:spPr>
          <a:xfrm>
            <a:off x="7956376" y="2708920"/>
            <a:ext cx="576064" cy="648072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9113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89017E-7 C -0.02674 -0.01873 -0.03837 -0.05595 -0.06181 -0.07838 C -0.07708 -0.09318 -0.09167 -0.10405 -0.10781 -0.1163 C -0.12587 -0.12994 -0.10886 -0.11931 -0.12691 -0.13526 C -0.13698 -0.14405 -0.13854 -0.14104 -0.1507 -0.14798 C -0.15729 -0.15168 -0.16337 -0.15653 -0.16979 -0.16069 C -0.20382 -0.18359 -0.2382 -0.20532 -0.27604 -0.21364 C -0.28976 -0.21295 -0.30365 -0.21272 -0.31754 -0.21156 C -0.32327 -0.2111 -0.33333 -0.20093 -0.33333 -0.20093 C -0.33802 -0.17619 -0.34288 -0.15214 -0.33333 -0.12694 C -0.32847 -0.09665 -0.3132 -0.07445 -0.30156 -0.04879 C -0.28837 -0.01989 -0.27656 0.00902 -0.26684 0.04 C -0.26181 0.05503 -0.25399 0.06705 -0.24913 0.08231 C -0.24774 0.0948 -0.24722 0.10312 -0.24271 0.11399 C -0.24063 0.13202 -0.2375 0.14913 -0.2349 0.16694 C -0.23403 0.1748 -0.23264 0.18243 -0.2316 0.19029 C -0.23108 0.19445 -0.23021 0.20277 -0.23021 0.20277 C -0.2309 0.23746 -0.23038 0.28185 -0.24601 0.31283 C -0.25052 0.33618 -0.26528 0.36092 -0.27934 0.37618 C -0.28646 0.38405 -0.29549 0.38613 -0.30313 0.39306 C -0.31667 0.40532 -0.32865 0.41572 -0.34462 0.42266 C -0.35313 0.42659 -0.3625 0.42705 -0.37153 0.43121 C -0.3875 0.43884 -0.41094 0.45896 -0.42691 0.46081 C -0.45017 0.46358 -0.47222 0.47191 -0.49514 0.47561 C -0.52014 0.47977 -0.53577 0.47861 -0.56493 0.47977 C -0.58993 0.48231 -0.61458 0.48231 -0.63958 0.47769 C -0.64688 0.47468 -0.65469 0.47283 -0.66181 0.46913 C -0.66406 0.46798 -0.66597 0.46566 -0.66823 0.46497 C -0.67708 0.46196 -0.68629 0.46196 -0.69514 0.45873 C -0.70139 0.45641 -0.71597 0.44832 -0.72049 0.44601 C -0.72552 0.44347 -0.72899 0.43746 -0.73333 0.43329 C -0.73906 0.42751 -0.74688 0.42243 -0.75226 0.41641 C -0.77118 0.39537 -0.7559 0.40647 -0.76979 0.39746 C -0.77691 0.38289 -0.76771 0.40023 -0.7809 0.38266 C -0.78681 0.3748 -0.79219 0.36208 -0.7967 0.35306 C -0.80139 0.34381 -0.80313 0.33295 -0.80781 0.32347 C -0.81042 0.31306 -0.81233 0.3022 -0.81424 0.29156 C -0.81302 0.26959 -0.81094 0.24925 -0.80625 0.22821 C -0.80417 0.2185 -0.80347 0.21156 -0.79827 0.20509 C -0.7967 0.19838 -0.79306 0.18798 -0.80156 0.18798 L -0.80469 0.17318 " pathEditMode="relative" ptsTypes="fffffffffffffffffffffffffffffffffffffff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atır Belirtme Çizgisi 1 2"/>
          <p:cNvSpPr/>
          <p:nvPr/>
        </p:nvSpPr>
        <p:spPr>
          <a:xfrm>
            <a:off x="1763118" y="642918"/>
            <a:ext cx="2880320" cy="1080120"/>
          </a:xfrm>
          <a:prstGeom prst="borderCallout1">
            <a:avLst>
              <a:gd name="adj1" fmla="val 45625"/>
              <a:gd name="adj2" fmla="val 133358"/>
              <a:gd name="adj3" fmla="val 46655"/>
              <a:gd name="adj4" fmla="val 102991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>
                  <a:solidFill>
                    <a:srgbClr val="FFC000"/>
                  </a:solidFill>
                </a:ln>
                <a:solidFill>
                  <a:schemeClr val="tx1"/>
                </a:solidFill>
              </a:rPr>
              <a:t>CUMHURİYETÇİLİK</a:t>
            </a:r>
            <a:endParaRPr lang="tr-TR" b="1" dirty="0">
              <a:ln>
                <a:solidFill>
                  <a:srgbClr val="FFC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178496" y="2492896"/>
            <a:ext cx="6273824" cy="41549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b="1" dirty="0" smtClean="0"/>
              <a:t>Verilen ilke ile aşağıdaki kavramlardan  hangisi ilişkilendirilemez?</a:t>
            </a:r>
          </a:p>
          <a:p>
            <a:endParaRPr lang="tr-TR" sz="2400" b="1" dirty="0"/>
          </a:p>
          <a:p>
            <a:r>
              <a:rPr lang="tr-TR" sz="2400" b="1" dirty="0" smtClean="0"/>
              <a:t>A-  Karma  ekonomik  model </a:t>
            </a:r>
          </a:p>
          <a:p>
            <a:endParaRPr lang="tr-TR" sz="2400" b="1" dirty="0"/>
          </a:p>
          <a:p>
            <a:r>
              <a:rPr lang="tr-TR" sz="2400" b="1" dirty="0" smtClean="0"/>
              <a:t>B- Seçme  ve seçilme  hakkı</a:t>
            </a:r>
          </a:p>
          <a:p>
            <a:endParaRPr lang="tr-TR" sz="2400" b="1" dirty="0"/>
          </a:p>
          <a:p>
            <a:r>
              <a:rPr lang="tr-TR" sz="2400" b="1" dirty="0" smtClean="0"/>
              <a:t>C- Ulusal  egemenlik</a:t>
            </a:r>
          </a:p>
          <a:p>
            <a:endParaRPr lang="tr-TR" sz="2400" b="1" dirty="0"/>
          </a:p>
          <a:p>
            <a:r>
              <a:rPr lang="tr-TR" sz="2400" b="1" dirty="0" smtClean="0"/>
              <a:t>D- Ulusal irade</a:t>
            </a:r>
          </a:p>
          <a:p>
            <a:endParaRPr lang="tr-TR" sz="2400" b="1" dirty="0"/>
          </a:p>
        </p:txBody>
      </p:sp>
      <p:sp>
        <p:nvSpPr>
          <p:cNvPr id="5" name="4-Nokta Yıldız 4"/>
          <p:cNvSpPr/>
          <p:nvPr/>
        </p:nvSpPr>
        <p:spPr>
          <a:xfrm>
            <a:off x="7668344" y="764704"/>
            <a:ext cx="457200" cy="648072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571480"/>
            <a:ext cx="18288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988260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5.83815E-6 C -0.03489 0.00995 -0.06996 0.00301 -0.10486 -0.00207 C -0.11267 -0.00554 -0.12048 -0.00693 -0.12864 -0.00855 C -0.15781 -0.00785 -0.18698 -0.01086 -0.21597 -0.00624 C -0.21962 -0.00554 -0.22222 0.00625 -0.22222 0.00625 C -0.22465 0.0192 -0.2283 0.03122 -0.23021 0.0444 C -0.22969 0.05573 -0.22986 0.06706 -0.22864 0.07816 C -0.2283 0.08139 -0.22621 0.08371 -0.22552 0.08671 C -0.22222 0.10012 -0.21996 0.11376 -0.21597 0.12694 C -0.21337 0.1355 -0.20972 0.14313 -0.20798 0.15215 C -0.20555 0.16486 -0.20399 0.17758 -0.20156 0.1903 C -0.20052 0.19585 -0.19844 0.20717 -0.19844 0.20717 C -0.19601 0.23931 -0.19236 0.26937 -0.20156 0.30012 C -0.20399 0.31769 -0.20937 0.33249 -0.21753 0.3466 C -0.2191 0.35307 -0.21857 0.36116 -0.22222 0.36579 C -0.22882 0.37411 -0.23611 0.38544 -0.24132 0.39538 C -0.24705 0.40602 -0.24757 0.41018 -0.25712 0.41642 C -0.26267 0.42752 -0.27187 0.43099 -0.27934 0.43978 C -0.29618 0.45943 -0.31614 0.47376 -0.33489 0.49041 C -0.3401 0.50058 -0.34635 0.50914 -0.35399 0.51585 C -0.35729 0.52879 -0.36198 0.52602 -0.36996 0.53689 C -0.37847 0.54868 -0.38837 0.55931 -0.4 0.5644 C -0.40868 0.57527 -0.41962 0.58058 -0.43021 0.58775 C -0.46736 0.61272 -0.50781 0.61342 -0.5493 0.61527 C -0.56892 0.61897 -0.58837 0.6229 -0.60798 0.62567 C -0.61232 0.62706 -0.6151 0.62775 -0.6191 0.63006 C -0.62344 0.63261 -0.63177 0.63839 -0.63177 0.63839 C -0.63281 0.64047 -0.63333 0.64324 -0.63489 0.64486 C -0.63628 0.64625 -0.63854 0.64532 -0.63976 0.64694 C -0.64097 0.64856 -0.64045 0.65134 -0.64132 0.65319 C -0.64375 0.65827 -0.6493 0.66798 -0.6493 0.66798 C -0.65295 0.68278 -0.64583 0.69388 -0.63819 0.70405 C -0.63507 0.70821 -0.62864 0.71654 -0.62864 0.71654 C -0.62448 0.7281 -0.61597 0.73388 -0.61111 0.74405 C -0.61007 0.74613 -0.60955 0.74891 -0.60798 0.75053 C -0.60677 0.75191 -0.60486 0.75191 -0.6033 0.75261 C -0.59253 0.76625 -0.60538 0.75238 -0.59045 0.76093 C -0.58906 0.76163 -0.58854 0.76417 -0.58732 0.76532 C -0.58594 0.76648 -0.5842 0.76671 -0.58264 0.76741 C -0.5816 0.76879 -0.58055 0.77041 -0.57934 0.77157 C -0.57778 0.77319 -0.57465 0.77319 -0.57465 0.77573 C -0.57465 0.77827 -0.5776 0.77874 -0.57934 0.78012 C -0.58142 0.78174 -0.58368 0.7829 -0.58576 0.78428 C -0.6033 0.78336 -0.62118 0.7859 -0.63819 0.78012 C -0.64097 0.7792 -0.64323 0.77689 -0.64601 0.77573 C -0.64861 0.77457 -0.65139 0.77434 -0.65399 0.77365 C -0.65816 0.77226 -0.66666 0.76949 -0.66666 0.76949 C -0.67066 0.7644 -0.67517 0.76371 -0.67934 0.75885 C -0.68212 0.75561 -0.68732 0.74845 -0.68732 0.74845 C -0.69844 0.71908 -0.69097 0.74267 -0.69531 0.72093 C -0.69618 0.71654 -0.69739 0.71238 -0.69844 0.70821 C -0.69896 0.70613 -0.7 0.70174 -0.7 0.70174 C -0.70208 0.67677 -0.70625 0.65295 -0.70798 0.62775 C -0.70746 0.61434 -0.70781 0.60093 -0.70642 0.58775 C -0.70607 0.58382 -0.68993 0.56255 -0.68732 0.56024 C -0.67222 0.53249 -0.63507 0.51168 -0.61267 0.49689 C -0.58663 0.47954 -0.56163 0.4592 -0.53663 0.43978 C -0.51007 0.41897 -0.48107 0.40209 -0.45399 0.38267 C -0.37309 0.32463 -0.31076 0.19076 -0.29045 0.074 C -0.28923 0.05897 -0.28785 0.0444 -0.28576 0.0296 C -0.28628 0.01272 -0.28611 -0.00415 -0.28732 -0.02103 C -0.28767 -0.02543 -0.28958 -0.02936 -0.29045 -0.03375 C -0.29271 -0.046 -0.29462 -0.05803 -0.29844 -0.06982 C -0.30052 -0.07606 -0.30469 -0.07976 -0.30798 -0.08462 C -0.31632 -0.0971 -0.32639 -0.11167 -0.33819 -0.11837 C -0.34913 -0.12462 -0.36163 -0.12739 -0.37309 -0.13109 C -0.39479 -0.1297 -0.41666 -0.1304 -0.43819 -0.12693 C -0.44288 -0.12624 -0.44653 -0.12092 -0.45087 -0.11837 C -0.46232 -0.11167 -0.4717 -0.10566 -0.48264 -0.09733 C -0.51875 -0.06936 -0.53993 -0.04184 -0.56354 0.00417 C -0.57153 0.01989 -0.57882 0.03654 -0.58264 0.05504 C -0.59062 0.09319 -0.59184 0.13295 -0.59844 0.17134 C -0.60035 0.18197 -0.60121 0.19515 -0.60486 0.20509 C -0.60781 0.21319 -0.61302 0.21966 -0.61597 0.22821 C -0.62569 0.25665 -0.62951 0.28741 -0.65243 0.3022 C -0.66545 0.31954 -0.68073 0.33157 -0.69375 0.34891 C -0.69982 0.357 -0.70191 0.36902 -0.70642 0.3785 C -0.70816 0.38752 -0.71094 0.39746 -0.71597 0.40371 C -0.71649 0.40579 -0.71597 0.40902 -0.71753 0.41018 C -0.71892 0.41111 -0.72222 0.4081 -0.72222 0.4081 " pathEditMode="relative" ptsTypes="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404664"/>
            <a:ext cx="8363272" cy="5721499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v"/>
            </a:pPr>
            <a:r>
              <a:rPr lang="tr-TR" dirty="0" smtClean="0"/>
              <a:t> Saat ve takvimde  değişiklik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Ağırlık ve uzunluk ölçülerinde değişiklik.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Kılık, kıyafet değişikliği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Verilen inkılaplar aşağıdaki ilkelerde hangisinin doğrultusunda  gerçekleşmiştir?</a:t>
            </a:r>
          </a:p>
          <a:p>
            <a:pPr marL="0" indent="0">
              <a:buNone/>
            </a:pPr>
            <a:r>
              <a:rPr lang="tr-TR" dirty="0" smtClean="0"/>
              <a:t>A- LAİKLİK                       B- İNKILAPÇILIK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C- CUMHURİYETÇİLİK   D- DEVLETÇİLİK</a:t>
            </a:r>
            <a:endParaRPr lang="tr-TR" dirty="0"/>
          </a:p>
        </p:txBody>
      </p:sp>
      <p:sp>
        <p:nvSpPr>
          <p:cNvPr id="4" name="4-Nokta Yıldız 3"/>
          <p:cNvSpPr/>
          <p:nvPr/>
        </p:nvSpPr>
        <p:spPr>
          <a:xfrm>
            <a:off x="7956376" y="1484784"/>
            <a:ext cx="432048" cy="504056"/>
          </a:xfrm>
          <a:prstGeom prst="star4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84919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71676E-6 C -0.00312 -0.01248 -0.01406 -0.02497 -0.02066 -0.03376 C -0.02361 -0.03769 -0.02847 -0.03861 -0.03177 -0.04231 C -0.05607 -0.0689 -0.08698 -0.07353 -0.11736 -0.07815 C -0.13437 -0.08069 -0.15121 -0.08416 -0.16823 -0.0867 C -0.20035 -0.09179 -0.15417 -0.08509 -0.20972 -0.09295 C -0.21493 -0.09364 -0.22014 -0.09433 -0.22552 -0.09503 C -0.23073 -0.09572 -0.24132 -0.09734 -0.24132 -0.09734 C -0.27726 -0.09572 -0.28542 -0.09711 -0.31111 -0.08879 C -0.3191 -0.08162 -0.32552 -0.0726 -0.33351 -0.06543 C -0.33802 -0.05503 -0.34132 -0.04786 -0.34305 -0.03584 C -0.34236 -0.0141 -0.34236 0.00786 -0.34132 0.0296 C -0.34045 0.04809 -0.33559 0.06821 -0.33351 0.08671 C -0.33177 0.12971 -0.32604 0.17087 -0.32066 0.21341 C -0.32153 0.24254 -0.32066 0.27723 -0.32691 0.30659 C -0.33107 0.32671 -0.34305 0.35145 -0.35069 0.36994 C -0.36614 0.40763 -0.34305 0.35145 -0.36024 0.40162 C -0.36458 0.41387 -0.36979 0.42567 -0.37465 0.43769 C -0.38194 0.45595 -0.39271 0.46428 -0.40469 0.47769 C -0.40833 0.48185 -0.41215 0.48624 -0.41597 0.49041 C -0.42274 0.4985 -0.43298 0.50058 -0.43958 0.50936 C -0.44982 0.52301 -0.46146 0.52994 -0.47465 0.53688 C -0.48194 0.54728 -0.49305 0.55237 -0.50312 0.55607 C -0.54149 0.55399 -0.57986 0.55121 -0.61736 0.53896 C -0.62378 0.53688 -0.63021 0.53503 -0.63646 0.53272 C -0.6434 0.53017 -0.65017 0.52647 -0.65712 0.52416 C -0.68073 0.5163 -0.70486 0.51306 -0.72847 0.5052 C -0.73055 0.50104 -0.73281 0.49665 -0.73489 0.49249 C -0.73767 0.48694 -0.73663 0.47884 -0.73958 0.47353 C -0.74114 0.47075 -0.74288 0.46775 -0.74444 0.46497 C -0.7467 0.45619 -0.75087 0.44994 -0.75399 0.44185 C -0.75746 0.43283 -0.75729 0.42312 -0.76024 0.41434 C -0.76701 0.39376 -0.77604 0.3748 -0.78403 0.35515 C -0.78646 0.34936 -0.7868 0.3422 -0.78889 0.33619 C -0.79288 0.32462 -0.79982 0.31491 -0.80469 0.30451 C -0.80729 0.29919 -0.80955 0.29341 -0.81111 0.2874 C -0.81163 0.28532 -0.8118 0.28301 -0.81267 0.28116 C -0.81562 0.27399 -0.8191 0.26705 -0.82222 0.26012 C -0.82517 0.25364 -0.82604 0.24578 -0.82847 0.23884 C -0.82899 0.23399 -0.82951 0.2289 -0.83021 0.22405 C -0.83055 0.22197 -0.83246 0.21989 -0.83177 0.2178 C -0.83021 0.21295 -0.82135 0.21202 -0.8191 0.21133 C -0.8033 0.21272 -0.79236 0.2141 -0.77778 0.2178 C -0.76476 0.22613 -0.75538 0.24116 -0.74288 0.24948 C -0.73489 0.26451 -0.74531 0.24694 -0.73333 0.26012 C -0.72726 0.26682 -0.72135 0.27376 -0.71597 0.28116 C -0.70764 0.29202 -0.70069 0.31052 -0.69201 0.31931 C -0.6816 0.32971 -0.68732 0.32278 -0.67621 0.34243 L -0.67621 0.34243 C -0.67205 0.34775 -0.66736 0.35145 -0.66354 0.35723 C -0.66042 0.36208 -0.65677 0.36671 -0.65399 0.37202 C -0.6526 0.37457 -0.65226 0.37804 -0.65069 0.38058 C -0.63437 0.40601 -0.65521 0.36486 -0.63802 0.39538 C -0.63281 0.40462 -0.62969 0.41387 -0.62222 0.42058 C -0.61285 0.44647 -0.62552 0.41526 -0.61423 0.4333 C -0.61267 0.43584 -0.6125 0.43931 -0.61111 0.44185 C -0.60972 0.44439 -0.60764 0.44578 -0.60625 0.44809 C -0.59722 0.4622 -0.58958 0.47792 -0.57778 0.48832 C -0.57378 0.49665 -0.5691 0.50636 -0.56198 0.50936 C -0.55573 0.52208 -0.54444 0.52555 -0.53489 0.53272 C -0.52951 0.53688 -0.525 0.54474 -0.5191 0.54752 C -0.51215 0.55098 -0.50243 0.55214 -0.49514 0.55376 C -0.48663 0.55214 -0.47726 0.55306 -0.46979 0.54752 C -0.46319 0.54243 -0.45937 0.53526 -0.45243 0.53064 C -0.44844 0.52278 -0.44392 0.51884 -0.43802 0.51376 C -0.42222 0.48162 -0.44028 0.51861 -0.42691 0.49041 C -0.42587 0.48832 -0.42378 0.48416 -0.42378 0.48416 C -0.42205 0.47676 -0.41927 0.47029 -0.41736 0.46289 C -0.41614 0.45087 -0.41423 0.44069 -0.41111 0.42913 C -0.40937 0.42243 -0.40816 0.40809 -0.40816 0.40809 C -0.40851 0.40393 -0.40851 0.39931 -0.40955 0.39538 C -0.41007 0.39353 -0.41198 0.39283 -0.41267 0.39098 C -0.42292 0.36324 -0.41007 0.38983 -0.4191 0.37202 C -0.4217 0.36139 -0.4191 0.33827 -0.4191 0.33827 L -0.42535 0.31931 L -0.41267 0.3489 " pathEditMode="relative" ptsTypes="fffffffffffffffffffffffffffffffffffffffffffffffFfffffffffffffffffffffffffAAA">
                                      <p:cBhvr>
                                        <p:cTn id="6" dur="4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80467458"/>
              </p:ext>
            </p:extLst>
          </p:nvPr>
        </p:nvGraphicFramePr>
        <p:xfrm>
          <a:off x="395288" y="476250"/>
          <a:ext cx="8065144" cy="187263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656762"/>
                <a:gridCol w="2625756"/>
                <a:gridCol w="4782626"/>
              </a:tblGrid>
              <a:tr h="468158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İLKE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İNKILAP</a:t>
                      </a:r>
                      <a:endParaRPr lang="tr-TR" dirty="0"/>
                    </a:p>
                  </a:txBody>
                  <a:tcPr/>
                </a:tc>
              </a:tr>
              <a:tr h="468158">
                <a:tc>
                  <a:txBody>
                    <a:bodyPr/>
                    <a:lstStyle/>
                    <a:p>
                      <a:r>
                        <a:rPr lang="tr-TR" dirty="0" smtClean="0"/>
                        <a:t>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MİLLİYETÇİLİK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Kabotaj Kanunu’nun  çıkarılması</a:t>
                      </a:r>
                      <a:endParaRPr lang="tr-TR" b="1" dirty="0"/>
                    </a:p>
                  </a:txBody>
                  <a:tcPr/>
                </a:tc>
              </a:tr>
              <a:tr h="468158">
                <a:tc>
                  <a:txBody>
                    <a:bodyPr/>
                    <a:lstStyle/>
                    <a:p>
                      <a:r>
                        <a:rPr lang="tr-TR" dirty="0" smtClean="0"/>
                        <a:t>II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HALKÇILIK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TBMM’nin açılması</a:t>
                      </a:r>
                      <a:endParaRPr lang="tr-TR" b="1" dirty="0"/>
                    </a:p>
                  </a:txBody>
                  <a:tcPr/>
                </a:tc>
              </a:tr>
              <a:tr h="468158">
                <a:tc>
                  <a:txBody>
                    <a:bodyPr/>
                    <a:lstStyle/>
                    <a:p>
                      <a:r>
                        <a:rPr lang="tr-TR" dirty="0" smtClean="0"/>
                        <a:t>III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LAİKLİK</a:t>
                      </a:r>
                      <a:endParaRPr lang="tr-T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dirty="0" smtClean="0"/>
                        <a:t>Medeni Kanun’un kabul  edilmesi</a:t>
                      </a:r>
                      <a:endParaRPr lang="tr-TR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Metin kutusu 4"/>
          <p:cNvSpPr txBox="1"/>
          <p:nvPr/>
        </p:nvSpPr>
        <p:spPr>
          <a:xfrm>
            <a:off x="395536" y="2852936"/>
            <a:ext cx="5904656" cy="30469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b="1" dirty="0" smtClean="0"/>
              <a:t>Verilen Atatürk ilkesi ve bu doğrultuda yapılan inkılap eşleştirmelerinden hangisi doğrudur?</a:t>
            </a:r>
          </a:p>
          <a:p>
            <a:endParaRPr lang="tr-TR" sz="2400" b="1" dirty="0"/>
          </a:p>
          <a:p>
            <a:r>
              <a:rPr lang="tr-TR" sz="2400" b="1" dirty="0" smtClean="0"/>
              <a:t>A- Yalnız  II                            B- I ve II</a:t>
            </a:r>
          </a:p>
          <a:p>
            <a:endParaRPr lang="tr-TR" sz="2400" b="1" dirty="0"/>
          </a:p>
          <a:p>
            <a:endParaRPr lang="tr-TR" sz="2400" b="1" dirty="0" smtClean="0"/>
          </a:p>
          <a:p>
            <a:r>
              <a:rPr lang="tr-TR" sz="2400" b="1" dirty="0" smtClean="0"/>
              <a:t>C- I  ve  IIII                             D-  I, II ve III</a:t>
            </a:r>
            <a:endParaRPr lang="tr-TR" sz="2400" b="1" dirty="0"/>
          </a:p>
        </p:txBody>
      </p:sp>
      <p:sp>
        <p:nvSpPr>
          <p:cNvPr id="6" name="4-Nokta Yıldız 5"/>
          <p:cNvSpPr/>
          <p:nvPr/>
        </p:nvSpPr>
        <p:spPr>
          <a:xfrm>
            <a:off x="7668344" y="3212976"/>
            <a:ext cx="648072" cy="648072"/>
          </a:xfrm>
          <a:prstGeom prst="star4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98642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50867E-6 C -0.00208 -0.01133 -0.00781 -0.02058 -0.01111 -0.03168 C -0.01371 -0.04046 -0.01597 -0.05225 -0.01736 -0.06127 C -0.01892 -0.07029 -0.0184 -0.08 -0.02083 -0.08879 C -0.02205 -0.09364 -0.02691 -0.1015 -0.02691 -0.1015 C -0.02969 -0.11653 -0.04323 -0.13896 -0.05069 -0.15214 C -0.05486 -0.16786 -0.04896 -0.14983 -0.05712 -0.16277 C -0.05868 -0.16509 -0.05868 -0.16879 -0.06024 -0.1711 C -0.06198 -0.17387 -0.06458 -0.17526 -0.06667 -0.17757 C -0.07326 -0.18543 -0.07604 -0.19329 -0.08403 -0.19861 C -0.09358 -0.21757 -0.0809 -0.19538 -0.09201 -0.20717 C -0.0934 -0.20879 -0.09375 -0.21179 -0.09514 -0.21341 C -0.09757 -0.21618 -0.10069 -0.21734 -0.10312 -0.21988 C -0.1066 -0.22358 -0.10885 -0.22936 -0.11267 -0.2326 C -0.1158 -0.23538 -0.11875 -0.23861 -0.12222 -0.24092 C -0.12535 -0.24301 -0.12865 -0.24486 -0.13177 -0.2474 C -0.14323 -0.25665 -0.13299 -0.25156 -0.14288 -0.25572 C -0.15156 -0.26474 -0.15903 -0.27029 -0.16996 -0.2726 C -0.17847 -0.27746 -0.18785 -0.28023 -0.19687 -0.28324 C -0.20694 -0.28254 -0.21684 -0.28231 -0.22691 -0.28116 C -0.23941 -0.27977 -0.25278 -0.27329 -0.2651 -0.27052 C -0.27917 -0.2615 -0.29271 -0.25249 -0.30642 -0.24301 C -0.31528 -0.2259 -0.3026 -0.24717 -0.3158 -0.23468 C -0.31944 -0.23121 -0.32535 -0.22197 -0.32535 -0.22197 C -0.33316 -0.20116 -0.32292 -0.22636 -0.3349 -0.20509 C -0.33628 -0.20254 -0.33681 -0.19908 -0.33802 -0.19653 C -0.34618 -0.17988 -0.3559 -0.16162 -0.3651 -0.1459 C -0.36875 -0.13087 -0.36371 -0.14913 -0.37135 -0.1311 C -0.37413 -0.12439 -0.37448 -0.11514 -0.37621 -0.10775 C -0.37587 -0.06798 -0.38437 0.0074 -0.37135 0.05919 C -0.37205 0.07052 -0.3717 0.08185 -0.37292 0.09295 C -0.37344 0.09734 -0.37621 0.10566 -0.37621 0.10566 C -0.3783 0.12301 -0.38194 0.13642 -0.3875 0.15214 C -0.39028 0.16023 -0.39149 0.16809 -0.39514 0.17549 C -0.39878 0.20277 -0.40451 0.22035 -0.4158 0.24324 C -0.41996 0.25133 -0.42031 0.25873 -0.42535 0.26636 C -0.44236 0.2911 -0.46389 0.30821 -0.48889 0.31283 C -0.49201 0.31422 -0.49531 0.31584 -0.49844 0.31723 C -0.5 0.31792 -0.50312 0.31931 -0.50312 0.31931 C -0.52014 0.31861 -0.53698 0.31861 -0.55417 0.31723 C -0.56163 0.31653 -0.57031 0.31052 -0.57778 0.30867 C -0.6092 0.30058 -0.64115 0.29572 -0.67292 0.28971 C -0.68264 0.28555 -0.68698 0.28486 -0.69844 0.28324 C -0.7033 0.28116 -0.70816 0.27908 -0.71267 0.27699 C -0.71424 0.2763 -0.71736 0.27491 -0.71736 0.27491 C -0.72743 0.2615 -0.71597 0.27468 -0.73177 0.26428 C -0.76753 0.24046 -0.73368 0.25873 -0.75556 0.2474 C -0.76406 0.23214 -0.7559 0.24486 -0.76667 0.2326 C -0.77205 0.22659 -0.77604 0.21803 -0.7809 0.21133 C -0.78194 0.20717 -0.78299 0.20301 -0.78403 0.19884 C -0.78455 0.19676 -0.78524 0.19445 -0.78576 0.19237 C -0.78628 0.19029 -0.78733 0.18613 -0.78733 0.18613 C -0.78785 0.18197 -0.78819 0.17757 -0.78889 0.17341 C -0.78976 0.16902 -0.79201 0.16069 -0.79201 0.16069 C -0.79097 0.13572 -0.7901 0.12 -0.78576 0.09734 C -0.78472 0.09202 -0.77969 0.08971 -0.77621 0.08671 C -0.76632 0.07861 -0.7592 0.07653 -0.74757 0.07399 C -0.72448 0.0689 -0.70226 0.05803 -0.67934 0.05295 C -0.65573 0.04763 -0.63194 0.04416 -0.60799 0.04231 C -0.59062 0.04301 -0.57309 0.04324 -0.55573 0.04439 C -0.5316 0.04601 -0.50799 0.0541 -0.48403 0.05711 C -0.4566 0.06613 -0.42778 0.07006 -0.4 0.07607 C -0.39479 0.07723 -0.38924 0.08092 -0.3842 0.08254 C -0.375 0.09064 -0.37344 0.09618 -0.37135 0.11006 C -0.37292 0.13457 -0.37361 0.14428 -0.3842 0.16277 C -0.38837 0.17873 -0.38229 0.15908 -0.39045 0.17549 C -0.39149 0.17734 -0.39115 0.18012 -0.39201 0.18173 C -0.39653 0.18936 -0.40451 0.19399 -0.41111 0.19653 C -0.42309 0.20139 -0.43351 0.20647 -0.44601 0.20925 C -0.45382 0.21341 -0.4599 0.2178 -0.46823 0.21988 C -0.47604 0.22497 -0.48351 0.22821 -0.49201 0.23052 C -0.50955 0.24185 -0.52691 0.24532 -0.54601 0.2474 C -0.58594 0.2578 -0.62274 0.2548 -0.6651 0.25572 C -0.68906 0.2615 -0.73802 0.2622 -0.73802 0.2622 C -0.75295 0.26497 -0.75799 0.27121 -0.77135 0.27699 C -0.77847 0.28023 -0.78229 0.28092 -0.78889 0.28532 C -0.79496 0.28948 -0.80312 0.2911 -0.80955 0.29387 C -0.81111 0.29457 -0.81424 0.29595 -0.81424 0.29595 C -0.8184 0.30012 -0.82135 0.30451 -0.82691 0.30451 " pathEditMode="relative" ptsTypes="ffffffffffffffffffffffffffffffffffffffffffffffffffffffffffffffffffffffffffffffA">
                                      <p:cBhvr>
                                        <p:cTn id="6" dur="4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lu Çerçeve 1"/>
          <p:cNvSpPr/>
          <p:nvPr/>
        </p:nvSpPr>
        <p:spPr>
          <a:xfrm>
            <a:off x="1547664" y="476672"/>
            <a:ext cx="4104456" cy="79208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Halifeliğin  kaldırılması</a:t>
            </a:r>
            <a:endParaRPr lang="tr-TR" dirty="0"/>
          </a:p>
        </p:txBody>
      </p:sp>
      <p:sp>
        <p:nvSpPr>
          <p:cNvPr id="3" name="Dolu Çerçeve 2"/>
          <p:cNvSpPr/>
          <p:nvPr/>
        </p:nvSpPr>
        <p:spPr>
          <a:xfrm>
            <a:off x="1547664" y="1421160"/>
            <a:ext cx="4104456" cy="792088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Kılık Kıyafet ve  şapka Kanunu’nun çıkarılması</a:t>
            </a:r>
            <a:endParaRPr lang="tr-TR" dirty="0"/>
          </a:p>
        </p:txBody>
      </p:sp>
      <p:sp>
        <p:nvSpPr>
          <p:cNvPr id="4" name="Dolu Çerçeve 3"/>
          <p:cNvSpPr/>
          <p:nvPr/>
        </p:nvSpPr>
        <p:spPr>
          <a:xfrm>
            <a:off x="1526242" y="2456892"/>
            <a:ext cx="4104456" cy="792088"/>
          </a:xfrm>
          <a:prstGeom prst="beve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Çok partili hayata geçişin  denemesi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827584" y="3645024"/>
            <a:ext cx="6624736" cy="23762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000" b="1" dirty="0" smtClean="0"/>
              <a:t>Verilen inkılaplarla  aşağıdaki ilkeler  eşleştirildiğinde  hangisi  dışarda kalır?</a:t>
            </a:r>
          </a:p>
          <a:p>
            <a:endParaRPr lang="tr-TR" sz="2000" b="1" dirty="0" smtClean="0"/>
          </a:p>
          <a:p>
            <a:r>
              <a:rPr lang="tr-TR" sz="2000" b="1" dirty="0" smtClean="0"/>
              <a:t>A-  LAİKLİK              B- CUMHURİYETÇİLİK</a:t>
            </a:r>
          </a:p>
          <a:p>
            <a:endParaRPr lang="tr-TR" sz="2000" b="1" dirty="0"/>
          </a:p>
          <a:p>
            <a:r>
              <a:rPr lang="tr-TR" sz="2000" b="1" dirty="0" smtClean="0"/>
              <a:t>C- İNKILAPÇILIK       D- DEVLETÇİLİK</a:t>
            </a:r>
            <a:endParaRPr lang="tr-TR" sz="2000" b="1" dirty="0"/>
          </a:p>
        </p:txBody>
      </p:sp>
      <p:sp>
        <p:nvSpPr>
          <p:cNvPr id="6" name="4-Nokta Yıldız 5"/>
          <p:cNvSpPr/>
          <p:nvPr/>
        </p:nvSpPr>
        <p:spPr>
          <a:xfrm>
            <a:off x="7452320" y="872716"/>
            <a:ext cx="648072" cy="684076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7273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71676E-6 C -0.01128 -0.01017 -0.02257 -0.02081 -0.03333 -0.03167 C -0.03507 -0.03352 -0.03611 -0.03653 -0.03802 -0.03815 C -0.0467 -0.04578 -0.04705 -0.04277 -0.05555 -0.04855 C -0.08194 -0.06636 -0.04896 -0.04509 -0.06823 -0.06127 C -0.08038 -0.07144 -0.09479 -0.08 -0.10781 -0.08878 C -0.11371 -0.09272 -0.11927 -0.09803 -0.12535 -0.1015 C -0.16475 -0.123 -0.20712 -0.12925 -0.24913 -0.13318 C -0.26875 -0.13826 -0.28628 -0.13665 -0.30642 -0.13526 C -0.32482 -0.12324 -0.33802 -0.10381 -0.35225 -0.08462 C -0.35607 -0.07954 -0.35816 -0.07283 -0.3618 -0.06774 C -0.36805 -0.05965 -0.37378 -0.0511 -0.37778 -0.04023 C -0.38732 -0.01503 -0.3901 0.01387 -0.39826 0.04023 C -0.40156 0.07538 -0.41146 0.10844 -0.4158 0.14382 C -0.41736 0.19075 -0.41545 0.22937 -0.42378 0.27237 C -0.425 0.28833 -0.42517 0.29965 -0.42847 0.31491 C -0.4316 0.32948 -0.4401 0.3496 -0.44444 0.36116 C -0.45434 0.38798 -0.46267 0.41341 -0.47604 0.43723 C -0.48021 0.44486 -0.48142 0.4511 -0.48715 0.45665 C -0.49757 0.48278 -0.4835 0.45017 -0.49514 0.46937 C -0.50382 0.48347 -0.49166 0.4733 -0.50469 0.48162 C -0.51771 0.49919 -0.53125 0.52416 -0.54774 0.5348 C -0.5533 0.5422 -0.5585 0.5459 -0.56493 0.55168 C -0.56944 0.55538 -0.57361 0.56 -0.57778 0.56439 C -0.58507 0.57156 -0.61007 0.57341 -0.61892 0.57503 C -0.63385 0.57757 -0.64844 0.58266 -0.66337 0.58543 C -0.66875 0.58405 -0.67413 0.58335 -0.67934 0.58104 C -0.69236 0.57526 -0.70069 0.55815 -0.70937 0.54543 C -0.71285 0.54012 -0.71684 0.53526 -0.72048 0.53064 C -0.72344 0.52671 -0.72465 0.52069 -0.72691 0.51561 C -0.73177 0.50497 -0.73819 0.49503 -0.74271 0.48393 C -0.74896 0.4689 -0.75278 0.45249 -0.75868 0.43723 C -0.76024 0.42474 -0.76354 0.41226 -0.76493 0.39954 C -0.76875 0.36324 -0.76475 0.39098 -0.76823 0.36786 C -0.76719 0.3496 -0.76753 0.33526 -0.75555 0.32555 C -0.75104 0.32185 -0.74444 0.31769 -0.73958 0.31491 C -0.73646 0.31306 -0.73003 0.31075 -0.73003 0.31075 C -0.7085 0.31237 -0.68437 0.31422 -0.66337 0.32347 C -0.65469 0.32717 -0.64861 0.33226 -0.64114 0.33827 C -0.62639 0.35029 -0.60746 0.35538 -0.59045 0.35931 C -0.575 0.37249 -0.59913 0.35306 -0.57778 0.36578 C -0.57552 0.36717 -0.57361 0.37017 -0.57135 0.37179 C -0.56458 0.37757 -0.55694 0.37989 -0.54913 0.38266 C -0.53559 0.39145 -0.51163 0.41434 -0.50469 0.4333 C -0.50156 0.44185 -0.50017 0.44994 -0.4967 0.45873 C -0.49444 0.47098 -0.49236 0.48393 -0.49045 0.49665 C -0.49097 0.5163 -0.49062 0.53619 -0.49201 0.55584 C -0.49219 0.55885 -0.49323 0.56231 -0.49514 0.56439 C -0.50382 0.57272 -0.52795 0.57457 -0.53802 0.57711 C -0.58437 0.58913 -0.63055 0.59723 -0.67778 0.60023 C -0.68871 0.6037 -0.70017 0.60509 -0.71111 0.60879 C -0.71736 0.61087 -0.72378 0.61295 -0.73003 0.6148 C -0.73212 0.61572 -0.73646 0.61711 -0.73646 0.61711 C -0.73975 0.62382 -0.74357 0.62659 -0.74757 0.63214 C -0.74861 0.63607 -0.74965 0.64046 -0.75069 0.64463 C -0.75173 0.64856 -0.74149 0.65688 -0.74114 0.65711 C -0.7316 0.66359 -0.71805 0.66567 -0.70781 0.66798 C -0.66441 0.66613 -0.62222 0.6622 -0.57934 0.65526 C -0.57413 0.65295 -0.5684 0.65202 -0.56354 0.64879 C -0.55798 0.64578 -0.55173 0.64046 -0.546 0.63815 C -0.54236 0.637 -0.53871 0.637 -0.53507 0.63607 C -0.52951 0.63491 -0.51892 0.63214 -0.51892 0.63214 C -0.51753 0.63283 -0.51475 0.63214 -0.51423 0.63422 C -0.51389 0.63653 -0.5158 0.63908 -0.51753 0.64046 C -0.51805 0.64069 -0.5184 0.63908 -0.51892 0.63815 " pathEditMode="relative" ptsTypes="ffffffffffffffffffffffffffffffffffffffffffffffffffffffffffffffffA">
                                      <p:cBhvr>
                                        <p:cTn id="6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4168" y="404664"/>
            <a:ext cx="2374306" cy="21579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Sağ Ok 2"/>
          <p:cNvSpPr/>
          <p:nvPr/>
        </p:nvSpPr>
        <p:spPr>
          <a:xfrm>
            <a:off x="683568" y="212414"/>
            <a:ext cx="5256584" cy="158191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Bütün kanunlarımızın düzenlenmesinde her çeşit  teşkilata milli egemenlik esasları içinde hareket edilecektir?</a:t>
            </a:r>
            <a:endParaRPr lang="tr-TR" dirty="0"/>
          </a:p>
        </p:txBody>
      </p:sp>
      <p:sp>
        <p:nvSpPr>
          <p:cNvPr id="4" name="Sağ Ok 3"/>
          <p:cNvSpPr/>
          <p:nvPr/>
        </p:nvSpPr>
        <p:spPr>
          <a:xfrm>
            <a:off x="107504" y="1794330"/>
            <a:ext cx="6947793" cy="3218846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 smtClean="0"/>
              <a:t>Atatürk’ün  bu sözü,</a:t>
            </a:r>
          </a:p>
          <a:p>
            <a:pPr marL="400050" indent="-400050">
              <a:buFont typeface="+mj-lt"/>
              <a:buAutoNum type="romanUcPeriod"/>
            </a:pPr>
            <a:r>
              <a:rPr lang="tr-TR" dirty="0" smtClean="0"/>
              <a:t>Cumhuriyetçilik</a:t>
            </a:r>
          </a:p>
          <a:p>
            <a:pPr marL="400050" indent="-400050">
              <a:buFont typeface="+mj-lt"/>
              <a:buAutoNum type="romanUcPeriod"/>
            </a:pPr>
            <a:r>
              <a:rPr lang="tr-TR" dirty="0" smtClean="0"/>
              <a:t>Laiklik</a:t>
            </a:r>
          </a:p>
          <a:p>
            <a:pPr marL="400050" indent="-400050">
              <a:buFont typeface="+mj-lt"/>
              <a:buAutoNum type="romanUcPeriod"/>
            </a:pPr>
            <a:r>
              <a:rPr lang="tr-TR" dirty="0"/>
              <a:t> </a:t>
            </a:r>
            <a:r>
              <a:rPr lang="tr-TR" dirty="0" smtClean="0"/>
              <a:t>Devletçilik</a:t>
            </a:r>
          </a:p>
          <a:p>
            <a:r>
              <a:rPr lang="tr-TR" dirty="0" smtClean="0"/>
              <a:t>İlkelerinden hangileri ile ilgilidir?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251520" y="4653136"/>
            <a:ext cx="4608512" cy="187220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b="1" dirty="0" smtClean="0"/>
              <a:t>A- Yalnız I          B- I ve II</a:t>
            </a:r>
          </a:p>
          <a:p>
            <a:endParaRPr lang="tr-TR" sz="2800" b="1" dirty="0"/>
          </a:p>
          <a:p>
            <a:r>
              <a:rPr lang="tr-TR" sz="2800" b="1" dirty="0" smtClean="0"/>
              <a:t>C- I ve III             D- II ve  III</a:t>
            </a:r>
            <a:endParaRPr lang="tr-TR" sz="2800" b="1" dirty="0"/>
          </a:p>
        </p:txBody>
      </p:sp>
      <p:sp>
        <p:nvSpPr>
          <p:cNvPr id="6" name="4-Nokta Yıldız 5"/>
          <p:cNvSpPr/>
          <p:nvPr/>
        </p:nvSpPr>
        <p:spPr>
          <a:xfrm>
            <a:off x="7812360" y="4509120"/>
            <a:ext cx="360040" cy="504056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01295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84971E-6 C 0.01597 -0.03214 0.01996 -0.08323 0.02222 -0.12046 C 0.02153 -0.14358 0.02291 -0.17965 0.01753 -0.20508 C 0.01215 -0.23098 0.00121 -0.2474 -0.00799 -0.27052 C -0.02344 -0.30913 -0.04375 -0.35722 -0.07622 -0.3741 C -0.0908 -0.39029 -0.10799 -0.39861 -0.12535 -0.40786 C -0.14549 -0.41873 -0.16459 -0.43537 -0.1842 -0.44809 C -0.19705 -0.45641 -0.21337 -0.45826 -0.22691 -0.46289 C -0.27552 -0.46173 -0.30469 -0.45896 -0.34757 -0.45456 C -0.38403 -0.44693 -0.41979 -0.43468 -0.454 -0.41641 C -0.45799 -0.41433 -0.49323 -0.38751 -0.49844 -0.38058 C -0.50209 -0.37572 -0.50955 -0.36578 -0.50955 -0.36578 C -0.5132 -0.35584 -0.5125 -0.3593 -0.51424 -0.34867 C -0.51545 -0.34173 -0.51754 -0.32763 -0.51754 -0.32763 C -0.5165 -0.30959 -0.51667 -0.29341 -0.51111 -0.27699 C -0.50295 -0.25271 -0.49358 -0.22289 -0.48247 -0.20069 C -0.47795 -0.19167 -0.47431 -0.18566 -0.47136 -0.17549 C -0.46372 -0.15006 -0.45417 -0.12624 -0.44601 -0.1015 C -0.43837 -0.07838 -0.43351 -0.05341 -0.42691 -0.02959 C -0.42448 -0.0104 -0.42153 0.00833 -0.4191 0.02752 C -0.41858 0.03168 -0.41754 0.04023 -0.41754 0.04023 C -0.41858 0.07792 -0.4165 0.12324 -0.43021 0.15861 C -0.43177 0.16948 -0.43525 0.1822 -0.44132 0.19006 C -0.44236 0.19376 -0.44254 0.19792 -0.44445 0.20093 C -0.45156 0.2111 -0.46476 0.21711 -0.47465 0.21966 C -0.49549 0.23653 -0.51806 0.24994 -0.53976 0.26428 C -0.54775 0.26937 -0.55365 0.27376 -0.56198 0.277 C -0.56511 0.27815 -0.57136 0.28116 -0.57136 0.28116 C -0.59254 0.27931 -0.60504 0.277 -0.62396 0.26636 C -0.63108 0.2622 -0.63229 0.26035 -0.63976 0.25364 C -0.64132 0.25226 -0.64445 0.24948 -0.64445 0.24948 C -0.64827 0.24185 -0.65504 0.23468 -0.65712 0.22613 C -0.65816 0.22197 -0.66025 0.21364 -0.66025 0.21364 C -0.65972 0.20648 -0.6599 0.19908 -0.65868 0.19237 C -0.65643 0.17919 -0.63785 0.17133 -0.63021 0.16671 C -0.625 0.16046 -0.61858 0.15584 -0.61268 0.14983 C -0.60556 0.14266 -0.59358 0.12925 -0.58594 0.12023 C -0.58316 0.11769 -0.58195 0.11283 -0.57952 0.11006 C -0.57622 0.10636 -0.57153 0.10474 -0.56823 0.10151 C -0.554 0.08648 -0.54358 0.0659 -0.53334 0.04625 C -0.52448 0.02937 -0.51493 0.01318 -0.50643 -0.00416 C -0.49219 -0.03306 -0.48386 -0.06636 -0.47778 -0.09942 C -0.47865 -0.12139 -0.47761 -0.14751 -0.48733 -0.16693 C -0.48976 -0.17711 -0.4908 -0.18474 -0.49688 -0.19237 C -0.50278 -0.21595 -0.52552 -0.2215 -0.5415 -0.22404 C -0.55417 -0.22982 -0.5691 -0.23144 -0.58264 -0.23468 C -0.58802 -0.23607 -0.59861 -0.23884 -0.59861 -0.23884 C -0.61059 -0.23815 -0.62292 -0.23792 -0.6349 -0.23676 C -0.64618 -0.2356 -0.65695 -0.22867 -0.66823 -0.22612 C -0.68594 -0.21456 -0.6625 -0.2289 -0.68247 -0.21988 C -0.69028 -0.21641 -0.69618 -0.20832 -0.70313 -0.203 C -0.70886 -0.19861 -0.72066 -0.19029 -0.72066 -0.19029 C -0.72222 -0.18751 -0.72361 -0.18428 -0.72535 -0.18173 C -0.72847 -0.17734 -0.7349 -0.16902 -0.7349 -0.16902 C -0.73698 -0.16069 -0.74063 -0.16069 -0.74445 -0.15422 C -0.75295 -0.13965 -0.76181 -0.12508 -0.77136 -0.11191 C -0.77188 -0.10982 -0.77205 -0.10728 -0.77309 -0.10566 C -0.77431 -0.10381 -0.77674 -0.10358 -0.77778 -0.1015 C -0.77952 -0.0978 -0.77847 -0.09179 -0.7809 -0.08878 C -0.78768 -0.08023 -0.79219 -0.07029 -0.8 -0.06335 C -0.80486 -0.05387 -0.80816 -0.0511 -0.8158 -0.04439 C -0.81736 -0.043 -0.82066 -0.04023 -0.82066 -0.04023 C -0.82639 -0.02451 -0.82778 -0.02335 -0.8349 -0.01063 C -0.83663 -0.00347 -0.83959 0.00139 -0.84132 0.00856 C -0.84063 0.01272 -0.83785 0.02775 -0.83646 0.02937 C -0.83334 0.03376 -0.82691 0.04208 -0.82691 0.04208 C -0.82465 0.0511 -0.82379 0.08046 -0.83334 0.06775 " pathEditMode="relative" ptsTypes="ffffffffffffffffffffffffffffffffffffffffffffffffffffffffffffffffffA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lu Çerçeve 1"/>
          <p:cNvSpPr/>
          <p:nvPr/>
        </p:nvSpPr>
        <p:spPr>
          <a:xfrm>
            <a:off x="2699792" y="404664"/>
            <a:ext cx="3312368" cy="576064"/>
          </a:xfrm>
          <a:prstGeom prst="beve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ATATÜRK  MİLLİYETÇİLİĞİ</a:t>
            </a:r>
            <a:endParaRPr lang="tr-TR" dirty="0"/>
          </a:p>
        </p:txBody>
      </p:sp>
      <p:sp>
        <p:nvSpPr>
          <p:cNvPr id="3" name="Dolu Çerçeve 2"/>
          <p:cNvSpPr/>
          <p:nvPr/>
        </p:nvSpPr>
        <p:spPr>
          <a:xfrm>
            <a:off x="971600" y="1700808"/>
            <a:ext cx="2232248" cy="864096"/>
          </a:xfrm>
          <a:prstGeom prst="beve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IRK BİRLİĞİ</a:t>
            </a:r>
            <a:endParaRPr lang="tr-TR" dirty="0"/>
          </a:p>
        </p:txBody>
      </p:sp>
      <p:sp>
        <p:nvSpPr>
          <p:cNvPr id="4" name="Dolu Çerçeve 3"/>
          <p:cNvSpPr/>
          <p:nvPr/>
        </p:nvSpPr>
        <p:spPr>
          <a:xfrm>
            <a:off x="3563888" y="1700808"/>
            <a:ext cx="2232248" cy="864096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DİN  BİRLİĞİ</a:t>
            </a:r>
            <a:endParaRPr lang="tr-TR" dirty="0"/>
          </a:p>
        </p:txBody>
      </p:sp>
      <p:sp>
        <p:nvSpPr>
          <p:cNvPr id="5" name="Dolu Çerçeve 4"/>
          <p:cNvSpPr/>
          <p:nvPr/>
        </p:nvSpPr>
        <p:spPr>
          <a:xfrm>
            <a:off x="6156176" y="1700808"/>
            <a:ext cx="2232248" cy="864096"/>
          </a:xfrm>
          <a:prstGeom prst="beve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KÜLTÜR BİRLİĞİ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1619672" y="2780928"/>
            <a:ext cx="46805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I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4409982" y="2780928"/>
            <a:ext cx="54006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II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7272300" y="2780928"/>
            <a:ext cx="39604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r-TR" dirty="0" smtClean="0"/>
              <a:t>III</a:t>
            </a:r>
            <a:endParaRPr lang="tr-TR" dirty="0"/>
          </a:p>
        </p:txBody>
      </p:sp>
      <p:sp>
        <p:nvSpPr>
          <p:cNvPr id="10" name="Dolu Çerçeve 9"/>
          <p:cNvSpPr/>
          <p:nvPr/>
        </p:nvSpPr>
        <p:spPr>
          <a:xfrm>
            <a:off x="971600" y="3429000"/>
            <a:ext cx="7056784" cy="2232248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İfadelerden  hangileri esas alır?</a:t>
            </a:r>
          </a:p>
          <a:p>
            <a:pPr algn="ctr"/>
            <a:r>
              <a:rPr lang="tr-TR" sz="2400" b="1" dirty="0" smtClean="0"/>
              <a:t>    A- Yalnız I            B- Yalnız  III </a:t>
            </a:r>
          </a:p>
          <a:p>
            <a:pPr algn="ctr"/>
            <a:r>
              <a:rPr lang="tr-TR" sz="2400" b="1" dirty="0" smtClean="0"/>
              <a:t>          </a:t>
            </a:r>
          </a:p>
          <a:p>
            <a:pPr algn="ctr"/>
            <a:r>
              <a:rPr lang="tr-TR" sz="2400" b="1" dirty="0" smtClean="0"/>
              <a:t> C- I ve  II               D- II  ve III</a:t>
            </a:r>
            <a:endParaRPr lang="tr-TR" sz="2400" b="1" dirty="0"/>
          </a:p>
        </p:txBody>
      </p:sp>
      <p:sp>
        <p:nvSpPr>
          <p:cNvPr id="11" name="4-Nokta Yıldız 10"/>
          <p:cNvSpPr/>
          <p:nvPr/>
        </p:nvSpPr>
        <p:spPr>
          <a:xfrm>
            <a:off x="8028384" y="404664"/>
            <a:ext cx="576064" cy="720080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06532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88889E-6 -4.56647E-6 C -0.01164 -0.01549 -0.01164 -0.0111 -0.02378 -0.02335 C -0.03211 -0.03168 -0.02499 -0.02821 -0.03489 -0.03607 C -0.03784 -0.03861 -0.04114 -0.04046 -0.04445 -0.04231 C -0.04601 -0.04324 -0.04774 -0.04324 -0.0493 -0.04439 C -0.06146 -0.05341 -0.06423 -0.05827 -0.07778 -0.06127 C -0.09306 -0.06844 -0.10851 -0.07376 -0.12379 -0.08046 C -0.14844 -0.09156 -0.11216 -0.08509 -0.15712 -0.09965 C -0.17032 -0.10358 -0.18351 -0.1089 -0.19688 -0.11214 C -0.23091 -0.12023 -0.26563 -0.12139 -0.3 -0.12694 C -0.3132 -0.12624 -0.32657 -0.12601 -0.33976 -0.12486 C -0.3533 -0.1237 -0.36754 -0.11815 -0.38108 -0.1163 C -0.39723 -0.11098 -0.41337 -0.10682 -0.42865 -0.09734 C -0.44046 -0.09017 -0.44948 -0.07838 -0.46042 -0.07006 C -0.46563 -0.05804 -0.47188 -0.04902 -0.47778 -0.03815 C -0.47917 -0.03561 -0.47986 -0.0326 -0.48108 -0.02983 C -0.48264 -0.02636 -0.48403 -0.02266 -0.48577 -0.01919 C -0.49358 -0.00509 -0.49879 0.00509 -0.50157 0.02312 C -0.50105 0.03029 -0.50105 0.03746 -0.5 0.04416 C -0.49757 0.06127 -0.48282 0.07792 -0.47466 0.08879 C -0.46719 0.09873 -0.46302 0.10613 -0.454 0.11191 C -0.44723 0.12116 -0.43924 0.12601 -0.43177 0.13318 C -0.41771 0.14659 -0.43733 0.13272 -0.42066 0.14358 C -0.41528 0.15121 -0.40973 0.15491 -0.4033 0.16046 C -0.39219 0.17064 -0.38195 0.18196 -0.36997 0.19029 C -0.36164 0.20624 -0.37292 0.18682 -0.36042 0.20069 C -0.35886 0.20208 -0.35851 0.20532 -0.35712 0.20694 C -0.3507 0.21549 -0.34219 0.22335 -0.3349 0.23029 C -0.32605 0.23861 -0.31754 0.2548 -0.31111 0.26613 C -0.30921 0.27422 -0.30608 0.27954 -0.30157 0.28532 C -0.29896 0.29457 -0.29618 0.30243 -0.29219 0.31052 C -0.28872 0.32763 -0.28438 0.34474 -0.27934 0.36139 C -0.27882 0.36624 -0.27778 0.3711 -0.27778 0.37618 C -0.27778 0.40694 -0.27414 0.47237 -0.28733 0.50705 C -0.30625 0.55769 -0.28959 0.5126 -0.30157 0.5348 C -0.30886 0.54821 -0.30052 0.53873 -0.30955 0.54751 C -0.31216 0.5526 -0.3125 0.55422 -0.31598 0.55792 C -0.31962 0.56162 -0.32709 0.56832 -0.32709 0.56832 C -0.33351 0.58173 -0.34306 0.58751 -0.35243 0.59607 C -0.36285 0.60555 -0.36337 0.60855 -0.37309 0.6148 C -0.38646 0.62405 -0.40139 0.62613 -0.41598 0.6296 C -0.42587 0.63214 -0.4349 0.63838 -0.44445 0.64254 C -0.46684 0.65225 -0.49167 0.64994 -0.51441 0.65734 C -0.56459 0.6548 -0.6125 0.64347 -0.66198 0.63422 C -0.68438 0.62428 -0.70261 0.60994 -0.72066 0.58983 C -0.72587 0.58405 -0.7323 0.57965 -0.73664 0.57272 C -0.74549 0.55815 -0.75243 0.54358 -0.76355 0.53272 C -0.76962 0.51838 -0.77709 0.5052 -0.78264 0.4904 C -0.78768 0.47699 -0.7908 0.46173 -0.79532 0.44786 C -0.80556 0.41734 -0.81754 0.38913 -0.82552 0.35723 C -0.83021 0.33827 -0.83334 0.31907 -0.8382 0.30012 C -0.83993 0.27584 -0.84184 0.25225 -0.84289 0.22821 C -0.84236 0.17873 -0.84236 0.12948 -0.84132 0.08023 C -0.84115 0.07075 -0.83872 0.06196 -0.8349 0.0548 C -0.83195 0.03931 -0.83594 0.05225 -0.82865 0.04231 C -0.82379 0.03561 -0.82448 0.0326 -0.81754 0.0296 C -0.81129 0.01665 -0.81823 0.02867 -0.80486 0.01665 C -0.80296 0.01526 -0.80191 0.01225 -0.8 0.0104 C -0.79132 0.00162 -0.79115 0.00393 -0.77934 0.00208 C -0.76493 -0.00301 -0.75521 -0.00139 -0.73976 -4.56647E-6 C -0.73299 0.00254 -0.72778 0.00647 -0.72066 0.00832 C -0.69549 0.0252 -0.66059 0.04855 -0.64601 0.08231 C -0.62726 0.12624 -0.61528 0.17503 -0.60157 0.22173 C -0.59497 0.24439 -0.58993 0.26821 -0.58108 0.28948 C -0.57344 0.30751 -0.56511 0.32416 -0.55556 0.34012 C -0.55278 0.34474 -0.55105 0.35098 -0.54775 0.35491 C -0.53334 0.37387 -0.51632 0.38844 -0.5 0.4037 C -0.49393 0.40948 -0.48577 0.42104 -0.47934 0.42474 C -0.46945 0.43029 -0.45921 0.43376 -0.44931 0.43954 C -0.43351 0.44879 -0.42049 0.46243 -0.4033 0.46705 C -0.39132 0.47491 -0.37813 0.48162 -0.36511 0.48624 C -0.35886 0.49179 -0.3566 0.49017 -0.35243 0.49873 C -0.35469 0.51422 -0.35243 0.50636 -0.36042 0.52208 C -0.36389 0.52879 -0.36164 0.52832 -0.36511 0.52832 " pathEditMode="relative" ptsTypes="fffffffffffffffffffffffffffffffffffffffffffffffffffffffffffffffffffffffffA">
                                      <p:cBhvr>
                                        <p:cTn id="6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Yuvarlatılmış Dikdörtgen 7"/>
          <p:cNvSpPr/>
          <p:nvPr/>
        </p:nvSpPr>
        <p:spPr>
          <a:xfrm>
            <a:off x="1259632" y="1556792"/>
            <a:ext cx="6408712" cy="11521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Halkın  manevi  yapısının güçlü olması diğer ülkeler karşı güçlü olmasını sağlar.</a:t>
            </a:r>
            <a:endParaRPr lang="tr-TR" sz="2400" b="1" dirty="0"/>
          </a:p>
        </p:txBody>
      </p:sp>
      <p:sp>
        <p:nvSpPr>
          <p:cNvPr id="9" name="Dolu Çerçeve 8"/>
          <p:cNvSpPr/>
          <p:nvPr/>
        </p:nvSpPr>
        <p:spPr>
          <a:xfrm>
            <a:off x="1259632" y="3068960"/>
            <a:ext cx="6408712" cy="2880320"/>
          </a:xfrm>
          <a:prstGeom prst="beve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b="1" dirty="0" smtClean="0"/>
              <a:t>Bu  söz  milli unsurlardan  hangisini  örneklendirilir?</a:t>
            </a:r>
          </a:p>
          <a:p>
            <a:r>
              <a:rPr lang="tr-TR" sz="2400" b="1" dirty="0" smtClean="0"/>
              <a:t>A- Siyasi  güç               B- Ekonomik güç</a:t>
            </a:r>
          </a:p>
          <a:p>
            <a:endParaRPr lang="tr-TR" sz="2400" b="1" dirty="0"/>
          </a:p>
          <a:p>
            <a:r>
              <a:rPr lang="tr-TR" sz="2400" b="1" dirty="0" smtClean="0"/>
              <a:t>C- Sosyokültürel güç      D- Askeri güç</a:t>
            </a:r>
            <a:endParaRPr lang="tr-TR" sz="2400" b="1" dirty="0"/>
          </a:p>
        </p:txBody>
      </p:sp>
      <p:sp>
        <p:nvSpPr>
          <p:cNvPr id="10" name="4-Nokta Yıldız 9"/>
          <p:cNvSpPr/>
          <p:nvPr/>
        </p:nvSpPr>
        <p:spPr>
          <a:xfrm>
            <a:off x="8028384" y="404664"/>
            <a:ext cx="576064" cy="648072"/>
          </a:xfrm>
          <a:prstGeom prst="star4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74559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46 0.0141 C 0.00435 0.01133 -0.00417 0.00647 -0.01475 0.0037 C -0.01944 -0.00301 -0.02725 -0.00625 -0.03386 -0.00902 C -0.05052 -0.02405 -0.02465 -0.00185 -0.04497 -0.01549 C -0.06267 -0.02729 -0.04635 -0.02174 -0.06233 -0.0259 C -0.06702 -0.0326 -0.08681 -0.03815 -0.0941 -0.0407 C -0.10782 -0.04532 -0.12171 -0.05203 -0.13542 -0.05549 C -0.14844 -0.05896 -0.16181 -0.06012 -0.175 -0.06197 C -0.17987 -0.06289 -0.18455 -0.06359 -0.18941 -0.06405 C -0.19792 -0.06567 -0.21476 -0.06821 -0.21476 -0.06798 C -0.27049 -0.06659 -0.27119 -0.06705 -0.30834 -0.06197 C -0.31511 -0.05919 -0.32032 -0.05734 -0.32744 -0.05549 C -0.33247 -0.05087 -0.3375 -0.04763 -0.34323 -0.04509 C -0.35452 -0.03006 -0.34653 -0.00671 -0.33855 0.00786 C -0.3356 0.01988 -0.33941 0.00878 -0.33212 0.01849 C -0.32188 0.03214 -0.33056 0.02682 -0.32101 0.03121 C -0.31233 0.04254 -0.29931 0.0504 -0.28768 0.05641 C -0.27622 0.07237 -0.29046 0.0541 -0.27657 0.06705 C -0.27483 0.06867 -0.27362 0.07144 -0.27188 0.07329 C -0.26372 0.08138 -0.25244 0.0874 -0.24323 0.09248 C -0.23785 0.09965 -0.23959 0.09873 -0.23212 0.10289 C -0.22796 0.1052 -0.21945 0.10913 -0.21945 0.10913 C -0.21146 0.12 -0.21841 0.1119 -0.20834 0.12 C -0.20504 0.12254 -0.19879 0.12832 -0.19879 0.12855 C -0.19271 0.14081 -0.18195 0.15005 -0.17344 0.15977 C -0.16459 0.17017 -0.15747 0.18289 -0.15122 0.19607 C -0.14948 0.2074 -0.14775 0.21896 -0.14497 0.22982 C -0.14549 0.24393 -0.14532 0.25803 -0.14653 0.27214 C -0.14688 0.27584 -0.14896 0.27907 -0.14966 0.28277 C -0.15244 0.29664 -0.15487 0.31075 -0.15764 0.32485 C -0.16007 0.33688 -0.16233 0.35607 -0.17032 0.36508 C -0.17466 0.36994 -0.1823 0.37156 -0.18768 0.37364 C -0.22014 0.36809 -0.25191 0.35722 -0.28455 0.35214 C -0.29306 0.35075 -0.30139 0.34959 -0.3099 0.34821 C -0.31997 0.34659 -0.34011 0.34381 -0.34011 0.34381 C -0.3448 0.34266 -0.34948 0.34034 -0.35435 0.33965 C -0.36389 0.3378 -0.37362 0.33826 -0.38299 0.33549 C -0.39792 0.33086 -0.41372 0.32647 -0.429 0.32485 C -0.44757 0.323 -0.48455 0.32046 -0.48455 0.32046 C -0.51789 0.32138 -0.55122 0.32092 -0.58455 0.32277 C -0.60105 0.32347 -0.61146 0.3378 -0.62587 0.34381 C -0.63178 0.34936 -0.6349 0.35283 -0.64167 0.35676 C -0.65348 0.3778 -0.6625 0.40023 -0.67344 0.42219 C -0.67483 0.4326 -0.6757 0.44809 -0.6783 0.45803 C -0.67969 0.46312 -0.68369 0.46636 -0.68612 0.47075 C -0.68664 0.47283 -0.68681 0.47514 -0.68768 0.47722 C -0.68959 0.48162 -0.6941 0.48994 -0.6941 0.49017 C -0.69844 0.51329 -0.69566 0.50127 -0.70365 0.51722 C -0.71233 0.55283 -0.7132 0.5919 -0.72275 0.62728 C -0.72049 0.69526 -0.7323 0.67584 -0.70834 0.67584 L -0.71632 0.65896 L -0.7099 0.67792 " pathEditMode="relative" rAng="0" ptsTypes="fffffffffffffffffffffffffffffffffffffffffffffffffA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96" y="299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059832" y="1687661"/>
            <a:ext cx="2664296" cy="1008112"/>
          </a:xfrm>
          <a:prstGeom prst="rect">
            <a:avLst/>
          </a:prstGeom>
          <a:ln w="5715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Atatürkçü  Düşünce  </a:t>
            </a:r>
          </a:p>
          <a:p>
            <a:pPr algn="ctr"/>
            <a:r>
              <a:rPr lang="tr-TR" dirty="0" smtClean="0"/>
              <a:t>Sistemi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6156176" y="589856"/>
            <a:ext cx="2160240" cy="850949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Doğmalara  dayanır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467544" y="548680"/>
            <a:ext cx="2232248" cy="86409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Akılcılık ve bilimselliği esas alır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445865" y="3068960"/>
            <a:ext cx="2232248" cy="86409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Dinamiktir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6156176" y="3068960"/>
            <a:ext cx="2160240" cy="86409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Gelişmelere ve yeniliklere açıktır</a:t>
            </a:r>
            <a:endParaRPr lang="tr-TR" dirty="0"/>
          </a:p>
        </p:txBody>
      </p:sp>
      <p:cxnSp>
        <p:nvCxnSpPr>
          <p:cNvPr id="8" name="Düz Ok Bağlayıcısı 7"/>
          <p:cNvCxnSpPr>
            <a:stCxn id="2" idx="1"/>
            <a:endCxn id="4" idx="2"/>
          </p:cNvCxnSpPr>
          <p:nvPr/>
        </p:nvCxnSpPr>
        <p:spPr>
          <a:xfrm flipH="1" flipV="1">
            <a:off x="1583668" y="1412776"/>
            <a:ext cx="1476164" cy="77894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>
            <a:stCxn id="2" idx="1"/>
            <a:endCxn id="5" idx="0"/>
          </p:cNvCxnSpPr>
          <p:nvPr/>
        </p:nvCxnSpPr>
        <p:spPr>
          <a:xfrm flipH="1">
            <a:off x="1561989" y="2191717"/>
            <a:ext cx="1497843" cy="8772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>
            <a:stCxn id="2" idx="3"/>
            <a:endCxn id="3" idx="2"/>
          </p:cNvCxnSpPr>
          <p:nvPr/>
        </p:nvCxnSpPr>
        <p:spPr>
          <a:xfrm flipV="1">
            <a:off x="5724128" y="1440805"/>
            <a:ext cx="1512168" cy="7509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>
            <a:stCxn id="2" idx="3"/>
          </p:cNvCxnSpPr>
          <p:nvPr/>
        </p:nvCxnSpPr>
        <p:spPr>
          <a:xfrm>
            <a:off x="5724128" y="2191717"/>
            <a:ext cx="1728192" cy="8772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1187624" y="11663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</a:t>
            </a:r>
            <a:endParaRPr lang="tr-TR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6969943" y="15720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II</a:t>
            </a:r>
            <a:endParaRPr lang="tr-TR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899592" y="2630338"/>
            <a:ext cx="540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III</a:t>
            </a:r>
            <a:endParaRPr lang="tr-TR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7452320" y="260555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IV</a:t>
            </a:r>
            <a:endParaRPr lang="tr-TR" dirty="0"/>
          </a:p>
        </p:txBody>
      </p:sp>
      <p:sp>
        <p:nvSpPr>
          <p:cNvPr id="19" name="Dikdörtgen 18"/>
          <p:cNvSpPr/>
          <p:nvPr/>
        </p:nvSpPr>
        <p:spPr>
          <a:xfrm>
            <a:off x="611560" y="4797152"/>
            <a:ext cx="7704856" cy="11521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Şemada  verilen  bilgilerden  hangisi yanlıştır?</a:t>
            </a:r>
          </a:p>
          <a:p>
            <a:pPr algn="ctr"/>
            <a:r>
              <a:rPr lang="tr-TR" sz="2800" dirty="0" smtClean="0"/>
              <a:t>A-   I              B- II                  C- III                 D-  IV</a:t>
            </a:r>
            <a:endParaRPr lang="tr-TR" sz="2800" dirty="0"/>
          </a:p>
        </p:txBody>
      </p:sp>
      <p:sp>
        <p:nvSpPr>
          <p:cNvPr id="20" name="Oval 19"/>
          <p:cNvSpPr/>
          <p:nvPr/>
        </p:nvSpPr>
        <p:spPr>
          <a:xfrm>
            <a:off x="4211960" y="485964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87037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33333E-6 C -0.0099 0.0044 -0.01962 0.00741 -0.02969 0.01042 C -0.0349 0.01204 -0.04011 0.01551 -0.04531 0.01667 C -0.06198 0.02014 -0.07882 0.02245 -0.09531 0.02708 C -0.10643 0.03032 -0.1158 0.03611 -0.12656 0.03958 C -0.13143 0.04606 -0.13559 0.04907 -0.14219 0.05208 C -0.15122 0.06991 -0.13924 0.04884 -0.15 0.06042 C -0.15139 0.06204 -0.15191 0.06481 -0.15313 0.06667 C -0.15504 0.06968 -0.15729 0.07222 -0.15938 0.075 C -0.16146 0.08356 -0.16424 0.08866 -0.16563 0.09792 C -0.16216 0.13495 -0.15035 0.15278 -0.13438 0.18125 C -0.13073 0.19606 -0.13594 0.17917 -0.12813 0.19167 C -0.11441 0.21343 -0.13472 0.18912 -0.12031 0.20417 C -0.11528 0.20926 -0.11129 0.21597 -0.10625 0.22083 C -0.09757 0.22917 -0.08716 0.23241 -0.07813 0.23958 C -0.06893 0.24699 -0.07327 0.24444 -0.06563 0.24792 C -0.06354 0.25069 -0.06198 0.2544 -0.05938 0.25625 C -0.05556 0.2588 -0.04688 0.26042 -0.04688 0.26042 C -0.0342 0.27731 -0.01337 0.28426 0.00312 0.29167 C 0.00989 0.29468 0.01666 0.29907 0.02344 0.30208 C 0.0375 0.30833 0.05382 0.31204 0.06719 0.32083 C 0.07344 0.325 0.07951 0.32986 0.08594 0.33333 C 0.10017 0.34097 0.11284 0.34236 0.12187 0.36042 C 0.12465 0.375 0.13003 0.3875 0.13281 0.40208 C 0.13229 0.40556 0.13246 0.40926 0.13125 0.4125 C 0.12725 0.42338 0.11614 0.42407 0.10937 0.42917 C 0.10712 0.43079 0.10538 0.4338 0.10312 0.43542 C 0.09305 0.44306 0.08107 0.44468 0.07031 0.45 C 0.05729 0.45648 0.04357 0.46157 0.02969 0.46458 C 0.02135 0.47014 0.01215 0.47477 0.00312 0.47708 C -0.01459 0.48889 -0.03698 0.48727 -0.05625 0.49375 C -0.07136 0.49884 -0.08611 0.50694 -0.10156 0.51042 C -0.11528 0.51782 -0.13073 0.51968 -0.14531 0.52292 C -0.21528 0.53843 -0.27518 0.53241 -0.35156 0.53333 C -0.36406 0.53495 -0.37656 0.53657 -0.38906 0.53958 C -0.39879 0.5419 -0.39601 0.5412 -0.40625 0.54583 C -0.40781 0.54653 -0.41094 0.54792 -0.41094 0.54792 C -0.41198 0.55 -0.41459 0.55185 -0.41406 0.55417 C -0.41372 0.55625 -0.41094 0.55625 -0.40938 0.55625 C -0.40261 0.55625 -0.39584 0.55486 -0.38906 0.55417 C -0.37118 0.53819 -0.3507 0.53704 -0.32969 0.53333 C -0.28629 0.52569 -0.24219 0.52523 -0.19844 0.52083 C -0.15521 0.51111 -0.11077 0.49583 -0.06875 0.47917 C -0.05886 0.47523 -0.04913 0.46944 -0.03906 0.46667 C -0.0224 0.46204 -0.00295 0.46296 0.01406 0.46042 C 0.02969 0.4581 0.04548 0.45648 0.06094 0.45208 C 0.07083 0.44931 0.08055 0.44537 0.09062 0.44375 C 0.10625 0.4412 0.1375 0.43958 0.1375 0.43958 C 0.17048 0.43287 0.2033 0.42963 0.23594 0.42083 C 0.23646 0.42292 0.23819 0.425 0.2375 0.42708 C 0.2368 0.4294 0.23437 0.42986 0.23281 0.43125 C 0.23021 0.43403 0.22743 0.43657 0.225 0.43958 C 0.21788 0.44792 0.20746 0.45949 0.19844 0.4625 C 0.18732 0.47731 0.17326 0.48449 0.15937 0.49375 C 0.1526 0.49815 0.14687 0.50486 0.14062 0.51042 C 0.12361 0.52546 0.10659 0.54028 0.08906 0.55417 C 0.08281 0.55926 0.07482 0.56296 0.06875 0.56875 C 0.04861 0.58796 0.0368 0.59954 0.01406 0.61458 C 0.01007 0.61736 0.00694 0.62199 0.00312 0.625 C -0.0066 0.63241 -0.0191 0.6412 -0.02969 0.64583 C -0.04375 0.65995 -0.05139 0.66829 -0.06875 0.67292 C -0.07552 0.67755 -0.08247 0.67801 -0.08906 0.68333 C -0.09688 0.68958 -0.1033 0.69444 -0.11094 0.7 C -0.1158 0.7037 -0.11962 0.71019 -0.125 0.7125 C -0.12813 0.71389 -0.13143 0.71481 -0.13438 0.71667 C -0.13646 0.71806 -0.13837 0.72037 -0.14063 0.72083 C -0.14688 0.72245 -0.15313 0.72222 -0.15938 0.72292 C -0.16459 0.72523 -0.1625 0.725 -0.16563 0.725 L -0.15469 0.70833 " pathEditMode="relative" ptsTypes="fffffffffffffffffffffffffffffffffffffffffffffffffffffffffffffffffff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lu Çerçeve 1"/>
          <p:cNvSpPr/>
          <p:nvPr/>
        </p:nvSpPr>
        <p:spPr>
          <a:xfrm>
            <a:off x="1979712" y="332656"/>
            <a:ext cx="5112568" cy="2736304"/>
          </a:xfrm>
          <a:prstGeom prst="beve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itchFamily="2" charset="2"/>
              <a:buChar char="q"/>
            </a:pPr>
            <a:r>
              <a:rPr lang="tr-TR" dirty="0" smtClean="0">
                <a:solidFill>
                  <a:schemeClr val="tx1"/>
                </a:solidFill>
              </a:rPr>
              <a:t>Yurtta  sulh, cihanda sulh</a:t>
            </a:r>
          </a:p>
          <a:p>
            <a:pPr marL="285750" indent="-285750" algn="ctr">
              <a:buFont typeface="Wingdings" pitchFamily="2" charset="2"/>
              <a:buChar char="q"/>
            </a:pPr>
            <a:r>
              <a:rPr lang="tr-TR" dirty="0" smtClean="0">
                <a:solidFill>
                  <a:schemeClr val="tx1"/>
                </a:solidFill>
              </a:rPr>
              <a:t>Hayatta en hakiki mürşit  ilimdir.</a:t>
            </a:r>
          </a:p>
          <a:p>
            <a:pPr marL="285750" indent="-285750" algn="ctr">
              <a:buFont typeface="Wingdings" pitchFamily="2" charset="2"/>
              <a:buChar char="q"/>
            </a:pPr>
            <a:r>
              <a:rPr lang="tr-TR" dirty="0" smtClean="0">
                <a:solidFill>
                  <a:schemeClr val="tx1"/>
                </a:solidFill>
              </a:rPr>
              <a:t>Kuvvet birdir ve o milletindir.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683568" y="3501008"/>
            <a:ext cx="7560840" cy="26776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Verilen Atatürk sözleri aşağıdaki temel esaslardan hangisiyle  ilgili </a:t>
            </a:r>
            <a:r>
              <a:rPr lang="tr-TR" sz="2400" b="1" u="sng" dirty="0" smtClean="0"/>
              <a:t>değildir</a:t>
            </a:r>
            <a:r>
              <a:rPr lang="tr-TR" sz="2400" b="1" dirty="0" smtClean="0"/>
              <a:t>?</a:t>
            </a:r>
          </a:p>
          <a:p>
            <a:endParaRPr lang="tr-TR" sz="2400" b="1" dirty="0"/>
          </a:p>
          <a:p>
            <a:r>
              <a:rPr lang="tr-TR" sz="2400" b="1" dirty="0" smtClean="0"/>
              <a:t>A- BARIŞÇILIK                              B- MİLLİ  DİL</a:t>
            </a:r>
          </a:p>
          <a:p>
            <a:endParaRPr lang="tr-TR" sz="2400" b="1" dirty="0"/>
          </a:p>
          <a:p>
            <a:endParaRPr lang="tr-TR" sz="2400" b="1" dirty="0" smtClean="0"/>
          </a:p>
          <a:p>
            <a:r>
              <a:rPr lang="tr-TR" sz="2400" b="1" dirty="0" smtClean="0"/>
              <a:t>C- MİLLİ  EGEMENLİK                 D- AKILCILIK ve  BİLİMSELLİK</a:t>
            </a:r>
            <a:endParaRPr lang="tr-TR" sz="2400" b="1" dirty="0"/>
          </a:p>
        </p:txBody>
      </p:sp>
      <p:sp>
        <p:nvSpPr>
          <p:cNvPr id="4" name="4-Nokta Yıldız 3"/>
          <p:cNvSpPr/>
          <p:nvPr/>
        </p:nvSpPr>
        <p:spPr>
          <a:xfrm>
            <a:off x="8100392" y="1412776"/>
            <a:ext cx="457200" cy="457200"/>
          </a:xfrm>
          <a:prstGeom prst="star4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6205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9.71098E-6 C -0.00938 -0.00948 -0.01875 -0.01804 -0.03003 -0.02313 C -0.04201 -0.03399 -0.05538 -0.04024 -0.06823 -0.04856 C -0.0849 -0.05966 -0.06858 -0.04948 -0.0809 -0.06128 C -0.08663 -0.06683 -0.10521 -0.08301 -0.11267 -0.08671 C -0.15521 -0.10844 -0.20052 -0.11816 -0.24601 -0.12463 C -0.25816 -0.12394 -0.27049 -0.12486 -0.28247 -0.12255 C -0.30226 -0.11885 -0.33281 -0.09804 -0.34757 -0.08024 C -0.34757 -0.08024 -0.36233 -0.06058 -0.36493 -0.05711 C -0.37031 -0.04995 -0.37274 -0.03931 -0.37778 -0.03168 C -0.38229 -0.02475 -0.38889 -0.00833 -0.38889 -0.00833 C -0.39219 0.01757 -0.39549 0.04369 -0.39826 0.06982 C -0.39948 0.08184 -0.40156 0.10566 -0.40156 0.10566 C -0.40104 0.13109 -0.40087 0.15653 -0.4 0.18196 C -0.39983 0.18959 -0.39861 0.19745 -0.39826 0.20508 C -0.39653 0.24439 -0.39688 0.28393 -0.38715 0.32138 C -0.38438 0.34427 -0.38212 0.36855 -0.37778 0.39121 C -0.37587 0.40115 -0.37622 0.39375 -0.37448 0.40393 C -0.37309 0.41179 -0.37292 0.41919 -0.37135 0.42705 C -0.37049 0.43144 -0.36927 0.4356 -0.36823 0.43976 C -0.36771 0.44184 -0.36667 0.44601 -0.36667 0.44601 C -0.36458 0.47213 -0.36285 0.49086 -0.36493 0.51791 C -0.36597 0.53294 -0.37413 0.54774 -0.37934 0.56023 C -0.38073 0.56346 -0.38073 0.56786 -0.38247 0.57086 C -0.38455 0.57433 -0.38802 0.57618 -0.39045 0.57919 C -0.40087 0.59167 -0.41163 0.60138 -0.42378 0.61109 C -0.42865 0.61502 -0.43281 0.62057 -0.43802 0.62358 C -0.45903 0.63606 -0.49826 0.6363 -0.52222 0.64069 C -0.54705 0.6393 -0.56545 0.63583 -0.58889 0.63213 C -0.5974 0.63075 -0.61424 0.62797 -0.61424 0.62797 C -0.61892 0.62589 -0.62361 0.62312 -0.62847 0.6215 C -0.63264 0.62011 -0.63715 0.62104 -0.64115 0.61942 C -0.64566 0.61757 -0.64948 0.61341 -0.65382 0.61109 C -0.66736 0.60393 -0.68038 0.5963 -0.69358 0.58774 C -0.71788 0.57179 -0.70069 0.57895 -0.71267 0.56439 C -0.71649 0.55976 -0.72118 0.55606 -0.72535 0.5519 C -0.74948 0.52809 -0.72101 0.55283 -0.73802 0.53271 C -0.74931 0.5193 -0.76285 0.50843 -0.77292 0.49271 C -0.77691 0.4867 -0.77917 0.47861 -0.78403 0.47352 C -0.79583 0.46127 -0.8099 0.43768 -0.8158 0.41872 C -0.82118 0.40115 -0.82188 0.38196 -0.82535 0.36369 C -0.82292 0.31768 -0.81701 0.29225 -0.79826 0.25364 C -0.79497 0.24693 -0.78993 0.2363 -0.78559 0.23052 C -0.77743 0.21942 -0.77882 0.22404 -0.76979 0.21572 C -0.76701 0.21317 -0.76476 0.20924 -0.76181 0.20716 C -0.7526 0.20046 -0.7401 0.19861 -0.73003 0.19676 C -0.71319 0.19745 -0.69618 0.19722 -0.67934 0.19884 C -0.66146 0.20069 -0.64462 0.21387 -0.62691 0.2178 C -0.6125 0.22427 -0.60191 0.23514 -0.59045 0.24739 C -0.57917 0.25942 -0.56806 0.27098 -0.55712 0.28323 C -0.55087 0.29017 -0.55208 0.28531 -0.54601 0.29595 C -0.54462 0.29849 -0.54427 0.30196 -0.54271 0.3045 C -0.54097 0.30705 -0.53837 0.30843 -0.53646 0.31075 C -0.52361 0.32647 -0.51076 0.3415 -0.49826 0.35722 C -0.49497 0.37086 -0.48733 0.37803 -0.47934 0.38682 C -0.47483 0.39167 -0.47309 0.39722 -0.46823 0.40161 C -0.46181 0.41433 -0.45243 0.42289 -0.44271 0.43121 C -0.43628 0.43676 -0.425 0.45433 -0.42049 0.46312 C -0.41997 0.4652 -0.41892 0.46936 -0.41892 0.46936 " pathEditMode="relative" ptsTypes="ffffffffffffffffffffffffffffffffffffffffffffffffffffffffffA">
                                      <p:cBhvr>
                                        <p:cTn id="6" dur="4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683568" y="332656"/>
            <a:ext cx="69127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Atatürkçülük, ulusal egemenliğe  dayalı güçlü bir devleti ön  görür. Egemenlik hakimiyetin bir kişi, sınıf veya  zümreye  değil, millete ait olmasıdır.</a:t>
            </a:r>
          </a:p>
          <a:p>
            <a:endParaRPr lang="tr-TR" dirty="0"/>
          </a:p>
          <a:p>
            <a:r>
              <a:rPr lang="tr-TR" dirty="0" smtClean="0"/>
              <a:t>Buna  göre;</a:t>
            </a:r>
            <a:endParaRPr lang="tr-TR" dirty="0"/>
          </a:p>
        </p:txBody>
      </p:sp>
      <p:sp>
        <p:nvSpPr>
          <p:cNvPr id="3" name="Dolu Çerçeve 2"/>
          <p:cNvSpPr/>
          <p:nvPr/>
        </p:nvSpPr>
        <p:spPr>
          <a:xfrm>
            <a:off x="971600" y="2946467"/>
            <a:ext cx="2016224" cy="1080120"/>
          </a:xfrm>
          <a:prstGeom prst="beve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TBMM’nin açılması</a:t>
            </a:r>
            <a:endParaRPr lang="tr-TR" dirty="0"/>
          </a:p>
        </p:txBody>
      </p:sp>
      <p:sp>
        <p:nvSpPr>
          <p:cNvPr id="4" name="Dolu Çerçeve 3"/>
          <p:cNvSpPr/>
          <p:nvPr/>
        </p:nvSpPr>
        <p:spPr>
          <a:xfrm>
            <a:off x="3275856" y="2946467"/>
            <a:ext cx="2016224" cy="1080120"/>
          </a:xfrm>
          <a:prstGeom prst="beve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Aşar vergisinin kaldırılması</a:t>
            </a:r>
            <a:endParaRPr lang="tr-TR" dirty="0"/>
          </a:p>
        </p:txBody>
      </p:sp>
      <p:sp>
        <p:nvSpPr>
          <p:cNvPr id="5" name="Dolu Çerçeve 4"/>
          <p:cNvSpPr/>
          <p:nvPr/>
        </p:nvSpPr>
        <p:spPr>
          <a:xfrm>
            <a:off x="5580112" y="2946467"/>
            <a:ext cx="2016224" cy="1080120"/>
          </a:xfrm>
          <a:prstGeom prst="beve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Saltanatın kaldırılması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1979712" y="1773939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3995936" y="1662664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II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6336196" y="1750569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III</a:t>
            </a:r>
            <a:endParaRPr lang="tr-TR" dirty="0"/>
          </a:p>
        </p:txBody>
      </p:sp>
      <p:sp>
        <p:nvSpPr>
          <p:cNvPr id="10" name="Oval 9"/>
          <p:cNvSpPr/>
          <p:nvPr/>
        </p:nvSpPr>
        <p:spPr>
          <a:xfrm>
            <a:off x="1925706" y="1501405"/>
            <a:ext cx="648072" cy="64186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I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995936" y="1501405"/>
            <a:ext cx="576064" cy="64186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II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6264188" y="1501405"/>
            <a:ext cx="576064" cy="61849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III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14" name="Düz Ok Bağlayıcısı 13"/>
          <p:cNvCxnSpPr>
            <a:stCxn id="6" idx="2"/>
          </p:cNvCxnSpPr>
          <p:nvPr/>
        </p:nvCxnSpPr>
        <p:spPr>
          <a:xfrm flipH="1">
            <a:off x="971600" y="2143271"/>
            <a:ext cx="1188132" cy="8031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Düz Ok Bağlayıcısı 15"/>
          <p:cNvCxnSpPr>
            <a:stCxn id="6" idx="2"/>
          </p:cNvCxnSpPr>
          <p:nvPr/>
        </p:nvCxnSpPr>
        <p:spPr>
          <a:xfrm>
            <a:off x="2159732" y="2143271"/>
            <a:ext cx="828092" cy="8031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>
            <a:stCxn id="11" idx="4"/>
          </p:cNvCxnSpPr>
          <p:nvPr/>
        </p:nvCxnSpPr>
        <p:spPr>
          <a:xfrm flipH="1">
            <a:off x="3275856" y="2143271"/>
            <a:ext cx="1008112" cy="8031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>
            <a:stCxn id="11" idx="4"/>
          </p:cNvCxnSpPr>
          <p:nvPr/>
        </p:nvCxnSpPr>
        <p:spPr>
          <a:xfrm>
            <a:off x="4283968" y="2143271"/>
            <a:ext cx="1008112" cy="8031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>
            <a:stCxn id="9" idx="2"/>
          </p:cNvCxnSpPr>
          <p:nvPr/>
        </p:nvCxnSpPr>
        <p:spPr>
          <a:xfrm flipH="1">
            <a:off x="5580112" y="2119901"/>
            <a:ext cx="1008112" cy="8265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>
            <a:stCxn id="9" idx="2"/>
          </p:cNvCxnSpPr>
          <p:nvPr/>
        </p:nvCxnSpPr>
        <p:spPr>
          <a:xfrm>
            <a:off x="6588224" y="2119901"/>
            <a:ext cx="1008112" cy="8265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Metin kutusu 24"/>
          <p:cNvSpPr txBox="1"/>
          <p:nvPr/>
        </p:nvSpPr>
        <p:spPr>
          <a:xfrm>
            <a:off x="395536" y="4653136"/>
            <a:ext cx="7920880" cy="19389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İnkılaplarından hangileri ulusal egemenlik ile ilgilidir?</a:t>
            </a:r>
          </a:p>
          <a:p>
            <a:endParaRPr lang="tr-TR" sz="2400" b="1" dirty="0"/>
          </a:p>
          <a:p>
            <a:r>
              <a:rPr lang="tr-TR" sz="2400" b="1" dirty="0" smtClean="0"/>
              <a:t>A- Yalnız II                        B- I ve II</a:t>
            </a:r>
          </a:p>
          <a:p>
            <a:endParaRPr lang="tr-TR" sz="2400" b="1" dirty="0"/>
          </a:p>
          <a:p>
            <a:r>
              <a:rPr lang="tr-TR" sz="2400" b="1" dirty="0" smtClean="0"/>
              <a:t>C- I ve  IIII                          D- I, II ve III</a:t>
            </a:r>
            <a:endParaRPr lang="tr-TR" sz="2400" b="1" dirty="0"/>
          </a:p>
        </p:txBody>
      </p:sp>
      <p:sp>
        <p:nvSpPr>
          <p:cNvPr id="26" name="4-Nokta Yıldız 25"/>
          <p:cNvSpPr/>
          <p:nvPr/>
        </p:nvSpPr>
        <p:spPr>
          <a:xfrm>
            <a:off x="7740352" y="620688"/>
            <a:ext cx="576064" cy="648072"/>
          </a:xfrm>
          <a:prstGeom prst="star4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67028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13873E-6 C -0.00209 -0.00208 -0.00469 -0.00347 -0.00643 -0.00624 C -0.00747 -0.00809 -0.00695 -0.01087 -0.00799 -0.01272 C -0.01025 -0.01642 -0.01441 -0.01757 -0.01754 -0.01896 C -0.02656 -0.02682 -0.03594 -0.02936 -0.04601 -0.03376 C -0.06129 -0.03306 -0.07674 -0.03306 -0.09202 -0.03168 C -0.1165 -0.02936 -0.14236 -0.02012 -0.16667 -0.0148 C -0.17604 -0.00994 -0.18351 -0.00439 -0.19358 -0.00208 C -0.2007 0.00162 -0.20972 0.00624 -0.2158 0.01272 C -0.21927 0.01642 -0.22222 0.02127 -0.22535 0.02543 C -0.22639 0.02682 -0.22865 0.0296 -0.22865 0.0296 C -0.23229 0.05434 -0.23195 0.04786 -0.22865 0.09087 C -0.2283 0.09526 -0.22639 0.09942 -0.22535 0.10358 C -0.22483 0.10566 -0.22379 0.11006 -0.22379 0.11006 C -0.22136 0.13295 -0.21389 0.15006 -0.20799 0.17133 C -0.2059 0.17873 -0.20486 0.18682 -0.20313 0.19445 C -0.20122 0.21295 -0.19809 0.23191 -0.19358 0.24948 C -0.18906 0.28624 -0.18177 0.32185 -0.17309 0.35723 C -0.17153 0.36994 -0.16997 0.38266 -0.16823 0.39538 C -0.16719 0.40231 -0.16511 0.41642 -0.16511 0.41642 C -0.16632 0.49503 -0.16215 0.50798 -0.17778 0.56439 C -0.17986 0.58197 -0.18472 0.58798 -0.19202 0.60254 C -0.19393 0.60647 -0.19531 0.61087 -0.19688 0.61526 C -0.19809 0.61873 -0.19844 0.62243 -0.2 0.62566 C -0.21493 0.65665 -0.23472 0.68023 -0.25868 0.69757 C -0.26806 0.70428 -0.27813 0.71445 -0.28889 0.71676 C -0.30261 0.71977 -0.29531 0.71838 -0.31111 0.72092 C -0.34115 0.71792 -0.32257 0.72046 -0.35243 0.71445 C -0.35608 0.71376 -0.36354 0.71237 -0.36354 0.71237 C -0.40712 0.71468 -0.43872 0.71607 -0.4842 0.71445 C -0.50226 0.71145 -0.52014 0.70798 -0.53802 0.70405 C -0.55868 0.69457 -0.58038 0.69318 -0.6 0.67861 C -0.62014 0.66358 -0.63715 0.64694 -0.65556 0.62798 C -0.66163 0.62173 -0.67691 0.60624 -0.68247 0.59838 C -0.68611 0.59306 -0.68854 0.58659 -0.69202 0.58127 C -0.71215 0.55029 -0.69045 0.58798 -0.71268 0.55607 C -0.72361 0.54035 -0.73368 0.52 -0.74132 0.50104 C -0.74462 0.49272 -0.74775 0.48416 -0.75087 0.47561 C -0.75382 0.46775 -0.75712 0.4504 -0.75712 0.4504 C -0.75764 0.44624 -0.75781 0.44185 -0.75868 0.43769 C -0.75955 0.43329 -0.76129 0.42936 -0.76198 0.42497 C -0.7632 0.41734 -0.76563 0.3896 -0.76667 0.3785 C -0.76563 0.33179 -0.76823 0.28 -0.75712 0.23468 C -0.75434 0.20809 -0.74601 0.16601 -0.72379 0.15653 C -0.71268 0.14081 -0.68698 0.13688 -0.67136 0.13318 C -0.64531 0.12717 -0.61962 0.11723 -0.59358 0.11214 C -0.58143 0.10983 -0.56927 0.10913 -0.55712 0.10775 C -0.5434 0.10613 -0.5158 0.10358 -0.5158 0.10358 C -0.43108 0.10821 -0.46563 0.10081 -0.41111 0.1163 C -0.39115 0.12208 -0.38056 0.13364 -0.36354 0.14382 C -0.32969 0.16393 -0.29722 0.18497 -0.26667 0.21364 C -0.25087 0.22844 -0.23663 0.24578 -0.22066 0.26012 C -0.21597 0.26428 -0.21077 0.26775 -0.20643 0.27283 C -0.18698 0.29526 -0.17188 0.32624 -0.15868 0.35514 C -0.15452 0.36439 -0.15347 0.37665 -0.15087 0.38682 C -0.15174 0.42775 -0.14861 0.48208 -0.16511 0.52 C -0.16788 0.5348 -0.17205 0.54636 -0.17622 0.56023 C -0.17726 0.57295 -0.17813 0.58451 -0.18247 0.59607 C -0.18611 0.60578 -0.19479 0.61202 -0.20156 0.61734 C -0.21459 0.62751 -0.21441 0.62913 -0.22865 0.63214 C -0.24323 0.63861 -0.25816 0.63676 -0.27309 0.64046 C -0.3165 0.65087 -0.24584 0.63815 -0.31268 0.64902 C -0.32014 0.65017 -0.35573 0.66127 -0.35712 0.66173 C -0.39306 0.6726 -0.4441 0.66913 -0.47622 0.67006 C -0.52136 0.67838 -0.56511 0.67746 -0.61111 0.67861 C -0.62431 0.68069 -0.63334 0.6837 -0.64601 0.68925 C -0.65018 0.6911 -0.6566 0.69225 -0.66025 0.69549 C -0.66667 0.70104 -0.67379 0.70497 -0.6809 0.70821 C -0.6934 0.72023 -0.69688 0.72948 -0.71268 0.73364 C -0.73021 0.74497 -0.75087 0.74335 -0.76979 0.74636 C -0.78247 0.75191 -0.77604 0.74983 -0.78889 0.7526 C -0.79097 0.75399 -0.79358 0.75445 -0.79531 0.75676 C -0.79792 0.76023 -0.80156 0.76948 -0.80156 0.76948 C -0.80434 0.78081 -0.80261 0.78058 -0.80799 0.78636 C -0.80955 0.78798 -0.81094 0.7896 -0.81268 0.79075 C -0.81424 0.79168 -0.81754 0.79283 -0.81754 0.79283 " pathEditMode="relative" ptsTypes="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332656"/>
            <a:ext cx="1656184" cy="2127860"/>
          </a:xfrm>
        </p:spPr>
      </p:pic>
      <p:sp>
        <p:nvSpPr>
          <p:cNvPr id="5" name="Köşeleri Yuvarlanmış Dikdörtgen Belirtme Çizgisi 4"/>
          <p:cNvSpPr/>
          <p:nvPr/>
        </p:nvSpPr>
        <p:spPr>
          <a:xfrm>
            <a:off x="3203848" y="548680"/>
            <a:ext cx="5328592" cy="1656184"/>
          </a:xfrm>
          <a:prstGeom prst="wedgeRoundRectCallout">
            <a:avLst>
              <a:gd name="adj1" fmla="val -62929"/>
              <a:gd name="adj2" fmla="val -1082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Bizim akıl, mantık ve zeka ile hareket etmek en belirgin özelliğimizdir.  Bütün hayatımızı  dolduran olaylar bir gerçeğin delilidir.</a:t>
            </a:r>
            <a:endParaRPr lang="tr-TR" sz="2400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611560" y="2924944"/>
            <a:ext cx="8280920" cy="26776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b="1" dirty="0" smtClean="0"/>
              <a:t>Atatürk’ün  bu sözü ile,</a:t>
            </a:r>
          </a:p>
          <a:p>
            <a:pPr marL="400050" indent="-400050">
              <a:buFont typeface="+mj-lt"/>
              <a:buAutoNum type="romanUcPeriod"/>
            </a:pPr>
            <a:r>
              <a:rPr lang="tr-TR" b="1" dirty="0" smtClean="0"/>
              <a:t>HALKÇILIK</a:t>
            </a:r>
          </a:p>
          <a:p>
            <a:pPr marL="400050" indent="-400050">
              <a:buFont typeface="+mj-lt"/>
              <a:buAutoNum type="romanUcPeriod"/>
            </a:pPr>
            <a:r>
              <a:rPr lang="tr-TR" b="1" dirty="0" smtClean="0"/>
              <a:t>LAİKLİK</a:t>
            </a:r>
          </a:p>
          <a:p>
            <a:pPr marL="400050" indent="-400050">
              <a:buFont typeface="+mj-lt"/>
              <a:buAutoNum type="romanUcPeriod"/>
            </a:pPr>
            <a:r>
              <a:rPr lang="tr-TR" b="1" dirty="0" smtClean="0"/>
              <a:t>CUMHURİYETÇİLİK</a:t>
            </a:r>
          </a:p>
          <a:p>
            <a:endParaRPr lang="tr-TR" dirty="0"/>
          </a:p>
          <a:p>
            <a:r>
              <a:rPr lang="tr-TR" sz="2400" b="1" dirty="0" smtClean="0"/>
              <a:t>ilkelerinden hangileri ilişkilendirilir</a:t>
            </a:r>
          </a:p>
          <a:p>
            <a:endParaRPr lang="tr-TR" sz="2400" b="1" dirty="0"/>
          </a:p>
          <a:p>
            <a:r>
              <a:rPr lang="tr-TR" sz="2400" b="1" dirty="0" smtClean="0"/>
              <a:t>A- YALNIZ   I           B- YALNIZ  II           C- I  ve III            D- II  ve  III</a:t>
            </a:r>
            <a:endParaRPr lang="tr-TR" sz="2400" b="1" dirty="0"/>
          </a:p>
        </p:txBody>
      </p:sp>
      <p:sp>
        <p:nvSpPr>
          <p:cNvPr id="7" name="Oval 6"/>
          <p:cNvSpPr/>
          <p:nvPr/>
        </p:nvSpPr>
        <p:spPr>
          <a:xfrm>
            <a:off x="2483768" y="116632"/>
            <a:ext cx="457200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3745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96296E-6 C -0.0118 0.00532 -0.02396 0.01064 -0.03593 0.01458 C -0.04739 0.02384 -0.04982 0.03287 -0.05312 0.05 C -0.05278 0.0581 -0.05295 0.08449 -0.05 0.09791 C -0.04653 0.11365 -0.0375 0.12361 -0.03125 0.13727 C -0.02587 0.14953 -0.02326 0.15856 -0.01562 0.16875 C -0.00989 0.19166 -0.00434 0.19421 0.00938 0.2125 C 0.01563 0.22083 0.02222 0.23102 0.02969 0.2375 C 0.04427 0.25046 0.06476 0.24953 0.08125 0.25416 C 0.10903 0.2618 0.13733 0.26458 0.16563 0.26875 C 0.2165 0.26643 0.26632 0.2581 0.31719 0.25602 C 0.36337 0.25717 0.41841 0.25509 0.46563 0.27083 C 0.47813 0.27477 0.48959 0.28426 0.50157 0.28935 C 0.50972 0.29768 0.51424 0.30578 0.52032 0.31666 C 0.52118 0.32152 0.52344 0.32592 0.52344 0.33125 C 0.52344 0.35324 0.51893 0.37453 0.50469 0.38727 C 0.50365 0.38935 0.50313 0.39213 0.50157 0.39352 C 0.49983 0.39537 0.4974 0.3949 0.49532 0.39583 C 0.48785 0.39861 0.48282 0.40231 0.475 0.40393 C 0.45834 0.40231 0.44097 0.40416 0.425 0.39768 C 0.41302 0.39305 0.40243 0.38264 0.39063 0.37685 C 0.38195 0.37268 0.37292 0.3699 0.36407 0.36666 C 0.35365 0.36273 0.34306 0.36064 0.33282 0.35602 C 0.32657 0.35347 0.32049 0.35023 0.31407 0.34791 C 0.30174 0.34305 0.28872 0.34213 0.27657 0.3375 C 0.26493 0.33287 0.25365 0.32615 0.24219 0.32083 C 0.23542 0.31736 0.22882 0.31342 0.22188 0.31018 C 0.20886 0.30486 0.19601 0.29814 0.18282 0.29352 C 0.17657 0.29143 0.17014 0.28981 0.16407 0.2875 C 0.15868 0.28518 0.15382 0.28102 0.14844 0.27893 C 0.13455 0.27384 0.12032 0.27083 0.10625 0.26666 C 0.09966 0.26481 0.09393 0.25856 0.0875 0.25602 C 0.08038 0.25324 0.07292 0.25185 0.06563 0.25 C 0.05938 0.24838 0.05313 0.24699 0.04688 0.24583 C 0.03646 0.24398 0.01563 0.24143 0.01563 0.24143 C 0.00209 0.24213 -0.01146 0.24236 -0.025 0.24352 C -0.03212 0.24421 -0.03854 0.24907 -0.04531 0.25208 C -0.06944 0.26273 -0.09028 0.28518 -0.11406 0.2956 C -0.12014 0.30185 -0.12778 0.3081 -0.13281 0.31666 C -0.13524 0.3206 -0.13906 0.32893 -0.13906 0.32893 C -0.14236 0.34722 -0.13837 0.32754 -0.14375 0.3456 C -0.14496 0.35 -0.14687 0.3581 -0.14687 0.3581 C -0.14635 0.37338 -0.14618 0.38865 -0.14531 0.40393 C -0.14427 0.42106 -0.13559 0.43773 -0.12968 0.45208 C -0.12291 0.46875 -0.12812 0.46041 -0.12031 0.47083 C -0.11632 0.48449 -0.11232 0.49814 -0.10625 0.51041 C -0.10364 0.5243 -0.10017 0.53703 -0.09531 0.54977 C -0.09288 0.57314 -0.08611 0.59953 -0.07343 0.61643 C -0.0684 0.63703 -0.07639 0.61018 -0.06718 0.62477 C -0.06423 0.62963 -0.06319 0.63611 -0.06093 0.64166 C -0.05659 0.65162 -0.05191 0.6625 -0.04843 0.67268 C -0.04705 0.67662 -0.04757 0.68217 -0.04531 0.68541 C -0.03958 0.69282 -0.03541 0.70277 -0.02968 0.71018 C -0.02569 0.71551 -0.01996 0.72014 -0.01562 0.72477 C -0.01389 0.72662 -0.01284 0.72963 -0.01093 0.73102 C -0.00798 0.73333 -0.00156 0.73518 -0.00156 0.73518 C 0.00261 0.74074 0.00712 0.74444 0.0125 0.74791 C 0.01545 0.74977 0.01875 0.75069 0.02188 0.75208 C 0.02344 0.75254 0.02657 0.75393 0.02657 0.75393 C 0.03073 0.75347 0.0349 0.75301 0.03907 0.75208 C 0.04063 0.75162 0.04306 0.75162 0.04375 0.74977 C 0.04584 0.74444 0.03646 0.73564 0.03438 0.73333 C 0.03264 0.73148 0.02969 0.72685 0.02969 0.72685 " pathEditMode="relative" ptsTypes="fffffff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uvarlatılmış Dikdörtgen 1"/>
          <p:cNvSpPr/>
          <p:nvPr/>
        </p:nvSpPr>
        <p:spPr>
          <a:xfrm>
            <a:off x="1403648" y="548680"/>
            <a:ext cx="5688632" cy="129614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…..</a:t>
            </a:r>
            <a:r>
              <a:rPr lang="tr-TR" sz="2000" b="1" dirty="0" smtClean="0"/>
              <a:t>Çeşitli  meslek gruplarının menfaatleri  birbiriyle  uygun halinde  olduğundan onları sınıflara ayırmak imkan yoktur ve bütünüyle hepsi  halktan ibarettir.</a:t>
            </a:r>
            <a:endParaRPr lang="tr-TR" sz="20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827584" y="2132856"/>
            <a:ext cx="6912768" cy="406265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Atatürk  verilen sözüyle aşağıdaki ilkelerden hangisini  vurgulamıştır.</a:t>
            </a:r>
          </a:p>
          <a:p>
            <a:endParaRPr lang="tr-TR" sz="2400" b="1" dirty="0"/>
          </a:p>
          <a:p>
            <a:r>
              <a:rPr lang="tr-TR" sz="2400" b="1" dirty="0" smtClean="0"/>
              <a:t>A-   DEVLETÇİLİK </a:t>
            </a:r>
          </a:p>
          <a:p>
            <a:endParaRPr lang="tr-TR" sz="2400" b="1" dirty="0"/>
          </a:p>
          <a:p>
            <a:r>
              <a:rPr lang="tr-TR" sz="2400" b="1" dirty="0" smtClean="0"/>
              <a:t>B-  MİLLİYETÇİLİK</a:t>
            </a:r>
          </a:p>
          <a:p>
            <a:endParaRPr lang="tr-TR" sz="2400" b="1" dirty="0"/>
          </a:p>
          <a:p>
            <a:r>
              <a:rPr lang="tr-TR" sz="2400" b="1" dirty="0" smtClean="0"/>
              <a:t>C- HALKÇILIK</a:t>
            </a:r>
          </a:p>
          <a:p>
            <a:endParaRPr lang="tr-TR" sz="2400" b="1" dirty="0"/>
          </a:p>
          <a:p>
            <a:r>
              <a:rPr lang="tr-TR" sz="2400" b="1" dirty="0" smtClean="0"/>
              <a:t>D-  LAİKLİK</a:t>
            </a:r>
          </a:p>
          <a:p>
            <a:endParaRPr lang="tr-TR" dirty="0"/>
          </a:p>
        </p:txBody>
      </p:sp>
      <p:sp>
        <p:nvSpPr>
          <p:cNvPr id="4" name="Oval 3"/>
          <p:cNvSpPr/>
          <p:nvPr/>
        </p:nvSpPr>
        <p:spPr>
          <a:xfrm>
            <a:off x="7884368" y="836712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54547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07407E-6 C -0.01354 -0.01458 -0.02917 -0.02106 -0.04531 -0.02917 C -0.06267 -0.03773 -0.06771 -0.04144 -0.0875 -0.04375 C -0.10174 -0.04861 -0.11667 -0.04954 -0.13125 -0.05208 C -0.13594 -0.05486 -0.14045 -0.05856 -0.14531 -0.06042 C -0.17378 -0.07153 -0.14271 -0.05324 -0.16875 -0.06667 C -0.17205 -0.06829 -0.17483 -0.07153 -0.17812 -0.07292 C -0.18142 -0.07431 -0.19809 -0.07662 -0.20017 -0.07708 C -0.21667 -0.08125 -0.23316 -0.08588 -0.25017 -0.08958 C -0.26615 -0.08889 -0.28247 -0.09028 -0.29844 -0.0875 C -0.30312 -0.08681 -0.30677 -0.08148 -0.31094 -0.07917 C -0.31545 -0.07662 -0.32049 -0.07454 -0.325 -0.07292 C -0.34392 -0.0662 -0.36146 -0.05972 -0.37969 -0.05 C -0.38125 -0.04792 -0.38281 -0.04537 -0.38455 -0.04375 C -0.38628 -0.0419 -0.38906 -0.04167 -0.39062 -0.03958 C -0.39514 -0.03449 -0.39757 -0.02662 -0.40156 -0.02083 C -0.41094 -0.00694 -0.41372 0.00486 -0.41719 0.02292 C -0.41667 0.03472 -0.41684 0.04653 -0.41562 0.05833 C -0.41458 0.06898 -0.40955 0.07986 -0.40625 0.08958 C -0.39687 0.11713 -0.38316 0.1412 -0.36719 0.1625 C -0.35399 0.18009 -0.33542 0.1919 -0.32049 0.20625 C -0.30226 0.22361 -0.32812 0.19398 -0.30625 0.21667 C -0.28993 0.23356 -0.27309 0.25023 -0.25642 0.26667 C -0.24983 0.27292 -0.24219 0.27685 -0.23594 0.28333 C -0.23038 0.28935 -0.22569 0.29722 -0.22031 0.30417 C -0.20295 0.32755 -0.18594 0.35116 -0.17031 0.37708 C -0.16771 0.3912 -0.16528 0.38449 -0.16094 0.39583 C -0.15625 0.40856 -0.15434 0.42361 -0.14844 0.43542 C -0.14635 0.45231 -0.14253 0.46829 -0.14062 0.48542 C -0.14115 0.49931 -0.14028 0.51343 -0.14219 0.52708 C -0.14462 0.54491 -0.1566 0.55903 -0.16406 0.57292 C -0.17257 0.58866 -0.18368 0.61412 -0.19861 0.62083 C -0.20608 0.63611 -0.19583 0.61806 -0.20781 0.63125 C -0.20937 0.63287 -0.20955 0.63565 -0.21094 0.6375 C -0.21458 0.64236 -0.21771 0.64167 -0.22187 0.64583 C -0.23212 0.65556 -0.24184 0.66481 -0.25312 0.67292 C -0.26667 0.68264 -0.27847 0.69306 -0.29219 0.70208 C -0.29566 0.7044 -0.29948 0.70463 -0.30312 0.70625 C -0.35278 0.72917 -0.30851 0.71181 -0.34219 0.72292 C -0.38299 0.73657 -0.42535 0.74352 -0.46719 0.74792 C -0.52396 0.74653 -0.575 0.74352 -0.62969 0.73125 C -0.63542 0.72569 -0.6401 0.72176 -0.64687 0.71875 C -0.66736 0.69838 -0.64253 0.72454 -0.65625 0.70625 C -0.66285 0.69745 -0.66372 0.70718 -0.67031 0.68958 C -0.67465 0.67824 -0.67153 0.6831 -0.67969 0.675 C -0.6974 0.63565 -0.71267 0.59398 -0.72656 0.55208 C -0.73455 0.52847 -0.74601 0.50579 -0.75312 0.48125 C -0.75816 0.46366 -0.76302 0.44167 -0.76719 0.42292 C -0.77118 0.37963 -0.77587 0.33727 -0.77812 0.29375 C -0.77726 0.24236 -0.78056 0.1794 -0.77187 0.12708 C -0.77066 0.09676 -0.77118 0.05833 -0.76562 0.02917 C -0.7625 0.04606 -0.75885 0.06204 -0.75625 0.07917 C -0.75365 0.11644 -0.74583 0.15231 -0.74219 0.18958 C -0.74167 0.19514 -0.74115 0.20069 -0.74062 0.20625 C -0.73958 0.21597 -0.7375 0.23542 -0.7375 0.23542 C -0.73819 0.27662 -0.73455 0.31759 -0.74531 0.35625 C -0.74618 0.37083 -0.74757 0.38542 -0.74844 0.4 C -0.74983 0.42454 -0.74774 0.44583 -0.76406 0.46042 C -0.77066 0.48681 -0.7625 0.53148 -0.76094 0.56042 C -0.76354 0.60231 -0.75799 0.57917 -0.77969 0.57917 " pathEditMode="relative" ptsTypes="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lu Çerçeve 1"/>
          <p:cNvSpPr/>
          <p:nvPr/>
        </p:nvSpPr>
        <p:spPr>
          <a:xfrm>
            <a:off x="1331640" y="836712"/>
            <a:ext cx="6696744" cy="2304256"/>
          </a:xfrm>
          <a:prstGeom prst="beve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Bir  devletin  bağımsız ve güçlü kalabilmesinde  ekonomik güç büyük  rol oynar.</a:t>
            </a:r>
          </a:p>
          <a:p>
            <a:pPr algn="ctr"/>
            <a:r>
              <a:rPr lang="tr-TR" sz="2000" b="1" dirty="0" smtClean="0"/>
              <a:t>Aşağıdakilerden  hangisi ekonomik güç kaynaklarından  biri  değildir?</a:t>
            </a:r>
            <a:endParaRPr lang="tr-TR" sz="20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1187624" y="3573016"/>
            <a:ext cx="6840760" cy="2677656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A- Yer  altı  ve yer  üstü  kaynakları</a:t>
            </a:r>
          </a:p>
          <a:p>
            <a:endParaRPr lang="tr-TR" sz="2400" b="1" dirty="0"/>
          </a:p>
          <a:p>
            <a:r>
              <a:rPr lang="tr-TR" sz="2400" b="1" dirty="0" smtClean="0"/>
              <a:t>B- Sanayi  faaliyetleri</a:t>
            </a:r>
          </a:p>
          <a:p>
            <a:endParaRPr lang="tr-TR" sz="2400" b="1" dirty="0"/>
          </a:p>
          <a:p>
            <a:r>
              <a:rPr lang="tr-TR" sz="2400" b="1" dirty="0" smtClean="0"/>
              <a:t>C- Çalışan  nüfus</a:t>
            </a:r>
          </a:p>
          <a:p>
            <a:endParaRPr lang="tr-TR" sz="2400" b="1" dirty="0"/>
          </a:p>
          <a:p>
            <a:r>
              <a:rPr lang="tr-TR" sz="2400" b="1" dirty="0" smtClean="0"/>
              <a:t>D- Ülke yüz ölçümü</a:t>
            </a:r>
            <a:endParaRPr lang="tr-TR" sz="2400" b="1" dirty="0"/>
          </a:p>
        </p:txBody>
      </p:sp>
      <p:sp>
        <p:nvSpPr>
          <p:cNvPr id="4" name="Oval 3"/>
          <p:cNvSpPr/>
          <p:nvPr/>
        </p:nvSpPr>
        <p:spPr>
          <a:xfrm>
            <a:off x="395536" y="332656"/>
            <a:ext cx="457200" cy="4572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3569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C 0.0092 0.00811 0.00122 -0.00092 0.00625 0.0125 C 0.00903 0.01968 0.01268 0.02639 0.01563 0.03334 C 0.02275 0.05023 0.03334 0.06412 0.04219 0.07917 C 0.04445 0.08311 0.04514 0.08912 0.04844 0.09167 C 0.05521 0.09723 0.06129 0.1051 0.06875 0.10834 C 0.08282 0.11459 0.09653 0.11898 0.11094 0.12292 C 0.13125 0.12223 0.15157 0.12199 0.17188 0.12084 C 0.20347 0.11898 0.23438 0.10718 0.26563 0.10209 C 0.28594 0.10324 0.30643 0.10371 0.32657 0.10834 C 0.3375 0.11088 0.34879 0.1125 0.35938 0.11667 C 0.36459 0.11875 0.36962 0.12153 0.375 0.12292 C 0.39202 0.12778 0.41042 0.12824 0.42657 0.1375 C 0.43403 0.14167 0.44063 0.14861 0.44844 0.15209 C 0.46129 0.15787 0.47466 0.16505 0.48594 0.175 C 0.49341 0.18172 0.49879 0.19121 0.50625 0.19792 C 0.51233 0.20996 0.50834 0.20209 0.51875 0.22084 C 0.52032 0.22361 0.52309 0.22454 0.525 0.22709 C 0.53663 0.2426 0.52309 0.22986 0.53438 0.23959 C 0.54445 0.25949 0.52709 0.22639 0.54532 0.25417 C 0.54688 0.25648 0.54722 0.25996 0.54844 0.2625 C 0.55712 0.28125 0.54861 0.26111 0.55938 0.27709 C 0.56285 0.28218 0.56511 0.28889 0.56875 0.29375 C 0.57639 0.30417 0.58386 0.31482 0.5875 0.32917 C 0.58438 0.35463 0.57483 0.35533 0.55938 0.36459 C 0.525 0.38542 0.48264 0.38658 0.44532 0.38959 C 0.42952 0.38889 0.41407 0.38889 0.39844 0.3875 C 0.39115 0.38681 0.37657 0.38334 0.37657 0.38334 C 0.34722 0.37037 0.31476 0.37084 0.28438 0.36667 C 0.27188 0.36505 0.25938 0.36158 0.24688 0.36042 C 0.23073 0.35903 0.19844 0.35625 0.19844 0.35625 C 0.17483 0.35764 0.16459 0.35648 0.14532 0.36667 C 0.1349 0.38056 0.12865 0.38912 0.125 0.40834 C 0.12552 0.41806 0.12552 0.42778 0.12657 0.4375 C 0.12795 0.44977 0.12917 0.44769 0.13282 0.45625 C 0.13611 0.46389 0.13716 0.47037 0.14219 0.47709 C 0.16042 0.50139 0.1724 0.5051 0.19844 0.50834 C 0.21146 0.50764 0.22448 0.50787 0.2375 0.50625 C 0.2566 0.50394 0.27448 0.49028 0.29375 0.4875 C 0.3382 0.46968 0.38368 0.46551 0.42952 0.4625 C 0.4566 0.45648 0.48386 0.45787 0.51094 0.46042 C 0.5158 0.4625 0.51702 0.46273 0.52188 0.46667 C 0.54462 0.48496 0.54271 0.50579 0.54532 0.53959 C 0.54427 0.55741 0.54462 0.57014 0.53907 0.58542 C 0.53768 0.59422 0.53646 0.60973 0.53125 0.61667 C 0.5217 0.6294 0.50834 0.6301 0.49844 0.64167 C 0.49427 0.64653 0.49167 0.65348 0.4875 0.65834 C 0.47934 0.6676 0.46736 0.67153 0.45782 0.67709 C 0.45157 0.68079 0.44566 0.68635 0.43889 0.68959 C 0.41979 0.69885 0.39844 0.70533 0.37813 0.70834 C 0.34254 0.70695 0.30868 0.70255 0.27344 0.70834 C 0.25955 0.71459 0.26736 0.71204 0.25 0.71459 C 0.24202 0.71806 0.23334 0.71898 0.225 0.72084 C 0.21771 0.72246 0.20313 0.725 0.20313 0.725 C 0.18837 0.73148 0.16997 0.73264 0.15625 0.74167 C 0.14827 0.74699 0.1408 0.75301 0.13282 0.75834 C 0.13108 0.75949 0.12986 0.76181 0.12813 0.7625 C 0.11979 0.76574 0.10573 0.76852 0.09688 0.77084 C 0.0875 0.77917 0.08525 0.79514 0.075 0.80209 L 0.08282 0.7875 " pathEditMode="relative" ptsTypes="ffffffffffffffffffffffffffffffffffffffffffffffffffffffffff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öşeleri Yuvarlanmış Dikdörtgen Belirtme Çizgisi 2"/>
          <p:cNvSpPr/>
          <p:nvPr/>
        </p:nvSpPr>
        <p:spPr>
          <a:xfrm>
            <a:off x="1071538" y="714356"/>
            <a:ext cx="4752528" cy="1440160"/>
          </a:xfrm>
          <a:prstGeom prst="wedgeRoundRectCallout">
            <a:avLst>
              <a:gd name="adj1" fmla="val 60122"/>
              <a:gd name="adj2" fmla="val 10077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Atatürk ilkelerinin prensipleri  şunlardır</a:t>
            </a:r>
            <a:r>
              <a:rPr lang="tr-TR" dirty="0" smtClean="0"/>
              <a:t>……………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899592" y="2636912"/>
            <a:ext cx="7272808" cy="316835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Öğretmenin cümlesi aşağıdakilerden hangisiyle  </a:t>
            </a:r>
            <a:r>
              <a:rPr lang="tr-TR" sz="2400" b="1" u="sng" dirty="0" smtClean="0">
                <a:solidFill>
                  <a:schemeClr val="tx1"/>
                </a:solidFill>
              </a:rPr>
              <a:t>tamamlanamaz</a:t>
            </a:r>
            <a:r>
              <a:rPr lang="tr-TR" sz="2400" b="1" dirty="0" smtClean="0">
                <a:solidFill>
                  <a:schemeClr val="tx1"/>
                </a:solidFill>
              </a:rPr>
              <a:t>? </a:t>
            </a:r>
          </a:p>
          <a:p>
            <a:pPr algn="ctr"/>
            <a:endParaRPr lang="tr-TR" sz="2400" b="1" dirty="0">
              <a:solidFill>
                <a:schemeClr val="tx1"/>
              </a:solidFill>
            </a:endParaRPr>
          </a:p>
          <a:p>
            <a:r>
              <a:rPr lang="tr-TR" sz="2000" b="1" dirty="0" smtClean="0">
                <a:solidFill>
                  <a:schemeClr val="tx1"/>
                </a:solidFill>
              </a:rPr>
              <a:t>A- Sınıflı bir  toplum yapısı  oluşturmak</a:t>
            </a:r>
          </a:p>
          <a:p>
            <a:r>
              <a:rPr lang="tr-TR" sz="2000" b="1" dirty="0" smtClean="0">
                <a:solidFill>
                  <a:schemeClr val="tx1"/>
                </a:solidFill>
              </a:rPr>
              <a:t>B- Bölücülük ve ayrımcılığa karşı çıkmak</a:t>
            </a:r>
          </a:p>
          <a:p>
            <a:r>
              <a:rPr lang="tr-TR" sz="2000" b="1" dirty="0" smtClean="0">
                <a:solidFill>
                  <a:schemeClr val="tx1"/>
                </a:solidFill>
              </a:rPr>
              <a:t>C- Din ve vicdan  özgürlüğüne saygılı  olmak</a:t>
            </a:r>
          </a:p>
          <a:p>
            <a:r>
              <a:rPr lang="tr-TR" sz="2000" b="1" dirty="0" smtClean="0">
                <a:solidFill>
                  <a:schemeClr val="tx1"/>
                </a:solidFill>
              </a:rPr>
              <a:t>D- Irk, dil,  din ve mezhep ne olursa olsun herkesi eşit kabul  etmek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8316416" y="2132856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642918"/>
            <a:ext cx="1828800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15464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77778E-6 C -0.00348 -0.00462 -0.00747 -0.00786 -0.01094 -0.01249 C -0.01702 -0.0206 -0.02084 -0.03101 -0.02813 -0.03749 C -0.0316 -0.04652 -0.03629 -0.05208 -0.04063 -0.06041 C -0.05191 -0.08147 -0.06511 -0.09953 -0.07813 -0.11874 C -0.08664 -0.13124 -0.0981 -0.15069 -0.10938 -0.15833 C -0.12066 -0.18101 -0.14098 -0.19073 -0.15782 -0.20416 C -0.16528 -0.21018 -0.18924 -0.22777 -0.19532 -0.22916 C -0.20678 -0.23171 -0.21823 -0.23495 -0.22969 -0.23749 C -0.25695 -0.23657 -0.28525 -0.24259 -0.31112 -0.23124 C -0.32032 -0.22708 -0.32969 -0.22291 -0.33907 -0.21874 C -0.34219 -0.21735 -0.34862 -0.21458 -0.34862 -0.21458 C -0.35053 -0.21249 -0.35261 -0.20995 -0.35469 -0.20833 C -0.36355 -0.20254 -0.35851 -0.21064 -0.3658 -0.20208 C -0.37865 -0.18634 -0.3816 -0.1787 -0.39063 -0.16041 C -0.39271 -0.13819 -0.39671 -0.11597 -0.40018 -0.09374 C -0.4007 -0.01851 -0.39393 0.0595 -0.40782 0.13334 C -0.41042 0.18751 -0.41632 0.2426 -0.4375 0.28959 C -0.44185 0.29931 -0.44549 0.31065 -0.45157 0.31876 C -0.45938 0.32917 -0.46962 0.3382 -0.47813 0.34792 C -0.49306 0.36413 -0.50608 0.38519 -0.525 0.39376 C -0.53646 0.40903 -0.56025 0.41853 -0.57657 0.42292 C -0.58612 0.422 -0.59601 0.42385 -0.60487 0.41853 C -0.61407 0.4132 -0.62171 0.39445 -0.62657 0.38334 C -0.63768 0.35718 -0.64688 0.33103 -0.65625 0.30394 C -0.66303 0.2845 -0.66476 0.26065 -0.66875 0.23959 C -0.66928 0.23334 -0.66962 0.22709 -0.67032 0.22084 C -0.67119 0.2139 -0.67275 0.20695 -0.67344 0.20001 C -0.67726 0.1639 -0.67778 0.12709 -0.68438 0.09167 C -0.68889 0.03774 -0.68073 0.01505 -0.66407 -0.02916 C -0.65938 -0.04143 -0.65382 -0.05393 -0.65 -0.06666 C -0.64792 -0.0736 -0.64375 -0.08749 -0.64375 -0.08749 C -0.64028 -0.12453 -0.63247 -0.16388 -0.66563 -0.17499 C -0.68629 -0.17337 -0.68941 -0.17384 -0.70469 -0.16874 C -0.70782 -0.16597 -0.71077 -0.16272 -0.71407 -0.16041 C -0.71615 -0.15902 -0.71841 -0.15786 -0.72032 -0.15624 C -0.729 -0.14907 -0.72466 -0.15092 -0.73282 -0.14166 C -0.74185 -0.13147 -0.75157 -0.12198 -0.76094 -0.11249 C -0.76303 -0.11041 -0.76389 -0.10671 -0.76563 -0.10416 C -0.77153 -0.09513 -0.77726 -0.08634 -0.78438 -0.07916 C -0.78924 -0.06643 -0.79514 -0.05717 -0.80157 -0.04583 C -0.8033 -0.03865 -0.8066 -0.0324 -0.80782 -0.02499 C -0.81146 -0.003 -0.80747 -0.02036 -0.81094 -0.00624 C -0.81303 0.03913 -0.80955 0.08218 -0.80625 0.12709 C -0.80799 0.14723 -0.81233 0.17223 -0.81719 0.19167 C -0.81615 0.21575 -0.81407 0.23658 -0.8125 0.26042 C -0.81372 0.27431 -0.81129 0.28751 -0.82344 0.28751 " pathEditMode="relative" ptsTypes="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987824" y="332656"/>
            <a:ext cx="2304256" cy="5400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HALKÇILIK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755576" y="1412776"/>
            <a:ext cx="7344816" cy="415498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/>
              <a:t>Verilen ilke ile aşağıdaki inkılaplardan hangisi  arasında ilişki kurulamaz?</a:t>
            </a:r>
          </a:p>
          <a:p>
            <a:endParaRPr lang="tr-TR" sz="2400" dirty="0"/>
          </a:p>
          <a:p>
            <a:r>
              <a:rPr lang="tr-TR" sz="2400" dirty="0" smtClean="0"/>
              <a:t>A- Medeni Kanun’un  kabul edilmesi</a:t>
            </a:r>
          </a:p>
          <a:p>
            <a:endParaRPr lang="tr-TR" sz="2400" dirty="0"/>
          </a:p>
          <a:p>
            <a:r>
              <a:rPr lang="tr-TR" sz="2400" dirty="0" smtClean="0"/>
              <a:t>B- Kadınlara seçme ve  seçilme hakkının  verilmesi</a:t>
            </a:r>
          </a:p>
          <a:p>
            <a:endParaRPr lang="tr-TR" sz="2400" dirty="0"/>
          </a:p>
          <a:p>
            <a:r>
              <a:rPr lang="tr-TR" sz="2400" dirty="0" smtClean="0"/>
              <a:t>C- Saltanatın  kaldırılması</a:t>
            </a:r>
          </a:p>
          <a:p>
            <a:endParaRPr lang="tr-TR" sz="2400" dirty="0"/>
          </a:p>
          <a:p>
            <a:r>
              <a:rPr lang="tr-TR" sz="2400" dirty="0" smtClean="0"/>
              <a:t>D- Aşar  vergisinin   kaldırılması</a:t>
            </a:r>
          </a:p>
          <a:p>
            <a:endParaRPr lang="tr-TR" sz="2400" dirty="0"/>
          </a:p>
        </p:txBody>
      </p:sp>
      <p:sp>
        <p:nvSpPr>
          <p:cNvPr id="6" name="4-Nokta Yıldız 5"/>
          <p:cNvSpPr/>
          <p:nvPr/>
        </p:nvSpPr>
        <p:spPr>
          <a:xfrm>
            <a:off x="7452320" y="404664"/>
            <a:ext cx="648072" cy="648072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88726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6531E-6 C -0.00555 -0.00139 -0.01389 -0.00625 -0.0184 -0.01134 C -0.02726 -0.02128 -0.02014 -0.01689 -0.0283 -0.02082 C -0.03021 -0.02267 -0.03229 -0.02429 -0.03385 -0.02637 C -0.03507 -0.02799 -0.03542 -0.03053 -0.03663 -0.03192 C -0.0408 -0.03654 -0.04323 -0.03516 -0.04792 -0.0377 C -0.0533 -0.04071 -0.05798 -0.04579 -0.06337 -0.0488 C -0.06944 -0.05227 -0.07673 -0.05389 -0.08316 -0.05643 C -0.08906 -0.05874 -0.09531 -0.06221 -0.10139 -0.06383 C -0.10694 -0.06522 -0.1184 -0.06753 -0.1184 -0.06753 C -0.13958 -0.06684 -0.16059 -0.06684 -0.18177 -0.06568 C -0.19601 -0.06499 -0.21007 -0.05713 -0.22396 -0.05458 C -0.22743 -0.05319 -0.23073 -0.0525 -0.23385 -0.05065 C -0.23767 -0.04857 -0.24531 -0.04325 -0.24531 -0.04325 C -0.24809 -0.03724 -0.24965 -0.03099 -0.25208 -0.02452 C -0.25642 0.00185 -0.25069 -0.02776 -0.25642 -0.00948 C -0.25746 -0.00602 -0.25903 0.00694 -0.2592 0.00925 C -0.25816 0.04186 -0.2559 0.07215 -0.24792 0.10291 C -0.24531 0.12396 -0.23976 0.14408 -0.23663 0.16512 C -0.23385 0.18339 -0.23698 0.16905 -0.23264 0.18755 C -0.23194 0.18941 -0.23107 0.19311 -0.23107 0.19311 C -0.23003 0.20166 -0.22899 0.20953 -0.22673 0.21762 C -0.22812 0.24398 -0.23055 0.27775 -0.23941 0.30203 C -0.24149 0.31406 -0.24566 0.33672 -0.25069 0.34667 C -0.25208 0.3543 -0.2526 0.36031 -0.25642 0.36586 C -0.26007 0.3802 -0.26649 0.39292 -0.27604 0.40148 C -0.28107 0.41397 -0.28663 0.42414 -0.29462 0.43339 C -0.29653 0.4357 -0.2993 0.43663 -0.30139 0.43894 C -0.30451 0.44241 -0.30625 0.44796 -0.30989 0.45027 C -0.3243 0.45953 -0.33767 0.46484 -0.35364 0.46716 C -0.37587 0.46577 -0.39687 0.46577 -0.41701 0.45212 C -0.43125 0.44264 -0.44236 0.42553 -0.45642 0.41651 C -0.46493 0.40495 -0.47309 0.39361 -0.48038 0.38089 C -0.49444 0.35638 -0.49965 0.32539 -0.50989 0.29833 C -0.51944 0.27266 -0.51597 0.28353 -0.52118 0.26642 C -0.52326 0.25162 -0.52726 0.23774 -0.52969 0.22317 C -0.53177 0.21022 -0.53194 0.19704 -0.53385 0.18385 C -0.53542 0.17252 -0.53715 0.15957 -0.53941 0.14824 C -0.5401 0.14431 -0.54236 0.13691 -0.54236 0.13691 C -0.54479 0.11702 -0.54826 0.09759 -0.55642 0.08048 C -0.55937 0.06475 -0.55538 0.07978 -0.56198 0.06938 C -0.56528 0.06429 -0.56736 0.05781 -0.57066 0.05249 C -0.57326 0.04209 -0.57014 0.05111 -0.57604 0.04116 C -0.58142 0.03214 -0.58246 0.02405 -0.5901 0.02058 C -0.59757 0.0111 -0.58732 0.02289 -0.59861 0.01503 C -0.59982 0.0141 -0.60017 0.01202 -0.60139 0.0111 C -0.60798 0.00578 -0.61649 0.00092 -0.62396 -0.00185 C -0.62778 -0.00324 -0.63142 -0.0044 -0.63524 -0.00578 C -0.63715 -0.00648 -0.64097 -0.00763 -0.64097 -0.00763 C -0.66736 -0.00578 -0.67482 -0.00532 -0.69583 0.01295 C -0.69913 0.01572 -0.70069 0.02266 -0.70278 0.02613 C -0.70781 0.03399 -0.71701 0.0481 -0.72396 0.05434 C -0.72656 0.06452 -0.73472 0.07377 -0.73941 0.08256 C -0.74583 0.09482 -0.74861 0.108 -0.75208 0.12187 C -0.75434 0.13043 -0.75451 0.13945 -0.75642 0.14824 C -0.75729 0.15194 -0.7592 0.15934 -0.7592 0.15934 C -0.75972 0.16304 -0.75989 0.16697 -0.76059 0.17067 C -0.76128 0.1746 -0.76337 0.182 -0.76337 0.182 C -0.76719 0.22941 -0.77222 0.31059 -0.76337 0.35823 C -0.76406 0.39292 -0.76319 0.42322 -0.76771 0.45582 C -0.76875 0.46276 -0.77048 0.46947 -0.77187 0.47641 C -0.77257 0.48034 -0.77378 0.48404 -0.77465 0.48774 C -0.77517 0.48959 -0.77604 0.49329 -0.77604 0.49329 C -0.77396 0.50717 -0.77708 0.50277 -0.76476 0.50277 L -0.75642 0.50092 " pathEditMode="relative" ptsTypes="fffffffffffffffffffffffffffffffffffffffffffffffffffffffffffffffAA">
                                      <p:cBhvr>
                                        <p:cTn id="6" dur="4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" y="260648"/>
            <a:ext cx="1506458" cy="1943817"/>
          </a:xfrm>
          <a:prstGeom prst="rect">
            <a:avLst/>
          </a:prstGeom>
        </p:spPr>
      </p:pic>
      <p:sp>
        <p:nvSpPr>
          <p:cNvPr id="3" name="Oval Belirtme Çizgisi 2"/>
          <p:cNvSpPr/>
          <p:nvPr/>
        </p:nvSpPr>
        <p:spPr>
          <a:xfrm>
            <a:off x="2843808" y="404664"/>
            <a:ext cx="3240360" cy="1224136"/>
          </a:xfrm>
          <a:prstGeom prst="wedgeEllipseCallout">
            <a:avLst>
              <a:gd name="adj1" fmla="val -71751"/>
              <a:gd name="adj2" fmla="val 451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Atatürk inkılaplarına sahip çıkmanın amacı nedir?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539552" y="2492896"/>
            <a:ext cx="7416824" cy="317009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dirty="0" smtClean="0"/>
              <a:t>Aşağıdaki ifadelerden hangisi yanlıştır?</a:t>
            </a:r>
          </a:p>
          <a:p>
            <a:endParaRPr lang="tr-TR" sz="2000" dirty="0"/>
          </a:p>
          <a:p>
            <a:r>
              <a:rPr lang="tr-TR" sz="2000" dirty="0" smtClean="0"/>
              <a:t>A- Çağdaş  ülkeler arasına  katılmak</a:t>
            </a:r>
          </a:p>
          <a:p>
            <a:endParaRPr lang="tr-TR" sz="2000" dirty="0"/>
          </a:p>
          <a:p>
            <a:r>
              <a:rPr lang="tr-TR" sz="2000" dirty="0" smtClean="0"/>
              <a:t>B- Milletin refah seviyesini yükseltmek</a:t>
            </a:r>
          </a:p>
          <a:p>
            <a:endParaRPr lang="tr-TR" sz="2000" dirty="0"/>
          </a:p>
          <a:p>
            <a:r>
              <a:rPr lang="tr-TR" sz="2000" dirty="0" smtClean="0"/>
              <a:t>C- Milli birlik ve beraberliği korumak</a:t>
            </a:r>
          </a:p>
          <a:p>
            <a:endParaRPr lang="tr-TR" sz="2000" dirty="0"/>
          </a:p>
          <a:p>
            <a:r>
              <a:rPr lang="tr-TR" sz="2000" dirty="0" smtClean="0"/>
              <a:t>D- Aynı görüşe sahip insanları bir araya  getirmek.</a:t>
            </a:r>
          </a:p>
          <a:p>
            <a:endParaRPr lang="tr-TR" sz="2000" dirty="0"/>
          </a:p>
        </p:txBody>
      </p:sp>
      <p:sp>
        <p:nvSpPr>
          <p:cNvPr id="5" name="4-Nokta Yıldız 4"/>
          <p:cNvSpPr/>
          <p:nvPr/>
        </p:nvSpPr>
        <p:spPr>
          <a:xfrm>
            <a:off x="7020272" y="548680"/>
            <a:ext cx="576064" cy="683876"/>
          </a:xfrm>
          <a:prstGeom prst="star4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09195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9.89824E-7 C -0.00746 -0.0148 -0.00712 -0.01156 -0.0184 -0.02058 C -0.02274 -0.02405 -0.02673 -0.02821 -0.03107 -0.03191 C -0.03732 -0.03723 -0.04774 -0.0377 -0.05503 -0.03932 C -0.07899 -0.03816 -0.0967 -0.03747 -0.1184 -0.02821 C -0.12274 -0.02197 -0.12916 -0.02128 -0.13524 -0.01873 C -0.13993 -0.01665 -0.14705 -0.01018 -0.15208 -0.0074 C -0.15451 0.00116 -0.16146 0.00463 -0.16632 0.01133 C -0.16875 0.02012 -0.17378 0.02729 -0.17604 0.03562 C -0.17864 0.04579 -0.18142 0.05666 -0.18594 0.06568 C -0.18784 0.07493 -0.1901 0.08048 -0.19462 0.08811 C -0.19757 0.10569 -0.20486 0.11957 -0.21146 0.13506 C -0.21441 0.14246 -0.21666 0.15032 -0.21979 0.15749 C -0.22274 0.16374 -0.22552 0.17021 -0.2283 0.17646 C -0.23628 0.19519 -0.25017 0.20907 -0.26198 0.22317 C -0.26423 0.22549 -0.26597 0.22803 -0.26771 0.2308 C -0.26979 0.23381 -0.271 0.23728 -0.27326 0.24006 C -0.27725 0.24491 -0.28177 0.24884 -0.28611 0.25324 C -0.29392 0.26133 -0.30017 0.2722 -0.3085 0.2796 C -0.32899 0.29764 -0.35399 0.30967 -0.37604 0.32447 C -0.37934 0.32655 -0.38142 0.33094 -0.38455 0.33395 C -0.38715 0.33626 -0.3901 0.33765 -0.39305 0.3395 C -0.39531 0.34089 -0.39791 0.34158 -0.4 0.34343 C -0.40955 0.35153 -0.41719 0.36101 -0.42812 0.36586 C -0.43715 0.3772 -0.42309 0.36078 -0.43663 0.37142 C -0.43837 0.3728 -0.43923 0.37558 -0.4408 0.3772 C -0.45087 0.38807 -0.4618 0.3994 -0.47326 0.40703 C -0.47482 0.40888 -0.47587 0.41119 -0.4776 0.41281 C -0.48055 0.41628 -0.48455 0.41836 -0.48732 0.42206 C -0.49496 0.43224 -0.50399 0.44195 -0.51128 0.45213 C -0.51302 0.45444 -0.51371 0.45745 -0.51545 0.45976 C -0.51996 0.46554 -0.52517 0.46947 -0.52969 0.47479 C -0.54062 0.48774 -0.55243 0.50185 -0.56475 0.51226 C -0.57153 0.52521 -0.58472 0.5303 -0.59444 0.53839 C -0.60607 0.54787 -0.60139 0.54741 -0.61267 0.55342 C -0.62517 0.56013 -0.63854 0.56452 -0.65069 0.57216 C -0.66389 0.58048 -0.67569 0.59089 -0.6901 0.59482 C -0.69548 0.59944 -0.70156 0.60014 -0.70712 0.60407 C -0.72222 0.61471 -0.73715 0.61841 -0.75364 0.6228 C -0.76163 0.6272 -0.76284 0.63228 -0.76771 0.6228 C -0.76719 0.61031 -0.76719 0.59783 -0.76632 0.58534 C -0.76614 0.5821 -0.7651 0.57909 -0.76475 0.57609 C -0.76198 0.55296 -0.76545 0.56915 -0.76059 0.54972 C -0.76007 0.54787 -0.7592 0.54417 -0.7592 0.54417 C -0.75746 0.53006 -0.75399 0.51827 -0.75069 0.50463 C -0.7434 0.47387 -0.73524 0.44357 -0.72812 0.41281 C -0.72413 0.39547 -0.71701 0.37951 -0.71284 0.36216 C -0.71076 0.34713 -0.70989 0.33141 -0.70573 0.31684 C -0.70087 0.27706 -0.69462 0.23751 -0.69166 0.19704 C -0.69271 0.14477 -0.69496 0.09713 -0.69305 0.0451 C -0.69253 0.03122 -0.69028 0.02081 -0.68316 0.01133 C -0.67725 -0.00486 -0.68403 0.01041 -0.67604 9.89824E-7 C -0.6743 -0.00208 -0.67326 -0.00486 -0.67187 -0.0074 C -0.67083 -0.00925 -0.67031 -0.01156 -0.66909 -0.01318 C -0.66319 -0.02105 -0.65538 -0.02706 -0.64791 -0.03191 C -0.64219 -0.03955 -0.63594 -0.04487 -0.62812 -0.04695 C -0.62066 -0.05365 -0.62413 -0.05227 -0.60989 -0.0488 C -0.60694 -0.0481 -0.60139 -0.0451 -0.60139 -0.0451 C -0.59653 -0.03839 -0.59114 -0.03608 -0.58594 -0.03006 C -0.55833 0.00139 -0.52621 0.02382 -0.49444 0.04695 C -0.44427 0.08349 -0.50312 0.05805 -0.4408 0.08811 C -0.39323 0.11101 -0.39826 0.10569 -0.35642 0.11818 C -0.31771 0.12974 -0.27795 0.1457 -0.23802 0.14824 C -0.20104 0.15056 -0.16389 0.1494 -0.12673 0.15009 C -0.05729 0.15634 -0.09982 0.15402 -2.77778E-7 0.15194 C 0.0158 0.1494 0.02518 0.1487 0.04219 0.15009 C 0.04775 0.15194 0.05226 0.15518 0.05764 0.15749 C 0.05868 0.15934 0.0599 0.16119 0.06059 0.16327 C 0.06181 0.16674 0.06337 0.17438 0.06337 0.17438 C 0.06129 0.2086 0.0533 0.23312 0.0408 0.26272 C 0.0316 0.28446 0.02118 0.30527 0.01129 0.32655 C 0.0092 0.33094 0.00538 0.33349 0.00278 0.33765 C -0.00416 0.34852 -0.01041 0.36008 -0.01701 0.37142 C -0.03125 0.3957 -0.05312 0.41721 -0.07048 0.43895 C -0.09444 0.46901 -0.11944 0.49838 -0.15087 0.51411 C -0.17344 0.52567 -0.20156 0.52081 -0.22396 0.52151 C -0.24861 0.52081 -0.28837 0.52775 -0.31406 0.50856 C -0.31944 0.50463 -0.32448 0.49977 -0.32986 0.49537 C -0.33281 0.49283 -0.33715 0.49144 -0.33941 0.48774 C -0.34896 0.47317 -0.36041 0.46022 -0.37187 0.44843 C -0.38923 0.43062 -0.41128 0.41512 -0.42812 0.39593 C -0.43993 0.38252 -0.44948 0.37142 -0.46215 0.36031 C -0.4658 0.35708 -0.46892 0.35199 -0.47326 0.35083 C -0.47899 0.34944 -0.48455 0.34783 -0.4901 0.34528 C -0.49809 0.34598 -0.50625 0.34598 -0.51406 0.34713 C -0.51909 0.34783 -0.51875 0.35014 -0.52257 0.35453 C -0.52986 0.36309 -0.5368 0.37211 -0.54375 0.3809 C -0.54861 0.39315 -0.55451 0.40449 -0.5592 0.41651 C -0.56649 0.43501 -0.57205 0.45352 -0.58038 0.47086 C -0.58472 0.48011 -0.58698 0.48959 -0.59305 0.49722 C -0.59618 0.50971 -0.59184 0.49491 -0.6 0.51041 C -0.60087 0.51203 -0.60052 0.51434 -0.60139 0.51596 C -0.60243 0.51781 -0.60434 0.51827 -0.60573 0.51966 C -0.61423 0.52914 -0.61909 0.53191 -0.62969 0.53654 C -0.63159 0.53747 -0.63333 0.53932 -0.63524 0.54024 C -0.63698 0.54117 -0.63889 0.54163 -0.64097 0.54232 C -0.64357 0.54348 -0.6493 0.54602 -0.6493 0.54602 C -0.65955 0.55574 -0.66736 0.56452 -0.67604 0.57609 C -0.68194 0.58395 -0.68246 0.58418 -0.68732 0.59089 C -0.68819 0.59228 -0.68889 0.59436 -0.6901 0.59482 C -0.69496 0.5969 -0.6993 0.60083 -0.70434 0.60222 C -0.70955 0.60361 -0.71458 0.60453 -0.71979 0.60592 C -0.72465 0.61055 -0.72222 0.60985 -0.72673 0.60985 " pathEditMode="relative" ptsTypes="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49936" y="675547"/>
            <a:ext cx="2304256" cy="5040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 smtClean="0"/>
              <a:t>I- Ulusal birlik ve beraberlik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1043608" y="1448343"/>
            <a:ext cx="2304256" cy="5040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 smtClean="0"/>
              <a:t>II- Eşitlik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43608" y="2266286"/>
            <a:ext cx="2304256" cy="5040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 smtClean="0"/>
              <a:t>III- Ulusal egemenlik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4283968" y="2204864"/>
            <a:ext cx="2304256" cy="5040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 smtClean="0"/>
              <a:t>c-Halkçılık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4283968" y="1448343"/>
            <a:ext cx="2304256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 smtClean="0"/>
              <a:t>b- Milliyetçilik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4283968" y="675547"/>
            <a:ext cx="2304256" cy="5040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 smtClean="0"/>
              <a:t>a- Cumhuriyetçilik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1043608" y="3284984"/>
            <a:ext cx="66967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Verilen ilkelerin bütünleyici ilkeleriyle eşleştirilmesi  aşağıdakilerden  hangisinde doğrudur?</a:t>
            </a:r>
          </a:p>
          <a:p>
            <a:endParaRPr lang="tr-TR" sz="2400" b="1" dirty="0"/>
          </a:p>
          <a:p>
            <a:r>
              <a:rPr lang="tr-TR" sz="2400" b="1" dirty="0" smtClean="0"/>
              <a:t>A- 1-b , II- c  , III- a                 B- I- c , II- a  , III- b</a:t>
            </a:r>
          </a:p>
          <a:p>
            <a:endParaRPr lang="tr-TR" sz="2400" b="1" dirty="0"/>
          </a:p>
          <a:p>
            <a:endParaRPr lang="tr-TR" sz="2400" b="1" dirty="0" smtClean="0"/>
          </a:p>
          <a:p>
            <a:r>
              <a:rPr lang="tr-TR" sz="2400" b="1" dirty="0" smtClean="0"/>
              <a:t>C- I- a , II- b , III- c                   D- I-b,  II-a , III- c</a:t>
            </a:r>
            <a:endParaRPr lang="tr-TR" sz="2400" b="1" dirty="0"/>
          </a:p>
        </p:txBody>
      </p:sp>
      <p:sp>
        <p:nvSpPr>
          <p:cNvPr id="9" name="4-Nokta Yıldız 8"/>
          <p:cNvSpPr/>
          <p:nvPr/>
        </p:nvSpPr>
        <p:spPr>
          <a:xfrm>
            <a:off x="7740352" y="675547"/>
            <a:ext cx="457200" cy="504056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02691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77521E-7 C -0.00573 -0.00717 -0.01146 -0.01249 -0.01841 -0.01688 C -0.02552 -0.02636 -0.03421 -0.0333 -0.04375 -0.03747 C -0.0507 -0.04394 -0.06077 -0.04695 -0.0691 -0.0488 C -0.079 -0.0555 -0.07032 -0.05065 -0.08455 -0.05435 C -0.10278 -0.0592 -0.12118 -0.06267 -0.13959 -0.06753 C -0.179 -0.06522 -0.20625 -0.05805 -0.24236 -0.03747 C -0.24584 -0.03562 -0.24931 -0.03446 -0.25226 -0.03192 C -0.28247 -0.00509 -0.31216 0.02868 -0.33247 0.06938 C -0.34844 0.10129 -0.35122 0.14894 -0.35521 0.18571 C -0.35417 0.21716 -0.35452 0.23219 -0.34792 0.25879 C -0.3448 0.28793 -0.33507 0.3136 -0.3283 0.34135 C -0.32518 0.37789 -0.32136 0.4142 -0.3158 0.45028 C -0.31129 0.47849 -0.30521 0.50648 -0.30157 0.53469 C -0.30226 0.5481 -0.304 0.57401 -0.3099 0.58719 C -0.31164 0.59089 -0.31493 0.5932 -0.31702 0.59667 C -0.32309 0.60685 -0.32761 0.61771 -0.33525 0.62673 C -0.34636 0.63992 -0.33559 0.62558 -0.34653 0.63599 C -0.36007 0.6487 -0.37153 0.65888 -0.38594 0.6679 C -0.40105 0.67715 -0.41389 0.69403 -0.42969 0.70166 C -0.44098 0.70698 -0.46476 0.71253 -0.47761 0.71277 C -0.50955 0.71415 -0.54132 0.71415 -0.57327 0.71485 C -0.59966 0.72225 -0.62674 0.72965 -0.65365 0.73358 C -0.67223 0.73242 -0.6908 0.73196 -0.70868 0.7241 C -0.72049 0.71878 -0.72969 0.70837 -0.74098 0.70166 C -0.74358 0.70005 -0.74653 0.69958 -0.74931 0.69796 C -0.75226 0.69635 -0.75486 0.69403 -0.75782 0.69218 C -0.76962 0.68478 -0.78282 0.68062 -0.79445 0.67345 C -0.80452 0.66697 -0.81372 0.65796 -0.82257 0.64917 C -0.82969 0.642 -0.84132 0.63136 -0.84514 0.6191 C -0.84775 0.61101 -0.85 0.60315 -0.85226 0.59482 C -0.85296 0.58788 -0.85504 0.58094 -0.85504 0.57401 C -0.85504 0.56267 -0.85469 0.55111 -0.85365 0.54024 C -0.85191 0.52313 -0.83403 0.48612 -0.82118 0.48034 C -0.8125 0.47132 -0.80938 0.47248 -0.79861 0.47664 C -0.79115 0.48404 -0.7823 0.48728 -0.77327 0.48959 C -0.76389 0.4963 -0.75313 0.49815 -0.74375 0.50463 C -0.72379 0.51827 -0.70434 0.53469 -0.68177 0.53839 C -0.66927 0.54302 -0.6566 0.54579 -0.64375 0.54787 C -0.629 0.55342 -0.61372 0.55967 -0.59861 0.5629 C -0.59028 0.56475 -0.57327 0.5666 -0.57327 0.5666 C -0.55625 0.57192 -0.53664 0.57609 -0.5198 0.58349 C -0.504 0.59043 -0.48941 0.60268 -0.47327 0.60777 C -0.45834 0.61263 -0.44219 0.61355 -0.42691 0.61725 C -0.41268 0.62072 -0.39896 0.62581 -0.38455 0.62835 C -0.35851 0.6413 -0.38872 0.6272 -0.36059 0.63784 C -0.3507 0.64154 -0.34271 0.64685 -0.33247 0.64917 C -0.31059 0.6605 -0.28664 0.6679 -0.26337 0.6716 C -0.25625 0.67276 -0.24931 0.67322 -0.24236 0.6753 C -0.23872 0.67646 -0.23108 0.67923 -0.23108 0.67923 C -0.22882 0.679 -0.21164 0.67854 -0.20591 0.6753 C -0.18924 0.66628 -0.17726 0.645 -0.16337 0.63043 C -0.15921 0.62604 -0.15782 0.61795 -0.15365 0.61355 C -0.13212 0.59043 -0.12518 0.57886 -0.11129 0.54394 C -0.10625 0.53145 -0.09844 0.52081 -0.09306 0.50833 C -0.08525 0.49052 -0.07865 0.47086 -0.07188 0.45213 C -0.06962 0.43339 -0.06702 0.41466 -0.06493 0.39593 C -0.06511 0.38853 -0.05973 0.34112 -0.07049 0.34528 C -0.07622 0.34759 -0.07552 0.35176 -0.079 0.35638 C -0.08507 0.36448 -0.09098 0.37327 -0.09723 0.3809 C -0.10539 0.39084 -0.11094 0.40402 -0.1198 0.41281 C -0.12361 0.41651 -0.12778 0.41952 -0.13108 0.42391 C -0.15226 0.45213 -0.14514 0.44935 -0.16337 0.47086 C -0.1882 0.50023 -0.2132 0.52983 -0.23802 0.55897 C -0.25747 0.58141 -0.27257 0.60985 -0.29462 0.62835 C -0.31198 0.64362 -0.33143 0.65518 -0.34931 0.66975 C -0.379 0.69426 -0.4191 0.7271 -0.45365 0.73358 C -0.46632 0.73242 -0.479 0.7315 -0.49167 0.72988 C -0.49653 0.72919 -0.49966 0.72618 -0.50434 0.7241 C -0.51615 0.71878 -0.52778 0.71253 -0.53959 0.70722 C -0.55782 0.69889 -0.57396 0.69195 -0.59167 0.6827 C -0.59966 0.679 -0.60799 0.67669 -0.6158 0.6716 C -0.629 0.66258 -0.6448 0.65217 -0.65921 0.64732 C -0.66806 0.62882 -0.67605 0.61841 -0.69167 0.6117 C -0.69948 0.6043 -0.70643 0.59482 -0.71563 0.59089 C -0.71858 0.58811 -0.72084 0.58418 -0.72396 0.58164 C -0.73039 0.57632 -0.73559 0.57377 -0.74254 0.57031 C -0.74827 0.56267 -0.75 0.55643 -0.75226 0.54602 C -0.74827 0.5407 -0.7507 0.54209 -0.74514 0.54209 " pathEditMode="relative" ptsTypes="ffffffffffffffffffffffffffffffffffffffffffffffffffffffffffffffffffffffffffffffA">
                                      <p:cBhvr>
                                        <p:cTn id="6" dur="6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</TotalTime>
  <Words>796</Words>
  <PresentationFormat>Ekran Gösterisi (4:3)</PresentationFormat>
  <Paragraphs>204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ATATÜRKÇÜLÜK ÜNİTESİ TEST SUNU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2014-04-09T05:10:21Z</dcterms:created>
  <dcterms:modified xsi:type="dcterms:W3CDTF">2016-12-20T16:27:40Z</dcterms:modified>
  <cp:category>www.sorubak.com</cp:category>
</cp:coreProperties>
</file>