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20" autoAdjust="0"/>
    <p:restoredTop sz="94640" autoAdjust="0"/>
  </p:normalViewPr>
  <p:slideViewPr>
    <p:cSldViewPr>
      <p:cViewPr varScale="1">
        <p:scale>
          <a:sx n="86" d="100"/>
          <a:sy n="86" d="100"/>
        </p:scale>
        <p:origin x="-1056" y="-90"/>
      </p:cViewPr>
      <p:guideLst>
        <p:guide orient="horz" pos="2160"/>
        <p:guide pos="2880"/>
      </p:guideLst>
    </p:cSldViewPr>
  </p:slideViewPr>
  <p:outlineViewPr>
    <p:cViewPr>
      <p:scale>
        <a:sx n="33" d="100"/>
        <a:sy n="33" d="100"/>
      </p:scale>
      <p:origin x="42" y="810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17" name="Footer Placeholder 16"/>
          <p:cNvSpPr>
            <a:spLocks noGrp="1"/>
          </p:cNvSpPr>
          <p:nvPr>
            <p:ph type="ftr" sz="quarter" idx="11"/>
          </p:nvPr>
        </p:nvSpPr>
        <p:spPr/>
        <p:txBody>
          <a:bodyPr/>
          <a:lstStyle/>
          <a:p>
            <a:endParaRPr lang="tr-TR"/>
          </a:p>
        </p:txBody>
      </p:sp>
      <p:sp>
        <p:nvSpPr>
          <p:cNvPr id="29" name="Slide Number Placeholder 28"/>
          <p:cNvSpPr>
            <a:spLocks noGrp="1"/>
          </p:cNvSpPr>
          <p:nvPr>
            <p:ph type="sldNum" sz="quarter" idx="12"/>
          </p:nvPr>
        </p:nvSpPr>
        <p:spPr/>
        <p:txBody>
          <a:bodyPr/>
          <a:lstStyle/>
          <a:p>
            <a:fld id="{6C9AD7A1-5B2C-4154-8297-413406F11893}" type="slidenum">
              <a:rPr lang="tr-TR" smtClean="0"/>
              <a:pPr/>
              <a:t>‹#›</a:t>
            </a:fld>
            <a:endParaRPr lang="tr-TR"/>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a:xfrm>
            <a:off x="7924800" y="6416675"/>
            <a:ext cx="762000" cy="365125"/>
          </a:xfrm>
        </p:spPr>
        <p:txBody>
          <a:bodyPr/>
          <a:lstStyle/>
          <a:p>
            <a:fld id="{6C9AD7A1-5B2C-4154-8297-413406F11893}"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843DDF9-A916-4C49-AE0C-0D54CA78B529}" type="datetimeFigureOut">
              <a:rPr lang="tr-TR" smtClean="0"/>
              <a:pPr/>
              <a:t>23.09.2016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C9AD7A1-5B2C-4154-8297-413406F11893}"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A843DDF9-A916-4C49-AE0C-0D54CA78B529}" type="datetimeFigureOut">
              <a:rPr lang="tr-TR" smtClean="0"/>
              <a:pPr/>
              <a:t>23.09.2016</a:t>
            </a:fld>
            <a:endParaRPr lang="tr-TR"/>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tr-TR"/>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C9AD7A1-5B2C-4154-8297-413406F11893}"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71556" y="3886216"/>
            <a:ext cx="8229600" cy="1828800"/>
          </a:xfrm>
        </p:spPr>
        <p:txBody>
          <a:bodyPr/>
          <a:lstStyle/>
          <a:p>
            <a:r>
              <a:rPr lang="tr-TR" dirty="0" smtClean="0"/>
              <a:t>Atatürk’ün ANILARI</a:t>
            </a:r>
            <a:endParaRPr lang="tr-TR" dirty="0"/>
          </a:p>
        </p:txBody>
      </p:sp>
      <p:pic>
        <p:nvPicPr>
          <p:cNvPr id="4" name="Picture 3" descr="images (2).jpg"/>
          <p:cNvPicPr>
            <a:picLocks noChangeAspect="1"/>
          </p:cNvPicPr>
          <p:nvPr/>
        </p:nvPicPr>
        <p:blipFill>
          <a:blip r:embed="rId2" cstate="print"/>
          <a:stretch>
            <a:fillRect/>
          </a:stretch>
        </p:blipFill>
        <p:spPr>
          <a:xfrm>
            <a:off x="3571868" y="571480"/>
            <a:ext cx="2432882" cy="35268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 (4).jpg"/>
          <p:cNvPicPr>
            <a:picLocks noChangeAspect="1"/>
          </p:cNvPicPr>
          <p:nvPr/>
        </p:nvPicPr>
        <p:blipFill>
          <a:blip r:embed="rId2" cstate="print"/>
          <a:stretch>
            <a:fillRect/>
          </a:stretch>
        </p:blipFill>
        <p:spPr>
          <a:xfrm>
            <a:off x="-76220" y="2928934"/>
            <a:ext cx="1790700" cy="2132856"/>
          </a:xfrm>
          <a:prstGeom prst="ellipse">
            <a:avLst/>
          </a:prstGeom>
          <a:ln>
            <a:noFill/>
          </a:ln>
          <a:effectLst>
            <a:softEdge rad="112500"/>
          </a:effectLst>
        </p:spPr>
      </p:pic>
      <p:sp>
        <p:nvSpPr>
          <p:cNvPr id="2" name="Title 1"/>
          <p:cNvSpPr>
            <a:spLocks noGrp="1"/>
          </p:cNvSpPr>
          <p:nvPr>
            <p:ph type="title"/>
          </p:nvPr>
        </p:nvSpPr>
        <p:spPr>
          <a:xfrm>
            <a:off x="628680" y="-24"/>
            <a:ext cx="8229600" cy="1143000"/>
          </a:xfrm>
        </p:spPr>
        <p:txBody>
          <a:bodyPr>
            <a:normAutofit fontScale="90000"/>
          </a:bodyPr>
          <a:lstStyle/>
          <a:p>
            <a:r>
              <a:rPr lang="tr-TR" sz="3600" dirty="0" smtClean="0"/>
              <a:t>YENİLSEYDİK SORUMLU BEN OLACAKTIM</a:t>
            </a:r>
            <a:r>
              <a:rPr lang="tr-TR" dirty="0" smtClean="0"/>
              <a:t> </a:t>
            </a:r>
            <a:endParaRPr lang="tr-TR" dirty="0"/>
          </a:p>
        </p:txBody>
      </p:sp>
      <p:sp>
        <p:nvSpPr>
          <p:cNvPr id="3" name="Content Placeholder 2"/>
          <p:cNvSpPr>
            <a:spLocks noGrp="1"/>
          </p:cNvSpPr>
          <p:nvPr>
            <p:ph idx="1"/>
          </p:nvPr>
        </p:nvSpPr>
        <p:spPr>
          <a:xfrm>
            <a:off x="642942" y="1000108"/>
            <a:ext cx="8501090" cy="6072230"/>
          </a:xfrm>
        </p:spPr>
        <p:txBody>
          <a:bodyPr>
            <a:noAutofit/>
          </a:bodyPr>
          <a:lstStyle/>
          <a:p>
            <a:pPr marL="468000" algn="ctr">
              <a:lnSpc>
                <a:spcPct val="150000"/>
              </a:lnSpc>
              <a:buNone/>
            </a:pPr>
            <a:r>
              <a:rPr lang="tr-TR" sz="1400" b="1" dirty="0" smtClean="0">
                <a:latin typeface="Tahoma" pitchFamily="34" charset="0"/>
                <a:ea typeface="Tahoma" pitchFamily="34" charset="0"/>
                <a:cs typeface="Tahoma" pitchFamily="34" charset="0"/>
              </a:rPr>
              <a:t>Bir aralık konu İstiklâl Savaşı'na geldi. Dikkat ettim, Binbaşılar dahil her komutanın hangi birliğe komuta ettiğini, nerede bulunduğunu, -bir gün önce olmuş gibi- hatırlıyordu. O savaş ki araç, gereç, personel kıtlığı bugün güç tasavvur edilirdi. Tümenlere binbaşılar, Kolordulara yarbaylar komuta ediyordu! Fakat, bu kadro canını dişine takmış bir ekipti. Var olmak ya da olmamak bu savaşın sonucuna bağlıydı. 30 Ağustos bu ruh haletinin eseriydi. Böyle bir dramı, hem yazarı, hem baş aktörünün ağzından dinlemek müstesna bir mutluluktu. O anılar Ata'yı coşturdukça coşturuyordu. Anlatmalarında abartma yoktu. Ama bu anlatış öylesine canlı, öylesine plastikti ki, hepimiz heyecandan heyecana sürükleniyorduk. Anlatışlarını şöyle bağladı: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İşte büyük zafer böyle ortak bir eserdir. Şerefler de ortaktır.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Bu alçakgönüllülük şaheseriyle konunun kapanacağını tahmin ediyorduk. Bu arada Atatürk bir duraklama yaptı. Sonra içine dönük, adeta kendisiyle konuşur gibi ilave etti: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Ama yenilseydik sorumluluk ortak olmayacak yalnız bana ait olacaktı.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Bu belagat karşısında gözyaşımı tutamadım. Tarihin, zaferleri kendine maleden, yenilgileri ise maiyetine yükleyen sahte kahramanlarını hatırladım. </a:t>
            </a:r>
            <a:r>
              <a:rPr lang="tr-TR" sz="1400" b="1" i="1" dirty="0" smtClean="0">
                <a:latin typeface="Tahoma" pitchFamily="34" charset="0"/>
                <a:ea typeface="Tahoma" pitchFamily="34" charset="0"/>
                <a:cs typeface="Tahoma" pitchFamily="34" charset="0"/>
              </a:rPr>
              <a:t/>
            </a:r>
            <a:br>
              <a:rPr lang="tr-TR" sz="1400" b="1" i="1" dirty="0" smtClean="0">
                <a:latin typeface="Tahoma" pitchFamily="34" charset="0"/>
                <a:ea typeface="Tahoma" pitchFamily="34" charset="0"/>
                <a:cs typeface="Tahoma" pitchFamily="34" charset="0"/>
              </a:rPr>
            </a:br>
            <a:endParaRPr lang="tr-TR" sz="1400" b="1" i="1" dirty="0">
              <a:latin typeface="Tahoma" pitchFamily="34" charset="0"/>
              <a:ea typeface="Tahoma" pitchFamily="34" charset="0"/>
              <a:cs typeface="Tahoma" pitchFamily="34" charset="0"/>
            </a:endParaRP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YANINA ALDIĞI İLK ER </a:t>
            </a:r>
            <a:endParaRPr lang="tr-TR" dirty="0"/>
          </a:p>
        </p:txBody>
      </p:sp>
      <p:sp>
        <p:nvSpPr>
          <p:cNvPr id="3" name="Content Placeholder 2"/>
          <p:cNvSpPr>
            <a:spLocks noGrp="1"/>
          </p:cNvSpPr>
          <p:nvPr>
            <p:ph idx="1"/>
          </p:nvPr>
        </p:nvSpPr>
        <p:spPr>
          <a:xfrm>
            <a:off x="1057308" y="1291608"/>
            <a:ext cx="8229600" cy="4709160"/>
          </a:xfrm>
        </p:spPr>
        <p:txBody>
          <a:bodyPr>
            <a:normAutofit fontScale="77500" lnSpcReduction="20000"/>
          </a:bodyPr>
          <a:lstStyle/>
          <a:p>
            <a:pPr algn="ctr">
              <a:buNone/>
            </a:pPr>
            <a:r>
              <a:rPr lang="tr-TR" b="1" dirty="0" smtClean="0">
                <a:latin typeface="Candara" pitchFamily="34" charset="0"/>
              </a:rPr>
              <a:t>O, Samsun'a çıktığı zaman, üstü başı yırtık, postalları patlamış, silahsız bir er gördü. Yüzünün rengi bakıra dönmüş, yağlan eriyip kemik ve sinir kalmış bu Türk askeri ağlıyordu. O'na sordu: </a:t>
            </a:r>
            <a:r>
              <a:rPr lang="tr-TR" dirty="0" smtClean="0">
                <a:latin typeface="Candara" pitchFamily="34" charset="0"/>
              </a:rPr>
              <a:t/>
            </a:r>
            <a:br>
              <a:rPr lang="tr-TR" dirty="0" smtClean="0">
                <a:latin typeface="Candara" pitchFamily="34" charset="0"/>
              </a:rPr>
            </a:br>
            <a:r>
              <a:rPr lang="tr-TR" b="1" dirty="0" smtClean="0">
                <a:latin typeface="Candara" pitchFamily="34" charset="0"/>
              </a:rPr>
              <a:t>- Asker ağlamaz arkadaş, sen ne ağlıyorsun? </a:t>
            </a:r>
            <a:r>
              <a:rPr lang="tr-TR" dirty="0" smtClean="0">
                <a:latin typeface="Candara" pitchFamily="34" charset="0"/>
              </a:rPr>
              <a:t/>
            </a:r>
            <a:br>
              <a:rPr lang="tr-TR" dirty="0" smtClean="0">
                <a:latin typeface="Candara" pitchFamily="34" charset="0"/>
              </a:rPr>
            </a:br>
            <a:r>
              <a:rPr lang="tr-TR" b="1" dirty="0" smtClean="0">
                <a:latin typeface="Candara" pitchFamily="34" charset="0"/>
              </a:rPr>
              <a:t>Er irkildi, başını kaldırdı. Bu sesi tanıyordu ve bu yüz ona yabancı değildi. Hemen doğruldu ve Anafartalar'daki Komutanını çelik yay gibi selamladı. </a:t>
            </a:r>
            <a:r>
              <a:rPr lang="tr-TR" dirty="0" smtClean="0">
                <a:latin typeface="Candara" pitchFamily="34" charset="0"/>
              </a:rPr>
              <a:t/>
            </a:r>
            <a:br>
              <a:rPr lang="tr-TR" dirty="0" smtClean="0">
                <a:latin typeface="Candara" pitchFamily="34" charset="0"/>
              </a:rPr>
            </a:br>
            <a:r>
              <a:rPr lang="tr-TR" b="1" dirty="0" smtClean="0">
                <a:latin typeface="Candara" pitchFamily="34" charset="0"/>
              </a:rPr>
              <a:t>- Söyle niçin ağlıyorsun? </a:t>
            </a:r>
            <a:r>
              <a:rPr lang="tr-TR" dirty="0" smtClean="0">
                <a:latin typeface="Candara" pitchFamily="34" charset="0"/>
              </a:rPr>
              <a:t/>
            </a:r>
            <a:br>
              <a:rPr lang="tr-TR" dirty="0" smtClean="0">
                <a:latin typeface="Candara" pitchFamily="34" charset="0"/>
              </a:rPr>
            </a:br>
            <a:r>
              <a:rPr lang="tr-TR" b="1" dirty="0" smtClean="0">
                <a:latin typeface="Candara" pitchFamily="34" charset="0"/>
              </a:rPr>
              <a:t>İç Anadolu'nun yanık yürekli çocuğu içini çekti: </a:t>
            </a:r>
            <a:r>
              <a:rPr lang="tr-TR" dirty="0" smtClean="0">
                <a:latin typeface="Candara" pitchFamily="34" charset="0"/>
              </a:rPr>
              <a:t/>
            </a:r>
            <a:br>
              <a:rPr lang="tr-TR" dirty="0" smtClean="0">
                <a:latin typeface="Candara" pitchFamily="34" charset="0"/>
              </a:rPr>
            </a:br>
            <a:r>
              <a:rPr lang="tr-TR" b="1" dirty="0" smtClean="0">
                <a:latin typeface="Candara" pitchFamily="34" charset="0"/>
              </a:rPr>
              <a:t>- Düşman memleketi bastı, hükümet beni terhis etti. Silahımızı elimizden aldı. Toprağıma giren düşmanı ne ile öldüreceğim? Kemal Atatürk, er'in omzuna elini koydu: </a:t>
            </a:r>
            <a:r>
              <a:rPr lang="tr-TR" dirty="0" smtClean="0">
                <a:latin typeface="Candara" pitchFamily="34" charset="0"/>
              </a:rPr>
              <a:t/>
            </a:r>
            <a:br>
              <a:rPr lang="tr-TR" dirty="0" smtClean="0">
                <a:latin typeface="Candara" pitchFamily="34" charset="0"/>
              </a:rPr>
            </a:br>
            <a:r>
              <a:rPr lang="tr-TR" b="1" dirty="0" smtClean="0">
                <a:latin typeface="Candara" pitchFamily="34" charset="0"/>
              </a:rPr>
              <a:t>- Üzülme çocuğum, dedi. Gel benimle! </a:t>
            </a:r>
            <a:r>
              <a:rPr lang="tr-TR" dirty="0" smtClean="0">
                <a:latin typeface="Candara" pitchFamily="34" charset="0"/>
              </a:rPr>
              <a:t/>
            </a:r>
            <a:br>
              <a:rPr lang="tr-TR" dirty="0" smtClean="0">
                <a:latin typeface="Candara" pitchFamily="34" charset="0"/>
              </a:rPr>
            </a:br>
            <a:r>
              <a:rPr lang="tr-TR" b="1" dirty="0" smtClean="0">
                <a:latin typeface="Candara" pitchFamily="34" charset="0"/>
              </a:rPr>
              <a:t>Ve Samsun deposunda giydirilip silahlandırarak yanına aldığı ilk er bu Mehmetçik oldu. </a:t>
            </a:r>
            <a:r>
              <a:rPr lang="tr-TR" dirty="0" smtClean="0">
                <a:latin typeface="Candara" pitchFamily="34" charset="0"/>
              </a:rPr>
              <a:t/>
            </a:r>
            <a:br>
              <a:rPr lang="tr-TR" dirty="0" smtClean="0">
                <a:latin typeface="Candara" pitchFamily="34" charset="0"/>
              </a:rPr>
            </a:br>
            <a:endParaRPr lang="tr-TR" dirty="0">
              <a:latin typeface="Candara" pitchFamily="34" charset="0"/>
            </a:endParaRPr>
          </a:p>
        </p:txBody>
      </p:sp>
      <p:pic>
        <p:nvPicPr>
          <p:cNvPr id="4" name="Picture 3" descr="indir.jpg"/>
          <p:cNvPicPr>
            <a:picLocks noChangeAspect="1"/>
          </p:cNvPicPr>
          <p:nvPr/>
        </p:nvPicPr>
        <p:blipFill>
          <a:blip r:embed="rId2" cstate="print"/>
          <a:stretch>
            <a:fillRect/>
          </a:stretch>
        </p:blipFill>
        <p:spPr>
          <a:xfrm>
            <a:off x="98228" y="1928802"/>
            <a:ext cx="1759128" cy="210942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32" y="274638"/>
            <a:ext cx="8229600" cy="1143000"/>
          </a:xfrm>
        </p:spPr>
        <p:txBody>
          <a:bodyPr>
            <a:normAutofit fontScale="90000"/>
          </a:bodyPr>
          <a:lstStyle/>
          <a:p>
            <a:r>
              <a:rPr lang="tr-TR" dirty="0" smtClean="0"/>
              <a:t>İNANMAYANLAR DA HAKLIYDILAR </a:t>
            </a:r>
            <a:endParaRPr lang="tr-TR" dirty="0"/>
          </a:p>
        </p:txBody>
      </p:sp>
      <p:sp>
        <p:nvSpPr>
          <p:cNvPr id="3" name="Content Placeholder 2"/>
          <p:cNvSpPr>
            <a:spLocks noGrp="1"/>
          </p:cNvSpPr>
          <p:nvPr>
            <p:ph idx="1"/>
          </p:nvPr>
        </p:nvSpPr>
        <p:spPr>
          <a:xfrm>
            <a:off x="842994" y="2005988"/>
            <a:ext cx="8229600" cy="4709160"/>
          </a:xfrm>
        </p:spPr>
        <p:txBody>
          <a:bodyPr>
            <a:normAutofit/>
          </a:bodyPr>
          <a:lstStyle/>
          <a:p>
            <a:pPr>
              <a:buNone/>
            </a:pPr>
            <a:r>
              <a:rPr lang="tr-TR" b="1" dirty="0" smtClean="0">
                <a:latin typeface="Candara" pitchFamily="34" charset="0"/>
              </a:rPr>
              <a:t>Mustafa Kemal realist bir liderdi. Lekelemelerin politika kadrosunu nasıl daraltacağını ve kendisini bir avuç partizan takımı elinde bırakacağını düşünerek, açıkça bir suç işlemiş olanlar dışında yalnız kişisel değerlere saygı gösterdi. Sicil yoklamalarına rağbet etmedi. Bir gün bana: </a:t>
            </a:r>
            <a:r>
              <a:rPr lang="tr-TR" dirty="0" smtClean="0">
                <a:latin typeface="Candara" pitchFamily="34" charset="0"/>
              </a:rPr>
              <a:t/>
            </a:r>
            <a:br>
              <a:rPr lang="tr-TR" dirty="0" smtClean="0">
                <a:latin typeface="Candara" pitchFamily="34" charset="0"/>
              </a:rPr>
            </a:br>
            <a:r>
              <a:rPr lang="tr-TR" b="1" dirty="0" smtClean="0">
                <a:latin typeface="Candara" pitchFamily="34" charset="0"/>
              </a:rPr>
              <a:t>- Kuva-yı Milliye'ye inanmayanlar da inananlar kadar haklı idiler, demişti. </a:t>
            </a:r>
            <a:r>
              <a:rPr lang="tr-TR" dirty="0" smtClean="0">
                <a:latin typeface="Candara" pitchFamily="34" charset="0"/>
              </a:rPr>
              <a:t/>
            </a:r>
            <a:br>
              <a:rPr lang="tr-TR" dirty="0" smtClean="0">
                <a:latin typeface="Candara" pitchFamily="34" charset="0"/>
              </a:rPr>
            </a:br>
            <a:endParaRPr lang="tr-TR" dirty="0">
              <a:latin typeface="Candara" pitchFamily="34" charset="0"/>
            </a:endParaRPr>
          </a:p>
        </p:txBody>
      </p:sp>
      <p:pic>
        <p:nvPicPr>
          <p:cNvPr id="4" name="Picture 3" descr="indir (1).jpg"/>
          <p:cNvPicPr>
            <a:picLocks noChangeAspect="1"/>
          </p:cNvPicPr>
          <p:nvPr/>
        </p:nvPicPr>
        <p:blipFill>
          <a:blip r:embed="rId2" cstate="email"/>
          <a:stretch>
            <a:fillRect/>
          </a:stretch>
        </p:blipFill>
        <p:spPr>
          <a:xfrm>
            <a:off x="162256" y="142852"/>
            <a:ext cx="2123728" cy="14897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7242" y="142852"/>
            <a:ext cx="8229600" cy="1143000"/>
          </a:xfrm>
        </p:spPr>
        <p:txBody>
          <a:bodyPr>
            <a:normAutofit fontScale="90000"/>
          </a:bodyPr>
          <a:lstStyle/>
          <a:p>
            <a:r>
              <a:rPr lang="tr-TR" dirty="0" smtClean="0"/>
              <a:t>TÜRK ORDULARI BAŞKUMANDANIYIM </a:t>
            </a:r>
            <a:endParaRPr lang="tr-TR" dirty="0"/>
          </a:p>
        </p:txBody>
      </p:sp>
      <p:sp>
        <p:nvSpPr>
          <p:cNvPr id="3" name="Content Placeholder 2"/>
          <p:cNvSpPr>
            <a:spLocks noGrp="1"/>
          </p:cNvSpPr>
          <p:nvPr>
            <p:ph idx="1"/>
          </p:nvPr>
        </p:nvSpPr>
        <p:spPr>
          <a:xfrm>
            <a:off x="71406" y="1291608"/>
            <a:ext cx="8929750" cy="4709160"/>
          </a:xfrm>
        </p:spPr>
        <p:txBody>
          <a:bodyPr>
            <a:noAutofit/>
          </a:bodyPr>
          <a:lstStyle/>
          <a:p>
            <a:pPr algn="ctr">
              <a:lnSpc>
                <a:spcPct val="170000"/>
              </a:lnSpc>
              <a:buNone/>
            </a:pPr>
            <a:r>
              <a:rPr lang="tr-TR" sz="1400" b="1" dirty="0" smtClean="0">
                <a:latin typeface="Tahoma" pitchFamily="34" charset="0"/>
                <a:ea typeface="Tahoma" pitchFamily="34" charset="0"/>
                <a:cs typeface="Tahoma" pitchFamily="34" charset="0"/>
              </a:rPr>
              <a:t>Afyonkarahisar'ın hatlarının çözülmesi sonunda birkaç Yunanlı tutsak, geceleyin Mustafa Kemal'in çadırına getirilmişti. Bunlardan birisi, Muzaffer Generalin doğup büyümüş olduğu Selanik'ten gelmişti. Yüz, kendisine yabancı gelmediğinden ve üniformasında da hiçbir bellilik görmediğinden kim olduklarını ve rütbelerini sormaya başlamıştı.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Binbaşı mısınız?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Hayır.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Albay mı?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Hayır.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Korgeneral mi?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Hayır.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Peki nesiniz?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Ben Mareşal ve Türk Orduları Başkomutanıyım! Şaşkınlıktan ağzı açık kalan Yunanlı kekeledi: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 Bir başkomutanın savaş hattına bu kadar yakın yerlerde dolaşması işitilmiş değil de!.. </a:t>
            </a:r>
            <a:br>
              <a:rPr lang="tr-TR" sz="1400" b="1" dirty="0" smtClean="0">
                <a:latin typeface="Tahoma" pitchFamily="34" charset="0"/>
                <a:ea typeface="Tahoma" pitchFamily="34" charset="0"/>
                <a:cs typeface="Tahoma" pitchFamily="34" charset="0"/>
              </a:rPr>
            </a:br>
            <a:r>
              <a:rPr lang="tr-TR" sz="1400" b="1" dirty="0" smtClean="0">
                <a:latin typeface="Tahoma" pitchFamily="34" charset="0"/>
                <a:ea typeface="Tahoma" pitchFamily="34" charset="0"/>
                <a:cs typeface="Tahoma" pitchFamily="34" charset="0"/>
              </a:rPr>
              <a:t>General SHERRIL </a:t>
            </a:r>
            <a:br>
              <a:rPr lang="tr-TR" sz="1400" b="1" dirty="0" smtClean="0">
                <a:latin typeface="Tahoma" pitchFamily="34" charset="0"/>
                <a:ea typeface="Tahoma" pitchFamily="34" charset="0"/>
                <a:cs typeface="Tahoma" pitchFamily="34" charset="0"/>
              </a:rPr>
            </a:br>
            <a:endParaRPr lang="tr-TR" sz="1400" b="1" dirty="0">
              <a:latin typeface="Tahoma" pitchFamily="34" charset="0"/>
              <a:ea typeface="Tahoma" pitchFamily="34" charset="0"/>
              <a:cs typeface="Tahoma" pitchFamily="34" charset="0"/>
            </a:endParaRPr>
          </a:p>
        </p:txBody>
      </p:sp>
      <p:pic>
        <p:nvPicPr>
          <p:cNvPr id="5" name="Picture 4" descr="images (1).jpg"/>
          <p:cNvPicPr>
            <a:picLocks noChangeAspect="1"/>
          </p:cNvPicPr>
          <p:nvPr/>
        </p:nvPicPr>
        <p:blipFill>
          <a:blip r:embed="rId2" cstate="email"/>
          <a:stretch>
            <a:fillRect/>
          </a:stretch>
        </p:blipFill>
        <p:spPr>
          <a:xfrm>
            <a:off x="7561566" y="3000372"/>
            <a:ext cx="1368152" cy="184482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ASKERLE GÜREŞ </a:t>
            </a:r>
            <a:endParaRPr lang="tr-TR" dirty="0"/>
          </a:p>
        </p:txBody>
      </p:sp>
      <p:sp>
        <p:nvSpPr>
          <p:cNvPr id="3" name="Content Placeholder 2"/>
          <p:cNvSpPr>
            <a:spLocks noGrp="1"/>
          </p:cNvSpPr>
          <p:nvPr>
            <p:ph idx="1"/>
          </p:nvPr>
        </p:nvSpPr>
        <p:spPr>
          <a:xfrm>
            <a:off x="457200" y="2005988"/>
            <a:ext cx="8229600" cy="4709160"/>
          </a:xfrm>
        </p:spPr>
        <p:txBody>
          <a:bodyPr>
            <a:normAutofit fontScale="70000" lnSpcReduction="20000"/>
          </a:bodyPr>
          <a:lstStyle/>
          <a:p>
            <a:pPr algn="ctr">
              <a:buNone/>
            </a:pPr>
            <a:r>
              <a:rPr lang="tr-TR" b="1" dirty="0" smtClean="0">
                <a:latin typeface="Candara" pitchFamily="34" charset="0"/>
              </a:rPr>
              <a:t>Bir gezisinde, Kolordu binasının kapısında aslan yapılı bir Mehmetçik gördü. Çağırdı ve güler yüzle sordu: </a:t>
            </a:r>
            <a:r>
              <a:rPr lang="tr-TR" dirty="0" smtClean="0">
                <a:latin typeface="Candara" pitchFamily="34" charset="0"/>
              </a:rPr>
              <a:t/>
            </a:r>
            <a:br>
              <a:rPr lang="tr-TR" dirty="0" smtClean="0">
                <a:latin typeface="Candara" pitchFamily="34" charset="0"/>
              </a:rPr>
            </a:br>
            <a:r>
              <a:rPr lang="tr-TR" b="1" dirty="0" smtClean="0">
                <a:latin typeface="Candara" pitchFamily="34" charset="0"/>
              </a:rPr>
              <a:t>- Sen güreş bilir misin? </a:t>
            </a:r>
            <a:r>
              <a:rPr lang="tr-TR" dirty="0" smtClean="0">
                <a:latin typeface="Candara" pitchFamily="34" charset="0"/>
              </a:rPr>
              <a:t/>
            </a:r>
            <a:br>
              <a:rPr lang="tr-TR" dirty="0" smtClean="0">
                <a:latin typeface="Candara" pitchFamily="34" charset="0"/>
              </a:rPr>
            </a:br>
            <a:r>
              <a:rPr lang="tr-TR" dirty="0" smtClean="0">
                <a:latin typeface="Candara" pitchFamily="34" charset="0"/>
              </a:rPr>
              <a:t/>
            </a:r>
            <a:br>
              <a:rPr lang="tr-TR" dirty="0" smtClean="0">
                <a:latin typeface="Candara" pitchFamily="34" charset="0"/>
              </a:rPr>
            </a:br>
            <a:r>
              <a:rPr lang="tr-TR" b="1" dirty="0" smtClean="0">
                <a:latin typeface="Candara" pitchFamily="34" charset="0"/>
              </a:rPr>
              <a:t>Yanındakilerden en kuvvetli görünenlerle Mehmetçiği güreştirdi. Genç asker her zaman üstün geliyordu. Çok neşelendi, ayağa fırladı. </a:t>
            </a:r>
            <a:r>
              <a:rPr lang="tr-TR" dirty="0" smtClean="0">
                <a:latin typeface="Candara" pitchFamily="34" charset="0"/>
              </a:rPr>
              <a:t/>
            </a:r>
            <a:br>
              <a:rPr lang="tr-TR" dirty="0" smtClean="0">
                <a:latin typeface="Candara" pitchFamily="34" charset="0"/>
              </a:rPr>
            </a:br>
            <a:r>
              <a:rPr lang="tr-TR" dirty="0" smtClean="0">
                <a:latin typeface="Candara" pitchFamily="34" charset="0"/>
              </a:rPr>
              <a:t/>
            </a:r>
            <a:br>
              <a:rPr lang="tr-TR" dirty="0" smtClean="0">
                <a:latin typeface="Candara" pitchFamily="34" charset="0"/>
              </a:rPr>
            </a:br>
            <a:r>
              <a:rPr lang="tr-TR" b="1" dirty="0" smtClean="0">
                <a:latin typeface="Candara" pitchFamily="34" charset="0"/>
              </a:rPr>
              <a:t>Ceketini çıkarıp Mehmet'e ense tuttu: </a:t>
            </a:r>
            <a:r>
              <a:rPr lang="tr-TR" dirty="0" smtClean="0">
                <a:latin typeface="Candara" pitchFamily="34" charset="0"/>
              </a:rPr>
              <a:t/>
            </a:r>
            <a:br>
              <a:rPr lang="tr-TR" dirty="0" smtClean="0">
                <a:latin typeface="Candara" pitchFamily="34" charset="0"/>
              </a:rPr>
            </a:br>
            <a:r>
              <a:rPr lang="tr-TR" b="1" dirty="0" smtClean="0">
                <a:latin typeface="Candara" pitchFamily="34" charset="0"/>
              </a:rPr>
              <a:t>- Haydi, bir de benimle güreş! </a:t>
            </a:r>
            <a:r>
              <a:rPr lang="tr-TR" dirty="0" smtClean="0">
                <a:latin typeface="Candara" pitchFamily="34" charset="0"/>
              </a:rPr>
              <a:t/>
            </a:r>
            <a:br>
              <a:rPr lang="tr-TR" dirty="0" smtClean="0">
                <a:latin typeface="Candara" pitchFamily="34" charset="0"/>
              </a:rPr>
            </a:br>
            <a:r>
              <a:rPr lang="tr-TR" dirty="0" smtClean="0">
                <a:latin typeface="Candara" pitchFamily="34" charset="0"/>
              </a:rPr>
              <a:t/>
            </a:r>
            <a:br>
              <a:rPr lang="tr-TR" dirty="0" smtClean="0">
                <a:latin typeface="Candara" pitchFamily="34" charset="0"/>
              </a:rPr>
            </a:br>
            <a:r>
              <a:rPr lang="tr-TR" b="1" dirty="0" smtClean="0">
                <a:latin typeface="Candara" pitchFamily="34" charset="0"/>
              </a:rPr>
              <a:t>Katıksız ve temiz Anadolu çocuğu Ata'sının yüzüne hayranlıkla baktı: </a:t>
            </a:r>
            <a:r>
              <a:rPr lang="tr-TR" dirty="0" smtClean="0">
                <a:latin typeface="Candara" pitchFamily="34" charset="0"/>
              </a:rPr>
              <a:t/>
            </a:r>
            <a:br>
              <a:rPr lang="tr-TR" dirty="0" smtClean="0">
                <a:latin typeface="Candara" pitchFamily="34" charset="0"/>
              </a:rPr>
            </a:br>
            <a:r>
              <a:rPr lang="tr-TR" b="1" dirty="0" smtClean="0">
                <a:latin typeface="Candara" pitchFamily="34" charset="0"/>
              </a:rPr>
              <a:t>- "Atam," dedi. "Senin sırtını yedi düvel yere getiremedi. Bir Mehmet mi bu işi başarır?" </a:t>
            </a:r>
            <a:r>
              <a:rPr lang="tr-TR" dirty="0" smtClean="0">
                <a:latin typeface="Candara" pitchFamily="34" charset="0"/>
              </a:rPr>
              <a:t/>
            </a:r>
            <a:br>
              <a:rPr lang="tr-TR" dirty="0" smtClean="0">
                <a:latin typeface="Candara" pitchFamily="34" charset="0"/>
              </a:rPr>
            </a:br>
            <a:r>
              <a:rPr lang="tr-TR" dirty="0" smtClean="0">
                <a:latin typeface="Candara" pitchFamily="34" charset="0"/>
              </a:rPr>
              <a:t/>
            </a:r>
            <a:br>
              <a:rPr lang="tr-TR" dirty="0" smtClean="0">
                <a:latin typeface="Candara" pitchFamily="34" charset="0"/>
              </a:rPr>
            </a:br>
            <a:r>
              <a:rPr lang="tr-TR" b="1" dirty="0" smtClean="0">
                <a:latin typeface="Candara" pitchFamily="34" charset="0"/>
              </a:rPr>
              <a:t>Gözleri doldu ve ağlamamak için gülmeye çalıştı. </a:t>
            </a:r>
            <a:r>
              <a:rPr lang="tr-TR" dirty="0" smtClean="0">
                <a:latin typeface="Candara" pitchFamily="34" charset="0"/>
              </a:rPr>
              <a:t/>
            </a:r>
            <a:br>
              <a:rPr lang="tr-TR" dirty="0" smtClean="0">
                <a:latin typeface="Candara" pitchFamily="34" charset="0"/>
              </a:rPr>
            </a:br>
            <a:endParaRPr lang="tr-TR" dirty="0">
              <a:latin typeface="Candara" pitchFamily="34" charset="0"/>
            </a:endParaRPr>
          </a:p>
        </p:txBody>
      </p:sp>
      <p:pic>
        <p:nvPicPr>
          <p:cNvPr id="4" name="Picture 3" descr="images.jpg"/>
          <p:cNvPicPr>
            <a:picLocks noChangeAspect="1"/>
          </p:cNvPicPr>
          <p:nvPr/>
        </p:nvPicPr>
        <p:blipFill>
          <a:blip r:embed="rId2" cstate="email"/>
          <a:stretch>
            <a:fillRect/>
          </a:stretch>
        </p:blipFill>
        <p:spPr>
          <a:xfrm>
            <a:off x="91958" y="157696"/>
            <a:ext cx="1979712" cy="15567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strip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smtClean="0"/>
              <a:t>KÖYLÜ MİLLETİN EFENDİSİDİR </a:t>
            </a:r>
            <a:endParaRPr lang="tr-TR" dirty="0"/>
          </a:p>
        </p:txBody>
      </p:sp>
      <p:sp>
        <p:nvSpPr>
          <p:cNvPr id="3" name="Content Placeholder 2"/>
          <p:cNvSpPr>
            <a:spLocks noGrp="1"/>
          </p:cNvSpPr>
          <p:nvPr>
            <p:ph idx="1"/>
          </p:nvPr>
        </p:nvSpPr>
        <p:spPr>
          <a:xfrm>
            <a:off x="142844" y="1357298"/>
            <a:ext cx="8229600" cy="4709160"/>
          </a:xfrm>
        </p:spPr>
        <p:txBody>
          <a:bodyPr>
            <a:noAutofit/>
          </a:bodyPr>
          <a:lstStyle/>
          <a:p>
            <a:pPr>
              <a:lnSpc>
                <a:spcPct val="170000"/>
              </a:lnSpc>
              <a:buNone/>
            </a:pPr>
            <a:r>
              <a:rPr lang="tr-TR" sz="1800" dirty="0" smtClean="0">
                <a:latin typeface="Candara" pitchFamily="34" charset="0"/>
              </a:rPr>
              <a:t>Bir gece beraber oturuyorduk. Yanımızda Siirt milletvekili Mahmut Soydan, şimdiki Macaristan elçimiz Ruşen Eşref Onaydın, bir de Soysallı vardı. Atatürk, ertesi günü Büyük Millet Meclisi'nde okuyacağı söylevi hazırlıyordu. Mahmut'la Ruşen Eşref not tutuyorlardı. Atatürk ara sıra bana da, "Ne dersin?" diye soruyordu. Ben ne diyebilirim? Hiç... Sonra Atatürk bana döndü ve dedi ki: </a:t>
            </a:r>
            <a:br>
              <a:rPr lang="tr-TR" sz="1800" dirty="0" smtClean="0">
                <a:latin typeface="Candara" pitchFamily="34" charset="0"/>
              </a:rPr>
            </a:br>
            <a:r>
              <a:rPr lang="tr-TR" sz="1800" dirty="0" smtClean="0">
                <a:latin typeface="Candara" pitchFamily="34" charset="0"/>
              </a:rPr>
              <a:t>- Bu memleketin efendisi kimdir? </a:t>
            </a:r>
            <a:br>
              <a:rPr lang="tr-TR" sz="1800" dirty="0" smtClean="0">
                <a:latin typeface="Candara" pitchFamily="34" charset="0"/>
              </a:rPr>
            </a:br>
            <a:r>
              <a:rPr lang="tr-TR" sz="1800" dirty="0" smtClean="0">
                <a:latin typeface="Candara" pitchFamily="34" charset="0"/>
              </a:rPr>
              <a:t>Düşündüm. Karşılığı o verdi: </a:t>
            </a:r>
            <a:br>
              <a:rPr lang="tr-TR" sz="1800" dirty="0" smtClean="0">
                <a:latin typeface="Candara" pitchFamily="34" charset="0"/>
              </a:rPr>
            </a:br>
            <a:r>
              <a:rPr lang="tr-TR" sz="1800" dirty="0" smtClean="0">
                <a:latin typeface="Candara" pitchFamily="34" charset="0"/>
              </a:rPr>
              <a:t>- Türk köylüsüdür, dedi. Ve devam etti: </a:t>
            </a:r>
            <a:br>
              <a:rPr lang="tr-TR" sz="1800" dirty="0" smtClean="0">
                <a:latin typeface="Candara" pitchFamily="34" charset="0"/>
              </a:rPr>
            </a:br>
            <a:r>
              <a:rPr lang="tr-TR" sz="1800" dirty="0" smtClean="0">
                <a:latin typeface="Candara" pitchFamily="34" charset="0"/>
              </a:rPr>
              <a:t>- Türk köylüsü "Efendi" yerine getirilmedikçe memleket ve millet yükselmez!... </a:t>
            </a:r>
            <a:br>
              <a:rPr lang="tr-TR" sz="1800" dirty="0" smtClean="0">
                <a:latin typeface="Candara" pitchFamily="34" charset="0"/>
              </a:rPr>
            </a:br>
            <a:endParaRPr lang="tr-TR" sz="1800" dirty="0">
              <a:latin typeface="Candara" pitchFamily="34" charset="0"/>
            </a:endParaRPr>
          </a:p>
        </p:txBody>
      </p:sp>
      <p:pic>
        <p:nvPicPr>
          <p:cNvPr id="4" name="Picture 3" descr="images (7).jpg"/>
          <p:cNvPicPr>
            <a:picLocks noChangeAspect="1"/>
          </p:cNvPicPr>
          <p:nvPr/>
        </p:nvPicPr>
        <p:blipFill>
          <a:blip r:embed="rId2" cstate="email"/>
          <a:stretch>
            <a:fillRect/>
          </a:stretch>
        </p:blipFill>
        <p:spPr>
          <a:xfrm>
            <a:off x="7004328" y="3668075"/>
            <a:ext cx="1853952" cy="147543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Saygıyla Anıyoruz</a:t>
            </a:r>
            <a:endParaRPr lang="tr-TR" dirty="0"/>
          </a:p>
        </p:txBody>
      </p:sp>
      <p:pic>
        <p:nvPicPr>
          <p:cNvPr id="4" name="Content Placeholder 3" descr="images (10).jpg"/>
          <p:cNvPicPr>
            <a:picLocks noGrp="1" noChangeAspect="1"/>
          </p:cNvPicPr>
          <p:nvPr>
            <p:ph idx="1"/>
          </p:nvPr>
        </p:nvPicPr>
        <p:blipFill>
          <a:blip r:embed="rId2" cstate="print"/>
          <a:stretch>
            <a:fillRect/>
          </a:stretch>
        </p:blipFill>
        <p:spPr>
          <a:xfrm>
            <a:off x="676265" y="1295398"/>
            <a:ext cx="2466975" cy="18478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Picture 4" descr="images (12).jpg"/>
          <p:cNvPicPr>
            <a:picLocks noChangeAspect="1"/>
          </p:cNvPicPr>
          <p:nvPr/>
        </p:nvPicPr>
        <p:blipFill>
          <a:blip r:embed="rId3" cstate="print"/>
          <a:stretch>
            <a:fillRect/>
          </a:stretch>
        </p:blipFill>
        <p:spPr>
          <a:xfrm>
            <a:off x="3571868" y="1428748"/>
            <a:ext cx="2286000" cy="17145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Picture 5" descr="images (9).jpg"/>
          <p:cNvPicPr>
            <a:picLocks noChangeAspect="1"/>
          </p:cNvPicPr>
          <p:nvPr/>
        </p:nvPicPr>
        <p:blipFill>
          <a:blip r:embed="rId4" cstate="print"/>
          <a:stretch>
            <a:fillRect/>
          </a:stretch>
        </p:blipFill>
        <p:spPr>
          <a:xfrm>
            <a:off x="6215090" y="1412776"/>
            <a:ext cx="2286000" cy="17240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7" name="Picture 6" descr="images (8).jpg"/>
          <p:cNvPicPr>
            <a:picLocks noChangeAspect="1"/>
          </p:cNvPicPr>
          <p:nvPr/>
        </p:nvPicPr>
        <p:blipFill>
          <a:blip r:embed="rId5" cstate="print"/>
          <a:stretch>
            <a:fillRect/>
          </a:stretch>
        </p:blipFill>
        <p:spPr>
          <a:xfrm>
            <a:off x="1785938" y="3400436"/>
            <a:ext cx="2857500" cy="1600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8" name="Picture 7" descr="indir.jpg"/>
          <p:cNvPicPr>
            <a:picLocks noChangeAspect="1"/>
          </p:cNvPicPr>
          <p:nvPr/>
        </p:nvPicPr>
        <p:blipFill>
          <a:blip r:embed="rId6" cstate="print"/>
          <a:stretch>
            <a:fillRect/>
          </a:stretch>
        </p:blipFill>
        <p:spPr>
          <a:xfrm>
            <a:off x="5014932" y="3212976"/>
            <a:ext cx="2343150" cy="19526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zoom dir="in"/>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149</TotalTime>
  <Words>354</Words>
  <PresentationFormat>Ekran Gösterisi (4:3)</PresentationFormat>
  <Paragraphs>14</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Apex</vt:lpstr>
      <vt:lpstr>Atatürk’ün ANILARI</vt:lpstr>
      <vt:lpstr>YENİLSEYDİK SORUMLU BEN OLACAKTIM </vt:lpstr>
      <vt:lpstr>YANINA ALDIĞI İLK ER </vt:lpstr>
      <vt:lpstr>İNANMAYANLAR DA HAKLIYDILAR </vt:lpstr>
      <vt:lpstr>TÜRK ORDULARI BAŞKUMANDANIYIM </vt:lpstr>
      <vt:lpstr>ASKERLE GÜREŞ </vt:lpstr>
      <vt:lpstr>KÖYLÜ MİLLETİN EFENDİSİDİR </vt:lpstr>
      <vt:lpstr>Saygıyla Anıyoruz</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2012-12-07T10:59:29Z</dcterms:created>
  <dcterms:modified xsi:type="dcterms:W3CDTF">2016-09-23T11:13:49Z</dcterms:modified>
  <cp:category>www.sorubak.com</cp:category>
</cp:coreProperties>
</file>