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revisionInfo.xml" ContentType="application/vnd.ms-powerpoint.revisioninfo+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5"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4" r:id="rId19"/>
  </p:sldIdLst>
  <p:sldSz cx="12192000" cy="6858000"/>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32767"/>
    </p:ext>
    <p:ext uri="{FD5EFAAD-0ECE-453E-9831-46B23BE46B34}">
      <p15:chartTrackingRefBased xmlns=""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721" autoAdjust="0"/>
    <p:restoredTop sz="94660"/>
  </p:normalViewPr>
  <p:slideViewPr>
    <p:cSldViewPr snapToGrid="0">
      <p:cViewPr varScale="1">
        <p:scale>
          <a:sx n="88" d="100"/>
          <a:sy n="88" d="100"/>
        </p:scale>
        <p:origin x="-120" y="-180"/>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Unvan 1"/>
          <p:cNvSpPr>
            <a:spLocks noGrp="1"/>
          </p:cNvSpPr>
          <p:nvPr>
            <p:ph type="ctrTitle"/>
          </p:nvPr>
        </p:nvSpPr>
        <p:spPr>
          <a:xfrm>
            <a:off x="1524000" y="1122363"/>
            <a:ext cx="9144000" cy="2387600"/>
          </a:xfrm>
        </p:spPr>
        <p:txBody>
          <a:bodyPr anchor="b"/>
          <a:lstStyle>
            <a:lvl1pPr algn="ctr">
              <a:defRPr sz="6000"/>
            </a:lvl1pPr>
          </a:lstStyle>
          <a:p>
            <a:r>
              <a:rPr lang="tr-TR"/>
              <a:t>Asıl başlık stili için tıklayın</a:t>
            </a:r>
          </a:p>
        </p:txBody>
      </p:sp>
      <p:sp>
        <p:nvSpPr>
          <p:cNvPr id="3" name="Alt Başlık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a:t>Asıl alt başlık stilini düzenlemek için tıklayın</a:t>
            </a:r>
          </a:p>
        </p:txBody>
      </p:sp>
      <p:sp>
        <p:nvSpPr>
          <p:cNvPr id="4" name="Veri Yer Tutucusu 3"/>
          <p:cNvSpPr>
            <a:spLocks noGrp="1"/>
          </p:cNvSpPr>
          <p:nvPr>
            <p:ph type="dt" sz="half" idx="10"/>
          </p:nvPr>
        </p:nvSpPr>
        <p:spPr/>
        <p:txBody>
          <a:bodyPr/>
          <a:lstStyle/>
          <a:p>
            <a:fld id="{ADB149E9-45AF-47A9-8A02-B92540478C36}" type="datetimeFigureOut">
              <a:rPr lang="tr-TR" smtClean="0"/>
              <a:pPr/>
              <a:t>08.04.2017</a:t>
            </a:fld>
            <a:endParaRPr lang="tr-TR"/>
          </a:p>
        </p:txBody>
      </p:sp>
      <p:sp>
        <p:nvSpPr>
          <p:cNvPr id="5" name="Alt 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C55CB481-CB23-48CF-B94F-0078F3BD8608}" type="slidenum">
              <a:rPr lang="tr-TR" smtClean="0"/>
              <a:pPr/>
              <a:t>‹#›</a:t>
            </a:fld>
            <a:endParaRPr lang="tr-TR"/>
          </a:p>
        </p:txBody>
      </p:sp>
    </p:spTree>
    <p:extLst>
      <p:ext uri="{BB962C8B-B14F-4D97-AF65-F5344CB8AC3E}">
        <p14:creationId xmlns="" xmlns:p14="http://schemas.microsoft.com/office/powerpoint/2010/main" val="11532611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a:t>Asıl başlık stili için tıklayın</a:t>
            </a:r>
          </a:p>
        </p:txBody>
      </p:sp>
      <p:sp>
        <p:nvSpPr>
          <p:cNvPr id="3" name="Dikey Metin Yer Tutucusu 2"/>
          <p:cNvSpPr>
            <a:spLocks noGrp="1"/>
          </p:cNvSpPr>
          <p:nvPr>
            <p:ph type="body" orient="vert" idx="1"/>
          </p:nvPr>
        </p:nvSpPr>
        <p:spPr/>
        <p:txBody>
          <a:bodyPr vert="eaVert"/>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p:cNvSpPr>
            <a:spLocks noGrp="1"/>
          </p:cNvSpPr>
          <p:nvPr>
            <p:ph type="dt" sz="half" idx="10"/>
          </p:nvPr>
        </p:nvSpPr>
        <p:spPr/>
        <p:txBody>
          <a:bodyPr/>
          <a:lstStyle/>
          <a:p>
            <a:fld id="{ADB149E9-45AF-47A9-8A02-B92540478C36}" type="datetimeFigureOut">
              <a:rPr lang="tr-TR" smtClean="0"/>
              <a:pPr/>
              <a:t>08.04.2017</a:t>
            </a:fld>
            <a:endParaRPr lang="tr-TR"/>
          </a:p>
        </p:txBody>
      </p:sp>
      <p:sp>
        <p:nvSpPr>
          <p:cNvPr id="5" name="Alt 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C55CB481-CB23-48CF-B94F-0078F3BD8608}" type="slidenum">
              <a:rPr lang="tr-TR" smtClean="0"/>
              <a:pPr/>
              <a:t>‹#›</a:t>
            </a:fld>
            <a:endParaRPr lang="tr-TR"/>
          </a:p>
        </p:txBody>
      </p:sp>
    </p:spTree>
    <p:extLst>
      <p:ext uri="{BB962C8B-B14F-4D97-AF65-F5344CB8AC3E}">
        <p14:creationId xmlns="" xmlns:p14="http://schemas.microsoft.com/office/powerpoint/2010/main" val="29531468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8724900" y="365125"/>
            <a:ext cx="2628900" cy="5811838"/>
          </a:xfrm>
        </p:spPr>
        <p:txBody>
          <a:bodyPr vert="eaVert"/>
          <a:lstStyle/>
          <a:p>
            <a:r>
              <a:rPr lang="tr-TR"/>
              <a:t>Asıl başlık stili için tıklayın</a:t>
            </a:r>
          </a:p>
        </p:txBody>
      </p:sp>
      <p:sp>
        <p:nvSpPr>
          <p:cNvPr id="3" name="Dikey Metin Yer Tutucusu 2"/>
          <p:cNvSpPr>
            <a:spLocks noGrp="1"/>
          </p:cNvSpPr>
          <p:nvPr>
            <p:ph type="body" orient="vert" idx="1"/>
          </p:nvPr>
        </p:nvSpPr>
        <p:spPr>
          <a:xfrm>
            <a:off x="838200" y="365125"/>
            <a:ext cx="7734300" cy="5811838"/>
          </a:xfrm>
        </p:spPr>
        <p:txBody>
          <a:bodyPr vert="eaVert"/>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p:cNvSpPr>
            <a:spLocks noGrp="1"/>
          </p:cNvSpPr>
          <p:nvPr>
            <p:ph type="dt" sz="half" idx="10"/>
          </p:nvPr>
        </p:nvSpPr>
        <p:spPr/>
        <p:txBody>
          <a:bodyPr/>
          <a:lstStyle/>
          <a:p>
            <a:fld id="{ADB149E9-45AF-47A9-8A02-B92540478C36}" type="datetimeFigureOut">
              <a:rPr lang="tr-TR" smtClean="0"/>
              <a:pPr/>
              <a:t>08.04.2017</a:t>
            </a:fld>
            <a:endParaRPr lang="tr-TR"/>
          </a:p>
        </p:txBody>
      </p:sp>
      <p:sp>
        <p:nvSpPr>
          <p:cNvPr id="5" name="Alt 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C55CB481-CB23-48CF-B94F-0078F3BD8608}" type="slidenum">
              <a:rPr lang="tr-TR" smtClean="0"/>
              <a:pPr/>
              <a:t>‹#›</a:t>
            </a:fld>
            <a:endParaRPr lang="tr-TR"/>
          </a:p>
        </p:txBody>
      </p:sp>
    </p:spTree>
    <p:extLst>
      <p:ext uri="{BB962C8B-B14F-4D97-AF65-F5344CB8AC3E}">
        <p14:creationId xmlns="" xmlns:p14="http://schemas.microsoft.com/office/powerpoint/2010/main" val="9379651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a:t>Asıl başlık stili için tıklayın</a:t>
            </a:r>
          </a:p>
        </p:txBody>
      </p:sp>
      <p:sp>
        <p:nvSpPr>
          <p:cNvPr id="3" name="İçerik Yer Tutucusu 2"/>
          <p:cNvSpPr>
            <a:spLocks noGrp="1"/>
          </p:cNvSpPr>
          <p:nvPr>
            <p:ph idx="1"/>
          </p:nvPr>
        </p:nvSpPr>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p:cNvSpPr>
            <a:spLocks noGrp="1"/>
          </p:cNvSpPr>
          <p:nvPr>
            <p:ph type="dt" sz="half" idx="10"/>
          </p:nvPr>
        </p:nvSpPr>
        <p:spPr/>
        <p:txBody>
          <a:bodyPr/>
          <a:lstStyle/>
          <a:p>
            <a:fld id="{ADB149E9-45AF-47A9-8A02-B92540478C36}" type="datetimeFigureOut">
              <a:rPr lang="tr-TR" smtClean="0"/>
              <a:pPr/>
              <a:t>08.04.2017</a:t>
            </a:fld>
            <a:endParaRPr lang="tr-TR"/>
          </a:p>
        </p:txBody>
      </p:sp>
      <p:sp>
        <p:nvSpPr>
          <p:cNvPr id="5" name="Alt 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C55CB481-CB23-48CF-B94F-0078F3BD8608}" type="slidenum">
              <a:rPr lang="tr-TR" smtClean="0"/>
              <a:pPr/>
              <a:t>‹#›</a:t>
            </a:fld>
            <a:endParaRPr lang="tr-TR"/>
          </a:p>
        </p:txBody>
      </p:sp>
    </p:spTree>
    <p:extLst>
      <p:ext uri="{BB962C8B-B14F-4D97-AF65-F5344CB8AC3E}">
        <p14:creationId xmlns="" xmlns:p14="http://schemas.microsoft.com/office/powerpoint/2010/main" val="23089725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 Bilgisi">
    <p:spTree>
      <p:nvGrpSpPr>
        <p:cNvPr id="1" name=""/>
        <p:cNvGrpSpPr/>
        <p:nvPr/>
      </p:nvGrpSpPr>
      <p:grpSpPr>
        <a:xfrm>
          <a:off x="0" y="0"/>
          <a:ext cx="0" cy="0"/>
          <a:chOff x="0" y="0"/>
          <a:chExt cx="0" cy="0"/>
        </a:xfrm>
      </p:grpSpPr>
      <p:sp>
        <p:nvSpPr>
          <p:cNvPr id="2" name="Unvan 1"/>
          <p:cNvSpPr>
            <a:spLocks noGrp="1"/>
          </p:cNvSpPr>
          <p:nvPr>
            <p:ph type="title"/>
          </p:nvPr>
        </p:nvSpPr>
        <p:spPr>
          <a:xfrm>
            <a:off x="831850" y="1709738"/>
            <a:ext cx="10515600" cy="2852737"/>
          </a:xfrm>
        </p:spPr>
        <p:txBody>
          <a:bodyPr anchor="b"/>
          <a:lstStyle>
            <a:lvl1pPr>
              <a:defRPr sz="6000"/>
            </a:lvl1pPr>
          </a:lstStyle>
          <a:p>
            <a:r>
              <a:rPr lang="tr-TR"/>
              <a:t>Asıl başlık stili için tıklayın</a:t>
            </a:r>
          </a:p>
        </p:txBody>
      </p:sp>
      <p:sp>
        <p:nvSpPr>
          <p:cNvPr id="3" name="Metin Yer Tutucusu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a:t>Asıl metin stillerini düzenle</a:t>
            </a:r>
          </a:p>
        </p:txBody>
      </p:sp>
      <p:sp>
        <p:nvSpPr>
          <p:cNvPr id="4" name="Veri Yer Tutucusu 3"/>
          <p:cNvSpPr>
            <a:spLocks noGrp="1"/>
          </p:cNvSpPr>
          <p:nvPr>
            <p:ph type="dt" sz="half" idx="10"/>
          </p:nvPr>
        </p:nvSpPr>
        <p:spPr/>
        <p:txBody>
          <a:bodyPr/>
          <a:lstStyle/>
          <a:p>
            <a:fld id="{ADB149E9-45AF-47A9-8A02-B92540478C36}" type="datetimeFigureOut">
              <a:rPr lang="tr-TR" smtClean="0"/>
              <a:pPr/>
              <a:t>08.04.2017</a:t>
            </a:fld>
            <a:endParaRPr lang="tr-TR"/>
          </a:p>
        </p:txBody>
      </p:sp>
      <p:sp>
        <p:nvSpPr>
          <p:cNvPr id="5" name="Alt 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C55CB481-CB23-48CF-B94F-0078F3BD8608}" type="slidenum">
              <a:rPr lang="tr-TR" smtClean="0"/>
              <a:pPr/>
              <a:t>‹#›</a:t>
            </a:fld>
            <a:endParaRPr lang="tr-TR"/>
          </a:p>
        </p:txBody>
      </p:sp>
    </p:spTree>
    <p:extLst>
      <p:ext uri="{BB962C8B-B14F-4D97-AF65-F5344CB8AC3E}">
        <p14:creationId xmlns="" xmlns:p14="http://schemas.microsoft.com/office/powerpoint/2010/main" val="17760038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a:t>Asıl başlık stili için tıklayın</a:t>
            </a:r>
          </a:p>
        </p:txBody>
      </p:sp>
      <p:sp>
        <p:nvSpPr>
          <p:cNvPr id="3" name="İçerik Yer Tutucusu 2"/>
          <p:cNvSpPr>
            <a:spLocks noGrp="1"/>
          </p:cNvSpPr>
          <p:nvPr>
            <p:ph sz="half" idx="1"/>
          </p:nvPr>
        </p:nvSpPr>
        <p:spPr>
          <a:xfrm>
            <a:off x="838200" y="1825625"/>
            <a:ext cx="5181600" cy="4351338"/>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İçerik Yer Tutucusu 3"/>
          <p:cNvSpPr>
            <a:spLocks noGrp="1"/>
          </p:cNvSpPr>
          <p:nvPr>
            <p:ph sz="half" idx="2"/>
          </p:nvPr>
        </p:nvSpPr>
        <p:spPr>
          <a:xfrm>
            <a:off x="6172200" y="1825625"/>
            <a:ext cx="5181600" cy="4351338"/>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5" name="Veri Yer Tutucusu 4"/>
          <p:cNvSpPr>
            <a:spLocks noGrp="1"/>
          </p:cNvSpPr>
          <p:nvPr>
            <p:ph type="dt" sz="half" idx="10"/>
          </p:nvPr>
        </p:nvSpPr>
        <p:spPr/>
        <p:txBody>
          <a:bodyPr/>
          <a:lstStyle/>
          <a:p>
            <a:fld id="{ADB149E9-45AF-47A9-8A02-B92540478C36}" type="datetimeFigureOut">
              <a:rPr lang="tr-TR" smtClean="0"/>
              <a:pPr/>
              <a:t>08.04.2017</a:t>
            </a:fld>
            <a:endParaRPr lang="tr-TR"/>
          </a:p>
        </p:txBody>
      </p:sp>
      <p:sp>
        <p:nvSpPr>
          <p:cNvPr id="6" name="Alt 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C55CB481-CB23-48CF-B94F-0078F3BD8608}" type="slidenum">
              <a:rPr lang="tr-TR" smtClean="0"/>
              <a:pPr/>
              <a:t>‹#›</a:t>
            </a:fld>
            <a:endParaRPr lang="tr-TR"/>
          </a:p>
        </p:txBody>
      </p:sp>
    </p:spTree>
    <p:extLst>
      <p:ext uri="{BB962C8B-B14F-4D97-AF65-F5344CB8AC3E}">
        <p14:creationId xmlns="" xmlns:p14="http://schemas.microsoft.com/office/powerpoint/2010/main" val="14729377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Unvan 1"/>
          <p:cNvSpPr>
            <a:spLocks noGrp="1"/>
          </p:cNvSpPr>
          <p:nvPr>
            <p:ph type="title"/>
          </p:nvPr>
        </p:nvSpPr>
        <p:spPr>
          <a:xfrm>
            <a:off x="839788" y="365125"/>
            <a:ext cx="10515600" cy="1325563"/>
          </a:xfrm>
        </p:spPr>
        <p:txBody>
          <a:bodyPr/>
          <a:lstStyle/>
          <a:p>
            <a:r>
              <a:rPr lang="tr-TR"/>
              <a:t>Asıl başlık stili için tıklayın</a:t>
            </a:r>
          </a:p>
        </p:txBody>
      </p:sp>
      <p:sp>
        <p:nvSpPr>
          <p:cNvPr id="3" name="Metin Yer Tutucusu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a:t>
            </a:r>
          </a:p>
        </p:txBody>
      </p:sp>
      <p:sp>
        <p:nvSpPr>
          <p:cNvPr id="4" name="İçerik Yer Tutucusu 3"/>
          <p:cNvSpPr>
            <a:spLocks noGrp="1"/>
          </p:cNvSpPr>
          <p:nvPr>
            <p:ph sz="half" idx="2"/>
          </p:nvPr>
        </p:nvSpPr>
        <p:spPr>
          <a:xfrm>
            <a:off x="839788" y="2505075"/>
            <a:ext cx="5157787" cy="3684588"/>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5" name="Metin Yer Tutucusu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a:t>
            </a:r>
          </a:p>
        </p:txBody>
      </p:sp>
      <p:sp>
        <p:nvSpPr>
          <p:cNvPr id="6" name="İçerik Yer Tutucusu 5"/>
          <p:cNvSpPr>
            <a:spLocks noGrp="1"/>
          </p:cNvSpPr>
          <p:nvPr>
            <p:ph sz="quarter" idx="4"/>
          </p:nvPr>
        </p:nvSpPr>
        <p:spPr>
          <a:xfrm>
            <a:off x="6172200" y="2505075"/>
            <a:ext cx="5183188" cy="3684588"/>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7" name="Veri Yer Tutucusu 6"/>
          <p:cNvSpPr>
            <a:spLocks noGrp="1"/>
          </p:cNvSpPr>
          <p:nvPr>
            <p:ph type="dt" sz="half" idx="10"/>
          </p:nvPr>
        </p:nvSpPr>
        <p:spPr/>
        <p:txBody>
          <a:bodyPr/>
          <a:lstStyle/>
          <a:p>
            <a:fld id="{ADB149E9-45AF-47A9-8A02-B92540478C36}" type="datetimeFigureOut">
              <a:rPr lang="tr-TR" smtClean="0"/>
              <a:pPr/>
              <a:t>08.04.2017</a:t>
            </a:fld>
            <a:endParaRPr lang="tr-TR"/>
          </a:p>
        </p:txBody>
      </p:sp>
      <p:sp>
        <p:nvSpPr>
          <p:cNvPr id="8" name="Alt Bilgi Yer Tutucusu 7"/>
          <p:cNvSpPr>
            <a:spLocks noGrp="1"/>
          </p:cNvSpPr>
          <p:nvPr>
            <p:ph type="ftr" sz="quarter" idx="11"/>
          </p:nvPr>
        </p:nvSpPr>
        <p:spPr/>
        <p:txBody>
          <a:bodyPr/>
          <a:lstStyle/>
          <a:p>
            <a:endParaRPr lang="tr-TR"/>
          </a:p>
        </p:txBody>
      </p:sp>
      <p:sp>
        <p:nvSpPr>
          <p:cNvPr id="9" name="Slayt Numarası Yer Tutucusu 8"/>
          <p:cNvSpPr>
            <a:spLocks noGrp="1"/>
          </p:cNvSpPr>
          <p:nvPr>
            <p:ph type="sldNum" sz="quarter" idx="12"/>
          </p:nvPr>
        </p:nvSpPr>
        <p:spPr/>
        <p:txBody>
          <a:bodyPr/>
          <a:lstStyle/>
          <a:p>
            <a:fld id="{C55CB481-CB23-48CF-B94F-0078F3BD8608}" type="slidenum">
              <a:rPr lang="tr-TR" smtClean="0"/>
              <a:pPr/>
              <a:t>‹#›</a:t>
            </a:fld>
            <a:endParaRPr lang="tr-TR"/>
          </a:p>
        </p:txBody>
      </p:sp>
    </p:spTree>
    <p:extLst>
      <p:ext uri="{BB962C8B-B14F-4D97-AF65-F5344CB8AC3E}">
        <p14:creationId xmlns="" xmlns:p14="http://schemas.microsoft.com/office/powerpoint/2010/main" val="108363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a:t>Asıl başlık stili için tıklayın</a:t>
            </a:r>
          </a:p>
        </p:txBody>
      </p:sp>
      <p:sp>
        <p:nvSpPr>
          <p:cNvPr id="3" name="Veri Yer Tutucusu 2"/>
          <p:cNvSpPr>
            <a:spLocks noGrp="1"/>
          </p:cNvSpPr>
          <p:nvPr>
            <p:ph type="dt" sz="half" idx="10"/>
          </p:nvPr>
        </p:nvSpPr>
        <p:spPr/>
        <p:txBody>
          <a:bodyPr/>
          <a:lstStyle/>
          <a:p>
            <a:fld id="{ADB149E9-45AF-47A9-8A02-B92540478C36}" type="datetimeFigureOut">
              <a:rPr lang="tr-TR" smtClean="0"/>
              <a:pPr/>
              <a:t>08.04.2017</a:t>
            </a:fld>
            <a:endParaRPr lang="tr-TR"/>
          </a:p>
        </p:txBody>
      </p:sp>
      <p:sp>
        <p:nvSpPr>
          <p:cNvPr id="4" name="Alt 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C55CB481-CB23-48CF-B94F-0078F3BD8608}" type="slidenum">
              <a:rPr lang="tr-TR" smtClean="0"/>
              <a:pPr/>
              <a:t>‹#›</a:t>
            </a:fld>
            <a:endParaRPr lang="tr-TR"/>
          </a:p>
        </p:txBody>
      </p:sp>
    </p:spTree>
    <p:extLst>
      <p:ext uri="{BB962C8B-B14F-4D97-AF65-F5344CB8AC3E}">
        <p14:creationId xmlns="" xmlns:p14="http://schemas.microsoft.com/office/powerpoint/2010/main" val="38411768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ADB149E9-45AF-47A9-8A02-B92540478C36}" type="datetimeFigureOut">
              <a:rPr lang="tr-TR" smtClean="0"/>
              <a:pPr/>
              <a:t>08.04.2017</a:t>
            </a:fld>
            <a:endParaRPr lang="tr-TR"/>
          </a:p>
        </p:txBody>
      </p:sp>
      <p:sp>
        <p:nvSpPr>
          <p:cNvPr id="3" name="Alt Bilgi Yer Tutucusu 2"/>
          <p:cNvSpPr>
            <a:spLocks noGrp="1"/>
          </p:cNvSpPr>
          <p:nvPr>
            <p:ph type="ftr" sz="quarter" idx="11"/>
          </p:nvPr>
        </p:nvSpPr>
        <p:spPr/>
        <p:txBody>
          <a:bodyPr/>
          <a:lstStyle/>
          <a:p>
            <a:endParaRPr lang="tr-TR"/>
          </a:p>
        </p:txBody>
      </p:sp>
      <p:sp>
        <p:nvSpPr>
          <p:cNvPr id="4" name="Slayt Numarası Yer Tutucusu 3"/>
          <p:cNvSpPr>
            <a:spLocks noGrp="1"/>
          </p:cNvSpPr>
          <p:nvPr>
            <p:ph type="sldNum" sz="quarter" idx="12"/>
          </p:nvPr>
        </p:nvSpPr>
        <p:spPr/>
        <p:txBody>
          <a:bodyPr/>
          <a:lstStyle/>
          <a:p>
            <a:fld id="{C55CB481-CB23-48CF-B94F-0078F3BD8608}" type="slidenum">
              <a:rPr lang="tr-TR" smtClean="0"/>
              <a:pPr/>
              <a:t>‹#›</a:t>
            </a:fld>
            <a:endParaRPr lang="tr-TR"/>
          </a:p>
        </p:txBody>
      </p:sp>
    </p:spTree>
    <p:extLst>
      <p:ext uri="{BB962C8B-B14F-4D97-AF65-F5344CB8AC3E}">
        <p14:creationId xmlns="" xmlns:p14="http://schemas.microsoft.com/office/powerpoint/2010/main" val="36788140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a:t>Asıl başlık stili için tıklayın</a:t>
            </a:r>
          </a:p>
        </p:txBody>
      </p:sp>
      <p:sp>
        <p:nvSpPr>
          <p:cNvPr id="3" name="İçerik Yer Tutucusu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a:t>
            </a:r>
          </a:p>
        </p:txBody>
      </p:sp>
      <p:sp>
        <p:nvSpPr>
          <p:cNvPr id="5" name="Veri Yer Tutucusu 4"/>
          <p:cNvSpPr>
            <a:spLocks noGrp="1"/>
          </p:cNvSpPr>
          <p:nvPr>
            <p:ph type="dt" sz="half" idx="10"/>
          </p:nvPr>
        </p:nvSpPr>
        <p:spPr/>
        <p:txBody>
          <a:bodyPr/>
          <a:lstStyle/>
          <a:p>
            <a:fld id="{ADB149E9-45AF-47A9-8A02-B92540478C36}" type="datetimeFigureOut">
              <a:rPr lang="tr-TR" smtClean="0"/>
              <a:pPr/>
              <a:t>08.04.2017</a:t>
            </a:fld>
            <a:endParaRPr lang="tr-TR"/>
          </a:p>
        </p:txBody>
      </p:sp>
      <p:sp>
        <p:nvSpPr>
          <p:cNvPr id="6" name="Alt 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C55CB481-CB23-48CF-B94F-0078F3BD8608}" type="slidenum">
              <a:rPr lang="tr-TR" smtClean="0"/>
              <a:pPr/>
              <a:t>‹#›</a:t>
            </a:fld>
            <a:endParaRPr lang="tr-TR"/>
          </a:p>
        </p:txBody>
      </p:sp>
    </p:spTree>
    <p:extLst>
      <p:ext uri="{BB962C8B-B14F-4D97-AF65-F5344CB8AC3E}">
        <p14:creationId xmlns="" xmlns:p14="http://schemas.microsoft.com/office/powerpoint/2010/main" val="9853941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a:t>Asıl başlık stili için tıklayın</a:t>
            </a:r>
          </a:p>
        </p:txBody>
      </p:sp>
      <p:sp>
        <p:nvSpPr>
          <p:cNvPr id="3" name="Resim Yer Tutucusu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a:t>Resim eklemek için simgeye tıklayın</a:t>
            </a: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a:t>
            </a:r>
          </a:p>
        </p:txBody>
      </p:sp>
      <p:sp>
        <p:nvSpPr>
          <p:cNvPr id="5" name="Veri Yer Tutucusu 4"/>
          <p:cNvSpPr>
            <a:spLocks noGrp="1"/>
          </p:cNvSpPr>
          <p:nvPr>
            <p:ph type="dt" sz="half" idx="10"/>
          </p:nvPr>
        </p:nvSpPr>
        <p:spPr/>
        <p:txBody>
          <a:bodyPr/>
          <a:lstStyle/>
          <a:p>
            <a:fld id="{ADB149E9-45AF-47A9-8A02-B92540478C36}" type="datetimeFigureOut">
              <a:rPr lang="tr-TR" smtClean="0"/>
              <a:pPr/>
              <a:t>08.04.2017</a:t>
            </a:fld>
            <a:endParaRPr lang="tr-TR"/>
          </a:p>
        </p:txBody>
      </p:sp>
      <p:sp>
        <p:nvSpPr>
          <p:cNvPr id="6" name="Alt 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C55CB481-CB23-48CF-B94F-0078F3BD8608}" type="slidenum">
              <a:rPr lang="tr-TR" smtClean="0"/>
              <a:pPr/>
              <a:t>‹#›</a:t>
            </a:fld>
            <a:endParaRPr lang="tr-TR"/>
          </a:p>
        </p:txBody>
      </p:sp>
    </p:spTree>
    <p:extLst>
      <p:ext uri="{BB962C8B-B14F-4D97-AF65-F5344CB8AC3E}">
        <p14:creationId xmlns="" xmlns:p14="http://schemas.microsoft.com/office/powerpoint/2010/main" val="27272392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tr-TR"/>
              <a:t>Asıl başlık stili için tıklayın</a:t>
            </a:r>
          </a:p>
        </p:txBody>
      </p:sp>
      <p:sp>
        <p:nvSpPr>
          <p:cNvPr id="3" name="Metin Yer Tutucusu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DB149E9-45AF-47A9-8A02-B92540478C36}" type="datetimeFigureOut">
              <a:rPr lang="tr-TR" smtClean="0"/>
              <a:pPr/>
              <a:t>08.04.2017</a:t>
            </a:fld>
            <a:endParaRPr lang="tr-TR"/>
          </a:p>
        </p:txBody>
      </p:sp>
      <p:sp>
        <p:nvSpPr>
          <p:cNvPr id="5" name="Alt Bilgi Yer Tutucusu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55CB481-CB23-48CF-B94F-0078F3BD8608}" type="slidenum">
              <a:rPr lang="tr-TR" smtClean="0"/>
              <a:pPr/>
              <a:t>‹#›</a:t>
            </a:fld>
            <a:endParaRPr lang="tr-TR"/>
          </a:p>
        </p:txBody>
      </p:sp>
    </p:spTree>
    <p:extLst>
      <p:ext uri="{BB962C8B-B14F-4D97-AF65-F5344CB8AC3E}">
        <p14:creationId xmlns="" xmlns:p14="http://schemas.microsoft.com/office/powerpoint/2010/main" val="2061570814"/>
      </p:ext>
    </p:extLst>
  </p:cSld>
  <p:clrMap bg1="lt1" tx1="dk1" bg2="lt2" tx2="dk2" accent1="accent1" accent2="accent2" accent3="accent3" accent4="accent4" accent5="accent5" accent6="accent6" hlink="hlink" folHlink="folHlink"/>
  <p:sldLayoutIdLst>
    <p:sldLayoutId id="2147483786" r:id="rId1"/>
    <p:sldLayoutId id="2147483787" r:id="rId2"/>
    <p:sldLayoutId id="2147483788" r:id="rId3"/>
    <p:sldLayoutId id="2147483789" r:id="rId4"/>
    <p:sldLayoutId id="2147483790" r:id="rId5"/>
    <p:sldLayoutId id="2147483791" r:id="rId6"/>
    <p:sldLayoutId id="2147483792" r:id="rId7"/>
    <p:sldLayoutId id="2147483793" r:id="rId8"/>
    <p:sldLayoutId id="2147483794" r:id="rId9"/>
    <p:sldLayoutId id="2147483795" r:id="rId10"/>
    <p:sldLayoutId id="2147483796"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ctrTitle"/>
          </p:nvPr>
        </p:nvSpPr>
        <p:spPr>
          <a:xfrm>
            <a:off x="1524000" y="1896086"/>
            <a:ext cx="9144000" cy="2387600"/>
          </a:xfrm>
        </p:spPr>
        <p:txBody>
          <a:bodyPr>
            <a:normAutofit/>
          </a:bodyPr>
          <a:lstStyle/>
          <a:p>
            <a:r>
              <a:rPr lang="tr-TR" dirty="0">
                <a:solidFill>
                  <a:srgbClr val="C00000"/>
                </a:solidFill>
              </a:rPr>
              <a:t>ATATÜRK’ÜN İNKLAPLARI ÖNCESİ VE SONRASI</a:t>
            </a:r>
          </a:p>
        </p:txBody>
      </p:sp>
      <p:sp>
        <p:nvSpPr>
          <p:cNvPr id="3" name="Alt Başlık 2"/>
          <p:cNvSpPr>
            <a:spLocks noGrp="1"/>
          </p:cNvSpPr>
          <p:nvPr>
            <p:ph type="subTitle" idx="1"/>
          </p:nvPr>
        </p:nvSpPr>
        <p:spPr>
          <a:xfrm>
            <a:off x="1524000" y="4600844"/>
            <a:ext cx="9144000" cy="1655762"/>
          </a:xfrm>
        </p:spPr>
        <p:txBody>
          <a:bodyPr/>
          <a:lstStyle/>
          <a:p>
            <a:r>
              <a:rPr lang="tr-TR" dirty="0">
                <a:solidFill>
                  <a:srgbClr val="0070C0"/>
                </a:solidFill>
              </a:rPr>
              <a:t>ÖĞRETMEN AD SOYAD: </a:t>
            </a:r>
            <a:r>
              <a:rPr lang="tr-TR" dirty="0"/>
              <a:t>Bülent UĞURLU</a:t>
            </a:r>
          </a:p>
          <a:p>
            <a:r>
              <a:rPr lang="tr-TR" dirty="0">
                <a:solidFill>
                  <a:srgbClr val="002060"/>
                </a:solidFill>
              </a:rPr>
              <a:t>ÖĞRENCİ AD SOYAD: </a:t>
            </a:r>
            <a:r>
              <a:rPr lang="tr-TR" dirty="0">
                <a:solidFill>
                  <a:schemeClr val="bg2">
                    <a:lumMod val="10000"/>
                  </a:schemeClr>
                </a:solidFill>
              </a:rPr>
              <a:t>İbrahim YÜKSEL</a:t>
            </a:r>
          </a:p>
          <a:p>
            <a:endParaRPr lang="tr-TR" dirty="0"/>
          </a:p>
        </p:txBody>
      </p:sp>
    </p:spTree>
    <p:extLst>
      <p:ext uri="{BB962C8B-B14F-4D97-AF65-F5344CB8AC3E}">
        <p14:creationId xmlns="" xmlns:p14="http://schemas.microsoft.com/office/powerpoint/2010/main" val="881593442"/>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2000">
        <p15:prstTrans prst="fracture"/>
      </p:transition>
    </mc:Choice>
    <mc:Fallback>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838200" y="365126"/>
            <a:ext cx="10515600" cy="708932"/>
          </a:xfrm>
        </p:spPr>
        <p:txBody>
          <a:bodyPr/>
          <a:lstStyle/>
          <a:p>
            <a:r>
              <a:rPr lang="tr-TR" sz="3600" dirty="0">
                <a:solidFill>
                  <a:srgbClr val="C00000"/>
                </a:solidFill>
              </a:rPr>
              <a:t>2. Harf İnkılabı</a:t>
            </a:r>
            <a:r>
              <a:rPr lang="tr-TR" dirty="0"/>
              <a:t>:</a:t>
            </a:r>
          </a:p>
        </p:txBody>
      </p:sp>
      <p:sp>
        <p:nvSpPr>
          <p:cNvPr id="3" name="İçerik Yer Tutucusu 2"/>
          <p:cNvSpPr>
            <a:spLocks noGrp="1"/>
          </p:cNvSpPr>
          <p:nvPr>
            <p:ph idx="1"/>
          </p:nvPr>
        </p:nvSpPr>
        <p:spPr>
          <a:xfrm>
            <a:off x="838200" y="1074058"/>
            <a:ext cx="10515600" cy="5783942"/>
          </a:xfrm>
        </p:spPr>
        <p:txBody>
          <a:bodyPr/>
          <a:lstStyle/>
          <a:p>
            <a:pPr marL="0" indent="0">
              <a:buNone/>
            </a:pPr>
            <a:r>
              <a:rPr lang="tr-TR" dirty="0"/>
              <a:t>    Osmanlı devleti zamanında Arap alfabesi kullanılıyordu. Bu alfabe hem Türkçenin yapısına uygun değil, hem de okuma yazması zordu. Bu nedenle Mustafa Kemal, 1 Kasım1928’de Harf </a:t>
            </a:r>
            <a:r>
              <a:rPr lang="tr-TR" dirty="0" err="1"/>
              <a:t>İnıkılabı’nın</a:t>
            </a:r>
            <a:r>
              <a:rPr lang="tr-TR" dirty="0"/>
              <a:t> yapılmasını sağlamıştır.</a:t>
            </a:r>
          </a:p>
          <a:p>
            <a:pPr marL="0" indent="0">
              <a:buNone/>
            </a:pPr>
            <a:endParaRPr lang="tr-TR" dirty="0"/>
          </a:p>
          <a:p>
            <a:pPr marL="0" indent="0">
              <a:buNone/>
            </a:pPr>
            <a:r>
              <a:rPr lang="tr-TR" dirty="0"/>
              <a:t>Atatürk, okuma yazma oranını artırmak için millet mekteplerini açtırmıştır. Bu okullarda yaşlı- genç, kadın-erkek herkese okuma yazma öğretilmeye çalışılmıştır.</a:t>
            </a:r>
          </a:p>
        </p:txBody>
      </p:sp>
      <p:pic>
        <p:nvPicPr>
          <p:cNvPr id="5" name="Resim 4"/>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5836556" y="4090080"/>
            <a:ext cx="2712358" cy="2659063"/>
          </a:xfrm>
          <a:prstGeom prst="rect">
            <a:avLst/>
          </a:prstGeom>
        </p:spPr>
      </p:pic>
    </p:spTree>
    <p:extLst>
      <p:ext uri="{BB962C8B-B14F-4D97-AF65-F5344CB8AC3E}">
        <p14:creationId xmlns="" xmlns:p14="http://schemas.microsoft.com/office/powerpoint/2010/main" val="929715637"/>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838200" y="0"/>
            <a:ext cx="10515600" cy="769258"/>
          </a:xfrm>
        </p:spPr>
        <p:txBody>
          <a:bodyPr>
            <a:normAutofit fontScale="90000"/>
          </a:bodyPr>
          <a:lstStyle/>
          <a:p>
            <a:r>
              <a:rPr lang="tr-TR" dirty="0"/>
              <a:t/>
            </a:r>
            <a:br>
              <a:rPr lang="tr-TR" dirty="0"/>
            </a:br>
            <a:r>
              <a:rPr lang="tr-TR" sz="4000" dirty="0">
                <a:solidFill>
                  <a:srgbClr val="C00000"/>
                </a:solidFill>
              </a:rPr>
              <a:t>3. Türk Tarih ve Türk Dil Kurumunun Kurulması:</a:t>
            </a:r>
            <a:r>
              <a:rPr lang="tr-TR" dirty="0"/>
              <a:t/>
            </a:r>
            <a:br>
              <a:rPr lang="tr-TR" dirty="0"/>
            </a:br>
            <a:endParaRPr lang="tr-TR" dirty="0"/>
          </a:p>
        </p:txBody>
      </p:sp>
      <p:sp>
        <p:nvSpPr>
          <p:cNvPr id="3" name="İçerik Yer Tutucusu 2"/>
          <p:cNvSpPr>
            <a:spLocks noGrp="1"/>
          </p:cNvSpPr>
          <p:nvPr>
            <p:ph idx="1"/>
          </p:nvPr>
        </p:nvSpPr>
        <p:spPr>
          <a:xfrm>
            <a:off x="838200" y="769258"/>
            <a:ext cx="10515600" cy="5529942"/>
          </a:xfrm>
        </p:spPr>
        <p:txBody>
          <a:bodyPr/>
          <a:lstStyle/>
          <a:p>
            <a:pPr marL="0" indent="0">
              <a:buNone/>
            </a:pPr>
            <a:r>
              <a:rPr lang="tr-TR" dirty="0"/>
              <a:t>    Atatürk, Türk tarihi ile ilgili doğru ve ayrıntılı bilgilere ulaşmak için Tük Tarih Kurumunu kurdurmuştur. Türk dilini geliştirmek, yabancı dillerin etkisinden kurtarmak ve bilim dili haline getirmek için Türk Dil Kurumunu kurdurmuştur.</a:t>
            </a:r>
          </a:p>
          <a:p>
            <a:pPr marL="0" indent="0">
              <a:buNone/>
            </a:pPr>
            <a:endParaRPr lang="tr-TR" dirty="0"/>
          </a:p>
          <a:p>
            <a:pPr marL="0" indent="0">
              <a:buNone/>
            </a:pPr>
            <a:r>
              <a:rPr lang="tr-TR" sz="3600" dirty="0">
                <a:solidFill>
                  <a:srgbClr val="C00000"/>
                </a:solidFill>
              </a:rPr>
              <a:t>4.Çağdaş Eğitim ve Sanat Anlayışının Geliştirilmesi:</a:t>
            </a:r>
          </a:p>
          <a:p>
            <a:pPr marL="0" indent="0">
              <a:buNone/>
            </a:pPr>
            <a:r>
              <a:rPr lang="tr-TR" sz="3600" dirty="0">
                <a:solidFill>
                  <a:srgbClr val="C00000"/>
                </a:solidFill>
              </a:rPr>
              <a:t>    </a:t>
            </a:r>
            <a:r>
              <a:rPr lang="tr-TR" sz="3600" dirty="0">
                <a:solidFill>
                  <a:schemeClr val="tx1">
                    <a:lumMod val="95000"/>
                    <a:lumOff val="5000"/>
                  </a:schemeClr>
                </a:solidFill>
              </a:rPr>
              <a:t>Atatürk, ülkemizde eğitimin gelişmesi için üniversitelerin kurulmasını sağlamıştır. Sanatın gelişmesi için de, güzel sanatlara önem verilmiş, devlet konservatuarının açılmasını sağlamıştır.</a:t>
            </a:r>
          </a:p>
        </p:txBody>
      </p:sp>
    </p:spTree>
    <p:extLst>
      <p:ext uri="{BB962C8B-B14F-4D97-AF65-F5344CB8AC3E}">
        <p14:creationId xmlns="" xmlns:p14="http://schemas.microsoft.com/office/powerpoint/2010/main" val="1384317496"/>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2000">
        <p15:prstTrans prst="fallOver"/>
      </p:transition>
    </mc:Choice>
    <mc:Fallback>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838200" y="145143"/>
            <a:ext cx="10515600" cy="1545545"/>
          </a:xfrm>
        </p:spPr>
        <p:txBody>
          <a:bodyPr>
            <a:normAutofit fontScale="90000"/>
          </a:bodyPr>
          <a:lstStyle/>
          <a:p>
            <a:r>
              <a:rPr lang="tr-TR" sz="3600" dirty="0">
                <a:solidFill>
                  <a:srgbClr val="C00000"/>
                </a:solidFill>
              </a:rPr>
              <a:t>TOPLUMSAL ALANDA İNKILAPLAR:</a:t>
            </a:r>
            <a:br>
              <a:rPr lang="tr-TR" sz="3600" dirty="0">
                <a:solidFill>
                  <a:srgbClr val="C00000"/>
                </a:solidFill>
              </a:rPr>
            </a:br>
            <a:r>
              <a:rPr lang="tr-TR" sz="3600" dirty="0">
                <a:solidFill>
                  <a:schemeClr val="accent1">
                    <a:lumMod val="50000"/>
                  </a:schemeClr>
                </a:solidFill>
              </a:rPr>
              <a:t>Atatürk, Toplumsal Alanda Yaptığı İnkılaplarda Günlük Hayatı Kolaylaştırmayı ve Milli Birliği Sağlamayı Amaçlamıştır.</a:t>
            </a:r>
          </a:p>
        </p:txBody>
      </p:sp>
      <p:sp>
        <p:nvSpPr>
          <p:cNvPr id="3" name="İçerik Yer Tutucusu 2"/>
          <p:cNvSpPr>
            <a:spLocks noGrp="1"/>
          </p:cNvSpPr>
          <p:nvPr>
            <p:ph idx="1"/>
          </p:nvPr>
        </p:nvSpPr>
        <p:spPr>
          <a:xfrm>
            <a:off x="838200" y="1825624"/>
            <a:ext cx="10515600" cy="5032375"/>
          </a:xfrm>
        </p:spPr>
        <p:txBody>
          <a:bodyPr>
            <a:normAutofit lnSpcReduction="10000"/>
          </a:bodyPr>
          <a:lstStyle/>
          <a:p>
            <a:pPr marL="0" indent="0">
              <a:buNone/>
            </a:pPr>
            <a:r>
              <a:rPr lang="tr-TR" sz="3200" dirty="0">
                <a:solidFill>
                  <a:srgbClr val="C00000"/>
                </a:solidFill>
              </a:rPr>
              <a:t>1.Kılık Kıyafette Yenilik:</a:t>
            </a:r>
          </a:p>
          <a:p>
            <a:pPr marL="0" indent="0">
              <a:buNone/>
            </a:pPr>
            <a:r>
              <a:rPr lang="tr-TR" dirty="0">
                <a:solidFill>
                  <a:schemeClr val="tx1">
                    <a:lumMod val="95000"/>
                    <a:lumOff val="5000"/>
                  </a:schemeClr>
                </a:solidFill>
              </a:rPr>
              <a:t>    Osmanlı devleti zamanında ülkede kılık kıyafet birliği yoktu. Farklı din ve millet mensup insanlar, farklı sosyal gruplar ile devlet memurları farklı kıyafetler giyerlerdi. Bu durum toplumda ayrılıklara neden olduğundan milli birliğe zarar veriyordu. Ayrıca Mustafa </a:t>
            </a:r>
            <a:r>
              <a:rPr lang="tr-TR" dirty="0" err="1">
                <a:solidFill>
                  <a:schemeClr val="tx1">
                    <a:lumMod val="95000"/>
                    <a:lumOff val="5000"/>
                  </a:schemeClr>
                </a:solidFill>
              </a:rPr>
              <a:t>Kemal,Türk</a:t>
            </a:r>
            <a:r>
              <a:rPr lang="tr-TR" dirty="0">
                <a:solidFill>
                  <a:schemeClr val="tx1">
                    <a:lumMod val="95000"/>
                    <a:lumOff val="5000"/>
                  </a:schemeClr>
                </a:solidFill>
              </a:rPr>
              <a:t> milletinin dış görünüş olarak da çağdaş olmasını istiyordu. Bu nedenle kılık kıyafette alanında bazı yenilikler yapıldı.</a:t>
            </a:r>
          </a:p>
          <a:p>
            <a:pPr marL="0" indent="0">
              <a:buNone/>
            </a:pPr>
            <a:endParaRPr lang="tr-TR" dirty="0">
              <a:solidFill>
                <a:schemeClr val="tx1">
                  <a:lumMod val="95000"/>
                  <a:lumOff val="5000"/>
                </a:schemeClr>
              </a:solidFill>
            </a:endParaRPr>
          </a:p>
          <a:p>
            <a:pPr marL="0" indent="0">
              <a:buNone/>
            </a:pPr>
            <a:r>
              <a:rPr lang="tr-TR" dirty="0">
                <a:solidFill>
                  <a:schemeClr val="tx1">
                    <a:lumMod val="95000"/>
                    <a:lumOff val="5000"/>
                  </a:schemeClr>
                </a:solidFill>
              </a:rPr>
              <a:t>Şapka Giyilmesi Hakkında Kanun çıkarıldı.</a:t>
            </a:r>
          </a:p>
          <a:p>
            <a:pPr marL="0" indent="0">
              <a:buNone/>
            </a:pPr>
            <a:r>
              <a:rPr lang="tr-TR" dirty="0">
                <a:solidFill>
                  <a:schemeClr val="tx1">
                    <a:lumMod val="95000"/>
                    <a:lumOff val="5000"/>
                  </a:schemeClr>
                </a:solidFill>
              </a:rPr>
              <a:t>Fes ve sarık yasaklandı.</a:t>
            </a:r>
          </a:p>
          <a:p>
            <a:pPr marL="0" indent="0">
              <a:buNone/>
            </a:pPr>
            <a:r>
              <a:rPr lang="tr-TR" dirty="0">
                <a:solidFill>
                  <a:schemeClr val="tx1">
                    <a:lumMod val="95000"/>
                    <a:lumOff val="5000"/>
                  </a:schemeClr>
                </a:solidFill>
              </a:rPr>
              <a:t>Her dinin en üst din adamları dışındakilerin dini kıyafetle gezmesi yasaklandı.</a:t>
            </a:r>
          </a:p>
        </p:txBody>
      </p:sp>
      <p:pic>
        <p:nvPicPr>
          <p:cNvPr id="5" name="Resim 4"/>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9085944" y="4118780"/>
            <a:ext cx="1834828" cy="1757362"/>
          </a:xfrm>
          <a:prstGeom prst="rect">
            <a:avLst/>
          </a:prstGeom>
        </p:spPr>
      </p:pic>
      <p:pic>
        <p:nvPicPr>
          <p:cNvPr id="7" name="Resim 6"/>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7267444" y="4118781"/>
            <a:ext cx="1818500" cy="1757362"/>
          </a:xfrm>
          <a:prstGeom prst="rect">
            <a:avLst/>
          </a:prstGeom>
        </p:spPr>
      </p:pic>
      <p:sp>
        <p:nvSpPr>
          <p:cNvPr id="8" name="Metin kutusu 7"/>
          <p:cNvSpPr txBox="1"/>
          <p:nvPr/>
        </p:nvSpPr>
        <p:spPr>
          <a:xfrm>
            <a:off x="7204237" y="4644570"/>
            <a:ext cx="1944914" cy="383847"/>
          </a:xfrm>
          <a:prstGeom prst="rect">
            <a:avLst/>
          </a:prstGeom>
          <a:noFill/>
        </p:spPr>
        <p:txBody>
          <a:bodyPr wrap="square" rtlCol="0">
            <a:spAutoFit/>
          </a:bodyPr>
          <a:lstStyle/>
          <a:p>
            <a:r>
              <a:rPr lang="tr-TR" dirty="0">
                <a:solidFill>
                  <a:srgbClr val="00B0F0"/>
                </a:solidFill>
              </a:rPr>
              <a:t>Kılık Kıyafet Öncesi</a:t>
            </a:r>
          </a:p>
        </p:txBody>
      </p:sp>
      <p:sp>
        <p:nvSpPr>
          <p:cNvPr id="9" name="Metin kutusu 8"/>
          <p:cNvSpPr txBox="1"/>
          <p:nvPr/>
        </p:nvSpPr>
        <p:spPr>
          <a:xfrm>
            <a:off x="9149152" y="4818743"/>
            <a:ext cx="1755292" cy="646331"/>
          </a:xfrm>
          <a:prstGeom prst="rect">
            <a:avLst/>
          </a:prstGeom>
          <a:noFill/>
        </p:spPr>
        <p:txBody>
          <a:bodyPr wrap="square" rtlCol="0">
            <a:spAutoFit/>
          </a:bodyPr>
          <a:lstStyle/>
          <a:p>
            <a:r>
              <a:rPr lang="tr-TR" dirty="0">
                <a:solidFill>
                  <a:srgbClr val="00B0F0"/>
                </a:solidFill>
              </a:rPr>
              <a:t>Kılık Kıyafet Sonrası</a:t>
            </a:r>
          </a:p>
        </p:txBody>
      </p:sp>
    </p:spTree>
    <p:extLst>
      <p:ext uri="{BB962C8B-B14F-4D97-AF65-F5344CB8AC3E}">
        <p14:creationId xmlns="" xmlns:p14="http://schemas.microsoft.com/office/powerpoint/2010/main" val="1632644081"/>
      </p:ext>
    </p:extLst>
  </p:cSld>
  <p:clrMapOvr>
    <a:masterClrMapping/>
  </p:clrMapOvr>
  <mc:AlternateContent xmlns:mc="http://schemas.openxmlformats.org/markup-compatibility/2006">
    <mc:Choice xmlns="" xmlns:p14="http://schemas.microsoft.com/office/powerpoint/2010/main" Requires="p14">
      <p:transition spd="slow" p14:dur="1200">
        <p14:prism/>
      </p:transition>
    </mc:Choice>
    <mc:Fallback>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838200" y="0"/>
            <a:ext cx="10515600" cy="737961"/>
          </a:xfrm>
        </p:spPr>
        <p:txBody>
          <a:bodyPr>
            <a:normAutofit/>
          </a:bodyPr>
          <a:lstStyle/>
          <a:p>
            <a:r>
              <a:rPr lang="tr-TR" sz="3200" dirty="0">
                <a:solidFill>
                  <a:srgbClr val="C00000"/>
                </a:solidFill>
              </a:rPr>
              <a:t>2. Takvim, Saat- Ölçü ve Tartıda Yenilik:</a:t>
            </a:r>
          </a:p>
        </p:txBody>
      </p:sp>
      <p:sp>
        <p:nvSpPr>
          <p:cNvPr id="3" name="İçerik Yer Tutucusu 2"/>
          <p:cNvSpPr>
            <a:spLocks noGrp="1"/>
          </p:cNvSpPr>
          <p:nvPr>
            <p:ph idx="1"/>
          </p:nvPr>
        </p:nvSpPr>
        <p:spPr>
          <a:xfrm>
            <a:off x="838200" y="737960"/>
            <a:ext cx="10515600" cy="6120039"/>
          </a:xfrm>
        </p:spPr>
        <p:txBody>
          <a:bodyPr>
            <a:normAutofit/>
          </a:bodyPr>
          <a:lstStyle/>
          <a:p>
            <a:pPr marL="0" indent="0">
              <a:buNone/>
            </a:pPr>
            <a:r>
              <a:rPr lang="tr-TR" sz="2400" dirty="0"/>
              <a:t>    Osmanlı devleti zamanında, zaman ölçüsü olan takvim saat ile uzunluk ve ağırlık ölçüleri konusunda birlik yoktu. Bu durum hem ülke içindeki hem de yabancı ülkelerle yapılan ticareti güçleştiriyordu. Bundan dolayı takvim ve saat kanunları çıkarıldı. Hicri ve Rumi takvim kaldırılıp tüm dünyanın kullandığı Miladi </a:t>
            </a:r>
            <a:r>
              <a:rPr lang="tr-TR" sz="2400" dirty="0" err="1"/>
              <a:t>Takvim’e</a:t>
            </a:r>
            <a:r>
              <a:rPr lang="tr-TR" sz="2400" dirty="0"/>
              <a:t> geçildi. Alaturka saat yerinde milletler arası saat sistemine geçildi.</a:t>
            </a:r>
          </a:p>
          <a:p>
            <a:pPr marL="0" indent="0">
              <a:buNone/>
            </a:pPr>
            <a:endParaRPr lang="tr-TR" sz="2400" dirty="0"/>
          </a:p>
          <a:p>
            <a:pPr marL="0" indent="0">
              <a:buNone/>
            </a:pPr>
            <a:r>
              <a:rPr lang="tr-TR" sz="2400" dirty="0"/>
              <a:t>1931’de Ölçüler Kanunu çıkarıldı. Osmanlı devleti zamanında arşın, endaze, okka, şinik gibi ölçü birimleri kaldırıldı. Yerine tüm dünya ülkelerinin kullandığı uzunluk ölçüsü olarak metre, ağırlık ölçüsü olarak kilogram sıvı ölçüsü olarak da litre kabul edilmiştir.1935’te hafta tatili cuma gününden Pazar gününe alınmıştır.</a:t>
            </a:r>
          </a:p>
        </p:txBody>
      </p:sp>
      <p:pic>
        <p:nvPicPr>
          <p:cNvPr id="5" name="Resim 4"/>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838200" y="4834391"/>
            <a:ext cx="3028950" cy="1514475"/>
          </a:xfrm>
          <a:prstGeom prst="rect">
            <a:avLst/>
          </a:prstGeom>
        </p:spPr>
      </p:pic>
      <p:sp>
        <p:nvSpPr>
          <p:cNvPr id="6" name="Metin kutusu 5"/>
          <p:cNvSpPr txBox="1"/>
          <p:nvPr/>
        </p:nvSpPr>
        <p:spPr>
          <a:xfrm rot="20227929">
            <a:off x="1248229" y="5019659"/>
            <a:ext cx="1596572" cy="584775"/>
          </a:xfrm>
          <a:prstGeom prst="rect">
            <a:avLst/>
          </a:prstGeom>
          <a:noFill/>
        </p:spPr>
        <p:txBody>
          <a:bodyPr wrap="square" rtlCol="0">
            <a:spAutoFit/>
          </a:bodyPr>
          <a:lstStyle/>
          <a:p>
            <a:r>
              <a:rPr lang="tr-TR" sz="3200" dirty="0"/>
              <a:t>ARN</a:t>
            </a:r>
          </a:p>
        </p:txBody>
      </p:sp>
      <p:pic>
        <p:nvPicPr>
          <p:cNvPr id="8" name="Resim 7"/>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4591956" y="4920116"/>
            <a:ext cx="2520043" cy="1428750"/>
          </a:xfrm>
          <a:prstGeom prst="rect">
            <a:avLst/>
          </a:prstGeom>
        </p:spPr>
      </p:pic>
      <p:sp>
        <p:nvSpPr>
          <p:cNvPr id="9" name="Metin kutusu 8"/>
          <p:cNvSpPr txBox="1"/>
          <p:nvPr/>
        </p:nvSpPr>
        <p:spPr>
          <a:xfrm rot="20329217">
            <a:off x="5138964" y="5523342"/>
            <a:ext cx="1698171" cy="523220"/>
          </a:xfrm>
          <a:prstGeom prst="rect">
            <a:avLst/>
          </a:prstGeom>
          <a:noFill/>
        </p:spPr>
        <p:txBody>
          <a:bodyPr wrap="square" rtlCol="0">
            <a:spAutoFit/>
          </a:bodyPr>
          <a:lstStyle/>
          <a:p>
            <a:r>
              <a:rPr lang="tr-TR" sz="2800" dirty="0"/>
              <a:t>ENDAZE</a:t>
            </a:r>
          </a:p>
        </p:txBody>
      </p:sp>
      <p:pic>
        <p:nvPicPr>
          <p:cNvPr id="11" name="Resim 10"/>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8570232" y="4834391"/>
            <a:ext cx="2638425" cy="1501270"/>
          </a:xfrm>
          <a:prstGeom prst="rect">
            <a:avLst/>
          </a:prstGeom>
        </p:spPr>
      </p:pic>
      <p:sp>
        <p:nvSpPr>
          <p:cNvPr id="13" name="Metin kutusu 12"/>
          <p:cNvSpPr txBox="1"/>
          <p:nvPr/>
        </p:nvSpPr>
        <p:spPr>
          <a:xfrm>
            <a:off x="8955314" y="5234243"/>
            <a:ext cx="1364343" cy="527928"/>
          </a:xfrm>
          <a:prstGeom prst="rect">
            <a:avLst/>
          </a:prstGeom>
          <a:noFill/>
        </p:spPr>
        <p:txBody>
          <a:bodyPr wrap="square" rtlCol="0">
            <a:spAutoFit/>
          </a:bodyPr>
          <a:lstStyle/>
          <a:p>
            <a:r>
              <a:rPr lang="tr-TR" sz="2800" dirty="0"/>
              <a:t>OKKA</a:t>
            </a:r>
          </a:p>
        </p:txBody>
      </p:sp>
    </p:spTree>
    <p:extLst>
      <p:ext uri="{BB962C8B-B14F-4D97-AF65-F5344CB8AC3E}">
        <p14:creationId xmlns="" xmlns:p14="http://schemas.microsoft.com/office/powerpoint/2010/main" val="3392034914"/>
      </p:ext>
    </p:extLst>
  </p:cSld>
  <p:clrMapOvr>
    <a:masterClrMapping/>
  </p:clrMapOvr>
  <p:transition spd="med">
    <p:pull/>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838200" y="365126"/>
            <a:ext cx="10515600" cy="592818"/>
          </a:xfrm>
        </p:spPr>
        <p:txBody>
          <a:bodyPr>
            <a:normAutofit/>
          </a:bodyPr>
          <a:lstStyle/>
          <a:p>
            <a:r>
              <a:rPr lang="tr-TR" sz="3600" dirty="0">
                <a:solidFill>
                  <a:srgbClr val="C00000"/>
                </a:solidFill>
              </a:rPr>
              <a:t>3. Soyadı Kanunu’nun Çıkarılması:</a:t>
            </a:r>
          </a:p>
        </p:txBody>
      </p:sp>
      <p:sp>
        <p:nvSpPr>
          <p:cNvPr id="3" name="İçerik Yer Tutucusu 2"/>
          <p:cNvSpPr>
            <a:spLocks noGrp="1"/>
          </p:cNvSpPr>
          <p:nvPr>
            <p:ph idx="1"/>
          </p:nvPr>
        </p:nvSpPr>
        <p:spPr>
          <a:xfrm>
            <a:off x="838200" y="957944"/>
            <a:ext cx="10515600" cy="5900056"/>
          </a:xfrm>
        </p:spPr>
        <p:txBody>
          <a:bodyPr>
            <a:normAutofit lnSpcReduction="10000"/>
          </a:bodyPr>
          <a:lstStyle/>
          <a:p>
            <a:pPr marL="0" indent="0">
              <a:buNone/>
            </a:pPr>
            <a:r>
              <a:rPr lang="tr-TR" sz="2600" dirty="0"/>
              <a:t>    Osmanlı Devleti zamanında soyadı yoktu. Devlet kayıtlarında isimlerin yanına baba adı doğum yeri ve lakabı yazılıyordu. Ancak bu durum özellikle vergi ve askerlik konusunda karışıklıklara yol açıyordu. Soyadı Kanunu çıkarılarak herkesin bir soyadı alması kararlaştırıldı.</a:t>
            </a:r>
          </a:p>
          <a:p>
            <a:pPr marL="0" indent="0">
              <a:buNone/>
            </a:pPr>
            <a:endParaRPr lang="tr-TR" sz="2600" dirty="0"/>
          </a:p>
          <a:p>
            <a:pPr marL="0" indent="0">
              <a:buNone/>
            </a:pPr>
            <a:r>
              <a:rPr lang="tr-TR" sz="2600" dirty="0"/>
              <a:t>TBMM, Mustafa Kemal’e “Atatürk” soyadını vermiştir.</a:t>
            </a:r>
          </a:p>
          <a:p>
            <a:pPr marL="0" indent="0">
              <a:buNone/>
            </a:pPr>
            <a:endParaRPr lang="tr-TR" sz="3200" dirty="0">
              <a:solidFill>
                <a:srgbClr val="C00000"/>
              </a:solidFill>
            </a:endParaRPr>
          </a:p>
          <a:p>
            <a:pPr marL="0" indent="0">
              <a:buNone/>
            </a:pPr>
            <a:r>
              <a:rPr lang="tr-TR" sz="3200" dirty="0">
                <a:solidFill>
                  <a:srgbClr val="C00000"/>
                </a:solidFill>
              </a:rPr>
              <a:t>4. Din Kurumlarının Düzenlenmesi:</a:t>
            </a:r>
          </a:p>
          <a:p>
            <a:pPr marL="0" indent="0">
              <a:buNone/>
            </a:pPr>
            <a:r>
              <a:rPr lang="tr-TR" sz="3200" dirty="0">
                <a:solidFill>
                  <a:schemeClr val="tx1">
                    <a:lumMod val="95000"/>
                    <a:lumOff val="5000"/>
                  </a:schemeClr>
                </a:solidFill>
              </a:rPr>
              <a:t>    Atatürk, dinin ve din kurumlarının kullanılarak halkın sömürülmesine karşıydı. Birer dini kurum olan tekke, zaviye ve türbeler dini duygular kullanılarak halkın sömürüldüğü yerler olmuştu. Bu nedenle 1925’te çıkarılan bir kanunla tekke, zaviye ve türbeler kapatıldı.</a:t>
            </a:r>
          </a:p>
        </p:txBody>
      </p:sp>
    </p:spTree>
    <p:extLst>
      <p:ext uri="{BB962C8B-B14F-4D97-AF65-F5344CB8AC3E}">
        <p14:creationId xmlns="" xmlns:p14="http://schemas.microsoft.com/office/powerpoint/2010/main" val="360522274"/>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2000">
        <p15:prstTrans prst="wind"/>
      </p:transition>
    </mc:Choice>
    <mc:Fallback>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838200" y="365125"/>
            <a:ext cx="10515600" cy="665389"/>
          </a:xfrm>
        </p:spPr>
        <p:txBody>
          <a:bodyPr>
            <a:normAutofit/>
          </a:bodyPr>
          <a:lstStyle/>
          <a:p>
            <a:r>
              <a:rPr lang="tr-TR" sz="3600" dirty="0">
                <a:solidFill>
                  <a:srgbClr val="C00000"/>
                </a:solidFill>
              </a:rPr>
              <a:t>5. Kadın-Erkek Eşitliğinin Sağlanması:</a:t>
            </a:r>
          </a:p>
        </p:txBody>
      </p:sp>
      <p:sp>
        <p:nvSpPr>
          <p:cNvPr id="3" name="İçerik Yer Tutucusu 2"/>
          <p:cNvSpPr>
            <a:spLocks noGrp="1"/>
          </p:cNvSpPr>
          <p:nvPr>
            <p:ph idx="1"/>
          </p:nvPr>
        </p:nvSpPr>
        <p:spPr>
          <a:xfrm>
            <a:off x="838200" y="1015998"/>
            <a:ext cx="10515600" cy="5842001"/>
          </a:xfrm>
        </p:spPr>
        <p:txBody>
          <a:bodyPr>
            <a:normAutofit/>
          </a:bodyPr>
          <a:lstStyle/>
          <a:p>
            <a:pPr marL="0" indent="0">
              <a:buNone/>
            </a:pPr>
            <a:r>
              <a:rPr lang="tr-TR" dirty="0"/>
              <a:t>    Kurtuluş Savaşı’nda erkeği ile omuz omuza savaşan ve her türlü fedakârlığa katlanan Türk kadını her alanda erkeklerle eşit olmalıydı. Bu nedenle kadın hakları ile ilgili bir çok yenilikler yapıldı.</a:t>
            </a:r>
          </a:p>
          <a:p>
            <a:pPr marL="0" indent="0">
              <a:buNone/>
            </a:pPr>
            <a:endParaRPr lang="tr-TR" dirty="0"/>
          </a:p>
          <a:p>
            <a:pPr marL="0" indent="0">
              <a:buNone/>
            </a:pPr>
            <a:r>
              <a:rPr lang="tr-TR" dirty="0"/>
              <a:t>- Okullarda kız-erkek ayrımına son verilerek karma eğitime geçildi.</a:t>
            </a:r>
          </a:p>
          <a:p>
            <a:pPr marL="0" indent="0">
              <a:buNone/>
            </a:pPr>
            <a:endParaRPr lang="tr-TR" dirty="0"/>
          </a:p>
          <a:p>
            <a:pPr marL="0" indent="0">
              <a:buNone/>
            </a:pPr>
            <a:r>
              <a:rPr lang="tr-TR" dirty="0"/>
              <a:t>-Türk Medeni Kanunu çıkarılarak evlenme, boşanma, miras gibi konularda kadın erkek eşitliği sağlanmıştır.</a:t>
            </a:r>
          </a:p>
          <a:p>
            <a:pPr marL="0" indent="0">
              <a:buNone/>
            </a:pPr>
            <a:endParaRPr lang="tr-TR" dirty="0"/>
          </a:p>
          <a:p>
            <a:pPr marL="0" indent="0">
              <a:buNone/>
            </a:pPr>
            <a:r>
              <a:rPr lang="tr-TR" dirty="0"/>
              <a:t>-Kadınlara seçme ve seçilme hakkı verilerek siyasi alanda da kadın erkek eşitliği sağlanmıştır.</a:t>
            </a:r>
          </a:p>
        </p:txBody>
      </p:sp>
    </p:spTree>
    <p:extLst>
      <p:ext uri="{BB962C8B-B14F-4D97-AF65-F5344CB8AC3E}">
        <p14:creationId xmlns="" xmlns:p14="http://schemas.microsoft.com/office/powerpoint/2010/main" val="3873142254"/>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2000">
        <p15:prstTrans prst="fracture"/>
      </p:transition>
    </mc:Choice>
    <mc:Fallback>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838200" y="101600"/>
            <a:ext cx="10515600" cy="2365829"/>
          </a:xfrm>
        </p:spPr>
        <p:txBody>
          <a:bodyPr>
            <a:normAutofit fontScale="90000"/>
          </a:bodyPr>
          <a:lstStyle/>
          <a:p>
            <a:r>
              <a:rPr lang="tr-TR" sz="3600" dirty="0">
                <a:solidFill>
                  <a:srgbClr val="C00000"/>
                </a:solidFill>
              </a:rPr>
              <a:t>EKONOMİ ALANINDA YAPILAN İNKILAPLAR</a:t>
            </a:r>
            <a:br>
              <a:rPr lang="tr-TR" sz="3600" dirty="0">
                <a:solidFill>
                  <a:srgbClr val="C00000"/>
                </a:solidFill>
              </a:rPr>
            </a:br>
            <a:r>
              <a:rPr lang="tr-TR" sz="3100" dirty="0">
                <a:solidFill>
                  <a:srgbClr val="0070C0"/>
                </a:solidFill>
              </a:rPr>
              <a:t>Bir ülkenin yükselip çağdaş ve uygar bir toplum haline gelmesini sağlayan en önemli unsur ekonomidir. Ekonomik durumu zayıf olan devletler gelişemezler. Eğitim, sağlık, bayındırlık gibi sorunlarını çözemezler. Hatta çoğu zaman bağımsızlığını bile koruyamazlar. Bundan dolayı Atatürk, ekonomi alanında da yenilikler yapılamasını sağlamıştır.</a:t>
            </a:r>
          </a:p>
        </p:txBody>
      </p:sp>
      <p:sp>
        <p:nvSpPr>
          <p:cNvPr id="3" name="İçerik Yer Tutucusu 2"/>
          <p:cNvSpPr>
            <a:spLocks noGrp="1"/>
          </p:cNvSpPr>
          <p:nvPr>
            <p:ph idx="1"/>
          </p:nvPr>
        </p:nvSpPr>
        <p:spPr>
          <a:xfrm>
            <a:off x="838200" y="2467428"/>
            <a:ext cx="10515600" cy="4390571"/>
          </a:xfrm>
        </p:spPr>
        <p:txBody>
          <a:bodyPr>
            <a:normAutofit fontScale="85000" lnSpcReduction="10000"/>
          </a:bodyPr>
          <a:lstStyle/>
          <a:p>
            <a:pPr marL="0" indent="0">
              <a:buNone/>
            </a:pPr>
            <a:r>
              <a:rPr lang="tr-TR" sz="3200" dirty="0">
                <a:solidFill>
                  <a:srgbClr val="C00000"/>
                </a:solidFill>
              </a:rPr>
              <a:t>1.Tarım Alanında Yapılan Yenilikler:</a:t>
            </a:r>
          </a:p>
          <a:p>
            <a:pPr marL="0" indent="0">
              <a:buNone/>
            </a:pPr>
            <a:r>
              <a:rPr lang="tr-TR" sz="3200" dirty="0">
                <a:solidFill>
                  <a:srgbClr val="C00000"/>
                </a:solidFill>
              </a:rPr>
              <a:t>    </a:t>
            </a:r>
            <a:r>
              <a:rPr lang="tr-TR" dirty="0">
                <a:solidFill>
                  <a:schemeClr val="tx1">
                    <a:lumMod val="95000"/>
                    <a:lumOff val="5000"/>
                  </a:schemeClr>
                </a:solidFill>
              </a:rPr>
              <a:t>Tarımda ıslah edilmiş tohum, gübre ve makine kullanılması teşvik edilmeye başlanmıştır. Örnek çiftlikler kurulmuş, ziraat okulları açılmıştır. Köylüden alınan aşar vergisi kaldırılmıştır.</a:t>
            </a:r>
          </a:p>
          <a:p>
            <a:pPr marL="0" indent="0">
              <a:buNone/>
            </a:pPr>
            <a:endParaRPr lang="tr-TR" dirty="0">
              <a:solidFill>
                <a:schemeClr val="tx1">
                  <a:lumMod val="95000"/>
                  <a:lumOff val="5000"/>
                </a:schemeClr>
              </a:solidFill>
            </a:endParaRPr>
          </a:p>
          <a:p>
            <a:pPr marL="0" indent="0">
              <a:buNone/>
            </a:pPr>
            <a:r>
              <a:rPr lang="tr-TR" sz="3200" dirty="0">
                <a:solidFill>
                  <a:srgbClr val="C00000"/>
                </a:solidFill>
              </a:rPr>
              <a:t>2. Sanayi Alanında Yapılan Yenilikler:</a:t>
            </a:r>
          </a:p>
          <a:p>
            <a:pPr marL="0" indent="0">
              <a:buNone/>
            </a:pPr>
            <a:r>
              <a:rPr lang="tr-TR" sz="3200" dirty="0">
                <a:solidFill>
                  <a:schemeClr val="tx1">
                    <a:lumMod val="95000"/>
                    <a:lumOff val="5000"/>
                  </a:schemeClr>
                </a:solidFill>
              </a:rPr>
              <a:t>    Sanayinin gelişmesi için “Sanayiyi Teşvik Kanunu” çıkarılarak sanayi kuruluşlarının kurulması ve özel teşebbüsün desteklenmesi amaçlanmıştır.</a:t>
            </a:r>
          </a:p>
          <a:p>
            <a:pPr marL="0" indent="0">
              <a:buNone/>
            </a:pPr>
            <a:endParaRPr lang="tr-TR" sz="3200" dirty="0">
              <a:solidFill>
                <a:schemeClr val="tx1">
                  <a:lumMod val="95000"/>
                  <a:lumOff val="5000"/>
                </a:schemeClr>
              </a:solidFill>
            </a:endParaRPr>
          </a:p>
          <a:p>
            <a:pPr marL="0" indent="0">
              <a:buNone/>
            </a:pPr>
            <a:r>
              <a:rPr lang="tr-TR" sz="3200" dirty="0">
                <a:solidFill>
                  <a:schemeClr val="tx1">
                    <a:lumMod val="95000"/>
                    <a:lumOff val="5000"/>
                  </a:schemeClr>
                </a:solidFill>
              </a:rPr>
              <a:t>Devletçilik ilkesi benimsenerek “I. Beş Yıllık Kalkınma Planı” uygulanmaya başlanmıştır.</a:t>
            </a:r>
          </a:p>
        </p:txBody>
      </p:sp>
    </p:spTree>
    <p:extLst>
      <p:ext uri="{BB962C8B-B14F-4D97-AF65-F5344CB8AC3E}">
        <p14:creationId xmlns="" xmlns:p14="http://schemas.microsoft.com/office/powerpoint/2010/main" val="3580697020"/>
      </p:ext>
    </p:extLst>
  </p:cSld>
  <p:clrMapOvr>
    <a:masterClrMapping/>
  </p:clrMapOvr>
  <mc:AlternateContent xmlns:mc="http://schemas.openxmlformats.org/markup-compatibility/2006">
    <mc:Choice xmlns="" xmlns:p14="http://schemas.microsoft.com/office/powerpoint/2010/main" Requires="p14">
      <p:transition spd="slow" p14:dur="1600">
        <p14:prism isContent="1" isInverted="1"/>
      </p:transition>
    </mc:Choice>
    <mc:Fallback>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838200" y="116114"/>
            <a:ext cx="10515600" cy="520246"/>
          </a:xfrm>
        </p:spPr>
        <p:txBody>
          <a:bodyPr>
            <a:normAutofit fontScale="90000"/>
          </a:bodyPr>
          <a:lstStyle/>
          <a:p>
            <a:r>
              <a:rPr lang="nb-NO" sz="3200" dirty="0">
                <a:solidFill>
                  <a:srgbClr val="C00000"/>
                </a:solidFill>
              </a:rPr>
              <a:t>3. Milli Ekonomi Politikasının Benimsenmesi:</a:t>
            </a:r>
            <a:endParaRPr lang="tr-TR" sz="3200" dirty="0">
              <a:solidFill>
                <a:srgbClr val="C00000"/>
              </a:solidFill>
            </a:endParaRPr>
          </a:p>
        </p:txBody>
      </p:sp>
      <p:sp>
        <p:nvSpPr>
          <p:cNvPr id="3" name="İçerik Yer Tutucusu 2"/>
          <p:cNvSpPr>
            <a:spLocks noGrp="1"/>
          </p:cNvSpPr>
          <p:nvPr>
            <p:ph idx="1"/>
          </p:nvPr>
        </p:nvSpPr>
        <p:spPr>
          <a:xfrm>
            <a:off x="838200" y="636360"/>
            <a:ext cx="10515600" cy="6221640"/>
          </a:xfrm>
        </p:spPr>
        <p:txBody>
          <a:bodyPr>
            <a:normAutofit fontScale="85000" lnSpcReduction="10000"/>
          </a:bodyPr>
          <a:lstStyle/>
          <a:p>
            <a:pPr marL="0" indent="0">
              <a:buNone/>
            </a:pPr>
            <a:r>
              <a:rPr lang="tr-TR" dirty="0"/>
              <a:t>    </a:t>
            </a:r>
            <a:r>
              <a:rPr lang="tr-TR" sz="2700" dirty="0"/>
              <a:t>Mustafa Kemal, ekonomik sorunları görmek ve çözüm üretmek için İzmir’de İktisat Kongresi’ni toplamıştır. Bu kongrede milli ekonominin kurulması ve hammaddesi ülke içinde olan sanayi kuruluşlarına öncelik verilmesi kararlaştırılmıştır.</a:t>
            </a:r>
          </a:p>
          <a:p>
            <a:pPr marL="0" indent="0">
              <a:buNone/>
            </a:pPr>
            <a:endParaRPr lang="tr-TR" sz="2700" dirty="0"/>
          </a:p>
          <a:p>
            <a:pPr marL="0" indent="0">
              <a:buNone/>
            </a:pPr>
            <a:r>
              <a:rPr lang="tr-TR" sz="3200" dirty="0">
                <a:solidFill>
                  <a:srgbClr val="C00000"/>
                </a:solidFill>
              </a:rPr>
              <a:t>4. Kabotaj Kanunu’nun Çıkarılması:</a:t>
            </a:r>
          </a:p>
          <a:p>
            <a:pPr marL="0" indent="0">
              <a:buNone/>
            </a:pPr>
            <a:r>
              <a:rPr lang="tr-TR" sz="3200" dirty="0">
                <a:solidFill>
                  <a:srgbClr val="C00000"/>
                </a:solidFill>
              </a:rPr>
              <a:t>    </a:t>
            </a:r>
            <a:r>
              <a:rPr lang="tr-TR" dirty="0">
                <a:solidFill>
                  <a:schemeClr val="tx1">
                    <a:lumMod val="95000"/>
                    <a:lumOff val="5000"/>
                  </a:schemeClr>
                </a:solidFill>
              </a:rPr>
              <a:t>Kabotaj Kanunu çıkarılarak Türk limanları arasında gemi işletme hakkı yabancılardan alınarak millileştirilmiştir.</a:t>
            </a:r>
          </a:p>
          <a:p>
            <a:pPr marL="0" indent="0">
              <a:buNone/>
            </a:pPr>
            <a:endParaRPr lang="tr-TR" dirty="0">
              <a:solidFill>
                <a:schemeClr val="tx1">
                  <a:lumMod val="95000"/>
                  <a:lumOff val="5000"/>
                </a:schemeClr>
              </a:solidFill>
            </a:endParaRPr>
          </a:p>
          <a:p>
            <a:pPr marL="0" indent="0">
              <a:buNone/>
            </a:pPr>
            <a:r>
              <a:rPr lang="tr-TR" sz="3200" dirty="0">
                <a:solidFill>
                  <a:srgbClr val="C00000"/>
                </a:solidFill>
              </a:rPr>
              <a:t>5. Bayındırlık Faaliyetleri:</a:t>
            </a:r>
          </a:p>
          <a:p>
            <a:pPr marL="0" indent="0">
              <a:buNone/>
            </a:pPr>
            <a:r>
              <a:rPr lang="tr-TR" sz="3200" dirty="0">
                <a:solidFill>
                  <a:schemeClr val="tx1">
                    <a:lumMod val="95000"/>
                    <a:lumOff val="5000"/>
                  </a:schemeClr>
                </a:solidFill>
              </a:rPr>
              <a:t>    Osmanlı Devleti zamanında yeterli yol yapılmamıştı. Devletin son zamanlarında yapılan bir miktar demir yolu dışında ulaşım ilkel yollarla yapılıyordu. Cumhuriyetin kurulmasından sonra Atatürk, ülkenin gelişmesi için demir yolu ve kara yolu yapımına ağırlık verilmesini sağlamıştır.</a:t>
            </a:r>
          </a:p>
          <a:p>
            <a:pPr marL="0" indent="0">
              <a:buNone/>
            </a:pPr>
            <a:endParaRPr lang="tr-TR" sz="3200" dirty="0">
              <a:solidFill>
                <a:schemeClr val="tx1">
                  <a:lumMod val="95000"/>
                  <a:lumOff val="5000"/>
                </a:schemeClr>
              </a:solidFill>
            </a:endParaRPr>
          </a:p>
          <a:p>
            <a:pPr marL="0" indent="0">
              <a:buNone/>
            </a:pPr>
            <a:r>
              <a:rPr lang="tr-TR" sz="3200" dirty="0">
                <a:solidFill>
                  <a:schemeClr val="tx1">
                    <a:lumMod val="95000"/>
                    <a:lumOff val="5000"/>
                  </a:schemeClr>
                </a:solidFill>
              </a:rPr>
              <a:t>Düzenli kentleşmeyi sağlamak için şehir planlamacılığına önem verilmiştir.</a:t>
            </a:r>
          </a:p>
          <a:p>
            <a:pPr marL="0" indent="0">
              <a:buNone/>
            </a:pPr>
            <a:endParaRPr lang="tr-TR" dirty="0"/>
          </a:p>
        </p:txBody>
      </p:sp>
    </p:spTree>
    <p:extLst>
      <p:ext uri="{BB962C8B-B14F-4D97-AF65-F5344CB8AC3E}">
        <p14:creationId xmlns="" xmlns:p14="http://schemas.microsoft.com/office/powerpoint/2010/main" val="764396054"/>
      </p:ext>
    </p:extLst>
  </p:cSld>
  <p:clrMapOvr>
    <a:masterClrMapping/>
  </p:clrMapOvr>
  <mc:AlternateContent xmlns:mc="http://schemas.openxmlformats.org/markup-compatibility/2006">
    <mc:Choice xmlns="" xmlns:p14="http://schemas.microsoft.com/office/powerpoint/2010/main" Requires="p14">
      <p:transition spd="slow" p14:dur="1600">
        <p:blinds dir="vert"/>
      </p:transition>
    </mc:Choice>
    <mc:Fallback>
      <p:transition spd="slow">
        <p:blinds dir="vert"/>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838200" y="1825625"/>
            <a:ext cx="10515600" cy="4749346"/>
          </a:xfrm>
        </p:spPr>
        <p:txBody>
          <a:bodyPr/>
          <a:lstStyle/>
          <a:p>
            <a:pPr marL="0" indent="0">
              <a:buNone/>
            </a:pPr>
            <a:endParaRPr lang="tr-TR" dirty="0"/>
          </a:p>
          <a:p>
            <a:pPr marL="0" indent="0">
              <a:buNone/>
            </a:pPr>
            <a:endParaRPr lang="tr-TR" dirty="0"/>
          </a:p>
          <a:p>
            <a:pPr marL="0" indent="0">
              <a:buNone/>
            </a:pPr>
            <a:r>
              <a:rPr lang="tr-TR" sz="4000" dirty="0"/>
              <a:t>            </a:t>
            </a:r>
            <a:r>
              <a:rPr lang="tr-TR" sz="5400" dirty="0">
                <a:solidFill>
                  <a:srgbClr val="FFFF00"/>
                </a:solidFill>
              </a:rPr>
              <a:t>HAZIRLAYAN:</a:t>
            </a:r>
            <a:r>
              <a:rPr lang="tr-TR" sz="5400" dirty="0">
                <a:solidFill>
                  <a:srgbClr val="7030A0"/>
                </a:solidFill>
              </a:rPr>
              <a:t> İbrahim YÜKSEL</a:t>
            </a:r>
          </a:p>
          <a:p>
            <a:pPr marL="0" indent="0">
              <a:buNone/>
            </a:pPr>
            <a:r>
              <a:rPr lang="tr-TR" sz="4000" dirty="0">
                <a:solidFill>
                  <a:srgbClr val="FFFF00"/>
                </a:solidFill>
              </a:rPr>
              <a:t>  </a:t>
            </a:r>
            <a:r>
              <a:rPr lang="tr-TR" sz="4000" dirty="0"/>
              <a:t>         </a:t>
            </a:r>
            <a:r>
              <a:rPr lang="tr-TR" sz="4000" dirty="0">
                <a:solidFill>
                  <a:srgbClr val="FFFF00"/>
                </a:solidFill>
              </a:rPr>
              <a:t> TARİH: </a:t>
            </a:r>
            <a:r>
              <a:rPr lang="tr-TR" sz="4000" dirty="0">
                <a:solidFill>
                  <a:srgbClr val="7030A0"/>
                </a:solidFill>
              </a:rPr>
              <a:t>07.04.2017</a:t>
            </a:r>
          </a:p>
          <a:p>
            <a:pPr marL="0" indent="0">
              <a:buNone/>
            </a:pPr>
            <a:endParaRPr lang="tr-TR" sz="4000" dirty="0">
              <a:solidFill>
                <a:srgbClr val="7030A0"/>
              </a:solidFill>
            </a:endParaRPr>
          </a:p>
          <a:p>
            <a:pPr marL="0" indent="0">
              <a:buNone/>
            </a:pPr>
            <a:r>
              <a:rPr lang="tr-TR" sz="4000" dirty="0">
                <a:solidFill>
                  <a:srgbClr val="7030A0"/>
                </a:solidFill>
              </a:rPr>
              <a:t> </a:t>
            </a:r>
            <a:r>
              <a:rPr lang="tr-TR" sz="6000" dirty="0">
                <a:solidFill>
                  <a:schemeClr val="tx1">
                    <a:lumMod val="95000"/>
                    <a:lumOff val="5000"/>
                  </a:schemeClr>
                </a:solidFill>
              </a:rPr>
              <a:t> </a:t>
            </a:r>
            <a:r>
              <a:rPr lang="tr-TR" sz="6000" dirty="0" smtClean="0">
                <a:solidFill>
                  <a:schemeClr val="tx1">
                    <a:lumMod val="95000"/>
                    <a:lumOff val="5000"/>
                  </a:schemeClr>
                </a:solidFill>
              </a:rPr>
              <a:t>                        </a:t>
            </a:r>
            <a:endParaRPr lang="tr-TR" sz="6000" dirty="0">
              <a:solidFill>
                <a:schemeClr val="tx1">
                  <a:lumMod val="95000"/>
                  <a:lumOff val="5000"/>
                </a:schemeClr>
              </a:solidFill>
            </a:endParaRPr>
          </a:p>
        </p:txBody>
      </p:sp>
      <p:sp>
        <p:nvSpPr>
          <p:cNvPr id="4" name="3 Başlık"/>
          <p:cNvSpPr>
            <a:spLocks noGrp="1"/>
          </p:cNvSpPr>
          <p:nvPr>
            <p:ph type="title"/>
          </p:nvPr>
        </p:nvSpPr>
        <p:spPr/>
        <p:txBody>
          <a:bodyPr/>
          <a:lstStyle/>
          <a:p>
            <a:endParaRPr lang="tr-TR"/>
          </a:p>
        </p:txBody>
      </p:sp>
    </p:spTree>
    <p:extLst>
      <p:ext uri="{BB962C8B-B14F-4D97-AF65-F5344CB8AC3E}">
        <p14:creationId xmlns="" xmlns:p14="http://schemas.microsoft.com/office/powerpoint/2010/main" val="2342826465"/>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6000">
        <p15:prstTrans prst="curtains"/>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49216" y="759655"/>
            <a:ext cx="10515600" cy="1325563"/>
          </a:xfrm>
        </p:spPr>
        <p:txBody>
          <a:bodyPr/>
          <a:lstStyle/>
          <a:p>
            <a:r>
              <a:rPr lang="tr-TR" dirty="0">
                <a:solidFill>
                  <a:srgbClr val="7030A0"/>
                </a:solidFill>
              </a:rPr>
              <a:t>ATATÜRK  İNKILAPLARI (DEVRİMLERİ)</a:t>
            </a:r>
            <a:r>
              <a:rPr lang="tr-TR" dirty="0"/>
              <a:t/>
            </a:r>
            <a:br>
              <a:rPr lang="tr-TR" dirty="0"/>
            </a:br>
            <a:endParaRPr lang="tr-TR" dirty="0"/>
          </a:p>
        </p:txBody>
      </p:sp>
      <p:sp>
        <p:nvSpPr>
          <p:cNvPr id="3" name="İçerik Yer Tutucusu 2"/>
          <p:cNvSpPr>
            <a:spLocks noGrp="1"/>
          </p:cNvSpPr>
          <p:nvPr>
            <p:ph idx="1"/>
          </p:nvPr>
        </p:nvSpPr>
        <p:spPr>
          <a:xfrm>
            <a:off x="838200" y="1690688"/>
            <a:ext cx="10415954" cy="4850789"/>
          </a:xfrm>
        </p:spPr>
        <p:txBody>
          <a:bodyPr/>
          <a:lstStyle/>
          <a:p>
            <a:pPr marL="0" indent="0">
              <a:buNone/>
            </a:pPr>
            <a:endParaRPr lang="tr-TR" dirty="0"/>
          </a:p>
          <a:p>
            <a:r>
              <a:rPr lang="tr-TR" sz="4400" dirty="0"/>
              <a:t>Atatürk, ülkemizi çağdaş uygarlıklar düzeyine çıkarmak amacıyla bir dizi yenilik yapmıştır. Bu yeniliklere inkılap adı verilir. Atatürk inkılapları belirli bir düzen ve sıraya göre yapılmıştır. Hepsi bir bütünüdür. Ancak incelemek ve açıklamak için belirli bölümlere ayırıyoruz.</a:t>
            </a:r>
          </a:p>
        </p:txBody>
      </p:sp>
    </p:spTree>
    <p:extLst>
      <p:ext uri="{BB962C8B-B14F-4D97-AF65-F5344CB8AC3E}">
        <p14:creationId xmlns="" xmlns:p14="http://schemas.microsoft.com/office/powerpoint/2010/main" val="988501755"/>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normAutofit fontScale="90000"/>
          </a:bodyPr>
          <a:lstStyle/>
          <a:p>
            <a:r>
              <a:rPr lang="tr-TR" dirty="0">
                <a:solidFill>
                  <a:srgbClr val="002060"/>
                </a:solidFill>
              </a:rPr>
              <a:t>Atatürk İnkılaplarını Beş Ana Grupta Toplayabiliriz.</a:t>
            </a:r>
            <a:br>
              <a:rPr lang="tr-TR" dirty="0">
                <a:solidFill>
                  <a:srgbClr val="002060"/>
                </a:solidFill>
              </a:rPr>
            </a:br>
            <a:r>
              <a:rPr lang="tr-TR" dirty="0">
                <a:solidFill>
                  <a:srgbClr val="002060"/>
                </a:solidFill>
              </a:rPr>
              <a:t>Bunlar:</a:t>
            </a:r>
          </a:p>
        </p:txBody>
      </p:sp>
      <p:sp>
        <p:nvSpPr>
          <p:cNvPr id="3" name="İçerik Yer Tutucusu 2"/>
          <p:cNvSpPr>
            <a:spLocks noGrp="1"/>
          </p:cNvSpPr>
          <p:nvPr>
            <p:ph idx="1"/>
          </p:nvPr>
        </p:nvSpPr>
        <p:spPr/>
        <p:txBody>
          <a:bodyPr>
            <a:normAutofit lnSpcReduction="10000"/>
          </a:bodyPr>
          <a:lstStyle/>
          <a:p>
            <a:r>
              <a:rPr lang="tr-TR" dirty="0"/>
              <a:t>-Siyasal(yönetim) alanda inkılaplar,</a:t>
            </a:r>
          </a:p>
          <a:p>
            <a:endParaRPr lang="tr-TR" dirty="0"/>
          </a:p>
          <a:p>
            <a:r>
              <a:rPr lang="tr-TR" dirty="0"/>
              <a:t>-Hukuk alanında inkılaplar,</a:t>
            </a:r>
          </a:p>
          <a:p>
            <a:endParaRPr lang="tr-TR" dirty="0"/>
          </a:p>
          <a:p>
            <a:r>
              <a:rPr lang="tr-TR" dirty="0"/>
              <a:t>-Toplumsal alandaki inkılaplar,</a:t>
            </a:r>
          </a:p>
          <a:p>
            <a:endParaRPr lang="tr-TR" dirty="0"/>
          </a:p>
          <a:p>
            <a:r>
              <a:rPr lang="tr-TR" dirty="0"/>
              <a:t>-Eğitim ve kültürel alanındaki inkılaplar,</a:t>
            </a:r>
          </a:p>
          <a:p>
            <a:endParaRPr lang="tr-TR" dirty="0"/>
          </a:p>
          <a:p>
            <a:r>
              <a:rPr lang="tr-TR" dirty="0"/>
              <a:t>-Ekonomi ve bayındırlık alanında yapılan inkılaplardır.</a:t>
            </a:r>
          </a:p>
        </p:txBody>
      </p:sp>
    </p:spTree>
    <p:extLst>
      <p:ext uri="{BB962C8B-B14F-4D97-AF65-F5344CB8AC3E}">
        <p14:creationId xmlns="" xmlns:p14="http://schemas.microsoft.com/office/powerpoint/2010/main" val="3160245214"/>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838200" y="101600"/>
            <a:ext cx="10515600" cy="1140038"/>
          </a:xfrm>
        </p:spPr>
        <p:txBody>
          <a:bodyPr>
            <a:normAutofit fontScale="90000"/>
          </a:bodyPr>
          <a:lstStyle/>
          <a:p>
            <a:r>
              <a:rPr lang="tr-TR" sz="3200" dirty="0">
                <a:solidFill>
                  <a:srgbClr val="C00000"/>
                </a:solidFill>
              </a:rPr>
              <a:t>SİYASAL ALANDA İNKILAPLAR:</a:t>
            </a:r>
            <a:r>
              <a:rPr lang="tr-TR" sz="3200" dirty="0"/>
              <a:t/>
            </a:r>
            <a:br>
              <a:rPr lang="tr-TR" sz="3200" dirty="0"/>
            </a:br>
            <a:r>
              <a:rPr lang="tr-TR" sz="3200" dirty="0">
                <a:solidFill>
                  <a:srgbClr val="0070C0"/>
                </a:solidFill>
              </a:rPr>
              <a:t>Ülkenin yönetimi, egemenliğin kullanılması gibi alanlarda yapılan inkılaplardır.</a:t>
            </a:r>
            <a:endParaRPr lang="tr-TR" sz="3200" dirty="0">
              <a:solidFill>
                <a:schemeClr val="accent6">
                  <a:lumMod val="50000"/>
                </a:schemeClr>
              </a:solidFill>
            </a:endParaRPr>
          </a:p>
        </p:txBody>
      </p:sp>
      <p:sp>
        <p:nvSpPr>
          <p:cNvPr id="3" name="İçerik Yer Tutucusu 2"/>
          <p:cNvSpPr>
            <a:spLocks noGrp="1"/>
          </p:cNvSpPr>
          <p:nvPr>
            <p:ph idx="1"/>
          </p:nvPr>
        </p:nvSpPr>
        <p:spPr>
          <a:xfrm>
            <a:off x="838200" y="1407886"/>
            <a:ext cx="10947401" cy="5288336"/>
          </a:xfrm>
        </p:spPr>
        <p:txBody>
          <a:bodyPr/>
          <a:lstStyle/>
          <a:p>
            <a:pPr marL="0" indent="0">
              <a:buNone/>
            </a:pPr>
            <a:r>
              <a:rPr lang="tr-TR" dirty="0">
                <a:solidFill>
                  <a:schemeClr val="accent6">
                    <a:lumMod val="50000"/>
                  </a:schemeClr>
                </a:solidFill>
              </a:rPr>
              <a:t>1.Türkiye Büyük Millet Meclisinin Açılması:</a:t>
            </a:r>
          </a:p>
          <a:p>
            <a:pPr marL="0" indent="0">
              <a:buNone/>
            </a:pPr>
            <a:r>
              <a:rPr lang="tr-TR" dirty="0">
                <a:solidFill>
                  <a:schemeClr val="accent6">
                    <a:lumMod val="50000"/>
                  </a:schemeClr>
                </a:solidFill>
              </a:rPr>
              <a:t> </a:t>
            </a:r>
            <a:r>
              <a:rPr lang="tr-TR" dirty="0">
                <a:solidFill>
                  <a:schemeClr val="tx1">
                    <a:lumMod val="95000"/>
                    <a:lumOff val="5000"/>
                  </a:schemeClr>
                </a:solidFill>
              </a:rPr>
              <a:t>   Kurtuluş Savaşı’nın devam ettiği günlerde,23 Nisan 1920’de TBMM açıldı. Böylece yeni Türk devleti kurulmuş oldu. Meclisin aldığı kararla egemenlik hakkı padişahtan millete geçmiş oldu.</a:t>
            </a:r>
          </a:p>
          <a:p>
            <a:pPr marL="0" indent="0">
              <a:buNone/>
            </a:pPr>
            <a:endParaRPr lang="tr-TR" dirty="0">
              <a:solidFill>
                <a:schemeClr val="tx1">
                  <a:lumMod val="95000"/>
                  <a:lumOff val="5000"/>
                </a:schemeClr>
              </a:solidFill>
            </a:endParaRPr>
          </a:p>
          <a:p>
            <a:pPr marL="0" indent="0">
              <a:buNone/>
            </a:pPr>
            <a:r>
              <a:rPr lang="tr-TR" dirty="0">
                <a:solidFill>
                  <a:srgbClr val="C00000"/>
                </a:solidFill>
              </a:rPr>
              <a:t>2.Saltanat’ın Kaldırılması:</a:t>
            </a:r>
          </a:p>
          <a:p>
            <a:pPr marL="0" indent="0">
              <a:buNone/>
            </a:pPr>
            <a:r>
              <a:rPr lang="tr-TR" dirty="0">
                <a:solidFill>
                  <a:srgbClr val="C00000"/>
                </a:solidFill>
              </a:rPr>
              <a:t>    </a:t>
            </a:r>
            <a:r>
              <a:rPr lang="tr-TR" dirty="0">
                <a:solidFill>
                  <a:schemeClr val="tx1">
                    <a:lumMod val="95000"/>
                    <a:lumOff val="5000"/>
                  </a:schemeClr>
                </a:solidFill>
              </a:rPr>
              <a:t>TBMM, 1 Kasım 1922’de saltanatı kaldırdı. Böylece hem Osmanlı Devleti hem de padişahlık ortadan kalmış oldu. Türkiye’de egemenliği millete ait olduğu kesinlik kazanmış oldu.</a:t>
            </a:r>
          </a:p>
          <a:p>
            <a:pPr marL="0" indent="0">
              <a:buNone/>
            </a:pPr>
            <a:r>
              <a:rPr lang="tr-TR" dirty="0">
                <a:solidFill>
                  <a:schemeClr val="accent6">
                    <a:lumMod val="50000"/>
                  </a:schemeClr>
                </a:solidFill>
              </a:rPr>
              <a:t>                                                        </a:t>
            </a:r>
          </a:p>
        </p:txBody>
      </p:sp>
      <p:pic>
        <p:nvPicPr>
          <p:cNvPr id="7" name="Resim 6"/>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8563429" y="5036456"/>
            <a:ext cx="2993571" cy="1659765"/>
          </a:xfrm>
          <a:prstGeom prst="rect">
            <a:avLst/>
          </a:prstGeom>
        </p:spPr>
      </p:pic>
      <p:sp>
        <p:nvSpPr>
          <p:cNvPr id="8" name="Metin kutusu 7"/>
          <p:cNvSpPr txBox="1"/>
          <p:nvPr/>
        </p:nvSpPr>
        <p:spPr>
          <a:xfrm>
            <a:off x="9578526" y="5866338"/>
            <a:ext cx="1395183" cy="584775"/>
          </a:xfrm>
          <a:prstGeom prst="rect">
            <a:avLst/>
          </a:prstGeom>
          <a:noFill/>
        </p:spPr>
        <p:txBody>
          <a:bodyPr wrap="square" rtlCol="0">
            <a:spAutoFit/>
          </a:bodyPr>
          <a:lstStyle/>
          <a:p>
            <a:r>
              <a:rPr lang="tr-TR" sz="3200" dirty="0"/>
              <a:t>TBMM</a:t>
            </a:r>
          </a:p>
        </p:txBody>
      </p:sp>
    </p:spTree>
    <p:extLst>
      <p:ext uri="{BB962C8B-B14F-4D97-AF65-F5344CB8AC3E}">
        <p14:creationId xmlns="" xmlns:p14="http://schemas.microsoft.com/office/powerpoint/2010/main" val="3646459719"/>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2000">
        <p15:prstTrans prst="fallOver"/>
      </p:transition>
    </mc:Choice>
    <mc:Fallback>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635000" y="159657"/>
            <a:ext cx="10515600" cy="505732"/>
          </a:xfrm>
        </p:spPr>
        <p:txBody>
          <a:bodyPr>
            <a:noAutofit/>
          </a:bodyPr>
          <a:lstStyle/>
          <a:p>
            <a:r>
              <a:rPr lang="tr-TR" dirty="0">
                <a:solidFill>
                  <a:srgbClr val="C00000"/>
                </a:solidFill>
              </a:rPr>
              <a:t>3. Cumhuriyetin İlan Edilmesi:</a:t>
            </a:r>
          </a:p>
        </p:txBody>
      </p:sp>
      <p:sp>
        <p:nvSpPr>
          <p:cNvPr id="3" name="İçerik Yer Tutucusu 2"/>
          <p:cNvSpPr>
            <a:spLocks noGrp="1"/>
          </p:cNvSpPr>
          <p:nvPr>
            <p:ph idx="1"/>
          </p:nvPr>
        </p:nvSpPr>
        <p:spPr>
          <a:xfrm>
            <a:off x="635000" y="665388"/>
            <a:ext cx="10515600" cy="6192611"/>
          </a:xfrm>
        </p:spPr>
        <p:txBody>
          <a:bodyPr>
            <a:normAutofit/>
          </a:bodyPr>
          <a:lstStyle/>
          <a:p>
            <a:pPr marL="0" indent="0">
              <a:buNone/>
            </a:pPr>
            <a:r>
              <a:rPr lang="tr-TR" dirty="0"/>
              <a:t>    </a:t>
            </a:r>
            <a:r>
              <a:rPr lang="tr-TR" sz="4000" dirty="0"/>
              <a:t>Kurtuluş Savaşı sırasında yeni sorunlar yaşamamak için yeni devletin yönetim şeklinin ne olacağı konuşulmamıştı. Savaş kazanıldıktan sonra bu durum gündeme geldi. Atatürk’ün çabaları ile 29 Ekim 1923’te Cumhuriyet ilan edildi. Böylece millet egemenliğine en uygun yönetim şekli benimsenmiş oldu.</a:t>
            </a:r>
          </a:p>
          <a:p>
            <a:pPr marL="0" indent="0">
              <a:buNone/>
            </a:pPr>
            <a:endParaRPr lang="tr-TR" dirty="0"/>
          </a:p>
          <a:p>
            <a:pPr marL="0" indent="0">
              <a:buNone/>
            </a:pPr>
            <a:endParaRPr lang="tr-TR" dirty="0"/>
          </a:p>
          <a:p>
            <a:pPr marL="0" indent="0">
              <a:buNone/>
            </a:pPr>
            <a:endParaRPr lang="tr-TR" dirty="0">
              <a:solidFill>
                <a:srgbClr val="C00000"/>
              </a:solidFill>
            </a:endParaRPr>
          </a:p>
          <a:p>
            <a:pPr marL="0" indent="0">
              <a:buNone/>
            </a:pPr>
            <a:endParaRPr lang="tr-TR" dirty="0"/>
          </a:p>
          <a:p>
            <a:pPr marL="0" indent="0">
              <a:buNone/>
            </a:pPr>
            <a:endParaRPr lang="tr-TR" dirty="0"/>
          </a:p>
        </p:txBody>
      </p:sp>
      <p:pic>
        <p:nvPicPr>
          <p:cNvPr id="5" name="Resim 4"/>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4775200" y="4708750"/>
            <a:ext cx="6212115" cy="2149249"/>
          </a:xfrm>
          <a:prstGeom prst="rect">
            <a:avLst/>
          </a:prstGeom>
        </p:spPr>
      </p:pic>
    </p:spTree>
    <p:extLst>
      <p:ext uri="{BB962C8B-B14F-4D97-AF65-F5344CB8AC3E}">
        <p14:creationId xmlns="" xmlns:p14="http://schemas.microsoft.com/office/powerpoint/2010/main" val="2508085878"/>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838200" y="0"/>
            <a:ext cx="10515600" cy="766988"/>
          </a:xfrm>
        </p:spPr>
        <p:txBody>
          <a:bodyPr>
            <a:normAutofit/>
          </a:bodyPr>
          <a:lstStyle/>
          <a:p>
            <a:r>
              <a:rPr lang="tr-TR" sz="3600" dirty="0">
                <a:solidFill>
                  <a:srgbClr val="C00000"/>
                </a:solidFill>
              </a:rPr>
              <a:t>4.Halifeliğin Kaldırılması</a:t>
            </a:r>
          </a:p>
        </p:txBody>
      </p:sp>
      <p:sp>
        <p:nvSpPr>
          <p:cNvPr id="3" name="İçerik Yer Tutucusu 2"/>
          <p:cNvSpPr>
            <a:spLocks noGrp="1"/>
          </p:cNvSpPr>
          <p:nvPr>
            <p:ph idx="1"/>
          </p:nvPr>
        </p:nvSpPr>
        <p:spPr>
          <a:xfrm>
            <a:off x="838200" y="766988"/>
            <a:ext cx="10515600" cy="6091012"/>
          </a:xfrm>
        </p:spPr>
        <p:txBody>
          <a:bodyPr>
            <a:normAutofit/>
          </a:bodyPr>
          <a:lstStyle/>
          <a:p>
            <a:pPr marL="0" indent="0">
              <a:buNone/>
            </a:pPr>
            <a:r>
              <a:rPr lang="tr-TR" sz="2600" dirty="0"/>
              <a:t>    Osmanlı Devleti zamanında padişahlık ve halifelik görevi birlikte yürütülüyordu. Saltanatın kaldırılmasından sonra halifelik bir süre devam etmişti. Ancak bu durum ülkede din ve devlet başkanlığı şeklinde ikiliğe neden oluyordu. Üstelik inkılaplara ve cumhuriyete karşı olanlar eski rejime dönmek için halifeliği kullanıyordu. Bunun üzerine 3 Mart 1924’tehalifelik kaldırıldı. Böylece laikleşme yolunda en önemli adım atıldı. Cumhuriyetin temelleri sağlamlaştırılarak inkılapların yapılması kolaylaştırıldı.</a:t>
            </a:r>
          </a:p>
          <a:p>
            <a:pPr marL="0" indent="0">
              <a:buNone/>
            </a:pPr>
            <a:endParaRPr lang="tr-TR" sz="2600" dirty="0"/>
          </a:p>
          <a:p>
            <a:pPr marL="0" indent="0">
              <a:buNone/>
            </a:pPr>
            <a:r>
              <a:rPr lang="tr-TR" sz="3600" dirty="0">
                <a:solidFill>
                  <a:srgbClr val="C00000"/>
                </a:solidFill>
              </a:rPr>
              <a:t>5.Siyasi Partilerin Kurulması:</a:t>
            </a:r>
          </a:p>
          <a:p>
            <a:pPr marL="0" indent="0">
              <a:buNone/>
            </a:pPr>
            <a:r>
              <a:rPr lang="tr-TR" sz="3600" dirty="0">
                <a:solidFill>
                  <a:srgbClr val="C00000"/>
                </a:solidFill>
              </a:rPr>
              <a:t>    </a:t>
            </a:r>
            <a:r>
              <a:rPr lang="tr-TR" sz="2600" dirty="0">
                <a:solidFill>
                  <a:schemeClr val="tx1">
                    <a:lumMod val="95000"/>
                    <a:lumOff val="5000"/>
                  </a:schemeClr>
                </a:solidFill>
              </a:rPr>
              <a:t>Atatürk farklı görüş ve düşüncelerin yönetimde yer almasını istiyordu. Bunun için çok partili hayata geçmek istiyordu. Atatürk’ün girişleri ile siyasi partiler kurulmuştur. Ancak kurulan yeni partiler inkılap ve cumhuriyet karşıtlarının eline geçtiğinden kapatılmak zorunda kalmıştır.</a:t>
            </a:r>
          </a:p>
        </p:txBody>
      </p:sp>
      <p:pic>
        <p:nvPicPr>
          <p:cNvPr id="5" name="Resim 4"/>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9515475" y="2990168"/>
            <a:ext cx="1838325" cy="1644652"/>
          </a:xfrm>
          <a:prstGeom prst="rect">
            <a:avLst/>
          </a:prstGeom>
        </p:spPr>
      </p:pic>
      <p:sp>
        <p:nvSpPr>
          <p:cNvPr id="6" name="Metin kutusu 5"/>
          <p:cNvSpPr txBox="1"/>
          <p:nvPr/>
        </p:nvSpPr>
        <p:spPr>
          <a:xfrm flipH="1">
            <a:off x="9676946" y="3458551"/>
            <a:ext cx="1515382" cy="707886"/>
          </a:xfrm>
          <a:prstGeom prst="rect">
            <a:avLst/>
          </a:prstGeom>
          <a:noFill/>
        </p:spPr>
        <p:txBody>
          <a:bodyPr wrap="square" rtlCol="0">
            <a:spAutoFit/>
          </a:bodyPr>
          <a:lstStyle/>
          <a:p>
            <a:r>
              <a:rPr lang="tr-TR" sz="2000" dirty="0">
                <a:solidFill>
                  <a:schemeClr val="bg1"/>
                </a:solidFill>
              </a:rPr>
              <a:t>Abdülmecid son halife.</a:t>
            </a:r>
          </a:p>
        </p:txBody>
      </p:sp>
    </p:spTree>
    <p:extLst>
      <p:ext uri="{BB962C8B-B14F-4D97-AF65-F5344CB8AC3E}">
        <p14:creationId xmlns="" xmlns:p14="http://schemas.microsoft.com/office/powerpoint/2010/main" val="1709077637"/>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2000">
        <p15:prstTrans prst="wind"/>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838200" y="205468"/>
            <a:ext cx="10515600" cy="1325563"/>
          </a:xfrm>
        </p:spPr>
        <p:txBody>
          <a:bodyPr>
            <a:noAutofit/>
          </a:bodyPr>
          <a:lstStyle/>
          <a:p>
            <a:r>
              <a:rPr lang="tr-TR" sz="2800" dirty="0">
                <a:solidFill>
                  <a:srgbClr val="C00000"/>
                </a:solidFill>
              </a:rPr>
              <a:t>HUKUK ALANINDA İNKILAPLAR</a:t>
            </a:r>
            <a:r>
              <a:rPr lang="tr-TR" sz="2800" dirty="0">
                <a:solidFill>
                  <a:srgbClr val="7030A0"/>
                </a:solidFill>
              </a:rPr>
              <a:t/>
            </a:r>
            <a:br>
              <a:rPr lang="tr-TR" sz="2800" dirty="0">
                <a:solidFill>
                  <a:srgbClr val="7030A0"/>
                </a:solidFill>
              </a:rPr>
            </a:br>
            <a:r>
              <a:rPr lang="tr-TR" sz="2800" dirty="0">
                <a:solidFill>
                  <a:srgbClr val="7030A0"/>
                </a:solidFill>
              </a:rPr>
              <a:t>Toplum İçin Vatandaşların Birbirleriyle ve Devletle Olan İlişkilerini Düzenleyen Kurallar Vardır. Bunlardan Biri de Hukuk Kurallarıdır.</a:t>
            </a:r>
          </a:p>
        </p:txBody>
      </p:sp>
      <p:sp>
        <p:nvSpPr>
          <p:cNvPr id="3" name="İçerik Yer Tutucusu 2"/>
          <p:cNvSpPr>
            <a:spLocks noGrp="1"/>
          </p:cNvSpPr>
          <p:nvPr>
            <p:ph idx="1"/>
          </p:nvPr>
        </p:nvSpPr>
        <p:spPr>
          <a:xfrm>
            <a:off x="838200" y="1542370"/>
            <a:ext cx="10515600" cy="5315630"/>
          </a:xfrm>
        </p:spPr>
        <p:txBody>
          <a:bodyPr/>
          <a:lstStyle/>
          <a:p>
            <a:pPr marL="0" indent="0">
              <a:buNone/>
            </a:pPr>
            <a:r>
              <a:rPr lang="tr-TR" dirty="0">
                <a:solidFill>
                  <a:srgbClr val="C00000"/>
                </a:solidFill>
              </a:rPr>
              <a:t>1. Anayasaların Yapılması:</a:t>
            </a:r>
            <a:endParaRPr lang="tr-TR" dirty="0"/>
          </a:p>
          <a:p>
            <a:pPr marL="0" indent="0">
              <a:buNone/>
            </a:pPr>
            <a:r>
              <a:rPr lang="tr-TR" dirty="0"/>
              <a:t>    Atatürk, Kurtuluş Savaşı’nın devam ettiği günlerde bir anayasa hazırlanmasını sağlamıştı.1921’de Teşkilat-ı Esasiye adıyla kabul edilen bu anayasada önemli eksikler vardı. Bu nedenle 1924’te yeni bir anayasa yapılmıştır.</a:t>
            </a:r>
          </a:p>
          <a:p>
            <a:pPr marL="0" indent="0">
              <a:buNone/>
            </a:pPr>
            <a:r>
              <a:rPr lang="tr-TR" dirty="0">
                <a:solidFill>
                  <a:srgbClr val="C00000"/>
                </a:solidFill>
              </a:rPr>
              <a:t>2. Türk Medeni Kanunu’nun Kabul Edilmesi:</a:t>
            </a:r>
          </a:p>
          <a:p>
            <a:pPr marL="0" indent="0">
              <a:buNone/>
            </a:pPr>
            <a:r>
              <a:rPr lang="tr-TR" dirty="0">
                <a:solidFill>
                  <a:srgbClr val="C00000"/>
                </a:solidFill>
              </a:rPr>
              <a:t>    </a:t>
            </a:r>
            <a:r>
              <a:rPr lang="tr-TR" dirty="0">
                <a:solidFill>
                  <a:schemeClr val="tx1">
                    <a:lumMod val="95000"/>
                    <a:lumOff val="5000"/>
                  </a:schemeClr>
                </a:solidFill>
              </a:rPr>
              <a:t>Toplum yaşamında evlenme, </a:t>
            </a:r>
            <a:r>
              <a:rPr lang="tr-TR" dirty="0" err="1">
                <a:solidFill>
                  <a:schemeClr val="tx1">
                    <a:lumMod val="95000"/>
                    <a:lumOff val="5000"/>
                  </a:schemeClr>
                </a:solidFill>
              </a:rPr>
              <a:t>boşanma,miras</a:t>
            </a:r>
            <a:r>
              <a:rPr lang="tr-TR" dirty="0">
                <a:solidFill>
                  <a:schemeClr val="tx1">
                    <a:lumMod val="95000"/>
                    <a:lumOff val="5000"/>
                  </a:schemeClr>
                </a:solidFill>
              </a:rPr>
              <a:t> gibi konuları düzenleyen </a:t>
            </a:r>
            <a:r>
              <a:rPr lang="tr-TR" dirty="0" err="1">
                <a:solidFill>
                  <a:schemeClr val="tx1">
                    <a:lumMod val="95000"/>
                    <a:lumOff val="5000"/>
                  </a:schemeClr>
                </a:solidFill>
              </a:rPr>
              <a:t>yasalara“Medeni</a:t>
            </a:r>
            <a:r>
              <a:rPr lang="tr-TR" dirty="0">
                <a:solidFill>
                  <a:schemeClr val="tx1">
                    <a:lumMod val="95000"/>
                    <a:lumOff val="5000"/>
                  </a:schemeClr>
                </a:solidFill>
              </a:rPr>
              <a:t> Kanun” denilir. Atatürk, Türk Medeni Kanunu’nun çıkarılmasını sağlayarak kadın erkek eşitliği konusunda önemli yenilikler getirmiştir. Resmi nikâh zorunlu olmuş, boşanma hakkı kadına da tanınmıştır. Mirastan kadınlarında pay alması sağlanmıştır.</a:t>
            </a:r>
          </a:p>
        </p:txBody>
      </p:sp>
    </p:spTree>
    <p:extLst>
      <p:ext uri="{BB962C8B-B14F-4D97-AF65-F5344CB8AC3E}">
        <p14:creationId xmlns="" xmlns:p14="http://schemas.microsoft.com/office/powerpoint/2010/main" val="3902384241"/>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2000">
        <p15:prstTrans prst="fracture"/>
      </p:transition>
    </mc:Choice>
    <mc:Fallback>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954315" y="290286"/>
            <a:ext cx="10515600" cy="595086"/>
          </a:xfrm>
        </p:spPr>
        <p:txBody>
          <a:bodyPr>
            <a:normAutofit fontScale="90000"/>
          </a:bodyPr>
          <a:lstStyle/>
          <a:p>
            <a:r>
              <a:rPr lang="tr-TR" sz="3600" dirty="0">
                <a:solidFill>
                  <a:srgbClr val="C00000"/>
                </a:solidFill>
              </a:rPr>
              <a:t>3. Kadınlara Siyasal Hakların Verilmesi:</a:t>
            </a:r>
            <a:r>
              <a:rPr lang="tr-TR" dirty="0"/>
              <a:t/>
            </a:r>
            <a:br>
              <a:rPr lang="tr-TR" dirty="0"/>
            </a:br>
            <a:endParaRPr lang="tr-TR" dirty="0"/>
          </a:p>
        </p:txBody>
      </p:sp>
      <p:sp>
        <p:nvSpPr>
          <p:cNvPr id="3" name="İçerik Yer Tutucusu 2"/>
          <p:cNvSpPr>
            <a:spLocks noGrp="1"/>
          </p:cNvSpPr>
          <p:nvPr>
            <p:ph idx="1"/>
          </p:nvPr>
        </p:nvSpPr>
        <p:spPr>
          <a:xfrm>
            <a:off x="954315" y="587829"/>
            <a:ext cx="10515600" cy="6074228"/>
          </a:xfrm>
        </p:spPr>
        <p:txBody>
          <a:bodyPr/>
          <a:lstStyle/>
          <a:p>
            <a:pPr marL="0" indent="0">
              <a:buNone/>
            </a:pPr>
            <a:r>
              <a:rPr lang="tr-TR" sz="4400" dirty="0"/>
              <a:t>Atatürk’ün çabalarıyla kadınlara seçme ve seçilme hakkı tanınmıştır. Böylece siyasal alanda kadın erkek eşitliği sağlanmış, kadınlarda ülke yönetimine katılmaya başlamıştır.</a:t>
            </a:r>
          </a:p>
          <a:p>
            <a:pPr marL="0" indent="0">
              <a:buNone/>
            </a:pPr>
            <a:endParaRPr lang="tr-TR" sz="4400" dirty="0"/>
          </a:p>
          <a:p>
            <a:pPr marL="0" indent="0">
              <a:buNone/>
            </a:pPr>
            <a:endParaRPr lang="tr-TR" dirty="0"/>
          </a:p>
        </p:txBody>
      </p:sp>
      <p:pic>
        <p:nvPicPr>
          <p:cNvPr id="5" name="Resim 4"/>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5762171" y="3860800"/>
            <a:ext cx="5707744" cy="2801257"/>
          </a:xfrm>
          <a:prstGeom prst="rect">
            <a:avLst/>
          </a:prstGeom>
        </p:spPr>
      </p:pic>
      <p:sp>
        <p:nvSpPr>
          <p:cNvPr id="7" name="Metin kutusu 6"/>
          <p:cNvSpPr txBox="1"/>
          <p:nvPr/>
        </p:nvSpPr>
        <p:spPr>
          <a:xfrm>
            <a:off x="7557987" y="4568930"/>
            <a:ext cx="2322285" cy="1384995"/>
          </a:xfrm>
          <a:prstGeom prst="rect">
            <a:avLst/>
          </a:prstGeom>
          <a:noFill/>
        </p:spPr>
        <p:txBody>
          <a:bodyPr wrap="square" rtlCol="0">
            <a:spAutoFit/>
          </a:bodyPr>
          <a:lstStyle/>
          <a:p>
            <a:r>
              <a:rPr lang="tr-TR" sz="2800" dirty="0">
                <a:solidFill>
                  <a:schemeClr val="accent2">
                    <a:lumMod val="50000"/>
                  </a:schemeClr>
                </a:solidFill>
              </a:rPr>
              <a:t>İLK  KADIN MİLLET VEKİLLERİ</a:t>
            </a:r>
          </a:p>
        </p:txBody>
      </p:sp>
    </p:spTree>
    <p:extLst>
      <p:ext uri="{BB962C8B-B14F-4D97-AF65-F5344CB8AC3E}">
        <p14:creationId xmlns="" xmlns:p14="http://schemas.microsoft.com/office/powerpoint/2010/main" val="2391022336"/>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6000">
        <p15:prstTrans prst="curtains"/>
      </p:transition>
    </mc:Choice>
    <mc:Fallback>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838200" y="408667"/>
            <a:ext cx="10515600" cy="1325563"/>
          </a:xfrm>
        </p:spPr>
        <p:txBody>
          <a:bodyPr>
            <a:noAutofit/>
          </a:bodyPr>
          <a:lstStyle/>
          <a:p>
            <a:r>
              <a:rPr lang="tr-TR" sz="2800" dirty="0">
                <a:solidFill>
                  <a:srgbClr val="C00000"/>
                </a:solidFill>
              </a:rPr>
              <a:t>EĞİTİM ALANINDA İNKILAPLAR</a:t>
            </a:r>
            <a:br>
              <a:rPr lang="tr-TR" sz="2800" dirty="0">
                <a:solidFill>
                  <a:srgbClr val="C00000"/>
                </a:solidFill>
              </a:rPr>
            </a:br>
            <a:r>
              <a:rPr lang="tr-TR" sz="2800" dirty="0">
                <a:solidFill>
                  <a:schemeClr val="accent1">
                    <a:lumMod val="50000"/>
                  </a:schemeClr>
                </a:solidFill>
              </a:rPr>
              <a:t>Türk Milletinin Uygar ve Çağdaş Bir Ulus Olmasını Hedefleyen Atatürk Eğitim Alanında Köklü Yeniliklerin Yapılmasını Sağlamıştır.</a:t>
            </a:r>
          </a:p>
        </p:txBody>
      </p:sp>
      <p:sp>
        <p:nvSpPr>
          <p:cNvPr id="3" name="İçerik Yer Tutucusu 2"/>
          <p:cNvSpPr>
            <a:spLocks noGrp="1"/>
          </p:cNvSpPr>
          <p:nvPr>
            <p:ph idx="1"/>
          </p:nvPr>
        </p:nvSpPr>
        <p:spPr>
          <a:xfrm>
            <a:off x="838200" y="1854654"/>
            <a:ext cx="10515600" cy="4351338"/>
          </a:xfrm>
        </p:spPr>
        <p:txBody>
          <a:bodyPr>
            <a:normAutofit lnSpcReduction="10000"/>
          </a:bodyPr>
          <a:lstStyle/>
          <a:p>
            <a:pPr marL="0" indent="0">
              <a:buNone/>
            </a:pPr>
            <a:r>
              <a:rPr lang="tr-TR" dirty="0">
                <a:solidFill>
                  <a:srgbClr val="C00000"/>
                </a:solidFill>
              </a:rPr>
              <a:t>1.Eğitim ve Öğretimde Birliğin Sağlanması(</a:t>
            </a:r>
            <a:r>
              <a:rPr lang="tr-TR" dirty="0" err="1">
                <a:solidFill>
                  <a:srgbClr val="C00000"/>
                </a:solidFill>
              </a:rPr>
              <a:t>Tevhid</a:t>
            </a:r>
            <a:r>
              <a:rPr lang="tr-TR" dirty="0">
                <a:solidFill>
                  <a:srgbClr val="C00000"/>
                </a:solidFill>
              </a:rPr>
              <a:t>-i Tedrisat Kanunu):</a:t>
            </a:r>
          </a:p>
          <a:p>
            <a:pPr marL="0" indent="0">
              <a:buNone/>
            </a:pPr>
            <a:r>
              <a:rPr lang="tr-TR" dirty="0">
                <a:solidFill>
                  <a:srgbClr val="C00000"/>
                </a:solidFill>
              </a:rPr>
              <a:t>    </a:t>
            </a:r>
            <a:r>
              <a:rPr lang="tr-TR" dirty="0">
                <a:solidFill>
                  <a:schemeClr val="tx1">
                    <a:lumMod val="95000"/>
                    <a:lumOff val="5000"/>
                  </a:schemeClr>
                </a:solidFill>
              </a:rPr>
              <a:t>Osmanlı Devleti zamanında temel eğitim kurumları medreselerdi. Ancak Osmanlı Devleti’nin son yılların da devlet tarafından Avrupa tarzında eğitim veren okullar açılmıştı. Ayrıca azınlıklara ve yabancılara da okul açma izni verilmişti. Bu durum eğitimde karışıklığa ve ikiliğe yol açıyordu. Atatürk, </a:t>
            </a:r>
            <a:r>
              <a:rPr lang="tr-TR" dirty="0" err="1">
                <a:solidFill>
                  <a:schemeClr val="tx1">
                    <a:lumMod val="95000"/>
                    <a:lumOff val="5000"/>
                  </a:schemeClr>
                </a:solidFill>
              </a:rPr>
              <a:t>Tevhid</a:t>
            </a:r>
            <a:r>
              <a:rPr lang="tr-TR" dirty="0">
                <a:solidFill>
                  <a:schemeClr val="tx1">
                    <a:lumMod val="95000"/>
                    <a:lumOff val="5000"/>
                  </a:schemeClr>
                </a:solidFill>
              </a:rPr>
              <a:t>-i Tedrisat(Eğitim Öğretim Birliği) Kanunu’nun çıkarılmasını sağlanmıştır. Böylece Türkiye’deki bütün eğitim kurumları MEB’e bağlanmıştır.</a:t>
            </a:r>
          </a:p>
          <a:p>
            <a:pPr marL="0" indent="0">
              <a:buNone/>
            </a:pPr>
            <a:endParaRPr lang="tr-TR" dirty="0">
              <a:solidFill>
                <a:schemeClr val="tx1">
                  <a:lumMod val="95000"/>
                  <a:lumOff val="5000"/>
                </a:schemeClr>
              </a:solidFill>
            </a:endParaRPr>
          </a:p>
          <a:p>
            <a:pPr marL="0" indent="0">
              <a:buNone/>
            </a:pPr>
            <a:r>
              <a:rPr lang="tr-TR" dirty="0">
                <a:solidFill>
                  <a:schemeClr val="tx1">
                    <a:lumMod val="95000"/>
                    <a:lumOff val="5000"/>
                  </a:schemeClr>
                </a:solidFill>
              </a:rPr>
              <a:t>Okullarda kız erkek ayrımına son verilmiş, sınıflar karma olmuştur. Ayrıca çağın gereklerine uyum sağlamayan medreseler kapatılmıştır.</a:t>
            </a:r>
          </a:p>
        </p:txBody>
      </p:sp>
    </p:spTree>
    <p:extLst>
      <p:ext uri="{BB962C8B-B14F-4D97-AF65-F5344CB8AC3E}">
        <p14:creationId xmlns="" xmlns:p14="http://schemas.microsoft.com/office/powerpoint/2010/main" val="3720767210"/>
      </p:ext>
    </p:extLst>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sld>
</file>

<file path=ppt/theme/theme1.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ATATÜRK’ÜN İNKLAPLARI ÖNCESİ VE SONRASI</Template>
  <TotalTime>37</TotalTime>
  <Words>1296</Words>
  <PresentationFormat>Özel</PresentationFormat>
  <Paragraphs>112</Paragraphs>
  <Slides>18</Slides>
  <Notes>0</Notes>
  <HiddenSlides>0</HiddenSlides>
  <MMClips>0</MMClips>
  <ScaleCrop>false</ScaleCrop>
  <HeadingPairs>
    <vt:vector size="4" baseType="variant">
      <vt:variant>
        <vt:lpstr>Tema</vt:lpstr>
      </vt:variant>
      <vt:variant>
        <vt:i4>1</vt:i4>
      </vt:variant>
      <vt:variant>
        <vt:lpstr>Slayt Başlıkları</vt:lpstr>
      </vt:variant>
      <vt:variant>
        <vt:i4>18</vt:i4>
      </vt:variant>
    </vt:vector>
  </HeadingPairs>
  <TitlesOfParts>
    <vt:vector size="19" baseType="lpstr">
      <vt:lpstr>Office Teması</vt:lpstr>
      <vt:lpstr>ATATÜRK’ÜN İNKLAPLARI ÖNCESİ VE SONRASI</vt:lpstr>
      <vt:lpstr>ATATÜRK  İNKILAPLARI (DEVRİMLERİ) </vt:lpstr>
      <vt:lpstr>Atatürk İnkılaplarını Beş Ana Grupta Toplayabiliriz. Bunlar:</vt:lpstr>
      <vt:lpstr>SİYASAL ALANDA İNKILAPLAR: Ülkenin yönetimi, egemenliğin kullanılması gibi alanlarda yapılan inkılaplardır.</vt:lpstr>
      <vt:lpstr>3. Cumhuriyetin İlan Edilmesi:</vt:lpstr>
      <vt:lpstr>4.Halifeliğin Kaldırılması</vt:lpstr>
      <vt:lpstr>HUKUK ALANINDA İNKILAPLAR Toplum İçin Vatandaşların Birbirleriyle ve Devletle Olan İlişkilerini Düzenleyen Kurallar Vardır. Bunlardan Biri de Hukuk Kurallarıdır.</vt:lpstr>
      <vt:lpstr>3. Kadınlara Siyasal Hakların Verilmesi: </vt:lpstr>
      <vt:lpstr>EĞİTİM ALANINDA İNKILAPLAR Türk Milletinin Uygar ve Çağdaş Bir Ulus Olmasını Hedefleyen Atatürk Eğitim Alanında Köklü Yeniliklerin Yapılmasını Sağlamıştır.</vt:lpstr>
      <vt:lpstr>2. Harf İnkılabı:</vt:lpstr>
      <vt:lpstr> 3. Türk Tarih ve Türk Dil Kurumunun Kurulması: </vt:lpstr>
      <vt:lpstr>TOPLUMSAL ALANDA İNKILAPLAR: Atatürk, Toplumsal Alanda Yaptığı İnkılaplarda Günlük Hayatı Kolaylaştırmayı ve Milli Birliği Sağlamayı Amaçlamıştır.</vt:lpstr>
      <vt:lpstr>2. Takvim, Saat- Ölçü ve Tartıda Yenilik:</vt:lpstr>
      <vt:lpstr>3. Soyadı Kanunu’nun Çıkarılması:</vt:lpstr>
      <vt:lpstr>5. Kadın-Erkek Eşitliğinin Sağlanması:</vt:lpstr>
      <vt:lpstr>EKONOMİ ALANINDA YAPILAN İNKILAPLAR Bir ülkenin yükselip çağdaş ve uygar bir toplum haline gelmesini sağlayan en önemli unsur ekonomidir. Ekonomik durumu zayıf olan devletler gelişemezler. Eğitim, sağlık, bayındırlık gibi sorunlarını çözemezler. Hatta çoğu zaman bağımsızlığını bile koruyamazlar. Bundan dolayı Atatürk, ekonomi alanında da yenilikler yapılamasını sağlamıştır.</vt:lpstr>
      <vt:lpstr>3. Milli Ekonomi Politikasının Benimsenmesi:</vt:lpstr>
      <vt:lpstr>Slayt 18</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2017-04-07T11:03:28Z</dcterms:created>
  <dcterms:modified xsi:type="dcterms:W3CDTF">2017-04-08T07:24:24Z</dcterms:modified>
  <cp:category>www.sorubak.com</cp:category>
</cp:coreProperties>
</file>