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79" r:id="rId10"/>
    <p:sldId id="280" r:id="rId11"/>
    <p:sldId id="281" r:id="rId12"/>
    <p:sldId id="282" r:id="rId13"/>
    <p:sldId id="265" r:id="rId14"/>
    <p:sldId id="283" r:id="rId15"/>
    <p:sldId id="267" r:id="rId16"/>
    <p:sldId id="284" r:id="rId17"/>
    <p:sldId id="285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392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C850B-E282-4318-B1B4-B13AD8AFAC5E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CC6F0D-3B6D-4988-84F3-A18E9B867B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6404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C6F0D-3B6D-4988-84F3-A18E9B867B27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74703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F1BE-31A3-4E34-B0B6-7DD062934B96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92E5E-8E3F-4AF2-B113-9DBB80529D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F1BE-31A3-4E34-B0B6-7DD062934B96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92E5E-8E3F-4AF2-B113-9DBB80529D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F1BE-31A3-4E34-B0B6-7DD062934B96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92E5E-8E3F-4AF2-B113-9DBB80529D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F1BE-31A3-4E34-B0B6-7DD062934B96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92E5E-8E3F-4AF2-B113-9DBB80529D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F1BE-31A3-4E34-B0B6-7DD062934B96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92E5E-8E3F-4AF2-B113-9DBB80529D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F1BE-31A3-4E34-B0B6-7DD062934B96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92E5E-8E3F-4AF2-B113-9DBB80529D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F1BE-31A3-4E34-B0B6-7DD062934B96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92E5E-8E3F-4AF2-B113-9DBB80529D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F1BE-31A3-4E34-B0B6-7DD062934B96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92E5E-8E3F-4AF2-B113-9DBB80529D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F1BE-31A3-4E34-B0B6-7DD062934B96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92E5E-8E3F-4AF2-B113-9DBB80529D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F1BE-31A3-4E34-B0B6-7DD062934B96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92E5E-8E3F-4AF2-B113-9DBB80529D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F1BE-31A3-4E34-B0B6-7DD062934B96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A992E5E-8E3F-4AF2-B113-9DBB80529D4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8BF1BE-31A3-4E34-B0B6-7DD062934B96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992E5E-8E3F-4AF2-B113-9DBB80529D42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.tr/url?sa=i&amp;rct=j&amp;q=&amp;esrc=s&amp;source=images&amp;cd=&amp;cad=rja&amp;uact=8&amp;ved=0ahUKEwjk5paRg4rSAhVIVxQKHaKlBFYQjRwIBw&amp;url=http://mediatrend.mediamarkt.com.tr/bir-fincan-kahvenin-40-yil-hatiri-vardir/&amp;psig=AFQjCNHu-3KGkUeq3KZP16TEB-QY8bqjng&amp;ust=1486970542931332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>
                <a:ea typeface="Calibri"/>
                <a:cs typeface="Times New Roman"/>
              </a:rPr>
              <a:t> </a:t>
            </a:r>
            <a:r>
              <a:rPr lang="tr-TR" dirty="0" smtClean="0">
                <a:ea typeface="Calibri"/>
                <a:cs typeface="Times New Roman"/>
              </a:rPr>
              <a:t>ATASÖZLERİ </a:t>
            </a:r>
            <a:r>
              <a:rPr lang="tr-TR" dirty="0">
                <a:ea typeface="Calibri"/>
                <a:cs typeface="Times New Roman"/>
              </a:rPr>
              <a:t>YARIŞMA SORULARI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Hazırlayan: </a:t>
            </a:r>
          </a:p>
          <a:p>
            <a:r>
              <a:rPr lang="tr-TR" dirty="0" smtClean="0"/>
              <a:t>Nuran YAĞMUR</a:t>
            </a:r>
          </a:p>
          <a:p>
            <a:r>
              <a:rPr lang="tr-TR" dirty="0" smtClean="0"/>
              <a:t>MEHMET AKİF İLKOKULU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70778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899592" y="1196752"/>
            <a:ext cx="74888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9"/>
            </a:pPr>
            <a:r>
              <a:rPr lang="tr-TR" dirty="0" smtClean="0"/>
              <a:t>“Bir acı kahvenin kırk yıl hatırı vardır.” atasözünde  unutulmayacağı vurgulanan kavram hangisidir?</a:t>
            </a:r>
          </a:p>
          <a:p>
            <a:pPr marL="342900" indent="-342900">
              <a:buAutoNum type="arabicPeriod" startAt="9"/>
            </a:pPr>
            <a:endParaRPr lang="tr-TR" dirty="0" smtClean="0"/>
          </a:p>
          <a:p>
            <a:pPr marL="342900" indent="-342900">
              <a:buAutoNum type="arabicPeriod" startAt="9"/>
            </a:pPr>
            <a:endParaRPr lang="tr-TR" dirty="0" smtClean="0"/>
          </a:p>
          <a:p>
            <a:pPr marL="342900" indent="-342900"/>
            <a:r>
              <a:rPr lang="tr-TR" dirty="0" smtClean="0"/>
              <a:t>                    A. Kötülük</a:t>
            </a:r>
          </a:p>
          <a:p>
            <a:pPr marL="342900" indent="-342900"/>
            <a:r>
              <a:rPr lang="tr-TR" dirty="0" smtClean="0"/>
              <a:t>                    B.  Saygı</a:t>
            </a:r>
          </a:p>
          <a:p>
            <a:pPr marL="342900" indent="-342900"/>
            <a:r>
              <a:rPr lang="tr-TR" dirty="0" smtClean="0"/>
              <a:t>                    C.  Sevgi</a:t>
            </a:r>
          </a:p>
          <a:p>
            <a:pPr marL="342900" indent="-342900"/>
            <a:r>
              <a:rPr lang="tr-TR" dirty="0" smtClean="0"/>
              <a:t>                    D.  İyilik</a:t>
            </a:r>
          </a:p>
          <a:p>
            <a:pPr marL="342900" indent="-342900">
              <a:buAutoNum type="arabicPeriod" startAt="9"/>
            </a:pPr>
            <a:endParaRPr lang="tr-TR" dirty="0" smtClean="0"/>
          </a:p>
          <a:p>
            <a:pPr marL="342900" indent="-342900">
              <a:buAutoNum type="arabicPeriod" startAt="9"/>
            </a:pP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bir kahvenin kırk yıl hatırı var ile ilgili görsel sonucu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76672"/>
            <a:ext cx="4492005" cy="3781425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1115616" y="5661248"/>
            <a:ext cx="6567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10. YUKARIDAKİ GÖRSELDE HANGİ ATASÖZÜ ANLATILIYOR OLABİLİR?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043608" y="5733256"/>
            <a:ext cx="6961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11.YUKARIDAKİ GÖRSELDE HANGİ ATASÖZÜ ANLATILIYOR OLABİLİR?</a:t>
            </a:r>
            <a:endParaRPr lang="tr-TR" dirty="0"/>
          </a:p>
        </p:txBody>
      </p:sp>
      <p:pic>
        <p:nvPicPr>
          <p:cNvPr id="6148" name="Picture 4" descr="çuvaldı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57148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39552" y="1312267"/>
            <a:ext cx="7416824" cy="468435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</a:pPr>
            <a:r>
              <a:rPr lang="tr-TR" cap="small" dirty="0" smtClean="0">
                <a:ea typeface="Calibri"/>
                <a:cs typeface="Times New Roman"/>
              </a:rPr>
              <a:t>12. </a:t>
            </a:r>
            <a:r>
              <a:rPr lang="tr-TR" u="sng" cap="small" dirty="0" smtClean="0">
                <a:ea typeface="Calibri"/>
                <a:cs typeface="Times New Roman"/>
              </a:rPr>
              <a:t>FUKARANIN</a:t>
            </a:r>
            <a:r>
              <a:rPr lang="tr-TR" cap="small" dirty="0" smtClean="0">
                <a:ea typeface="Calibri"/>
                <a:cs typeface="Times New Roman"/>
              </a:rPr>
              <a:t>   </a:t>
            </a:r>
            <a:r>
              <a:rPr lang="tr-TR" u="sng" cap="small" dirty="0" smtClean="0">
                <a:ea typeface="Calibri"/>
                <a:cs typeface="Times New Roman"/>
              </a:rPr>
              <a:t>KAVUĞU</a:t>
            </a:r>
            <a:r>
              <a:rPr lang="tr-TR" cap="small" dirty="0" smtClean="0">
                <a:ea typeface="Calibri"/>
                <a:cs typeface="Times New Roman"/>
              </a:rPr>
              <a:t> , </a:t>
            </a:r>
            <a:r>
              <a:rPr lang="tr-TR" u="sng" cap="small" dirty="0" smtClean="0">
                <a:ea typeface="Calibri"/>
                <a:cs typeface="Times New Roman"/>
              </a:rPr>
              <a:t>ZENGİNİN</a:t>
            </a:r>
            <a:r>
              <a:rPr lang="tr-TR" cap="small" dirty="0" smtClean="0">
                <a:ea typeface="Calibri"/>
                <a:cs typeface="Times New Roman"/>
              </a:rPr>
              <a:t>   </a:t>
            </a:r>
            <a:r>
              <a:rPr lang="tr-TR" u="sng" cap="small" dirty="0" smtClean="0">
                <a:ea typeface="Calibri"/>
                <a:cs typeface="Times New Roman"/>
              </a:rPr>
              <a:t>ATI  </a:t>
            </a:r>
            <a:r>
              <a:rPr lang="tr-TR" cap="small" dirty="0" smtClean="0">
                <a:ea typeface="Calibri"/>
                <a:cs typeface="Times New Roman"/>
              </a:rPr>
              <a:t>DEĞERLİ OLURMUŞ. 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tr-TR" cap="small" dirty="0" smtClean="0">
                <a:ea typeface="Calibri"/>
                <a:cs typeface="Times New Roman"/>
              </a:rPr>
              <a:t>           1                      2                3                4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tr-TR" cap="small" dirty="0" smtClean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tr-TR" cap="small" dirty="0" smtClean="0">
                <a:ea typeface="Calibri"/>
                <a:cs typeface="Times New Roman"/>
              </a:rPr>
              <a:t>YUKARIDAKİ ATASÖZÜNDE HANGİ KELİME YANLIŞ VERİLMİŞTİR?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tr-TR" cap="small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cap="small" dirty="0" smtClean="0">
                <a:ea typeface="Calibri"/>
                <a:cs typeface="Times New Roman"/>
              </a:rPr>
              <a:t>1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cap="small" dirty="0" smtClean="0">
                <a:ea typeface="Calibri"/>
                <a:cs typeface="Times New Roman"/>
              </a:rPr>
              <a:t>2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cap="small" dirty="0" smtClean="0">
                <a:ea typeface="Calibri"/>
                <a:cs typeface="Times New Roman"/>
              </a:rPr>
              <a:t>3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cap="small" dirty="0" smtClean="0">
                <a:ea typeface="Calibri"/>
                <a:cs typeface="Times New Roman"/>
              </a:rPr>
              <a:t>4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2545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1412776"/>
            <a:ext cx="756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13. “</a:t>
            </a:r>
            <a:r>
              <a:rPr lang="tr-TR" u="sng" dirty="0" smtClean="0"/>
              <a:t>Çiftçiye</a:t>
            </a:r>
            <a:r>
              <a:rPr lang="tr-TR" dirty="0" smtClean="0"/>
              <a:t> </a:t>
            </a:r>
            <a:r>
              <a:rPr lang="tr-TR" u="sng" dirty="0" smtClean="0"/>
              <a:t>çamur</a:t>
            </a:r>
            <a:r>
              <a:rPr lang="tr-TR" dirty="0" smtClean="0"/>
              <a:t>, yolcuya </a:t>
            </a:r>
            <a:r>
              <a:rPr lang="tr-TR" u="sng" dirty="0" smtClean="0"/>
              <a:t>kurak</a:t>
            </a:r>
            <a:r>
              <a:rPr lang="tr-TR" dirty="0" smtClean="0"/>
              <a:t>; cümlenin</a:t>
            </a:r>
            <a:r>
              <a:rPr lang="tr-TR" u="sng" dirty="0" smtClean="0"/>
              <a:t> muradını </a:t>
            </a:r>
            <a:r>
              <a:rPr lang="tr-TR" dirty="0" smtClean="0"/>
              <a:t>verecek hak.”</a:t>
            </a:r>
          </a:p>
          <a:p>
            <a:r>
              <a:rPr lang="tr-TR" dirty="0" smtClean="0"/>
              <a:t>              1           2                        3                             4</a:t>
            </a:r>
          </a:p>
          <a:p>
            <a:endParaRPr lang="tr-TR" dirty="0" smtClean="0"/>
          </a:p>
          <a:p>
            <a:r>
              <a:rPr lang="tr-TR" dirty="0" smtClean="0"/>
              <a:t> Yukarıdaki  atasözünde hangi kelime yanlış verilmiştir?</a:t>
            </a:r>
          </a:p>
          <a:p>
            <a:endParaRPr lang="tr-TR" dirty="0" smtClean="0"/>
          </a:p>
          <a:p>
            <a:pPr marL="342900" indent="-342900">
              <a:buAutoNum type="alphaUcPeriod"/>
            </a:pPr>
            <a:r>
              <a:rPr lang="tr-TR" dirty="0" smtClean="0"/>
              <a:t>1</a:t>
            </a:r>
          </a:p>
          <a:p>
            <a:pPr marL="342900" indent="-342900">
              <a:buAutoNum type="alphaUcPeriod"/>
            </a:pPr>
            <a:r>
              <a:rPr lang="tr-TR" dirty="0" smtClean="0"/>
              <a:t>2</a:t>
            </a:r>
          </a:p>
          <a:p>
            <a:pPr marL="342900" indent="-342900">
              <a:buAutoNum type="alphaUcPeriod"/>
            </a:pPr>
            <a:r>
              <a:rPr lang="tr-TR" dirty="0" smtClean="0"/>
              <a:t>3</a:t>
            </a:r>
          </a:p>
          <a:p>
            <a:pPr marL="342900" indent="-342900">
              <a:buAutoNum type="alphaUcPeriod"/>
            </a:pPr>
            <a:r>
              <a:rPr lang="tr-TR" dirty="0" smtClean="0"/>
              <a:t>4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43607" y="833852"/>
            <a:ext cx="727280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dirty="0" smtClean="0">
                <a:ea typeface="Calibri"/>
                <a:cs typeface="Times New Roman"/>
              </a:rPr>
              <a:t>14. “</a:t>
            </a:r>
            <a:r>
              <a:rPr lang="tr-TR" u="sng" dirty="0" smtClean="0">
                <a:ea typeface="Calibri"/>
                <a:cs typeface="Times New Roman"/>
              </a:rPr>
              <a:t>Çat</a:t>
            </a:r>
            <a:r>
              <a:rPr lang="tr-TR" dirty="0" smtClean="0">
                <a:ea typeface="Calibri"/>
                <a:cs typeface="Times New Roman"/>
              </a:rPr>
              <a:t>  </a:t>
            </a:r>
            <a:r>
              <a:rPr lang="tr-TR" u="sng" dirty="0" smtClean="0">
                <a:ea typeface="Calibri"/>
                <a:cs typeface="Times New Roman"/>
              </a:rPr>
              <a:t>burada</a:t>
            </a:r>
            <a:r>
              <a:rPr lang="tr-TR" dirty="0" smtClean="0">
                <a:ea typeface="Calibri"/>
                <a:cs typeface="Times New Roman"/>
              </a:rPr>
              <a:t> çat </a:t>
            </a:r>
            <a:r>
              <a:rPr lang="tr-TR" u="sng" dirty="0" smtClean="0">
                <a:ea typeface="Calibri"/>
                <a:cs typeface="Times New Roman"/>
              </a:rPr>
              <a:t>orada</a:t>
            </a:r>
            <a:r>
              <a:rPr lang="tr-TR" dirty="0" smtClean="0">
                <a:ea typeface="Calibri"/>
                <a:cs typeface="Times New Roman"/>
              </a:rPr>
              <a:t> </a:t>
            </a:r>
            <a:r>
              <a:rPr lang="tr-TR" u="sng" dirty="0" smtClean="0">
                <a:ea typeface="Calibri"/>
                <a:cs typeface="Times New Roman"/>
              </a:rPr>
              <a:t>çat</a:t>
            </a:r>
            <a:r>
              <a:rPr lang="tr-TR" dirty="0" smtClean="0">
                <a:ea typeface="Calibri"/>
                <a:cs typeface="Times New Roman"/>
              </a:rPr>
              <a:t> </a:t>
            </a:r>
            <a:r>
              <a:rPr lang="tr-TR" u="sng" dirty="0" smtClean="0">
                <a:ea typeface="Calibri"/>
                <a:cs typeface="Times New Roman"/>
              </a:rPr>
              <a:t>kapı</a:t>
            </a:r>
            <a:r>
              <a:rPr lang="tr-TR" dirty="0" smtClean="0">
                <a:ea typeface="Calibri"/>
                <a:cs typeface="Times New Roman"/>
              </a:rPr>
              <a:t> </a:t>
            </a:r>
            <a:r>
              <a:rPr lang="tr-TR" u="sng" dirty="0" smtClean="0">
                <a:ea typeface="Calibri"/>
                <a:cs typeface="Times New Roman"/>
              </a:rPr>
              <a:t>arkasında</a:t>
            </a:r>
            <a:r>
              <a:rPr lang="tr-TR" dirty="0" smtClean="0">
                <a:ea typeface="Calibri"/>
                <a:cs typeface="Times New Roman"/>
              </a:rPr>
              <a:t>.”</a:t>
            </a:r>
          </a:p>
          <a:p>
            <a:r>
              <a:rPr lang="tr-TR" dirty="0" smtClean="0">
                <a:ea typeface="Calibri"/>
                <a:cs typeface="Times New Roman"/>
              </a:rPr>
              <a:t>           1        2               3        4      5          6</a:t>
            </a:r>
          </a:p>
          <a:p>
            <a:endParaRPr lang="tr-TR" dirty="0" smtClean="0">
              <a:ea typeface="Calibri"/>
              <a:cs typeface="Times New Roman"/>
            </a:endParaRPr>
          </a:p>
          <a:p>
            <a:r>
              <a:rPr lang="tr-TR" dirty="0" smtClean="0">
                <a:ea typeface="Calibri"/>
                <a:cs typeface="Times New Roman"/>
              </a:rPr>
              <a:t>Yukarıdaki atasözünde hangi iki kelimenin yeri değiştirilmelidir?</a:t>
            </a:r>
          </a:p>
          <a:p>
            <a:endParaRPr lang="tr-TR" dirty="0" smtClean="0">
              <a:ea typeface="Calibri"/>
              <a:cs typeface="Times New Roman"/>
            </a:endParaRPr>
          </a:p>
          <a:p>
            <a:pPr marL="342900" indent="-342900">
              <a:lnSpc>
                <a:spcPct val="150000"/>
              </a:lnSpc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2-3</a:t>
            </a:r>
          </a:p>
          <a:p>
            <a:pPr marL="342900" indent="-342900">
              <a:lnSpc>
                <a:spcPct val="150000"/>
              </a:lnSpc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3-6</a:t>
            </a:r>
          </a:p>
          <a:p>
            <a:pPr marL="342900" indent="-342900">
              <a:lnSpc>
                <a:spcPct val="150000"/>
              </a:lnSpc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3-4</a:t>
            </a:r>
          </a:p>
          <a:p>
            <a:pPr marL="342900" indent="-342900">
              <a:lnSpc>
                <a:spcPct val="150000"/>
              </a:lnSpc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5-6 </a:t>
            </a:r>
            <a:endParaRPr lang="tr-TR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77846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1484784"/>
            <a:ext cx="78488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15. “ tarla, tepede, yel, için, sel, için, derede, harman” </a:t>
            </a:r>
          </a:p>
          <a:p>
            <a:endParaRPr lang="tr-TR" dirty="0" smtClean="0"/>
          </a:p>
          <a:p>
            <a:r>
              <a:rPr lang="tr-TR" dirty="0" smtClean="0"/>
              <a:t>Yukarıda kelimeleri karışık olarak verilmiş atasözünün  düzeltilmiş hali hangisidir?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1187624" y="3429000"/>
            <a:ext cx="47051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eriod"/>
            </a:pPr>
            <a:r>
              <a:rPr lang="tr-TR" dirty="0" smtClean="0"/>
              <a:t>Tarla derede sel için, harman tepede yel için.</a:t>
            </a:r>
          </a:p>
          <a:p>
            <a:pPr marL="342900" indent="-342900">
              <a:buAutoNum type="alphaUcPeriod"/>
            </a:pPr>
            <a:r>
              <a:rPr lang="tr-TR" dirty="0" smtClean="0"/>
              <a:t>Tepede harman yel için, derede tarla sel için.</a:t>
            </a:r>
          </a:p>
          <a:p>
            <a:pPr marL="342900" indent="-342900">
              <a:buAutoNum type="alphaUcPeriod"/>
            </a:pPr>
            <a:r>
              <a:rPr lang="tr-TR" dirty="0" smtClean="0"/>
              <a:t>Derede tarla sel için, tepede harman yel için.</a:t>
            </a:r>
          </a:p>
          <a:p>
            <a:pPr marL="342900" indent="-342900">
              <a:buAutoNum type="alphaUcPeriod"/>
            </a:pPr>
            <a:r>
              <a:rPr lang="tr-TR" dirty="0" smtClean="0"/>
              <a:t>Derede harman sel için, tepede tarla yel için.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55776" y="1700808"/>
            <a:ext cx="532934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SESSİZ  SİNEMA SORULARI</a:t>
            </a:r>
          </a:p>
          <a:p>
            <a:endParaRPr lang="tr-TR" dirty="0" smtClean="0"/>
          </a:p>
          <a:p>
            <a:r>
              <a:rPr lang="tr-TR" dirty="0" smtClean="0"/>
              <a:t>1.ACELE İŞE ŞEYTAN KARIŞIR.</a:t>
            </a:r>
          </a:p>
          <a:p>
            <a:r>
              <a:rPr lang="tr-TR" dirty="0" smtClean="0"/>
              <a:t>2.GÖZDEN  IRAK OLAN GÖNÜLDEN DE IRAK OLUR.</a:t>
            </a:r>
          </a:p>
          <a:p>
            <a:r>
              <a:rPr lang="tr-TR" dirty="0" smtClean="0"/>
              <a:t>3.PARA İSTEME BENDEN, BUZ GİBİ SOĞURUM SENDEN.</a:t>
            </a:r>
          </a:p>
          <a:p>
            <a:r>
              <a:rPr lang="tr-TR" dirty="0" smtClean="0"/>
              <a:t>4.DENİZDEN ÇIKMIŞ BALIĞA DÖNMEK</a:t>
            </a:r>
          </a:p>
          <a:p>
            <a:r>
              <a:rPr lang="tr-TR" dirty="0" smtClean="0"/>
              <a:t>5.ÜSTÜNDEKİ ÜSTÜNDE</a:t>
            </a:r>
            <a:r>
              <a:rPr lang="tr-TR" smtClean="0"/>
              <a:t>, BAŞINDAKİ BAŞINDA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259632" y="2195905"/>
            <a:ext cx="655272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tr-TR" dirty="0">
                <a:ea typeface="Calibri"/>
                <a:cs typeface="Times New Roman"/>
              </a:rPr>
              <a:t>Aşağıdaki atasözünü hangi sözcükler tamamlamalıdır?</a:t>
            </a:r>
          </a:p>
          <a:p>
            <a:pPr marL="257175">
              <a:lnSpc>
                <a:spcPct val="115000"/>
              </a:lnSpc>
              <a:spcAft>
                <a:spcPts val="0"/>
              </a:spcAft>
            </a:pPr>
            <a:r>
              <a:rPr lang="tr-TR" dirty="0" smtClean="0">
                <a:ea typeface="Calibri"/>
                <a:cs typeface="Times New Roman"/>
              </a:rPr>
              <a:t>ADAM  ADAMA </a:t>
            </a:r>
            <a:r>
              <a:rPr lang="tr-TR" dirty="0">
                <a:ea typeface="Calibri"/>
                <a:cs typeface="Times New Roman"/>
              </a:rPr>
              <a:t>……………………….. </a:t>
            </a:r>
            <a:r>
              <a:rPr lang="tr-TR" dirty="0" smtClean="0">
                <a:ea typeface="Calibri"/>
                <a:cs typeface="Times New Roman"/>
              </a:rPr>
              <a:t>DEĞİL,  </a:t>
            </a:r>
            <a:r>
              <a:rPr lang="tr-TR" dirty="0">
                <a:ea typeface="Calibri"/>
                <a:cs typeface="Times New Roman"/>
              </a:rPr>
              <a:t>………………… </a:t>
            </a:r>
            <a:r>
              <a:rPr lang="tr-TR" dirty="0" smtClean="0">
                <a:ea typeface="Calibri"/>
                <a:cs typeface="Times New Roman"/>
              </a:rPr>
              <a:t>GÖVDEYE MÜLK DEĞİL.</a:t>
            </a:r>
            <a:endParaRPr lang="tr-TR" dirty="0">
              <a:ea typeface="Calibri"/>
              <a:cs typeface="Times New Roman"/>
            </a:endParaRPr>
          </a:p>
          <a:p>
            <a:pPr marL="257175"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ea typeface="Calibri"/>
                <a:cs typeface="Times New Roman"/>
              </a:rPr>
              <a:t> 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cap="small" dirty="0" smtClean="0">
                <a:ea typeface="Calibri"/>
                <a:cs typeface="Times New Roman"/>
              </a:rPr>
              <a:t>MAL-KAN</a:t>
            </a:r>
            <a:endParaRPr lang="tr-TR" cap="small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cap="small" dirty="0" smtClean="0">
                <a:ea typeface="Calibri"/>
                <a:cs typeface="Times New Roman"/>
              </a:rPr>
              <a:t>CAN-MÜLK</a:t>
            </a:r>
            <a:endParaRPr lang="tr-TR" cap="small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cap="small" dirty="0" smtClean="0">
                <a:ea typeface="Calibri"/>
                <a:cs typeface="Times New Roman"/>
              </a:rPr>
              <a:t>YÜK-CAN</a:t>
            </a:r>
            <a:endParaRPr lang="tr-TR" cap="small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cap="small" dirty="0" smtClean="0">
                <a:ea typeface="Calibri"/>
                <a:cs typeface="Times New Roman"/>
              </a:rPr>
              <a:t>YÜK-MAL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172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331640" y="2108639"/>
            <a:ext cx="6984776" cy="321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tr-TR" dirty="0" smtClean="0">
                <a:ea typeface="Calibri"/>
                <a:cs typeface="Times New Roman"/>
              </a:rPr>
              <a:t>2.  Aşağıdaki </a:t>
            </a:r>
            <a:r>
              <a:rPr lang="tr-TR" dirty="0">
                <a:ea typeface="Calibri"/>
                <a:cs typeface="Times New Roman"/>
              </a:rPr>
              <a:t>atasözünü hangi sözcükler tamamlamalıdır?</a:t>
            </a:r>
          </a:p>
          <a:p>
            <a:pPr marL="257175">
              <a:lnSpc>
                <a:spcPct val="115000"/>
              </a:lnSpc>
              <a:spcAft>
                <a:spcPts val="0"/>
              </a:spcAft>
            </a:pPr>
            <a:r>
              <a:rPr lang="tr-TR" dirty="0" smtClean="0">
                <a:ea typeface="Calibri"/>
                <a:cs typeface="Times New Roman"/>
              </a:rPr>
              <a:t>DARI ………………….BAKLAVA,…………….… AĞACINDAN OKLAVA OLMAZ.</a:t>
            </a: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OTUNDAN-MISIR</a:t>
            </a: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UNUNDAN-ERİK</a:t>
            </a: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UNUNDAN-İNCİR</a:t>
            </a: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EKMEĞİNDEN-AYVA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7898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15616" y="1949364"/>
            <a:ext cx="720080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tr-TR" dirty="0" smtClean="0">
                <a:ea typeface="Calibri"/>
                <a:cs typeface="Times New Roman"/>
              </a:rPr>
              <a:t>3. AŞAĞIDAKİ ATASÖZLERİNDEN ÖZDEŞ OLANLAR HANGİ SEÇENEKTE VERİLMİŞTİR?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AĞACA ÇIKAN KEÇİNİN, DALA BAKAN OĞLAĞI OLUR………...ÖN TEKERLEK NEREYE GİDERSE ART TEKERLEK  DE ORAYA GİDER</a:t>
            </a: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KUŞA KAFES LAZIM,BORUYA NEFES……..ÇAĞRILAN YERE GİT,AR EYLEME;ÇAĞRILMAYAN YERE GİDİP YERİNİ DAR EYLEME.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ALLAH KULUNU KISMETİ İLE YARATIR………….ACELE İŞE ŞEYTAN KARIŞIR..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 FUKARANIN DÜŞKÜNÜ,BEYAZ GİYER KIŞ GÜNÜ………..GAİLESİZ BAŞ,YERİN ALTINDA</a:t>
            </a:r>
            <a:endParaRPr lang="tr-TR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198716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259632" y="692695"/>
            <a:ext cx="6984776" cy="5184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tr-TR" dirty="0" smtClean="0">
                <a:ea typeface="Calibri"/>
                <a:cs typeface="Times New Roman"/>
              </a:rPr>
              <a:t>4. Verilen atasözlerinden hangileri zıt anlamlıdır?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tr-TR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İnsan doğduğu yerde değil, doyduğu yerde……..  Bülbülü altın kafese koymuşlar, ah vatanım demiş.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Balık ağa girdikten sonra aklı başına gelir.………Baht olmayınca başta, ne kuruda biter ne yaşta.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Garibe bir selam bin altın değer…………. İmece günü bulutlu, görmeyene ne mutlu.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Ne verirsen elinle, o gider seninle……….Ne oldum dememeli, ne olacağım demeli.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endParaRPr lang="tr-TR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endParaRPr lang="tr-TR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endParaRPr lang="tr-TR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endParaRPr lang="tr-TR" sz="3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1766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15616" y="993718"/>
            <a:ext cx="6624736" cy="4365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</a:pPr>
            <a:r>
              <a:rPr lang="tr-TR" dirty="0" smtClean="0">
                <a:ea typeface="Calibri"/>
                <a:cs typeface="Times New Roman"/>
              </a:rPr>
              <a:t>5.   SONUNU DÜŞÜNMEDEN  HAREKET ETMEMEK , ZARARI DOKUNMA OLASILIĞI BULUNAN DAVRANIŞLARDAN KAÇINMAK GEREKTİĞİNİ SÖYLEYEN ATASÖZÜ HANGİSİDİR? </a:t>
            </a:r>
            <a:r>
              <a:rPr lang="tr-TR" dirty="0">
                <a:ea typeface="Calibri"/>
                <a:cs typeface="Times New Roman"/>
              </a:rPr>
              <a:t> </a:t>
            </a:r>
            <a:endParaRPr lang="tr-TR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</a:pP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LAF LAFI AÇAR LAF DA TABAKAYI AÇAR.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HER TAŞIN ALTINA ELİNİ SOKMA,YA YILAN ÇIKAR,YA ÇIYAN.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İMECE GÜNÜ BULUTLU GÖRMEYİNCE NE MUTLU.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KIR ATIN YANINDA DURAN YA HUYUNDAN  YA SUYUNDAN.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 smtClean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tr-TR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2763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03648" y="993718"/>
            <a:ext cx="6552728" cy="4684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</a:pPr>
            <a:r>
              <a:rPr lang="tr-TR" dirty="0" smtClean="0">
                <a:ea typeface="Calibri"/>
                <a:cs typeface="Times New Roman"/>
              </a:rPr>
              <a:t>6. “İNSANIN KENDİ  SIKINTI VE SORUNLARINA BAŞKALARI GEREKEN ÖNEMİ VERMEZ,GEREKTİĞİ KADAR İLGİLENMEZ.”  BU TÜR DAVRANIŞTA BULUNANLARI ANLATAN ATASÖZÜ AŞAĞIDAKİLERDEN HANGİSİDİR?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</a:pP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EV SAHİBİ MÜLK SAHİBİ HANİ BUNUN İLK SAHİBİ.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GARİBE BİR SELAM BİN ALTIN DEĞER.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FAKİRLİK AYIP DEĞİL TEMBELLİK AYIP.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EL ELİN EŞEĞİNİ TÜRKÜ ÇAĞIRARAK ARAR.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7025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15616" y="2348880"/>
            <a:ext cx="6840760" cy="315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</a:pPr>
            <a:r>
              <a:rPr lang="tr-TR" dirty="0" smtClean="0">
                <a:ea typeface="Calibri"/>
                <a:cs typeface="Times New Roman"/>
              </a:rPr>
              <a:t>7 . KARGA YAVRUSUNA BAKMIŞ,BENİM AK PAK EVLADIM DEMİŞ..” ATASÖZÜNÜN KAVRAM HANGİSİDİR?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</a:pPr>
            <a:endParaRPr lang="tr-TR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SADAKAT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DEDİKODU 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ÖZGÜVEN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tr-TR" dirty="0" smtClean="0">
                <a:ea typeface="Calibri"/>
                <a:cs typeface="Times New Roman"/>
              </a:rPr>
              <a:t>DEĞERSİZLİK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endParaRPr lang="tr-TR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778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971600" y="2852936"/>
            <a:ext cx="71287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8"/>
            </a:pPr>
            <a:r>
              <a:rPr lang="tr-TR" dirty="0" smtClean="0"/>
              <a:t>“Varışına gelişim, tarhana aşına bulgur aşım.” atasözünde vurgulanan kavram hangidir?</a:t>
            </a:r>
          </a:p>
          <a:p>
            <a:pPr marL="342900" indent="-342900">
              <a:buAutoNum type="arabicPeriod" startAt="8"/>
            </a:pPr>
            <a:endParaRPr lang="tr-TR" dirty="0" smtClean="0"/>
          </a:p>
          <a:p>
            <a:pPr marL="342900" indent="-342900">
              <a:buAutoNum type="arabicPeriod" startAt="8"/>
            </a:pPr>
            <a:endParaRPr lang="tr-TR" dirty="0" smtClean="0"/>
          </a:p>
          <a:p>
            <a:pPr marL="342900" indent="-342900"/>
            <a:r>
              <a:rPr lang="tr-TR" dirty="0" smtClean="0"/>
              <a:t>       A. Umursamazlık</a:t>
            </a:r>
          </a:p>
          <a:p>
            <a:pPr marL="342900" indent="-342900"/>
            <a:r>
              <a:rPr lang="tr-TR" dirty="0" smtClean="0"/>
              <a:t>       B. Değersizlik</a:t>
            </a:r>
          </a:p>
          <a:p>
            <a:pPr marL="342900" indent="-342900"/>
            <a:r>
              <a:rPr lang="tr-TR" dirty="0" smtClean="0"/>
              <a:t>       C. Karşılıklılık</a:t>
            </a:r>
          </a:p>
          <a:p>
            <a:pPr marL="342900" indent="-342900"/>
            <a:r>
              <a:rPr lang="tr-TR" dirty="0" smtClean="0"/>
              <a:t>       D. Fedakarlık</a:t>
            </a:r>
          </a:p>
          <a:p>
            <a:pPr marL="342900" indent="-342900"/>
            <a:endParaRPr lang="tr-TR" dirty="0" smtClean="0"/>
          </a:p>
          <a:p>
            <a:pPr marL="342900" indent="-342900"/>
            <a:endParaRPr lang="tr-TR" dirty="0" smtClean="0"/>
          </a:p>
          <a:p>
            <a:pPr marL="342900" indent="-342900">
              <a:buAutoNum type="arabicPeriod" startAt="8"/>
            </a:pPr>
            <a:endParaRPr lang="tr-TR" dirty="0" smtClean="0"/>
          </a:p>
          <a:p>
            <a:pPr marL="342900" indent="-342900">
              <a:buAutoNum type="arabicPeriod" startAt="8"/>
            </a:pP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348</TotalTime>
  <Words>532</Words>
  <PresentationFormat>Ekran Gösterisi (4:3)</PresentationFormat>
  <Paragraphs>113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Akış</vt:lpstr>
      <vt:lpstr> ATASÖZLERİ YARIŞMA SORULARI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2012-02-27T21:08:47Z</dcterms:created>
  <dcterms:modified xsi:type="dcterms:W3CDTF">2017-03-12T12:11:54Z</dcterms:modified>
  <cp:category>www.sorubak.com</cp:category>
</cp:coreProperties>
</file>