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79" r:id="rId2"/>
    <p:sldId id="265" r:id="rId3"/>
    <p:sldId id="269" r:id="rId4"/>
    <p:sldId id="268" r:id="rId5"/>
    <p:sldId id="271" r:id="rId6"/>
    <p:sldId id="277" r:id="rId7"/>
    <p:sldId id="261" r:id="rId8"/>
    <p:sldId id="260" r:id="rId9"/>
    <p:sldId id="289" r:id="rId10"/>
    <p:sldId id="290" r:id="rId11"/>
    <p:sldId id="286" r:id="rId12"/>
    <p:sldId id="263" r:id="rId13"/>
    <p:sldId id="258" r:id="rId14"/>
    <p:sldId id="256" r:id="rId15"/>
    <p:sldId id="257" r:id="rId16"/>
    <p:sldId id="273" r:id="rId17"/>
    <p:sldId id="288" r:id="rId18"/>
    <p:sldId id="283" r:id="rId19"/>
    <p:sldId id="284" r:id="rId20"/>
    <p:sldId id="282" r:id="rId21"/>
    <p:sldId id="285" r:id="rId22"/>
    <p:sldId id="259" r:id="rId23"/>
    <p:sldId id="275" r:id="rId24"/>
    <p:sldId id="267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8067E-8F01-4623-82AC-84DBC5C6D2BD}" type="datetimeFigureOut">
              <a:rPr lang="tr-TR" smtClean="0"/>
              <a:pPr/>
              <a:t>24.10.2016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C8ECB-818B-4523-986B-2633C95F1FD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8AA2F82-F08B-4761-B03D-5D924A5C2C1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A2F82-F08B-4761-B03D-5D924A5C2C1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A2F82-F08B-4761-B03D-5D924A5C2C1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8AA2F82-F08B-4761-B03D-5D924A5C2C1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8AA2F82-F08B-4761-B03D-5D924A5C2C1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A2F82-F08B-4761-B03D-5D924A5C2C1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A2F82-F08B-4761-B03D-5D924A5C2C1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8AA2F82-F08B-4761-B03D-5D924A5C2C1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A2F82-F08B-4761-B03D-5D924A5C2C1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8AA2F82-F08B-4761-B03D-5D924A5C2C1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8AA2F82-F08B-4761-B03D-5D924A5C2C1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8AA2F82-F08B-4761-B03D-5D924A5C2C1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 descr="C:\Users\fb\Pictures\ANKA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44" y="-24"/>
            <a:ext cx="8924950" cy="6451564"/>
          </a:xfrm>
          <a:prstGeom prst="rect">
            <a:avLst/>
          </a:prstGeom>
          <a:noFill/>
        </p:spPr>
      </p:pic>
      <p:sp>
        <p:nvSpPr>
          <p:cNvPr id="3" name="Dikdörtgen 2"/>
          <p:cNvSpPr/>
          <p:nvPr/>
        </p:nvSpPr>
        <p:spPr>
          <a:xfrm>
            <a:off x="438924" y="6088559"/>
            <a:ext cx="8419356" cy="769441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tr-TR" sz="4400" b="1" dirty="0" smtClean="0">
                <a:solidFill>
                  <a:schemeClr val="bg2"/>
                </a:solidFill>
                <a:latin typeface="Candara" pitchFamily="34" charset="0"/>
              </a:rPr>
              <a:t>ANKARA’NIN BAŞKENT  OLUŞU</a:t>
            </a:r>
            <a:endParaRPr lang="tr-TR" sz="4400" b="1" dirty="0">
              <a:solidFill>
                <a:schemeClr val="bg2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745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turkiye-haritas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1073156"/>
            <a:ext cx="8848600" cy="4070356"/>
          </a:xfrm>
          <a:prstGeom prst="rect">
            <a:avLst/>
          </a:prstGeom>
          <a:noFill/>
        </p:spPr>
      </p:pic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2714612" y="2071678"/>
            <a:ext cx="792163" cy="647700"/>
          </a:xfrm>
          <a:prstGeom prst="ellipse">
            <a:avLst/>
          </a:prstGeom>
          <a:noFill/>
          <a:ln w="508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85720" y="357166"/>
            <a:ext cx="8229600" cy="604867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tr-TR" dirty="0" smtClean="0"/>
              <a:t>1920’li yılların Ankara’sı; kurak, ağaçsız, sivrisinek yuvası bataklıklarıyla çekici bir yer değildi. Bu olumsuz ortama rağmen Türk Kurtuluş Savaşı zaferle sonuçlandırıldı. </a:t>
            </a:r>
          </a:p>
          <a:p>
            <a:pPr marL="0" indent="0" algn="just">
              <a:buNone/>
            </a:pPr>
            <a:r>
              <a:rPr lang="tr-TR" dirty="0" smtClean="0"/>
              <a:t>Lozan Barış Antlaşması imzalandı.(24 Temmuz 1923) Türk Kurtuluş Savaşı’nın yönetim merkezi Ankara, 1920-1922 yılları arasında işgal altındaki illerden göç eden ailelerle , memur ve askerlerle, yabancı gözlemci ve diplomatlarla hareketli günlere sahne oldu. </a:t>
            </a:r>
          </a:p>
          <a:p>
            <a:pPr marL="0" indent="0" algn="just">
              <a:buNone/>
            </a:pPr>
            <a:r>
              <a:rPr lang="tr-TR" dirty="0" smtClean="0"/>
              <a:t>Türk İstiklal marşı bu yıllarda şair Mehmet Akif Ersoy tarafından Ankara’da yazıldı ve Türkiye Büyük Millet Meclisi’nce 12 Mart 1921 tarihinde kabul edildi. </a:t>
            </a:r>
          </a:p>
          <a:p>
            <a:pPr marL="0" indent="0" algn="just">
              <a:buNone/>
            </a:pPr>
            <a:r>
              <a:rPr lang="tr-TR" dirty="0" smtClean="0"/>
              <a:t>Savaş sonunda şehrin önemi daha da arttı. Esasen 23 Nisan 1920 tarihinden beri sürdürülen Türk devletinin başkentlik statüsü, </a:t>
            </a:r>
          </a:p>
          <a:p>
            <a:pPr marL="0" indent="0" algn="just">
              <a:buNone/>
            </a:pPr>
            <a:r>
              <a:rPr lang="tr-TR" dirty="0" smtClean="0"/>
              <a:t>13 Ekim 1923’te kabul edilen bir kanunla resmen tescil edildi.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48624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57158" y="71414"/>
            <a:ext cx="8382000" cy="6715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tr-TR" sz="3200" dirty="0"/>
              <a:t>27 Aralık 1919 yılında  Temsil Heyetinin Ankara’ya gelmesi ile bu şehir çok önem kazanmıştır</a:t>
            </a:r>
            <a:r>
              <a:rPr lang="tr-TR" sz="3200" dirty="0" smtClean="0"/>
              <a:t>. TBMM’nin </a:t>
            </a:r>
            <a:r>
              <a:rPr lang="tr-TR" sz="3200" dirty="0"/>
              <a:t>burada açılması ve </a:t>
            </a:r>
            <a:r>
              <a:rPr lang="tr-TR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Kurtuluş Savaşı’nın buradan yönetilmesi</a:t>
            </a:r>
            <a:r>
              <a:rPr lang="tr-TR" sz="3200" dirty="0"/>
              <a:t> ile Ankara yeni Türk Devleti’nin merkezi olmuştu. İstanbul işgalden kurtarıldıktan </a:t>
            </a:r>
            <a:r>
              <a:rPr lang="tr-TR" sz="3200" dirty="0" smtClean="0"/>
              <a:t>sonra başkent </a:t>
            </a:r>
            <a:r>
              <a:rPr lang="tr-TR" sz="3200" dirty="0"/>
              <a:t>konusu gündeme geldi.</a:t>
            </a:r>
          </a:p>
          <a:p>
            <a:pPr algn="just">
              <a:spcBef>
                <a:spcPct val="50000"/>
              </a:spcBef>
            </a:pPr>
            <a:r>
              <a:rPr lang="tr-TR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Askeri ve coğrafi özellikleri</a:t>
            </a:r>
            <a:r>
              <a:rPr lang="tr-TR" sz="3200" dirty="0"/>
              <a:t> nedeniyle Ankara’nın başkent olması için TBMM’ye bir yasa teklifi sunuldu. Bu yasanın </a:t>
            </a:r>
            <a:r>
              <a:rPr lang="tr-TR" sz="3200" dirty="0">
                <a:solidFill>
                  <a:srgbClr val="FF3300"/>
                </a:solidFill>
              </a:rPr>
              <a:t>13 Ekim 1923’te </a:t>
            </a:r>
            <a:r>
              <a:rPr lang="tr-TR" sz="3200" dirty="0"/>
              <a:t>kabul edilmesiyle Ankara resmen başkent oldu.</a:t>
            </a:r>
          </a:p>
        </p:txBody>
      </p:sp>
    </p:spTree>
    <p:extLst>
      <p:ext uri="{BB962C8B-B14F-4D97-AF65-F5344CB8AC3E}">
        <p14:creationId xmlns="" xmlns:p14="http://schemas.microsoft.com/office/powerpoint/2010/main" val="32792690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tr-TR" dirty="0" smtClean="0"/>
              <a:t>CUMHURİYET DÖNEMİNDE ANKARA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tr-TR" dirty="0" smtClean="0"/>
              <a:t>Türkiye </a:t>
            </a:r>
            <a:r>
              <a:rPr lang="tr-TR" dirty="0"/>
              <a:t>Cumhuriyeti’nin kurulmasıyla başkent Ankara’da hızlı bir gelişme görüldü</a:t>
            </a:r>
            <a:r>
              <a:rPr lang="tr-TR" dirty="0" smtClean="0"/>
              <a:t>.</a:t>
            </a:r>
          </a:p>
          <a:p>
            <a:pPr marL="0" indent="0" algn="just">
              <a:buNone/>
            </a:pPr>
            <a:r>
              <a:rPr lang="tr-TR" dirty="0" smtClean="0"/>
              <a:t>1924 </a:t>
            </a:r>
            <a:r>
              <a:rPr lang="tr-TR" dirty="0"/>
              <a:t>yılında Ankara Şehremaneti Kanunu çıkarılarak Ankara Belediyesi kuruldu</a:t>
            </a:r>
            <a:r>
              <a:rPr lang="tr-TR" dirty="0" smtClean="0"/>
              <a:t>. Şehir </a:t>
            </a:r>
            <a:r>
              <a:rPr lang="tr-TR" dirty="0"/>
              <a:t>İstanbul’a benzer bir yönetime </a:t>
            </a:r>
            <a:r>
              <a:rPr lang="tr-TR" dirty="0" smtClean="0"/>
              <a:t>kavuşturuldu. Devlet </a:t>
            </a:r>
            <a:r>
              <a:rPr lang="tr-TR" dirty="0"/>
              <a:t>kuruluşları için binalar inşa edildi. Büyükelçilikler, birer birer Çankaya’ya uzanan cadde üzerinde yerlerini aldılar. Yeni semtler, yeni mahalleler ortaya çıktı.</a:t>
            </a:r>
            <a:endParaRPr lang="tr-TR" dirty="0" smtClean="0">
              <a:effectLst/>
            </a:endParaRPr>
          </a:p>
          <a:p>
            <a:pPr marL="0" indent="0" algn="just">
              <a:buNone/>
            </a:pPr>
            <a:r>
              <a:rPr lang="tr-TR" dirty="0" smtClean="0"/>
              <a:t>Günümüzde </a:t>
            </a:r>
            <a:r>
              <a:rPr lang="tr-TR" dirty="0"/>
              <a:t>Ankara modern yapıları, geniş caddeleri, çiçekli parkları, yenilenen altyapısı ve yeşil tepeleriyle dünya başkentleri arasında seçkin bir konuma sahiptir. </a:t>
            </a:r>
            <a:endParaRPr lang="tr-TR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806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772400" cy="648072"/>
          </a:xfrm>
        </p:spPr>
        <p:txBody>
          <a:bodyPr>
            <a:normAutofit/>
          </a:bodyPr>
          <a:lstStyle/>
          <a:p>
            <a:r>
              <a:rPr lang="tr-TR" dirty="0" smtClean="0"/>
              <a:t>KIZILAY - ANKARA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8424936" cy="568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4103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0391"/>
            <a:ext cx="8229600" cy="778098"/>
          </a:xfrm>
        </p:spPr>
        <p:txBody>
          <a:bodyPr>
            <a:normAutofit/>
          </a:bodyPr>
          <a:lstStyle/>
          <a:p>
            <a:r>
              <a:rPr lang="tr-TR" dirty="0" smtClean="0"/>
              <a:t>ULUS - ANKARA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4704"/>
            <a:ext cx="830457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9984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0391"/>
            <a:ext cx="8229600" cy="778098"/>
          </a:xfrm>
        </p:spPr>
        <p:txBody>
          <a:bodyPr>
            <a:normAutofit/>
          </a:bodyPr>
          <a:lstStyle/>
          <a:p>
            <a:r>
              <a:rPr lang="tr-TR" dirty="0" smtClean="0"/>
              <a:t>ULUS - ANKARA</a:t>
            </a:r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6712"/>
            <a:ext cx="710479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2077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67544" y="1916833"/>
            <a:ext cx="8229600" cy="29523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dirty="0" smtClean="0"/>
              <a:t>Günümüzde </a:t>
            </a:r>
            <a:r>
              <a:rPr lang="tr-TR" dirty="0"/>
              <a:t>Ankara modern yapıları, geniş caddeleri, çiçekli parkları, yenilenen altyapısı ve yeşil tepeleriyle dünya başkentleri arasında seçkin bir konuma sahiptir. </a:t>
            </a:r>
            <a:endParaRPr lang="tr-TR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563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13712" y="116632"/>
            <a:ext cx="8229600" cy="562074"/>
          </a:xfrm>
        </p:spPr>
        <p:txBody>
          <a:bodyPr>
            <a:normAutofit/>
          </a:bodyPr>
          <a:lstStyle/>
          <a:p>
            <a:r>
              <a:rPr lang="tr-TR" dirty="0" smtClean="0"/>
              <a:t>KIZILAY - ANKARA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552" y="836712"/>
            <a:ext cx="8136904" cy="5750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4477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KIZILAY - ANKARA</a:t>
            </a:r>
            <a:endParaRPr lang="tr-T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19" y="706818"/>
            <a:ext cx="7920880" cy="5940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4968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03013" y="938974"/>
            <a:ext cx="5161646" cy="4990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1756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78098"/>
          </a:xfrm>
        </p:spPr>
        <p:txBody>
          <a:bodyPr>
            <a:normAutofit/>
          </a:bodyPr>
          <a:lstStyle/>
          <a:p>
            <a:r>
              <a:rPr lang="tr-TR" dirty="0" smtClean="0"/>
              <a:t>ULUS - ANKARA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7" y="908720"/>
            <a:ext cx="7519274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3730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0016"/>
            <a:ext cx="8229600" cy="850106"/>
          </a:xfrm>
        </p:spPr>
        <p:txBody>
          <a:bodyPr/>
          <a:lstStyle/>
          <a:p>
            <a:r>
              <a:rPr lang="tr-TR" dirty="0" smtClean="0"/>
              <a:t>ULUS - ANKARA</a:t>
            </a:r>
            <a:endParaRPr lang="tr-TR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57250"/>
            <a:ext cx="7461448" cy="5596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6301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85720" y="404664"/>
            <a:ext cx="8363272" cy="5976664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tr-TR" dirty="0" smtClean="0"/>
              <a:t>Ankara </a:t>
            </a:r>
            <a:r>
              <a:rPr lang="tr-TR" dirty="0"/>
              <a:t>dünya başkentleri içinde gelişimi en hızlı olan şehirlerin başında gelir. 470 yıl Osmanlı İmparatorluğu’na başkentlik yapan , 2000 yıllık bir başkent geleneğine sahip muhteşem İstanbul’ a rakiptir. Bataklıklar, çıplak tepeler , köhne mahalleler içinden yükselen 20. yıl mucizesi. Kurtuluş Savaşı’nı “Ya İstiklal , ya ölüm “ parolasıyla zaferle taçlandıran yönetim merkezi . 23 Nisan 1920’de temeli atılan Türkiye Cumhuriyeti’nin iman kaynağı. Cumhuriyet yönetiminin ilan edildiği , millet egemenliğinin sağlandığı demokrasi beşiğimiz </a:t>
            </a:r>
            <a:endParaRPr lang="tr-TR" dirty="0" smtClean="0"/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r>
              <a:rPr lang="tr-TR" dirty="0" smtClean="0"/>
              <a:t>Atatürk </a:t>
            </a:r>
            <a:r>
              <a:rPr lang="tr-TR" dirty="0"/>
              <a:t>Türkiye’sinin ebedi başkenti Ankara</a:t>
            </a:r>
            <a:r>
              <a:rPr lang="tr-TR" dirty="0" smtClean="0"/>
              <a:t>…</a:t>
            </a:r>
          </a:p>
          <a:p>
            <a:pPr marL="0" indent="0" algn="just">
              <a:buNone/>
            </a:pPr>
            <a:endParaRPr lang="tr-TR" dirty="0" smtClean="0">
              <a:effectLst/>
            </a:endParaRPr>
          </a:p>
          <a:p>
            <a:pPr marL="0" indent="0" algn="just">
              <a:buNone/>
            </a:pPr>
            <a:r>
              <a:rPr lang="tr-TR" dirty="0" smtClean="0"/>
              <a:t>“ </a:t>
            </a:r>
            <a:r>
              <a:rPr lang="tr-TR" dirty="0"/>
              <a:t>Siyasi başkentimiz Anadolu’nun ortasında kalacaktır. Batı’nın ve Doğu’nun temsilcileri bizimle bu başkentte temas edeceklerdir. Bu başkentte her türlü diplomatik meseleler görüşülecektir.</a:t>
            </a:r>
            <a:endParaRPr lang="tr-TR" dirty="0" smtClean="0">
              <a:effectLst/>
            </a:endParaRPr>
          </a:p>
          <a:p>
            <a:pPr marL="0" indent="0" algn="just">
              <a:buNone/>
            </a:pPr>
            <a:r>
              <a:rPr lang="tr-TR" dirty="0"/>
              <a:t>Bu başkentte memleketin iç ve dış politikası idare edilecektir. Bu başkentte milletin sinesinden doğan hükümet çalışacaktır. </a:t>
            </a:r>
            <a:r>
              <a:rPr lang="tr-TR" dirty="0" smtClean="0"/>
              <a:t>“</a:t>
            </a:r>
          </a:p>
          <a:p>
            <a:pPr marL="0" indent="0" algn="just">
              <a:buNone/>
            </a:pPr>
            <a:r>
              <a:rPr lang="tr-TR" b="1" dirty="0" smtClean="0"/>
              <a:t>“ </a:t>
            </a:r>
            <a:r>
              <a:rPr lang="tr-TR" dirty="0"/>
              <a:t>Ankara hükümet merkezidir ve ebediyen hükümet merkezi kalacaktır. </a:t>
            </a:r>
            <a:r>
              <a:rPr lang="tr-TR" dirty="0" smtClean="0"/>
              <a:t>“ </a:t>
            </a:r>
          </a:p>
          <a:p>
            <a:pPr marL="0" indent="0" algn="r">
              <a:buNone/>
            </a:pPr>
            <a:endParaRPr lang="tr-TR" b="1" dirty="0" smtClean="0"/>
          </a:p>
          <a:p>
            <a:pPr marL="0" indent="0" algn="r">
              <a:buNone/>
            </a:pPr>
            <a:r>
              <a:rPr lang="tr-TR" b="1" dirty="0" smtClean="0"/>
              <a:t>    K</a:t>
            </a:r>
            <a:r>
              <a:rPr lang="tr-TR" b="1" dirty="0"/>
              <a:t>. </a:t>
            </a:r>
            <a:r>
              <a:rPr lang="tr-TR" b="1" dirty="0" smtClean="0"/>
              <a:t>ATATÜRK</a:t>
            </a:r>
            <a:endParaRPr lang="tr-TR" dirty="0" smtClean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341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28" y="2110955"/>
            <a:ext cx="8568952" cy="3032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485522" y="245914"/>
            <a:ext cx="32403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6EA0B0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6EA0B0">
                      <a:satMod val="220000"/>
                      <a:alpha val="35000"/>
                    </a:srgbClr>
                  </a:glow>
                </a:effectLst>
              </a:rPr>
              <a:t>Ankara Kalesi</a:t>
            </a:r>
          </a:p>
        </p:txBody>
      </p:sp>
    </p:spTree>
    <p:extLst>
      <p:ext uri="{BB962C8B-B14F-4D97-AF65-F5344CB8AC3E}">
        <p14:creationId xmlns="" xmlns:p14="http://schemas.microsoft.com/office/powerpoint/2010/main" val="184391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" y="1268784"/>
            <a:ext cx="9139006" cy="558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669051" y="188640"/>
            <a:ext cx="3243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nıtkabir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663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57158" y="992509"/>
            <a:ext cx="8229600" cy="58655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b="1" dirty="0"/>
              <a:t>Atatürk’ün Ankara’ya Gelişi </a:t>
            </a:r>
            <a:endParaRPr lang="tr-TR" b="1" dirty="0" smtClean="0"/>
          </a:p>
          <a:p>
            <a:pPr marL="0" indent="0" algn="ctr">
              <a:buNone/>
            </a:pPr>
            <a:r>
              <a:rPr lang="tr-TR" b="1" dirty="0" smtClean="0"/>
              <a:t>ve </a:t>
            </a:r>
          </a:p>
          <a:p>
            <a:pPr marL="0" indent="0" algn="ctr">
              <a:buNone/>
            </a:pPr>
            <a:r>
              <a:rPr lang="tr-TR" b="1" dirty="0" smtClean="0"/>
              <a:t>Ankara’nın </a:t>
            </a:r>
            <a:r>
              <a:rPr lang="tr-TR" b="1" dirty="0"/>
              <a:t>Başkent Olma </a:t>
            </a:r>
            <a:r>
              <a:rPr lang="tr-TR" b="1" dirty="0" smtClean="0"/>
              <a:t>Nedenleri</a:t>
            </a:r>
          </a:p>
          <a:p>
            <a:pPr marL="0" indent="0" algn="ctr">
              <a:buNone/>
            </a:pPr>
            <a:endParaRPr lang="tr-TR" b="1" dirty="0" smtClean="0">
              <a:effectLst/>
            </a:endParaRPr>
          </a:p>
          <a:p>
            <a:pPr marL="0" indent="0" algn="just">
              <a:buNone/>
            </a:pPr>
            <a:r>
              <a:rPr lang="tr-TR" dirty="0" smtClean="0"/>
              <a:t>"</a:t>
            </a:r>
            <a:r>
              <a:rPr lang="tr-TR" b="1" i="1" dirty="0"/>
              <a:t>27-Aralık</a:t>
            </a:r>
            <a:r>
              <a:rPr lang="tr-TR" dirty="0"/>
              <a:t>" tarihi, Ulusumuz ve Cumhuriyet tarihimiz açısından son derece önemli bir gündür... 27-Aralık-1919'da Ulu Önder Atatürk Samsun'dan başlayan Anadolu yolculuğunu Ankara'ya gelerek tamamladı. Bu yolculuk aynı </a:t>
            </a:r>
            <a:r>
              <a:rPr lang="tr-TR" dirty="0" smtClean="0"/>
              <a:t>zamanda Milli Mücadele Projesinin </a:t>
            </a:r>
            <a:r>
              <a:rPr lang="tr-TR" dirty="0"/>
              <a:t>hazırlıklarının yapıldığı bir süreçti... Ve Proje bozkırın ortasında, Ankara'da uygulamaya konuldu... </a:t>
            </a:r>
            <a:endParaRPr lang="tr-TR" dirty="0" smtClean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636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1" y="490068"/>
            <a:ext cx="8277555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3168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85720" y="428604"/>
            <a:ext cx="8501122" cy="626697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tr-TR" dirty="0" smtClean="0"/>
              <a:t>Ulu Önder 27 </a:t>
            </a:r>
            <a:r>
              <a:rPr lang="tr-TR" dirty="0"/>
              <a:t>Aralık 1919'da Dikmen sırtlarında belirdi... Ankaralıların "</a:t>
            </a:r>
            <a:r>
              <a:rPr lang="tr-TR" b="1" i="1" dirty="0"/>
              <a:t>Kızılca Gün</a:t>
            </a:r>
            <a:r>
              <a:rPr lang="tr-TR" dirty="0"/>
              <a:t>" dediği bu tarihi günde, Ankara'nın köylerinden kasabalarından akıp gelen binlerce atlı ve yaya Seymen ile Ankara halkı Büyük Önder'i Dikmen Sırtlarında bağrına bastı... </a:t>
            </a:r>
            <a:endParaRPr lang="tr-TR" dirty="0" smtClean="0"/>
          </a:p>
          <a:p>
            <a:pPr marL="0" indent="0" algn="just">
              <a:buNone/>
            </a:pPr>
            <a:r>
              <a:rPr lang="tr-TR" dirty="0" smtClean="0"/>
              <a:t>Şaşıran </a:t>
            </a:r>
            <a:r>
              <a:rPr lang="tr-TR" dirty="0"/>
              <a:t>ve duygulanan Ulu Önder'in </a:t>
            </a:r>
            <a:r>
              <a:rPr lang="tr-TR" b="1" dirty="0"/>
              <a:t>"</a:t>
            </a:r>
            <a:r>
              <a:rPr lang="tr-TR" b="1" i="1" dirty="0"/>
              <a:t>Merhaba Efeler! Niye zahmet ettiniz, neden geldiniz?"</a:t>
            </a:r>
            <a:r>
              <a:rPr lang="tr-TR" dirty="0"/>
              <a:t> sorusuna Ulu Önder'in </a:t>
            </a:r>
            <a:r>
              <a:rPr lang="tr-TR" dirty="0" smtClean="0"/>
              <a:t>etrafında </a:t>
            </a:r>
            <a:r>
              <a:rPr lang="tr-TR" dirty="0"/>
              <a:t>çember olan Seymenler hep bir ağızdan </a:t>
            </a:r>
            <a:r>
              <a:rPr lang="tr-TR" b="1" i="1" dirty="0"/>
              <a:t>"Uğrunda Ölmeye, Millet yolunda kanımızı akıtmaya geldik Paşam!"</a:t>
            </a:r>
            <a:r>
              <a:rPr lang="tr-TR" b="1" dirty="0"/>
              <a:t> </a:t>
            </a:r>
            <a:r>
              <a:rPr lang="tr-TR" dirty="0"/>
              <a:t>diye cevap verdiler... </a:t>
            </a:r>
            <a:endParaRPr lang="tr-TR" dirty="0" smtClean="0"/>
          </a:p>
          <a:p>
            <a:pPr marL="0" indent="0" algn="just">
              <a:buNone/>
            </a:pPr>
            <a:r>
              <a:rPr lang="tr-TR" dirty="0" smtClean="0"/>
              <a:t>Ulu </a:t>
            </a:r>
            <a:r>
              <a:rPr lang="tr-TR" dirty="0"/>
              <a:t>Önder </a:t>
            </a:r>
            <a:r>
              <a:rPr lang="tr-TR" b="1" i="1" dirty="0"/>
              <a:t>“Fikrinizde sabit misiniz?”</a:t>
            </a:r>
            <a:r>
              <a:rPr lang="tr-TR" b="1" dirty="0"/>
              <a:t> </a:t>
            </a:r>
            <a:r>
              <a:rPr lang="tr-TR" dirty="0"/>
              <a:t>diye yeniden sorduğunda Seymenler büyük bir kararlılıkla </a:t>
            </a:r>
            <a:r>
              <a:rPr lang="tr-TR" b="1" i="1" dirty="0"/>
              <a:t>“</a:t>
            </a:r>
            <a:r>
              <a:rPr lang="tr-TR" b="1" i="1" dirty="0" err="1"/>
              <a:t>Andolsun</a:t>
            </a:r>
            <a:r>
              <a:rPr lang="tr-TR" b="1" i="1" dirty="0"/>
              <a:t>!”</a:t>
            </a:r>
            <a:r>
              <a:rPr lang="tr-TR" dirty="0"/>
              <a:t> diyerek karşılık verdiler... </a:t>
            </a:r>
            <a:endParaRPr lang="tr-TR" dirty="0" smtClean="0"/>
          </a:p>
          <a:p>
            <a:pPr marL="0" indent="0" algn="just">
              <a:buNone/>
            </a:pPr>
            <a:r>
              <a:rPr lang="tr-TR" dirty="0" smtClean="0"/>
              <a:t>Bunun </a:t>
            </a:r>
            <a:r>
              <a:rPr lang="tr-TR" dirty="0"/>
              <a:t>üzerine gözleri yaşaran Mustafa Kemal </a:t>
            </a:r>
            <a:r>
              <a:rPr lang="tr-TR" b="1" i="1" dirty="0"/>
              <a:t>“</a:t>
            </a:r>
            <a:r>
              <a:rPr lang="tr-TR" b="1" i="1" dirty="0" err="1"/>
              <a:t>Varolun</a:t>
            </a:r>
            <a:r>
              <a:rPr lang="tr-TR" b="1" i="1" dirty="0"/>
              <a:t> Yiğitler!”</a:t>
            </a:r>
            <a:r>
              <a:rPr lang="tr-TR" b="1" dirty="0"/>
              <a:t> </a:t>
            </a:r>
            <a:r>
              <a:rPr lang="tr-TR" dirty="0"/>
              <a:t>diyerek şükranlarını bildirdi... </a:t>
            </a:r>
            <a:r>
              <a:rPr lang="tr-TR" dirty="0" smtClean="0"/>
              <a:t>Peşi sıra </a:t>
            </a:r>
            <a:r>
              <a:rPr lang="tr-TR" dirty="0"/>
              <a:t>davullar, zurnalar çalınmaya başladı... Ve uzun yıllardır semalarına kara bulutların çöktüğü, umutların tükendiği Anadolu'da, zeybekler yeniden dönülmeye başlandı.</a:t>
            </a:r>
          </a:p>
        </p:txBody>
      </p:sp>
    </p:spTree>
    <p:extLst>
      <p:ext uri="{BB962C8B-B14F-4D97-AF65-F5344CB8AC3E}">
        <p14:creationId xmlns="" xmlns:p14="http://schemas.microsoft.com/office/powerpoint/2010/main" val="369362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83" y="1484784"/>
            <a:ext cx="8131240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Metin kutusu"/>
          <p:cNvSpPr txBox="1"/>
          <p:nvPr/>
        </p:nvSpPr>
        <p:spPr>
          <a:xfrm>
            <a:off x="214282" y="156969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b="1" dirty="0" smtClean="0">
                <a:latin typeface="Arial" pitchFamily="34" charset="0"/>
                <a:cs typeface="Arial" pitchFamily="34" charset="0"/>
              </a:rPr>
              <a:t>Anadolu’da başlayan Kurtuluş mücadelesini Erzurum ve Sivas’ta topladığı kongrelerle teşkilatlandıran Mustafa Kemal, 23 Nisan 1920’de Ankara’da Türkiye Büyük Millet Meclisi’nin açılmasını sağlayarak yeni bir Türk devletinin temelini atmayı başardı.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0443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2" y="934314"/>
            <a:ext cx="9089840" cy="462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2515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4" descr="ata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44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9415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Ankara’nın başkent Olarak </a:t>
            </a:r>
            <a:r>
              <a:rPr lang="tr-TR" sz="28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Seçİlme</a:t>
            </a:r>
            <a:r>
              <a:rPr lang="tr-TR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28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Nedenlerİ</a:t>
            </a:r>
            <a:endParaRPr lang="tr-TR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b="1" dirty="0" smtClean="0"/>
              <a:t>Kurtuluş savaşının  cereyan ettiği batı cephesine yakın olması</a:t>
            </a:r>
          </a:p>
          <a:p>
            <a:r>
              <a:rPr lang="tr-TR" b="1" dirty="0" smtClean="0"/>
              <a:t>Anadolu’nun merkezinde yer alması</a:t>
            </a:r>
          </a:p>
          <a:p>
            <a:r>
              <a:rPr lang="tr-TR" b="1" dirty="0" smtClean="0"/>
              <a:t>Düşman işgalinden uzak olması</a:t>
            </a:r>
          </a:p>
          <a:p>
            <a:r>
              <a:rPr lang="tr-TR" b="1" dirty="0" smtClean="0"/>
              <a:t>Haberleşme açısından uygun bir konumda bulunması</a:t>
            </a:r>
          </a:p>
          <a:p>
            <a:r>
              <a:rPr lang="tr-TR" b="1" dirty="0" smtClean="0"/>
              <a:t>Not:Yeni Türk devleti Osmanlıdan ayrı bir devlet olduğunu göstermek için İstanbul’u başkent olarak seçmedi.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189</TotalTime>
  <Words>733</Words>
  <PresentationFormat>Ekran Gösterisi (4:3)</PresentationFormat>
  <Paragraphs>47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Cumba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Ankara’nın başkent Olarak Seçİlme Nedenlerİ</vt:lpstr>
      <vt:lpstr>Slayt 10</vt:lpstr>
      <vt:lpstr>Slayt 11</vt:lpstr>
      <vt:lpstr>Slayt 12</vt:lpstr>
      <vt:lpstr>CUMHURİYET DÖNEMİNDE ANKARA</vt:lpstr>
      <vt:lpstr>KIZILAY - ANKARA</vt:lpstr>
      <vt:lpstr>ULUS - ANKARA</vt:lpstr>
      <vt:lpstr>ULUS - ANKARA</vt:lpstr>
      <vt:lpstr>Slayt 17</vt:lpstr>
      <vt:lpstr>KIZILAY - ANKARA</vt:lpstr>
      <vt:lpstr>KIZILAY - ANKARA</vt:lpstr>
      <vt:lpstr>ULUS - ANKARA</vt:lpstr>
      <vt:lpstr>ULUS - ANKARA</vt:lpstr>
      <vt:lpstr>Slayt 22</vt:lpstr>
      <vt:lpstr>Slayt 23</vt:lpstr>
      <vt:lpstr>Slayt 24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2011-10-10T17:18:04Z</dcterms:created>
  <dcterms:modified xsi:type="dcterms:W3CDTF">2016-10-24T09:02:03Z</dcterms:modified>
  <cp:category>www.sorubak.com</cp:category>
</cp:coreProperties>
</file>