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ppt/commentAuthors.xml" ContentType="application/vnd.openxmlformats-officedocument.presentationml.commentAuthors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customXml/itemProps41.xml" ContentType="application/vnd.openxmlformats-officedocument.customXmlProperties+xml"/>
  <Override PartName="/customXml/itemProps4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  <Override PartName="/customXml/itemProps7.xml" ContentType="application/vnd.openxmlformats-officedocument.customXmlProperties+xml"/>
  <Override PartName="/customXml/itemProps39.xml" ContentType="application/vnd.openxmlformats-officedocument.customXmlProperties+xml"/>
  <Override PartName="/customXml/itemProps48.xml" ContentType="application/vnd.openxmlformats-officedocument.customXmlPropertie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customXml/itemProps37.xml" ContentType="application/vnd.openxmlformats-officedocument.customXmlProperties+xml"/>
  <Override PartName="/customXml/itemProps46.xml" ContentType="application/vnd.openxmlformats-officedocument.customXmlProperties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44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0"/>
  </p:sldMasterIdLst>
  <p:notesMasterIdLst>
    <p:notesMasterId r:id="rId84"/>
  </p:notesMasterIdLst>
  <p:sldIdLst>
    <p:sldId id="272" r:id="rId51"/>
    <p:sldId id="268" r:id="rId52"/>
    <p:sldId id="299" r:id="rId53"/>
    <p:sldId id="256" r:id="rId54"/>
    <p:sldId id="257" r:id="rId55"/>
    <p:sldId id="294" r:id="rId56"/>
    <p:sldId id="295" r:id="rId57"/>
    <p:sldId id="296" r:id="rId58"/>
    <p:sldId id="297" r:id="rId59"/>
    <p:sldId id="298" r:id="rId60"/>
    <p:sldId id="269" r:id="rId61"/>
    <p:sldId id="260" r:id="rId62"/>
    <p:sldId id="276" r:id="rId63"/>
    <p:sldId id="282" r:id="rId64"/>
    <p:sldId id="279" r:id="rId65"/>
    <p:sldId id="281" r:id="rId66"/>
    <p:sldId id="283" r:id="rId67"/>
    <p:sldId id="284" r:id="rId68"/>
    <p:sldId id="285" r:id="rId69"/>
    <p:sldId id="258" r:id="rId70"/>
    <p:sldId id="259" r:id="rId71"/>
    <p:sldId id="262" r:id="rId72"/>
    <p:sldId id="264" r:id="rId73"/>
    <p:sldId id="265" r:id="rId74"/>
    <p:sldId id="266" r:id="rId75"/>
    <p:sldId id="267" r:id="rId76"/>
    <p:sldId id="273" r:id="rId77"/>
    <p:sldId id="274" r:id="rId78"/>
    <p:sldId id="286" r:id="rId79"/>
    <p:sldId id="287" r:id="rId80"/>
    <p:sldId id="289" r:id="rId81"/>
    <p:sldId id="288" r:id="rId82"/>
    <p:sldId id="290" r:id="rId8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rhan ilhan" initials="bi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148EF"/>
    <a:srgbClr val="241C90"/>
    <a:srgbClr val="000099"/>
    <a:srgbClr val="355140"/>
    <a:srgbClr val="FF99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81" d="100"/>
          <a:sy n="81" d="100"/>
        </p:scale>
        <p:origin x="-450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customXml" Target="../customXml/item39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50" Type="http://schemas.openxmlformats.org/officeDocument/2006/relationships/slideMaster" Target="slideMasters/slideMaster1.xml"/><Relationship Id="rId55" Type="http://schemas.openxmlformats.org/officeDocument/2006/relationships/slide" Target="slides/slide5.xml"/><Relationship Id="rId63" Type="http://schemas.openxmlformats.org/officeDocument/2006/relationships/slide" Target="slides/slide13.xml"/><Relationship Id="rId68" Type="http://schemas.openxmlformats.org/officeDocument/2006/relationships/slide" Target="slides/slide18.xml"/><Relationship Id="rId76" Type="http://schemas.openxmlformats.org/officeDocument/2006/relationships/slide" Target="slides/slide26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customXml" Target="../customXml/item7.xml"/><Relationship Id="rId71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slide" Target="slides/slide3.xml"/><Relationship Id="rId58" Type="http://schemas.openxmlformats.org/officeDocument/2006/relationships/slide" Target="slides/slide8.xml"/><Relationship Id="rId66" Type="http://schemas.openxmlformats.org/officeDocument/2006/relationships/slide" Target="slides/slide16.xml"/><Relationship Id="rId74" Type="http://schemas.openxmlformats.org/officeDocument/2006/relationships/slide" Target="slides/slide24.xml"/><Relationship Id="rId79" Type="http://schemas.openxmlformats.org/officeDocument/2006/relationships/slide" Target="slides/slide29.xml"/><Relationship Id="rId87" Type="http://schemas.openxmlformats.org/officeDocument/2006/relationships/viewProps" Target="viewProps.xml"/><Relationship Id="rId5" Type="http://schemas.openxmlformats.org/officeDocument/2006/relationships/customXml" Target="../customXml/item5.xml"/><Relationship Id="rId61" Type="http://schemas.openxmlformats.org/officeDocument/2006/relationships/slide" Target="slides/slide11.xml"/><Relationship Id="rId82" Type="http://schemas.openxmlformats.org/officeDocument/2006/relationships/slide" Target="slides/slide32.xml"/><Relationship Id="rId19" Type="http://schemas.openxmlformats.org/officeDocument/2006/relationships/customXml" Target="../customXml/item19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slide" Target="slides/slide6.xml"/><Relationship Id="rId64" Type="http://schemas.openxmlformats.org/officeDocument/2006/relationships/slide" Target="slides/slide14.xml"/><Relationship Id="rId69" Type="http://schemas.openxmlformats.org/officeDocument/2006/relationships/slide" Target="slides/slide19.xml"/><Relationship Id="rId77" Type="http://schemas.openxmlformats.org/officeDocument/2006/relationships/slide" Target="slides/slide27.xml"/><Relationship Id="rId8" Type="http://schemas.openxmlformats.org/officeDocument/2006/relationships/customXml" Target="../customXml/item8.xml"/><Relationship Id="rId51" Type="http://schemas.openxmlformats.org/officeDocument/2006/relationships/slide" Target="slides/slide1.xml"/><Relationship Id="rId72" Type="http://schemas.openxmlformats.org/officeDocument/2006/relationships/slide" Target="slides/slide22.xml"/><Relationship Id="rId80" Type="http://schemas.openxmlformats.org/officeDocument/2006/relationships/slide" Target="slides/slide30.xml"/><Relationship Id="rId85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slide" Target="slides/slide9.xml"/><Relationship Id="rId67" Type="http://schemas.openxmlformats.org/officeDocument/2006/relationships/slide" Target="slides/slide1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slide" Target="slides/slide4.xml"/><Relationship Id="rId62" Type="http://schemas.openxmlformats.org/officeDocument/2006/relationships/slide" Target="slides/slide12.xml"/><Relationship Id="rId70" Type="http://schemas.openxmlformats.org/officeDocument/2006/relationships/slide" Target="slides/slide20.xml"/><Relationship Id="rId75" Type="http://schemas.openxmlformats.org/officeDocument/2006/relationships/slide" Target="slides/slide25.xml"/><Relationship Id="rId83" Type="http://schemas.openxmlformats.org/officeDocument/2006/relationships/slide" Target="slides/slide33.xml"/><Relationship Id="rId88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slide" Target="slides/slide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slide" Target="slides/slide2.xml"/><Relationship Id="rId60" Type="http://schemas.openxmlformats.org/officeDocument/2006/relationships/slide" Target="slides/slide10.xml"/><Relationship Id="rId65" Type="http://schemas.openxmlformats.org/officeDocument/2006/relationships/slide" Target="slides/slide15.xml"/><Relationship Id="rId73" Type="http://schemas.openxmlformats.org/officeDocument/2006/relationships/slide" Target="slides/slide23.xml"/><Relationship Id="rId78" Type="http://schemas.openxmlformats.org/officeDocument/2006/relationships/slide" Target="slides/slide28.xml"/><Relationship Id="rId81" Type="http://schemas.openxmlformats.org/officeDocument/2006/relationships/slide" Target="slides/slide31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691BC-255E-4874-BD1A-D9E1A2D88A70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F5CCC-FE5B-4E27-A9E8-C5AFC26F829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2823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45A11CF-6294-4097-848B-1FDD6C6CC036}" type="slidenum"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rPr>
              <a:pPr/>
              <a:t>2</a:t>
            </a:fld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2366219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DF5CCC-FE5B-4E27-A9E8-C5AFC26F829C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9586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66462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94161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87646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yt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AutoShape 8"/>
          <p:cNvSpPr>
            <a:spLocks noChangeArrowheads="1"/>
          </p:cNvSpPr>
          <p:nvPr/>
        </p:nvSpPr>
        <p:spPr bwMode="auto">
          <a:xfrm>
            <a:off x="165100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57" name="AutoShape 9"/>
          <p:cNvSpPr>
            <a:spLocks noChangeArrowheads="1"/>
          </p:cNvSpPr>
          <p:nvPr/>
        </p:nvSpPr>
        <p:spPr bwMode="auto">
          <a:xfrm>
            <a:off x="667579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58" name="AutoShape 10"/>
          <p:cNvSpPr>
            <a:spLocks noChangeArrowheads="1"/>
          </p:cNvSpPr>
          <p:nvPr/>
        </p:nvSpPr>
        <p:spPr bwMode="auto">
          <a:xfrm>
            <a:off x="1172117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59" name="AutoShape 11"/>
          <p:cNvSpPr>
            <a:spLocks noChangeArrowheads="1"/>
          </p:cNvSpPr>
          <p:nvPr/>
        </p:nvSpPr>
        <p:spPr bwMode="auto">
          <a:xfrm>
            <a:off x="1674596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0" name="AutoShape 12"/>
          <p:cNvSpPr>
            <a:spLocks noChangeArrowheads="1"/>
          </p:cNvSpPr>
          <p:nvPr/>
        </p:nvSpPr>
        <p:spPr bwMode="auto">
          <a:xfrm>
            <a:off x="2179135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1" name="AutoShape 13"/>
          <p:cNvSpPr>
            <a:spLocks noChangeArrowheads="1"/>
          </p:cNvSpPr>
          <p:nvPr/>
        </p:nvSpPr>
        <p:spPr bwMode="auto">
          <a:xfrm>
            <a:off x="2681614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2" name="AutoShape 14"/>
          <p:cNvSpPr>
            <a:spLocks noChangeArrowheads="1"/>
          </p:cNvSpPr>
          <p:nvPr/>
        </p:nvSpPr>
        <p:spPr bwMode="auto">
          <a:xfrm>
            <a:off x="3186152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3" name="AutoShape 15"/>
          <p:cNvSpPr>
            <a:spLocks noChangeArrowheads="1"/>
          </p:cNvSpPr>
          <p:nvPr/>
        </p:nvSpPr>
        <p:spPr bwMode="auto">
          <a:xfrm>
            <a:off x="3688631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4" name="AutoShape 16"/>
          <p:cNvSpPr>
            <a:spLocks noChangeArrowheads="1"/>
          </p:cNvSpPr>
          <p:nvPr/>
        </p:nvSpPr>
        <p:spPr bwMode="auto">
          <a:xfrm>
            <a:off x="4193170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5" name="AutoShape 17"/>
          <p:cNvSpPr>
            <a:spLocks noChangeArrowheads="1"/>
          </p:cNvSpPr>
          <p:nvPr/>
        </p:nvSpPr>
        <p:spPr bwMode="auto">
          <a:xfrm>
            <a:off x="4695649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6" name="AutoShape 18"/>
          <p:cNvSpPr>
            <a:spLocks noChangeArrowheads="1"/>
          </p:cNvSpPr>
          <p:nvPr/>
        </p:nvSpPr>
        <p:spPr bwMode="auto">
          <a:xfrm>
            <a:off x="5702666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auto">
          <a:xfrm>
            <a:off x="6207204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8" name="AutoShape 20"/>
          <p:cNvSpPr>
            <a:spLocks noChangeArrowheads="1"/>
          </p:cNvSpPr>
          <p:nvPr/>
        </p:nvSpPr>
        <p:spPr bwMode="auto">
          <a:xfrm>
            <a:off x="6709683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69" name="AutoShape 21"/>
          <p:cNvSpPr>
            <a:spLocks noChangeArrowheads="1"/>
          </p:cNvSpPr>
          <p:nvPr/>
        </p:nvSpPr>
        <p:spPr bwMode="auto">
          <a:xfrm>
            <a:off x="7214222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0" name="AutoShape 22"/>
          <p:cNvSpPr>
            <a:spLocks noChangeArrowheads="1"/>
          </p:cNvSpPr>
          <p:nvPr/>
        </p:nvSpPr>
        <p:spPr bwMode="auto">
          <a:xfrm>
            <a:off x="7716701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1" name="AutoShape 23"/>
          <p:cNvSpPr>
            <a:spLocks noChangeArrowheads="1"/>
          </p:cNvSpPr>
          <p:nvPr/>
        </p:nvSpPr>
        <p:spPr bwMode="auto">
          <a:xfrm>
            <a:off x="8221239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2" name="AutoShape 24"/>
          <p:cNvSpPr>
            <a:spLocks noChangeArrowheads="1"/>
          </p:cNvSpPr>
          <p:nvPr/>
        </p:nvSpPr>
        <p:spPr bwMode="auto">
          <a:xfrm>
            <a:off x="9228257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3" name="AutoShape 25"/>
          <p:cNvSpPr>
            <a:spLocks noChangeArrowheads="1"/>
          </p:cNvSpPr>
          <p:nvPr/>
        </p:nvSpPr>
        <p:spPr bwMode="auto">
          <a:xfrm>
            <a:off x="9730736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4" name="AutoShape 26"/>
          <p:cNvSpPr>
            <a:spLocks noChangeArrowheads="1"/>
          </p:cNvSpPr>
          <p:nvPr/>
        </p:nvSpPr>
        <p:spPr bwMode="auto">
          <a:xfrm>
            <a:off x="10235274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5" name="AutoShape 27"/>
          <p:cNvSpPr>
            <a:spLocks noChangeArrowheads="1"/>
          </p:cNvSpPr>
          <p:nvPr/>
        </p:nvSpPr>
        <p:spPr bwMode="auto">
          <a:xfrm>
            <a:off x="10737753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6" name="AutoShape 28"/>
          <p:cNvSpPr>
            <a:spLocks noChangeArrowheads="1"/>
          </p:cNvSpPr>
          <p:nvPr/>
        </p:nvSpPr>
        <p:spPr bwMode="auto">
          <a:xfrm>
            <a:off x="11242291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7" name="AutoShape 29"/>
          <p:cNvSpPr>
            <a:spLocks noChangeArrowheads="1"/>
          </p:cNvSpPr>
          <p:nvPr/>
        </p:nvSpPr>
        <p:spPr bwMode="auto">
          <a:xfrm>
            <a:off x="11746830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8" name="AutoShape 30"/>
          <p:cNvSpPr>
            <a:spLocks noChangeArrowheads="1"/>
          </p:cNvSpPr>
          <p:nvPr/>
        </p:nvSpPr>
        <p:spPr bwMode="auto">
          <a:xfrm>
            <a:off x="5200187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79" name="AutoShape 31"/>
          <p:cNvSpPr>
            <a:spLocks noChangeArrowheads="1"/>
          </p:cNvSpPr>
          <p:nvPr/>
        </p:nvSpPr>
        <p:spPr bwMode="auto">
          <a:xfrm>
            <a:off x="8723718" y="6381751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1" name="AutoShape 33"/>
          <p:cNvSpPr>
            <a:spLocks noChangeArrowheads="1"/>
          </p:cNvSpPr>
          <p:nvPr/>
        </p:nvSpPr>
        <p:spPr bwMode="auto">
          <a:xfrm>
            <a:off x="165100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2" name="AutoShape 34"/>
          <p:cNvSpPr>
            <a:spLocks noChangeArrowheads="1"/>
          </p:cNvSpPr>
          <p:nvPr/>
        </p:nvSpPr>
        <p:spPr bwMode="auto">
          <a:xfrm>
            <a:off x="667579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3" name="AutoShape 35"/>
          <p:cNvSpPr>
            <a:spLocks noChangeArrowheads="1"/>
          </p:cNvSpPr>
          <p:nvPr/>
        </p:nvSpPr>
        <p:spPr bwMode="auto">
          <a:xfrm>
            <a:off x="1172117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4" name="AutoShape 36"/>
          <p:cNvSpPr>
            <a:spLocks noChangeArrowheads="1"/>
          </p:cNvSpPr>
          <p:nvPr/>
        </p:nvSpPr>
        <p:spPr bwMode="auto">
          <a:xfrm>
            <a:off x="1674596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5" name="AutoShape 37"/>
          <p:cNvSpPr>
            <a:spLocks noChangeArrowheads="1"/>
          </p:cNvSpPr>
          <p:nvPr/>
        </p:nvSpPr>
        <p:spPr bwMode="auto">
          <a:xfrm>
            <a:off x="2179135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6" name="AutoShape 38"/>
          <p:cNvSpPr>
            <a:spLocks noChangeArrowheads="1"/>
          </p:cNvSpPr>
          <p:nvPr/>
        </p:nvSpPr>
        <p:spPr bwMode="auto">
          <a:xfrm>
            <a:off x="2681614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7" name="AutoShape 39"/>
          <p:cNvSpPr>
            <a:spLocks noChangeArrowheads="1"/>
          </p:cNvSpPr>
          <p:nvPr/>
        </p:nvSpPr>
        <p:spPr bwMode="auto">
          <a:xfrm>
            <a:off x="3186152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8" name="AutoShape 40"/>
          <p:cNvSpPr>
            <a:spLocks noChangeArrowheads="1"/>
          </p:cNvSpPr>
          <p:nvPr/>
        </p:nvSpPr>
        <p:spPr bwMode="auto">
          <a:xfrm>
            <a:off x="3688631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89" name="AutoShape 41"/>
          <p:cNvSpPr>
            <a:spLocks noChangeArrowheads="1"/>
          </p:cNvSpPr>
          <p:nvPr/>
        </p:nvSpPr>
        <p:spPr bwMode="auto">
          <a:xfrm>
            <a:off x="4193170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0" name="AutoShape 42"/>
          <p:cNvSpPr>
            <a:spLocks noChangeArrowheads="1"/>
          </p:cNvSpPr>
          <p:nvPr/>
        </p:nvSpPr>
        <p:spPr bwMode="auto">
          <a:xfrm>
            <a:off x="4695649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1" name="AutoShape 43"/>
          <p:cNvSpPr>
            <a:spLocks noChangeArrowheads="1"/>
          </p:cNvSpPr>
          <p:nvPr/>
        </p:nvSpPr>
        <p:spPr bwMode="auto">
          <a:xfrm>
            <a:off x="5702666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2" name="AutoShape 44"/>
          <p:cNvSpPr>
            <a:spLocks noChangeArrowheads="1"/>
          </p:cNvSpPr>
          <p:nvPr/>
        </p:nvSpPr>
        <p:spPr bwMode="auto">
          <a:xfrm>
            <a:off x="6207204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3" name="AutoShape 45"/>
          <p:cNvSpPr>
            <a:spLocks noChangeArrowheads="1"/>
          </p:cNvSpPr>
          <p:nvPr/>
        </p:nvSpPr>
        <p:spPr bwMode="auto">
          <a:xfrm>
            <a:off x="6709683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4" name="AutoShape 46"/>
          <p:cNvSpPr>
            <a:spLocks noChangeArrowheads="1"/>
          </p:cNvSpPr>
          <p:nvPr/>
        </p:nvSpPr>
        <p:spPr bwMode="auto">
          <a:xfrm>
            <a:off x="7214222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5" name="AutoShape 47"/>
          <p:cNvSpPr>
            <a:spLocks noChangeArrowheads="1"/>
          </p:cNvSpPr>
          <p:nvPr/>
        </p:nvSpPr>
        <p:spPr bwMode="auto">
          <a:xfrm>
            <a:off x="7716701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6" name="AutoShape 48"/>
          <p:cNvSpPr>
            <a:spLocks noChangeArrowheads="1"/>
          </p:cNvSpPr>
          <p:nvPr/>
        </p:nvSpPr>
        <p:spPr bwMode="auto">
          <a:xfrm>
            <a:off x="8221239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7" name="AutoShape 49"/>
          <p:cNvSpPr>
            <a:spLocks noChangeArrowheads="1"/>
          </p:cNvSpPr>
          <p:nvPr/>
        </p:nvSpPr>
        <p:spPr bwMode="auto">
          <a:xfrm>
            <a:off x="9228257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8" name="AutoShape 50"/>
          <p:cNvSpPr>
            <a:spLocks noChangeArrowheads="1"/>
          </p:cNvSpPr>
          <p:nvPr/>
        </p:nvSpPr>
        <p:spPr bwMode="auto">
          <a:xfrm>
            <a:off x="9730736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99" name="AutoShape 51"/>
          <p:cNvSpPr>
            <a:spLocks noChangeArrowheads="1"/>
          </p:cNvSpPr>
          <p:nvPr/>
        </p:nvSpPr>
        <p:spPr bwMode="auto">
          <a:xfrm>
            <a:off x="10235274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00" name="AutoShape 52"/>
          <p:cNvSpPr>
            <a:spLocks noChangeArrowheads="1"/>
          </p:cNvSpPr>
          <p:nvPr/>
        </p:nvSpPr>
        <p:spPr bwMode="auto">
          <a:xfrm>
            <a:off x="10737753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01" name="AutoShape 53"/>
          <p:cNvSpPr>
            <a:spLocks noChangeArrowheads="1"/>
          </p:cNvSpPr>
          <p:nvPr/>
        </p:nvSpPr>
        <p:spPr bwMode="auto">
          <a:xfrm>
            <a:off x="11242291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02" name="AutoShape 54"/>
          <p:cNvSpPr>
            <a:spLocks noChangeArrowheads="1"/>
          </p:cNvSpPr>
          <p:nvPr/>
        </p:nvSpPr>
        <p:spPr bwMode="auto">
          <a:xfrm>
            <a:off x="11746830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03" name="AutoShape 55"/>
          <p:cNvSpPr>
            <a:spLocks noChangeArrowheads="1"/>
          </p:cNvSpPr>
          <p:nvPr/>
        </p:nvSpPr>
        <p:spPr bwMode="auto">
          <a:xfrm>
            <a:off x="5200187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104" name="AutoShape 56"/>
          <p:cNvSpPr>
            <a:spLocks noChangeArrowheads="1"/>
          </p:cNvSpPr>
          <p:nvPr/>
        </p:nvSpPr>
        <p:spPr bwMode="auto">
          <a:xfrm>
            <a:off x="8723718" y="123826"/>
            <a:ext cx="280070" cy="333375"/>
          </a:xfrm>
          <a:prstGeom prst="roundRect">
            <a:avLst>
              <a:gd name="adj" fmla="val 38972"/>
            </a:avLst>
          </a:prstGeom>
          <a:solidFill>
            <a:srgbClr val="FFD653"/>
          </a:solidFill>
          <a:ln>
            <a:noFill/>
          </a:ln>
          <a:effectLst>
            <a:innerShdw blurRad="63500" dist="50800" dir="13500000">
              <a:srgbClr val="FF9900">
                <a:alpha val="50000"/>
              </a:srgbClr>
            </a:innerShdw>
          </a:effectLst>
          <a:extLst/>
        </p:spPr>
        <p:txBody>
          <a:bodyPr wrap="none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4808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7662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37601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82586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75804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02072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0756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5844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0184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artisticFilmGrain trans="61000" grainSize="28"/>
                    </a14:imgEffect>
                    <a14:imgEffect>
                      <a14:sharpenSoften amount="-20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2EF28-6D3C-4E3E-9BEC-12AE0F347C14}" type="datetimeFigureOut">
              <a:rPr lang="tr-TR" smtClean="0"/>
              <a:pPr/>
              <a:t>25.12.2016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A6748D-6FEF-4C1C-8032-303E4025017F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9000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customXml" Target="../../customXml/item19.xml"/><Relationship Id="rId6" Type="http://schemas.openxmlformats.org/officeDocument/2006/relationships/audio" Target="../media/audio11.wav"/><Relationship Id="rId4" Type="http://schemas.openxmlformats.org/officeDocument/2006/relationships/image" Target="../media/image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42.xml"/><Relationship Id="rId7" Type="http://schemas.openxmlformats.org/officeDocument/2006/relationships/audio" Target="../media/audio11.wav"/><Relationship Id="rId2" Type="http://schemas.openxmlformats.org/officeDocument/2006/relationships/customXml" Target="../../customXml/item7.xml"/><Relationship Id="rId1" Type="http://schemas.openxmlformats.org/officeDocument/2006/relationships/customXml" Target="../../customXml/item17.xml"/><Relationship Id="rId6" Type="http://schemas.openxmlformats.org/officeDocument/2006/relationships/image" Target="../media/image9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1.wav"/><Relationship Id="rId2" Type="http://schemas.openxmlformats.org/officeDocument/2006/relationships/customXml" Target="../../customXml/item23.xml"/><Relationship Id="rId1" Type="http://schemas.openxmlformats.org/officeDocument/2006/relationships/customXml" Target="../../customXml/item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audio" Target="../media/audio11.wav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5.xml"/><Relationship Id="rId6" Type="http://schemas.openxmlformats.org/officeDocument/2006/relationships/audio" Target="../media/audio11.wav"/><Relationship Id="rId5" Type="http://schemas.openxmlformats.org/officeDocument/2006/relationships/slide" Target="slide5.xml"/><Relationship Id="rId4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audio" Target="../media/audio11.wav"/><Relationship Id="rId3" Type="http://schemas.openxmlformats.org/officeDocument/2006/relationships/customXml" Target="../../customXml/item31.xml"/><Relationship Id="rId7" Type="http://schemas.openxmlformats.org/officeDocument/2006/relationships/customXml" Target="../../customXml/item46.xml"/><Relationship Id="rId12" Type="http://schemas.openxmlformats.org/officeDocument/2006/relationships/image" Target="../media/image23.emf"/><Relationship Id="rId2" Type="http://schemas.openxmlformats.org/officeDocument/2006/relationships/customXml" Target="../../customXml/item47.xml"/><Relationship Id="rId1" Type="http://schemas.openxmlformats.org/officeDocument/2006/relationships/customXml" Target="../../customXml/item22.xml"/><Relationship Id="rId6" Type="http://schemas.openxmlformats.org/officeDocument/2006/relationships/customXml" Target="../../customXml/item49.xml"/><Relationship Id="rId11" Type="http://schemas.openxmlformats.org/officeDocument/2006/relationships/image" Target="../media/image22.gif"/><Relationship Id="rId5" Type="http://schemas.openxmlformats.org/officeDocument/2006/relationships/customXml" Target="../../customXml/item25.xml"/><Relationship Id="rId10" Type="http://schemas.openxmlformats.org/officeDocument/2006/relationships/image" Target="../media/image21.jpeg"/><Relationship Id="rId4" Type="http://schemas.openxmlformats.org/officeDocument/2006/relationships/customXml" Target="../../customXml/item1.xml"/><Relationship Id="rId9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5" Type="http://schemas.openxmlformats.org/officeDocument/2006/relationships/audio" Target="../media/audio11.wav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11.xml"/><Relationship Id="rId6" Type="http://schemas.openxmlformats.org/officeDocument/2006/relationships/image" Target="../media/image21.jpeg"/><Relationship Id="rId5" Type="http://schemas.openxmlformats.org/officeDocument/2006/relationships/image" Target="../media/image27.jpe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11.wav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9.xml"/><Relationship Id="rId1" Type="http://schemas.openxmlformats.org/officeDocument/2006/relationships/customXml" Target="../../customXml/item27.xml"/><Relationship Id="rId6" Type="http://schemas.openxmlformats.org/officeDocument/2006/relationships/audio" Target="../media/audio11.wav"/><Relationship Id="rId5" Type="http://schemas.openxmlformats.org/officeDocument/2006/relationships/slide" Target="slide5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audio" Target="../media/audio11.wav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5" Type="http://schemas.openxmlformats.org/officeDocument/2006/relationships/audio" Target="../media/audio11.wav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customXml" Target="../../customXml/item33.xml"/><Relationship Id="rId7" Type="http://schemas.openxmlformats.org/officeDocument/2006/relationships/customXml" Target="../../customXml/item12.xml"/><Relationship Id="rId2" Type="http://schemas.openxmlformats.org/officeDocument/2006/relationships/customXml" Target="../../customXml/item29.xml"/><Relationship Id="rId1" Type="http://schemas.openxmlformats.org/officeDocument/2006/relationships/customXml" Target="../../customXml/item30.xml"/><Relationship Id="rId6" Type="http://schemas.openxmlformats.org/officeDocument/2006/relationships/customXml" Target="../../customXml/item32.xml"/><Relationship Id="rId11" Type="http://schemas.openxmlformats.org/officeDocument/2006/relationships/audio" Target="../media/audio11.wav"/><Relationship Id="rId5" Type="http://schemas.openxmlformats.org/officeDocument/2006/relationships/customXml" Target="../../customXml/item8.xml"/><Relationship Id="rId10" Type="http://schemas.openxmlformats.org/officeDocument/2006/relationships/slide" Target="slide5.xml"/><Relationship Id="rId4" Type="http://schemas.openxmlformats.org/officeDocument/2006/relationships/customXml" Target="../../customXml/item36.xml"/><Relationship Id="rId9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customXml" Target="../../customXml/item43.xml"/><Relationship Id="rId7" Type="http://schemas.openxmlformats.org/officeDocument/2006/relationships/slide" Target="slide20.xml"/><Relationship Id="rId12" Type="http://schemas.openxmlformats.org/officeDocument/2006/relationships/audio" Target="../media/audio11.wav"/><Relationship Id="rId2" Type="http://schemas.openxmlformats.org/officeDocument/2006/relationships/customXml" Target="../../customXml/item10.xml"/><Relationship Id="rId1" Type="http://schemas.openxmlformats.org/officeDocument/2006/relationships/customXml" Target="../../customXml/item14.xml"/><Relationship Id="rId6" Type="http://schemas.openxmlformats.org/officeDocument/2006/relationships/audio" Target="../media/audio1.wav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2.xml"/><Relationship Id="rId10" Type="http://schemas.openxmlformats.org/officeDocument/2006/relationships/slide" Target="slide6.xml"/><Relationship Id="rId4" Type="http://schemas.openxmlformats.org/officeDocument/2006/relationships/customXml" Target="../../customXml/item45.xml"/><Relationship Id="rId9" Type="http://schemas.openxmlformats.org/officeDocument/2006/relationships/slide" Target="slide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ka Plan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Metin Kutusu 2"/>
          <p:cNvSpPr txBox="1">
            <a:spLocks/>
          </p:cNvSpPr>
          <p:nvPr/>
        </p:nvSpPr>
        <p:spPr>
          <a:xfrm>
            <a:off x="3287870" y="2486416"/>
            <a:ext cx="5616261" cy="6949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altLang="zh-CN" sz="5867" dirty="0">
                <a:solidFill>
                  <a:schemeClr val="bg1"/>
                </a:solidFill>
                <a:latin typeface="Vademecum" pitchFamily="2" charset="-94"/>
                <a:ea typeface="新蒂小丸子小学版" panose="03000600000000000000" pitchFamily="66" charset="-122"/>
              </a:rPr>
              <a:t>Yükleniyor</a:t>
            </a:r>
            <a:r>
              <a:rPr lang="en-US" altLang="zh-CN" sz="5867" dirty="0">
                <a:solidFill>
                  <a:schemeClr val="bg1"/>
                </a:solidFill>
                <a:latin typeface="Vademecum" pitchFamily="2" charset="-94"/>
                <a:ea typeface="新蒂小丸子小学版" panose="03000600000000000000" pitchFamily="66" charset="-122"/>
              </a:rPr>
              <a:t>…</a:t>
            </a:r>
            <a:endParaRPr lang="zh-CN" altLang="en-US" sz="5867" dirty="0">
              <a:solidFill>
                <a:schemeClr val="bg1"/>
              </a:solidFill>
              <a:latin typeface="Vademecum" pitchFamily="2" charset="-94"/>
              <a:ea typeface="新蒂小丸子小学版" panose="03000600000000000000" pitchFamily="66" charset="-122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594161" y="3429000"/>
            <a:ext cx="6720000" cy="480053"/>
          </a:xfrm>
          <a:prstGeom prst="rect">
            <a:avLst/>
          </a:prstGeom>
          <a:noFill/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Dikdörtgen 6"/>
          <p:cNvSpPr/>
          <p:nvPr/>
        </p:nvSpPr>
        <p:spPr>
          <a:xfrm>
            <a:off x="2690161" y="3525027"/>
            <a:ext cx="6528000" cy="288000"/>
          </a:xfrm>
          <a:prstGeom prst="rect">
            <a:avLst/>
          </a:prstGeom>
          <a:solidFill>
            <a:srgbClr val="FFFFFF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" name="Metin Kutusu 2"/>
          <p:cNvSpPr txBox="1">
            <a:spLocks/>
          </p:cNvSpPr>
          <p:nvPr/>
        </p:nvSpPr>
        <p:spPr>
          <a:xfrm>
            <a:off x="2927648" y="1389923"/>
            <a:ext cx="5616261" cy="6949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altLang="zh-CN" sz="5867" dirty="0">
                <a:solidFill>
                  <a:schemeClr val="bg1"/>
                </a:solidFill>
                <a:latin typeface="Vademecum" pitchFamily="2" charset="-94"/>
                <a:ea typeface="新蒂小丸子小学版" panose="03000600000000000000" pitchFamily="66" charset="-122"/>
              </a:rPr>
              <a:t>Berhan İlhan 9/B</a:t>
            </a:r>
            <a:endParaRPr lang="zh-CN" altLang="en-US" sz="5867" dirty="0">
              <a:solidFill>
                <a:schemeClr val="bg1"/>
              </a:solidFill>
              <a:latin typeface="Vademecum" pitchFamily="2" charset="-94"/>
              <a:ea typeface="新蒂小丸子小学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90178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13000">
        <p15:prstTrans prst="wind"/>
      </p:transition>
    </mc:Choice>
    <mc:Fallback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89039" cy="1325563"/>
          </a:xfrm>
        </p:spPr>
        <p:txBody>
          <a:bodyPr>
            <a:normAutofit fontScale="90000"/>
          </a:bodyPr>
          <a:lstStyle/>
          <a:p>
            <a:r>
              <a:rPr lang="de-DE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Turfan</a:t>
            </a:r>
            <a:r>
              <a:rPr lang="de-DE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 (</a:t>
            </a:r>
            <a:r>
              <a:rPr lang="de-DE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Doğu</a:t>
            </a:r>
            <a:r>
              <a:rPr lang="de-DE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 </a:t>
            </a:r>
            <a:r>
              <a:rPr lang="de-DE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Türkistan</a:t>
            </a:r>
            <a:r>
              <a:rPr lang="de-DE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) </a:t>
            </a:r>
            <a:r>
              <a:rPr lang="de-DE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Uygur</a:t>
            </a:r>
            <a:r>
              <a:rPr lang="tr-TR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 </a:t>
            </a:r>
            <a:r>
              <a:rPr lang="de-DE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Devleti</a:t>
            </a:r>
            <a:r>
              <a:rPr lang="de-DE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: </a:t>
            </a:r>
            <a:r>
              <a:rPr lang="de-DE" dirty="0"/>
              <a:t/>
            </a:r>
            <a:br>
              <a:rPr lang="de-DE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199" y="1960536"/>
            <a:ext cx="10515600" cy="2206730"/>
          </a:xfrm>
        </p:spPr>
        <p:txBody>
          <a:bodyPr>
            <a:normAutofit lnSpcReduction="10000"/>
          </a:bodyPr>
          <a:lstStyle/>
          <a:p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Turfan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bölgesinde kurulmuştur.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Budizm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dinini benimsemişlerdir.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Ticaret sayesinde ekonomik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olarak güçlenmişlerdir.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Moğollar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tarafından yıkılmışlardır.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Moğollara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memurluk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yöneticilik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gibi </a:t>
            </a:r>
            <a:r>
              <a:rPr lang="tr-TR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hizmetler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yapmak suretiyle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 kültüründen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etkilenmelerinde rol oynadıkları ileri sürülmüştür 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0957" y="4167266"/>
            <a:ext cx="5559725" cy="269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4397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6117" y="2273076"/>
            <a:ext cx="11396546" cy="2311848"/>
          </a:xfrm>
          <a:prstGeom prst="rect">
            <a:avLst/>
          </a:prstGeom>
          <a:noFill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微软雅黑" panose="020B0503020204020204" pitchFamily="34" charset="-122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zh-CN" sz="10000" b="1" dirty="0"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İZLEDİĞİNİZ İÇİN TEŞEKKÜRLER</a:t>
            </a:r>
            <a:endParaRPr lang="en-US" altLang="zh-CN" sz="10000" b="1" dirty="0"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Content">
            <a:hlinkClick r:id="" action="ppaction://noaction"/>
          </p:cNvPr>
          <p:cNvSpPr/>
          <p:nvPr>
            <p:custDataLst>
              <p:custData r:id="rId1"/>
            </p:custDataLst>
          </p:nvPr>
        </p:nvSpPr>
        <p:spPr>
          <a:xfrm>
            <a:off x="3675814" y="5924859"/>
            <a:ext cx="4357151" cy="650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</a:rPr>
              <a:t>SUNUYU BİTİR</a:t>
            </a:r>
            <a:endParaRPr lang="en-US" sz="2800" dirty="0">
              <a:solidFill>
                <a:srgbClr val="FF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5522" y="3842752"/>
            <a:ext cx="2897733" cy="208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09503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  <p:sndAc>
          <p:stSnd>
            <p:snd r:embed="rId6" name="cashreg.wav"/>
          </p:stSnd>
        </p:sndAc>
      </p:transition>
    </mc:Choice>
    <mc:Fallback>
      <p:transition spd="slow">
        <p:fade/>
        <p:sndAc>
          <p:stSnd>
            <p:snd r:embed="rId3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Algerian" panose="04020705040A02060702" pitchFamily="82" charset="0"/>
              </a:rPr>
              <a:t>KAVİMLER GÖÇÜ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4"/>
            <a:ext cx="5799667" cy="4733219"/>
          </a:xfrm>
        </p:spPr>
        <p:txBody>
          <a:bodyPr>
            <a:normAutofit/>
          </a:bodyPr>
          <a:lstStyle/>
          <a:p>
            <a:r>
              <a:rPr lang="tr-TR" sz="1800" b="1" dirty="0"/>
              <a:t>Asya Hun İmparatorluğu’nun dağılmasından sonra </a:t>
            </a:r>
            <a:r>
              <a:rPr lang="tr-TR" sz="1800" b="1" dirty="0">
                <a:solidFill>
                  <a:srgbClr val="FF0000"/>
                </a:solidFill>
              </a:rPr>
              <a:t>Asya’nın batısında bulunan Hunlar</a:t>
            </a:r>
            <a:r>
              <a:rPr lang="tr-TR" sz="1800" b="1" dirty="0">
                <a:solidFill>
                  <a:srgbClr val="FFFF00"/>
                </a:solidFill>
              </a:rPr>
              <a:t>,  Hazar Denizi ile Aral Gölü </a:t>
            </a:r>
            <a:r>
              <a:rPr lang="tr-TR" sz="1800" b="1" dirty="0"/>
              <a:t>arasındaki bölgede yaşayan </a:t>
            </a:r>
            <a:r>
              <a:rPr lang="tr-TR" sz="1800" b="1" dirty="0">
                <a:solidFill>
                  <a:srgbClr val="FF0000"/>
                </a:solidFill>
              </a:rPr>
              <a:t>Alanların </a:t>
            </a:r>
            <a:r>
              <a:rPr lang="tr-TR" sz="1800" b="1" dirty="0"/>
              <a:t>topraklarını ele geçirmişlerdir. Bu bölgenin </a:t>
            </a:r>
            <a:r>
              <a:rPr lang="tr-TR" sz="1800" b="1" dirty="0">
                <a:solidFill>
                  <a:srgbClr val="FF0000"/>
                </a:solidFill>
              </a:rPr>
              <a:t>Hunların</a:t>
            </a:r>
            <a:r>
              <a:rPr lang="tr-TR" sz="1800" b="1" dirty="0"/>
              <a:t> eline geçmesi, onların  </a:t>
            </a:r>
            <a:r>
              <a:rPr lang="tr-TR" sz="1800" b="1" dirty="0">
                <a:solidFill>
                  <a:srgbClr val="355140"/>
                </a:solidFill>
              </a:rPr>
              <a:t>Avrupa içlerine kadar ilerlemelerinin başlangıcı olmuştur.</a:t>
            </a:r>
          </a:p>
          <a:p>
            <a:r>
              <a:rPr lang="tr-TR" sz="1800" b="1" dirty="0"/>
              <a:t>Hunların batıya doğru </a:t>
            </a:r>
            <a:r>
              <a:rPr lang="tr-TR" sz="1800" b="1" dirty="0" err="1"/>
              <a:t>ilerlemesi,</a:t>
            </a:r>
            <a:r>
              <a:rPr lang="tr-TR" sz="1800" b="1" dirty="0" err="1">
                <a:solidFill>
                  <a:srgbClr val="FF0000"/>
                </a:solidFill>
              </a:rPr>
              <a:t>Hazar</a:t>
            </a:r>
            <a:r>
              <a:rPr lang="tr-TR" sz="1800" b="1" dirty="0">
                <a:solidFill>
                  <a:srgbClr val="FF0000"/>
                </a:solidFill>
              </a:rPr>
              <a:t> Gölü</a:t>
            </a:r>
            <a:r>
              <a:rPr lang="tr-TR" sz="1800" b="1" dirty="0"/>
              <a:t> çevresinde yaşayan </a:t>
            </a:r>
            <a:r>
              <a:rPr lang="tr-TR" sz="1800" b="1" dirty="0" err="1">
                <a:solidFill>
                  <a:srgbClr val="FFFF00"/>
                </a:solidFill>
              </a:rPr>
              <a:t>Otorogotlar</a:t>
            </a:r>
            <a:r>
              <a:rPr lang="tr-TR" sz="1800" b="1" dirty="0"/>
              <a:t> , </a:t>
            </a:r>
            <a:r>
              <a:rPr lang="tr-TR" sz="1800" b="1" dirty="0" err="1">
                <a:solidFill>
                  <a:srgbClr val="FFFF00"/>
                </a:solidFill>
              </a:rPr>
              <a:t>Vizigotlar</a:t>
            </a:r>
            <a:r>
              <a:rPr lang="tr-TR" sz="1800" b="1" dirty="0"/>
              <a:t> , </a:t>
            </a:r>
            <a:r>
              <a:rPr lang="tr-TR" sz="1800" b="1" dirty="0" err="1">
                <a:solidFill>
                  <a:srgbClr val="FFFF00"/>
                </a:solidFill>
              </a:rPr>
              <a:t>Gepitler</a:t>
            </a:r>
            <a:r>
              <a:rPr lang="tr-TR" sz="1800" b="1" dirty="0">
                <a:solidFill>
                  <a:srgbClr val="FFFF00"/>
                </a:solidFill>
              </a:rPr>
              <a:t> </a:t>
            </a:r>
            <a:r>
              <a:rPr lang="tr-TR" sz="1800" b="1" dirty="0"/>
              <a:t>, </a:t>
            </a:r>
            <a:r>
              <a:rPr lang="tr-TR" sz="1800" b="1" dirty="0">
                <a:solidFill>
                  <a:srgbClr val="FFFF00"/>
                </a:solidFill>
              </a:rPr>
              <a:t>Vandallar </a:t>
            </a:r>
            <a:r>
              <a:rPr lang="tr-TR" sz="1800" b="1" dirty="0"/>
              <a:t>  ve  pek çok </a:t>
            </a:r>
            <a:r>
              <a:rPr lang="tr-TR" sz="1800" b="1" dirty="0">
                <a:solidFill>
                  <a:srgbClr val="FFFF00"/>
                </a:solidFill>
              </a:rPr>
              <a:t>Germen kavimlerinin </a:t>
            </a:r>
            <a:r>
              <a:rPr lang="tr-TR" sz="1800" b="1" dirty="0">
                <a:solidFill>
                  <a:srgbClr val="FF0000"/>
                </a:solidFill>
              </a:rPr>
              <a:t>batıya doğru </a:t>
            </a:r>
            <a:r>
              <a:rPr lang="tr-TR" sz="1800" b="1" dirty="0"/>
              <a:t>hareketine  yol açmıştır</a:t>
            </a:r>
            <a:r>
              <a:rPr lang="tr-TR" sz="1800" b="1" dirty="0">
                <a:solidFill>
                  <a:srgbClr val="002060"/>
                </a:solidFill>
              </a:rPr>
              <a:t>.(375)</a:t>
            </a:r>
          </a:p>
          <a:p>
            <a:r>
              <a:rPr lang="tr-TR" sz="1800" b="1" dirty="0"/>
              <a:t>Bu kavimler </a:t>
            </a:r>
            <a:r>
              <a:rPr lang="tr-TR" sz="1800" b="1" dirty="0">
                <a:solidFill>
                  <a:srgbClr val="FF0000"/>
                </a:solidFill>
              </a:rPr>
              <a:t>önüne gelen kavimlerin</a:t>
            </a:r>
            <a:r>
              <a:rPr lang="tr-TR" sz="1800" b="1" dirty="0"/>
              <a:t> de yerlerinden koparak batıya hareket etmesine </a:t>
            </a:r>
            <a:r>
              <a:rPr lang="tr-TR" sz="1800" b="1" dirty="0">
                <a:highlight>
                  <a:srgbClr val="FFFF00"/>
                </a:highlight>
              </a:rPr>
              <a:t>yol </a:t>
            </a:r>
            <a:r>
              <a:rPr lang="tr-TR" sz="1800" b="1" dirty="0" err="1">
                <a:highlight>
                  <a:srgbClr val="FFFF00"/>
                </a:highlight>
              </a:rPr>
              <a:t>açmış,dolayısıyla</a:t>
            </a:r>
            <a:r>
              <a:rPr lang="tr-TR" sz="1800" b="1" dirty="0">
                <a:highlight>
                  <a:srgbClr val="FFFF00"/>
                </a:highlight>
              </a:rPr>
              <a:t> etkileri yıllarca sürecek olan bir göç dalgası başlamıştır.</a:t>
            </a:r>
          </a:p>
          <a:p>
            <a:pPr marL="0" indent="0">
              <a:buNone/>
            </a:pPr>
            <a:endParaRPr lang="tr-TR" sz="1800" b="1" dirty="0">
              <a:highlight>
                <a:srgbClr val="FFFF00"/>
              </a:highlight>
            </a:endParaRPr>
          </a:p>
          <a:p>
            <a:endParaRPr lang="tr-TR" sz="1600" b="1" dirty="0"/>
          </a:p>
        </p:txBody>
      </p:sp>
      <p:sp>
        <p:nvSpPr>
          <p:cNvPr id="4" name="Freeform 124"/>
          <p:cNvSpPr>
            <a:spLocks noEditPoints="1"/>
          </p:cNvSpPr>
          <p:nvPr>
            <p:custDataLst>
              <p:custData r:id="rId1"/>
              <p:custData r:id="rId2"/>
            </p:custDataLst>
          </p:nvPr>
        </p:nvSpPr>
        <p:spPr bwMode="black">
          <a:xfrm>
            <a:off x="7260207" y="678810"/>
            <a:ext cx="235038" cy="698191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Metin kutusu 4"/>
          <p:cNvSpPr txBox="1"/>
          <p:nvPr/>
        </p:nvSpPr>
        <p:spPr>
          <a:xfrm>
            <a:off x="7590772" y="576756"/>
            <a:ext cx="42588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FF00"/>
                </a:solidFill>
              </a:rPr>
              <a:t>MS 4, yy sonlarına doğru  </a:t>
            </a:r>
            <a:r>
              <a:rPr lang="tr-TR" b="1" dirty="0">
                <a:solidFill>
                  <a:srgbClr val="FF0000"/>
                </a:solidFill>
              </a:rPr>
              <a:t>Avrupa'da görülen kavimlerin yer değiştirmesi olayına </a:t>
            </a:r>
            <a:r>
              <a:rPr lang="tr-TR" b="1" dirty="0">
                <a:solidFill>
                  <a:srgbClr val="7030A0"/>
                </a:solidFill>
              </a:rPr>
              <a:t>" Kavimler Göçü" </a:t>
            </a:r>
            <a:r>
              <a:rPr lang="tr-TR" b="1" dirty="0">
                <a:solidFill>
                  <a:srgbClr val="FFFF00"/>
                </a:solidFill>
              </a:rPr>
              <a:t>denilmiştir. </a:t>
            </a:r>
          </a:p>
        </p:txBody>
      </p:sp>
      <p:sp>
        <p:nvSpPr>
          <p:cNvPr id="6" name="Content"/>
          <p:cNvSpPr txBox="1"/>
          <p:nvPr>
            <p:custDataLst>
              <p:custData r:id="rId3"/>
            </p:custDataLst>
          </p:nvPr>
        </p:nvSpPr>
        <p:spPr>
          <a:xfrm>
            <a:off x="8755692" y="22946"/>
            <a:ext cx="4158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u="sng" dirty="0">
                <a:solidFill>
                  <a:srgbClr val="0070C0"/>
                </a:solidFill>
                <a:uFill>
                  <a:solidFill>
                    <a:srgbClr val="0070C0"/>
                  </a:solidFill>
                </a:uFill>
                <a:latin typeface="Segoe UI" pitchFamily="34" charset="0"/>
                <a:ea typeface="Segoe UI" pitchFamily="34" charset="0"/>
                <a:cs typeface="Segoe UI" pitchFamily="34" charset="0"/>
              </a:rPr>
              <a:t>file:///A:/tarih9palme/tarih9/t9palme3.pdf</a:t>
            </a:r>
            <a:endParaRPr lang="en-US" sz="1200" dirty="0">
              <a:solidFill>
                <a:srgbClr val="008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0206" y="2581494"/>
            <a:ext cx="4589415" cy="26633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602906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7" name="cashreg.wav"/>
          </p:stSnd>
        </p:sndAc>
      </p:transition>
    </mc:Choice>
    <mc:Fallback>
      <p:transition spd="slow">
        <p:fade/>
        <p:sndAc>
          <p:stSnd>
            <p:snd r:embed="rId5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3"/>
          <p:cNvPicPr>
            <a:picLocks noChangeAspect="1"/>
          </p:cNvPicPr>
          <p:nvPr/>
        </p:nvPicPr>
        <p:blipFill rotWithShape="1">
          <a:blip r:embed="rId5" cstate="print"/>
          <a:srcRect b="1334"/>
          <a:stretch/>
        </p:blipFill>
        <p:spPr>
          <a:xfrm>
            <a:off x="20" y="0"/>
            <a:ext cx="4639713" cy="6857990"/>
          </a:xfrm>
          <a:prstGeom prst="rect">
            <a:avLst/>
          </a:prstGeom>
        </p:spPr>
      </p:pic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069939" y="365124"/>
            <a:ext cx="6353797" cy="1426098"/>
          </a:xfrm>
        </p:spPr>
        <p:txBody>
          <a:bodyPr>
            <a:norm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Algerian" panose="04020705040A02060702" pitchFamily="82" charset="0"/>
              </a:rPr>
              <a:t>KAVİMLER GÖÇÜNÜN SONUÇLARI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639733" y="998621"/>
            <a:ext cx="7552267" cy="5540202"/>
          </a:xfrm>
        </p:spPr>
        <p:txBody>
          <a:bodyPr>
            <a:normAutofit/>
          </a:bodyPr>
          <a:lstStyle/>
          <a:p>
            <a:endParaRPr lang="tr-TR" sz="2000" b="1" dirty="0">
              <a:solidFill>
                <a:schemeClr val="bg1"/>
              </a:solidFill>
            </a:endParaRPr>
          </a:p>
          <a:p>
            <a:endParaRPr lang="tr-TR" sz="2000" b="1" dirty="0">
              <a:solidFill>
                <a:schemeClr val="bg1"/>
              </a:solidFill>
            </a:endParaRPr>
          </a:p>
          <a:p>
            <a:endParaRPr lang="tr-TR" sz="2000" b="1" dirty="0">
              <a:solidFill>
                <a:schemeClr val="bg1"/>
              </a:solidFill>
            </a:endParaRPr>
          </a:p>
          <a:p>
            <a:r>
              <a:rPr lang="tr-TR" sz="2000" b="1" dirty="0">
                <a:solidFill>
                  <a:schemeClr val="bg1"/>
                </a:solidFill>
              </a:rPr>
              <a:t>Roma İmparatorluğu </a:t>
            </a:r>
            <a:r>
              <a:rPr lang="tr-TR" sz="2000" b="1" dirty="0">
                <a:solidFill>
                  <a:srgbClr val="FF0000"/>
                </a:solidFill>
              </a:rPr>
              <a:t>Doğu Roma </a:t>
            </a:r>
            <a:r>
              <a:rPr lang="tr-TR" sz="2000" b="1" dirty="0">
                <a:solidFill>
                  <a:schemeClr val="bg1"/>
                </a:solidFill>
              </a:rPr>
              <a:t>ve </a:t>
            </a:r>
            <a:r>
              <a:rPr lang="tr-TR" sz="2000" b="1" dirty="0">
                <a:solidFill>
                  <a:srgbClr val="FF0000"/>
                </a:solidFill>
              </a:rPr>
              <a:t>Batı Roma </a:t>
            </a:r>
            <a:r>
              <a:rPr lang="tr-TR" sz="2000" b="1" dirty="0">
                <a:solidFill>
                  <a:schemeClr val="bg1"/>
                </a:solidFill>
              </a:rPr>
              <a:t>olmak üzere ikiye ayrılmıştır. Sonra </a:t>
            </a:r>
            <a:r>
              <a:rPr lang="tr-TR" sz="2000" b="1" dirty="0">
                <a:solidFill>
                  <a:srgbClr val="FF0000"/>
                </a:solidFill>
              </a:rPr>
              <a:t>Batı Roma </a:t>
            </a:r>
            <a:r>
              <a:rPr lang="tr-TR" sz="2000" b="1" dirty="0">
                <a:solidFill>
                  <a:schemeClr val="bg1"/>
                </a:solidFill>
              </a:rPr>
              <a:t>yıkılarak </a:t>
            </a:r>
            <a:r>
              <a:rPr lang="tr-TR" sz="2000" dirty="0"/>
              <a:t> </a:t>
            </a:r>
            <a:r>
              <a:rPr lang="tr-TR" sz="2000" b="1" dirty="0">
                <a:solidFill>
                  <a:schemeClr val="bg1"/>
                </a:solidFill>
              </a:rPr>
              <a:t>toprakları üzerinde birçok </a:t>
            </a:r>
            <a:r>
              <a:rPr lang="tr-TR" sz="2000" b="1" dirty="0">
                <a:solidFill>
                  <a:srgbClr val="FF0000"/>
                </a:solidFill>
              </a:rPr>
              <a:t>Germen devleti </a:t>
            </a:r>
            <a:r>
              <a:rPr lang="tr-TR" sz="2000" b="1" dirty="0">
                <a:solidFill>
                  <a:schemeClr val="bg1"/>
                </a:solidFill>
              </a:rPr>
              <a:t>kurulmuştur.</a:t>
            </a:r>
          </a:p>
          <a:p>
            <a:r>
              <a:rPr lang="tr-TR" sz="2000" b="1" dirty="0">
                <a:solidFill>
                  <a:schemeClr val="bg1"/>
                </a:solidFill>
              </a:rPr>
              <a:t>Avrupa'nın etnik yapısı değişti ve bugünkü bazı </a:t>
            </a:r>
            <a:r>
              <a:rPr lang="tr-TR" sz="2000" b="1" dirty="0">
                <a:solidFill>
                  <a:srgbClr val="FF0000"/>
                </a:solidFill>
              </a:rPr>
              <a:t>Avrupa Devletleri'nin temelleri atıldı</a:t>
            </a:r>
            <a:r>
              <a:rPr lang="tr-TR" sz="2000" b="1" dirty="0">
                <a:solidFill>
                  <a:schemeClr val="bg1"/>
                </a:solidFill>
              </a:rPr>
              <a:t>. </a:t>
            </a:r>
            <a:r>
              <a:rPr lang="tr-TR" sz="2000" b="1" dirty="0">
                <a:solidFill>
                  <a:srgbClr val="FFFF00"/>
                </a:solidFill>
              </a:rPr>
              <a:t>(Almanya, Fransa, İspanya, İngiltere </a:t>
            </a:r>
            <a:r>
              <a:rPr lang="tr-TR" sz="2000" b="1" dirty="0" err="1">
                <a:solidFill>
                  <a:srgbClr val="FFFF00"/>
                </a:solidFill>
              </a:rPr>
              <a:t>vb</a:t>
            </a:r>
            <a:r>
              <a:rPr lang="tr-TR" sz="2000" b="1" dirty="0">
                <a:solidFill>
                  <a:srgbClr val="FFFF00"/>
                </a:solidFill>
              </a:rPr>
              <a:t>)Türkler, Avrupa’da bir Hun Devleti kurmuşlardır</a:t>
            </a:r>
            <a:r>
              <a:rPr lang="tr-TR" sz="2000" b="1" dirty="0">
                <a:solidFill>
                  <a:schemeClr val="bg1"/>
                </a:solidFill>
              </a:rPr>
              <a:t>.</a:t>
            </a:r>
          </a:p>
          <a:p>
            <a:r>
              <a:rPr lang="tr-TR" sz="2000" b="1" dirty="0">
                <a:solidFill>
                  <a:srgbClr val="FFFF00"/>
                </a:solidFill>
              </a:rPr>
              <a:t>İlk çağ </a:t>
            </a:r>
            <a:r>
              <a:rPr lang="tr-TR" sz="2000" b="1" dirty="0">
                <a:solidFill>
                  <a:srgbClr val="FF0000"/>
                </a:solidFill>
              </a:rPr>
              <a:t>sona ermiş </a:t>
            </a:r>
            <a:r>
              <a:rPr lang="tr-TR" sz="2000" b="1" dirty="0">
                <a:solidFill>
                  <a:schemeClr val="bg1"/>
                </a:solidFill>
              </a:rPr>
              <a:t>, </a:t>
            </a:r>
            <a:r>
              <a:rPr lang="tr-TR" sz="2000" b="1" dirty="0">
                <a:solidFill>
                  <a:srgbClr val="FFFF00"/>
                </a:solidFill>
              </a:rPr>
              <a:t>Orta Çağ </a:t>
            </a:r>
            <a:r>
              <a:rPr lang="tr-TR" sz="2000" b="1" dirty="0">
                <a:solidFill>
                  <a:srgbClr val="FF0000"/>
                </a:solidFill>
              </a:rPr>
              <a:t>başlamıştır.</a:t>
            </a:r>
          </a:p>
          <a:p>
            <a:r>
              <a:rPr lang="tr-TR" sz="2000" b="1" dirty="0">
                <a:solidFill>
                  <a:schemeClr val="bg1"/>
                </a:solidFill>
              </a:rPr>
              <a:t>Avrupa’da </a:t>
            </a:r>
            <a:r>
              <a:rPr lang="tr-TR" sz="2000" b="1" dirty="0">
                <a:solidFill>
                  <a:srgbClr val="FF0000"/>
                </a:solidFill>
              </a:rPr>
              <a:t>kilise önem kazanmış</a:t>
            </a:r>
            <a:r>
              <a:rPr lang="tr-TR" sz="2000" b="1" dirty="0">
                <a:solidFill>
                  <a:schemeClr val="bg1"/>
                </a:solidFill>
              </a:rPr>
              <a:t>, </a:t>
            </a:r>
            <a:r>
              <a:rPr lang="tr-TR" sz="2000" b="1" dirty="0">
                <a:solidFill>
                  <a:srgbClr val="FFFF00"/>
                </a:solidFill>
              </a:rPr>
              <a:t>Skolastik düşünce </a:t>
            </a:r>
            <a:r>
              <a:rPr lang="tr-TR" sz="2000" b="1" dirty="0">
                <a:solidFill>
                  <a:schemeClr val="bg1"/>
                </a:solidFill>
              </a:rPr>
              <a:t>egemen </a:t>
            </a:r>
            <a:r>
              <a:rPr lang="tr-TR" sz="2000" b="1" dirty="0" err="1">
                <a:solidFill>
                  <a:schemeClr val="bg1"/>
                </a:solidFill>
              </a:rPr>
              <a:t>olmuştur.</a:t>
            </a:r>
            <a:r>
              <a:rPr lang="tr-TR" sz="2000" b="1" dirty="0" err="1">
                <a:solidFill>
                  <a:srgbClr val="FFFF00"/>
                </a:solidFill>
              </a:rPr>
              <a:t>Avrupa’da</a:t>
            </a:r>
            <a:r>
              <a:rPr lang="tr-TR" sz="2000" b="1" dirty="0">
                <a:solidFill>
                  <a:srgbClr val="FFFF00"/>
                </a:solidFill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feodalite (derebeylik) rejimi</a:t>
            </a:r>
            <a:r>
              <a:rPr lang="tr-TR" sz="2000" b="1" dirty="0">
                <a:solidFill>
                  <a:schemeClr val="bg1"/>
                </a:solidFill>
              </a:rPr>
              <a:t> ortaya çıkmış-tır</a:t>
            </a:r>
          </a:p>
          <a:p>
            <a:r>
              <a:rPr lang="tr-TR" sz="2000" b="1" dirty="0">
                <a:solidFill>
                  <a:schemeClr val="bg1"/>
                </a:solidFill>
              </a:rPr>
              <a:t>Romalılardan öğrendikleri </a:t>
            </a:r>
            <a:r>
              <a:rPr lang="tr-TR" sz="2000" b="1" dirty="0">
                <a:solidFill>
                  <a:srgbClr val="FF0000"/>
                </a:solidFill>
              </a:rPr>
              <a:t>Hristiyanlığı</a:t>
            </a:r>
            <a:r>
              <a:rPr lang="tr-TR" sz="2000" b="1" dirty="0">
                <a:solidFill>
                  <a:schemeClr val="bg1"/>
                </a:solidFill>
              </a:rPr>
              <a:t> benimseyen </a:t>
            </a:r>
            <a:r>
              <a:rPr lang="tr-TR" sz="2000" b="1" dirty="0">
                <a:solidFill>
                  <a:srgbClr val="FF0000"/>
                </a:solidFill>
              </a:rPr>
              <a:t>Barbar kavimleri </a:t>
            </a:r>
            <a:r>
              <a:rPr lang="tr-TR" sz="2000" b="1" dirty="0">
                <a:solidFill>
                  <a:schemeClr val="bg1"/>
                </a:solidFill>
              </a:rPr>
              <a:t>Hristiyanlığın </a:t>
            </a:r>
            <a:r>
              <a:rPr lang="tr-TR" sz="2000" b="1" dirty="0">
                <a:solidFill>
                  <a:srgbClr val="FFFF00"/>
                </a:solidFill>
              </a:rPr>
              <a:t>Avrupa'da yayılmasını </a:t>
            </a:r>
            <a:r>
              <a:rPr lang="tr-TR" sz="2000" b="1" dirty="0">
                <a:solidFill>
                  <a:schemeClr val="bg1"/>
                </a:solidFill>
              </a:rPr>
              <a:t>sağladılar.</a:t>
            </a:r>
          </a:p>
          <a:p>
            <a:endParaRPr lang="tr-TR" sz="1600" b="1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99864" y="358706"/>
            <a:ext cx="4039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FF00"/>
                </a:solidFill>
              </a:rPr>
              <a:t>Etnik gruplar her türlü kültür farklılıkları ile diğerlerinden ayrılan sosyal grupları –</a:t>
            </a:r>
          </a:p>
          <a:p>
            <a:r>
              <a:rPr lang="tr-TR" b="1" dirty="0" err="1">
                <a:solidFill>
                  <a:srgbClr val="FFFF00"/>
                </a:solidFill>
              </a:rPr>
              <a:t>dır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2" name="Freeform 124"/>
          <p:cNvSpPr>
            <a:spLocks noEditPoints="1"/>
          </p:cNvSpPr>
          <p:nvPr>
            <p:custDataLst>
              <p:custData r:id="rId1"/>
              <p:custData r:id="rId2"/>
            </p:custDataLst>
          </p:nvPr>
        </p:nvSpPr>
        <p:spPr bwMode="black">
          <a:xfrm>
            <a:off x="281613" y="59569"/>
            <a:ext cx="318251" cy="945468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2383" y="1932317"/>
            <a:ext cx="3955104" cy="23877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630637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  <p:sndAc>
          <p:stSnd>
            <p:snd r:embed="rId7" name="cashreg.wav"/>
          </p:stSnd>
        </p:sndAc>
      </p:transition>
    </mc:Choice>
    <mc:Fallback>
      <p:transition spd="slow">
        <p:fade/>
        <p:sndAc>
          <p:stSnd>
            <p:snd r:embed="rId4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uiExpand="1" build="p"/>
      <p:bldP spid="4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3"/>
          <p:cNvPicPr>
            <a:picLocks noChangeAspect="1"/>
          </p:cNvPicPr>
          <p:nvPr/>
        </p:nvPicPr>
        <p:blipFill rotWithShape="1">
          <a:blip r:embed="rId3" cstate="print"/>
          <a:srcRect r="-1" b="1335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069940" y="365124"/>
            <a:ext cx="3923748" cy="624432"/>
          </a:xfrm>
        </p:spPr>
        <p:txBody>
          <a:bodyPr>
            <a:normAutofit fontScale="90000"/>
          </a:bodyPr>
          <a:lstStyle/>
          <a:p>
            <a:r>
              <a:rPr lang="tr-TR" b="1" dirty="0">
                <a:latin typeface="Algerian" panose="04020705040A02060702" pitchFamily="82" charset="0"/>
              </a:rPr>
              <a:t>Feodalizm</a:t>
            </a:r>
            <a:endParaRPr lang="tr-TR" dirty="0">
              <a:solidFill>
                <a:schemeClr val="bg1"/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" y="0"/>
            <a:ext cx="4637930" cy="6857999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867942" y="989556"/>
            <a:ext cx="7305775" cy="5868444"/>
          </a:xfrm>
        </p:spPr>
        <p:txBody>
          <a:bodyPr>
            <a:normAutofit fontScale="62500" lnSpcReduction="20000"/>
          </a:bodyPr>
          <a:lstStyle/>
          <a:p>
            <a:r>
              <a:rPr lang="tr-TR" sz="3200" b="1" dirty="0">
                <a:solidFill>
                  <a:schemeClr val="bg1"/>
                </a:solidFill>
              </a:rPr>
              <a:t>Batı Roma İmparatorluğu yıkıldıktan sonra yerine kurulan krallıklar arasındaki </a:t>
            </a:r>
            <a:r>
              <a:rPr lang="tr-TR" sz="3200" b="1" dirty="0">
                <a:solidFill>
                  <a:srgbClr val="FF0000"/>
                </a:solidFill>
              </a:rPr>
              <a:t>anlaşmazlıklar</a:t>
            </a:r>
            <a:r>
              <a:rPr lang="tr-TR" sz="3200" b="1" dirty="0">
                <a:solidFill>
                  <a:schemeClr val="bg1"/>
                </a:solidFill>
              </a:rPr>
              <a:t>, Avrupa’da</a:t>
            </a:r>
            <a:br>
              <a:rPr lang="tr-TR" sz="3200" b="1" dirty="0">
                <a:solidFill>
                  <a:schemeClr val="bg1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feodalite rejiminin doğmasına</a:t>
            </a:r>
            <a:r>
              <a:rPr lang="tr-TR" sz="3200" b="1" dirty="0">
                <a:solidFill>
                  <a:schemeClr val="bg1"/>
                </a:solidFill>
              </a:rPr>
              <a:t> sebep olmuştur. Avrupa’da </a:t>
            </a:r>
            <a:r>
              <a:rPr lang="tr-TR" sz="3200" b="1" dirty="0">
                <a:solidFill>
                  <a:srgbClr val="FF0000"/>
                </a:solidFill>
              </a:rPr>
              <a:t>Kavimler </a:t>
            </a:r>
            <a:r>
              <a:rPr lang="tr-TR" sz="3200" b="1" dirty="0" err="1">
                <a:solidFill>
                  <a:srgbClr val="FF0000"/>
                </a:solidFill>
              </a:rPr>
              <a:t>Göçü’nün</a:t>
            </a:r>
            <a:r>
              <a:rPr lang="tr-TR" sz="3200" b="1" dirty="0">
                <a:solidFill>
                  <a:srgbClr val="FF0000"/>
                </a:solidFill>
              </a:rPr>
              <a:t> </a:t>
            </a:r>
            <a:r>
              <a:rPr lang="tr-TR" sz="3200" b="1" dirty="0">
                <a:solidFill>
                  <a:schemeClr val="bg1"/>
                </a:solidFill>
              </a:rPr>
              <a:t>meydana getirdiği karışıklıklar</a:t>
            </a:r>
            <a:br>
              <a:rPr lang="tr-TR" sz="3200" b="1" dirty="0">
                <a:solidFill>
                  <a:schemeClr val="bg1"/>
                </a:solidFill>
              </a:rPr>
            </a:br>
            <a:r>
              <a:rPr lang="tr-TR" sz="3200" b="1" dirty="0">
                <a:solidFill>
                  <a:schemeClr val="bg1"/>
                </a:solidFill>
              </a:rPr>
              <a:t>devam ederken </a:t>
            </a:r>
            <a:r>
              <a:rPr lang="tr-TR" sz="3200" b="1" dirty="0">
                <a:solidFill>
                  <a:srgbClr val="FFFF00"/>
                </a:solidFill>
              </a:rPr>
              <a:t>halk ve büyük toprak sahipleri</a:t>
            </a:r>
            <a:r>
              <a:rPr lang="tr-TR" sz="3200" b="1" dirty="0">
                <a:solidFill>
                  <a:schemeClr val="bg1"/>
                </a:solidFill>
              </a:rPr>
              <a:t>, </a:t>
            </a:r>
            <a:r>
              <a:rPr lang="tr-TR" sz="3200" b="1" dirty="0">
                <a:solidFill>
                  <a:srgbClr val="FFFF00"/>
                </a:solidFill>
              </a:rPr>
              <a:t>kendilerini emniyette görmediklerinden</a:t>
            </a:r>
            <a:r>
              <a:rPr lang="tr-TR" sz="3200" b="1" dirty="0">
                <a:solidFill>
                  <a:schemeClr val="bg1"/>
                </a:solidFill>
              </a:rPr>
              <a:t> </a:t>
            </a:r>
            <a:r>
              <a:rPr lang="tr-TR" sz="3200" b="1" dirty="0">
                <a:solidFill>
                  <a:srgbClr val="FF0000"/>
                </a:solidFill>
              </a:rPr>
              <a:t>hayatlarını devam ettirebilmek  için </a:t>
            </a:r>
            <a:r>
              <a:rPr lang="tr-TR" sz="3200" b="1" dirty="0">
                <a:solidFill>
                  <a:schemeClr val="bg1"/>
                </a:solidFill>
              </a:rPr>
              <a:t>güçlü kişilerin koruması </a:t>
            </a:r>
            <a:r>
              <a:rPr lang="tr-TR" sz="3200" b="1" dirty="0">
                <a:solidFill>
                  <a:srgbClr val="FF0000"/>
                </a:solidFill>
              </a:rPr>
              <a:t>altına girme ihtiyacı </a:t>
            </a:r>
            <a:r>
              <a:rPr lang="tr-TR" sz="3200" b="1" dirty="0">
                <a:solidFill>
                  <a:schemeClr val="bg1"/>
                </a:solidFill>
              </a:rPr>
              <a:t>hissettiler. </a:t>
            </a:r>
          </a:p>
          <a:p>
            <a:r>
              <a:rPr lang="tr-TR" sz="3200" b="1" dirty="0" err="1">
                <a:solidFill>
                  <a:schemeClr val="bg1"/>
                </a:solidFill>
              </a:rPr>
              <a:t>Halkın,himayesine</a:t>
            </a:r>
            <a:r>
              <a:rPr lang="tr-TR" sz="3200" b="1" dirty="0">
                <a:solidFill>
                  <a:schemeClr val="bg1"/>
                </a:solidFill>
              </a:rPr>
              <a:t> girdiği kişilere </a:t>
            </a:r>
            <a:r>
              <a:rPr lang="tr-TR" sz="3200" b="1" dirty="0" err="1">
                <a:solidFill>
                  <a:srgbClr val="FF0000"/>
                </a:solidFill>
              </a:rPr>
              <a:t>süzeren;</a:t>
            </a:r>
            <a:r>
              <a:rPr lang="tr-TR" sz="3200" b="1" dirty="0" err="1">
                <a:solidFill>
                  <a:schemeClr val="bg1"/>
                </a:solidFill>
              </a:rPr>
              <a:t>himaye</a:t>
            </a:r>
            <a:r>
              <a:rPr lang="tr-TR" sz="3200" b="1" dirty="0">
                <a:solidFill>
                  <a:srgbClr val="FF0000"/>
                </a:solidFill>
              </a:rPr>
              <a:t> </a:t>
            </a:r>
            <a:r>
              <a:rPr lang="tr-TR" sz="3200" b="1" dirty="0">
                <a:solidFill>
                  <a:schemeClr val="bg1"/>
                </a:solidFill>
              </a:rPr>
              <a:t>edilenlere de </a:t>
            </a:r>
            <a:r>
              <a:rPr lang="tr-TR" sz="3200" b="1" dirty="0" err="1">
                <a:solidFill>
                  <a:srgbClr val="FF0000"/>
                </a:solidFill>
              </a:rPr>
              <a:t>vassal</a:t>
            </a:r>
            <a:r>
              <a:rPr lang="tr-TR" sz="3200" b="1" dirty="0">
                <a:solidFill>
                  <a:schemeClr val="bg1"/>
                </a:solidFill>
              </a:rPr>
              <a:t> denilirdi. Böylece </a:t>
            </a:r>
            <a:r>
              <a:rPr lang="tr-TR" sz="3200" b="1" dirty="0">
                <a:solidFill>
                  <a:srgbClr val="FFFF00"/>
                </a:solidFill>
              </a:rPr>
              <a:t>IX. yüzyılda</a:t>
            </a:r>
            <a:r>
              <a:rPr lang="tr-TR" sz="3200" b="1" dirty="0">
                <a:solidFill>
                  <a:schemeClr val="bg1"/>
                </a:solidFill>
              </a:rPr>
              <a:t> </a:t>
            </a:r>
            <a:r>
              <a:rPr lang="tr-TR" sz="3200" b="1" dirty="0">
                <a:solidFill>
                  <a:srgbClr val="FF0000"/>
                </a:solidFill>
              </a:rPr>
              <a:t>senyörler ve </a:t>
            </a:r>
            <a:r>
              <a:rPr lang="tr-TR" sz="3200" b="1" dirty="0" err="1">
                <a:solidFill>
                  <a:srgbClr val="FF0000"/>
                </a:solidFill>
              </a:rPr>
              <a:t>vassaları</a:t>
            </a:r>
            <a:r>
              <a:rPr lang="tr-TR" sz="3200" b="1" dirty="0">
                <a:solidFill>
                  <a:schemeClr val="bg1"/>
                </a:solidFill>
              </a:rPr>
              <a:t> arasın- da bir </a:t>
            </a:r>
            <a:r>
              <a:rPr lang="tr-TR" sz="3200" b="1" dirty="0">
                <a:solidFill>
                  <a:srgbClr val="FF0000"/>
                </a:solidFill>
              </a:rPr>
              <a:t>hiyerarşi </a:t>
            </a:r>
            <a:r>
              <a:rPr lang="tr-TR" sz="3200" b="1" dirty="0">
                <a:solidFill>
                  <a:schemeClr val="bg1"/>
                </a:solidFill>
              </a:rPr>
              <a:t>gelişti. </a:t>
            </a:r>
            <a:r>
              <a:rPr lang="tr-TR" sz="3200" b="1" dirty="0">
                <a:solidFill>
                  <a:srgbClr val="FF0000"/>
                </a:solidFill>
              </a:rPr>
              <a:t>Senyörler, bağlılığı sebebiyle </a:t>
            </a:r>
            <a:r>
              <a:rPr lang="tr-TR" sz="3200" b="1" dirty="0" err="1">
                <a:solidFill>
                  <a:srgbClr val="FFFF00"/>
                </a:solidFill>
              </a:rPr>
              <a:t>vassalara</a:t>
            </a:r>
            <a:r>
              <a:rPr lang="tr-TR" sz="3200" b="1" dirty="0">
                <a:solidFill>
                  <a:srgbClr val="FFFF00"/>
                </a:solidFill>
              </a:rPr>
              <a:t> </a:t>
            </a:r>
            <a:r>
              <a:rPr lang="tr-TR" sz="3200" b="1" dirty="0">
                <a:solidFill>
                  <a:schemeClr val="bg1"/>
                </a:solidFill>
              </a:rPr>
              <a:t> </a:t>
            </a:r>
            <a:r>
              <a:rPr lang="tr-TR" sz="3200" b="1" dirty="0">
                <a:solidFill>
                  <a:srgbClr val="FF0000"/>
                </a:solidFill>
              </a:rPr>
              <a:t>kira karşılığı bir toprağın işleme hakkını </a:t>
            </a:r>
            <a:r>
              <a:rPr lang="tr-TR" sz="3200" b="1" dirty="0">
                <a:solidFill>
                  <a:schemeClr val="bg1"/>
                </a:solidFill>
              </a:rPr>
              <a:t>vermeye </a:t>
            </a:r>
            <a:r>
              <a:rPr lang="tr-TR" sz="3200" b="1" dirty="0" err="1">
                <a:solidFill>
                  <a:schemeClr val="bg1"/>
                </a:solidFill>
              </a:rPr>
              <a:t>başladılar.Böylece</a:t>
            </a:r>
            <a:r>
              <a:rPr lang="tr-TR" sz="3200" b="1" dirty="0">
                <a:solidFill>
                  <a:schemeClr val="bg1"/>
                </a:solidFill>
              </a:rPr>
              <a:t> </a:t>
            </a:r>
            <a:r>
              <a:rPr lang="tr-TR" sz="3200" b="1" dirty="0">
                <a:solidFill>
                  <a:srgbClr val="92D050"/>
                </a:solidFill>
              </a:rPr>
              <a:t>feodalite(derebeylik) rejimi </a:t>
            </a:r>
            <a:r>
              <a:rPr lang="tr-TR" sz="3200" b="1" dirty="0">
                <a:solidFill>
                  <a:schemeClr val="bg1"/>
                </a:solidFill>
              </a:rPr>
              <a:t>ortaya çıktı. </a:t>
            </a:r>
          </a:p>
          <a:p>
            <a:r>
              <a:rPr lang="tr-TR" sz="3200" b="1" dirty="0">
                <a:solidFill>
                  <a:srgbClr val="92D050"/>
                </a:solidFill>
              </a:rPr>
              <a:t>Feodal düzenin önemli özelliklerinden biri de </a:t>
            </a:r>
            <a:r>
              <a:rPr lang="tr-TR" sz="3200" b="1" dirty="0">
                <a:solidFill>
                  <a:srgbClr val="FF0000"/>
                </a:solidFill>
              </a:rPr>
              <a:t>senyörün içinde</a:t>
            </a:r>
            <a:br>
              <a:rPr lang="tr-TR" sz="3200" b="1" dirty="0">
                <a:solidFill>
                  <a:srgbClr val="FF0000"/>
                </a:solidFill>
              </a:rPr>
            </a:br>
            <a:r>
              <a:rPr lang="tr-TR" sz="3200" b="1" dirty="0">
                <a:solidFill>
                  <a:srgbClr val="FF0000"/>
                </a:solidFill>
              </a:rPr>
              <a:t>yaşadığı şato veya kalelerdi</a:t>
            </a:r>
            <a:r>
              <a:rPr lang="tr-TR" sz="3200" b="1" dirty="0">
                <a:solidFill>
                  <a:schemeClr val="bg1"/>
                </a:solidFill>
              </a:rPr>
              <a:t>. Bu şato veya kaleler </a:t>
            </a:r>
            <a:r>
              <a:rPr lang="tr-TR" sz="3200" b="1" dirty="0">
                <a:solidFill>
                  <a:srgbClr val="FF0000"/>
                </a:solidFill>
              </a:rPr>
              <a:t>askerî birlik </a:t>
            </a:r>
            <a:r>
              <a:rPr lang="tr-TR" sz="3200" b="1" dirty="0">
                <a:solidFill>
                  <a:schemeClr val="bg1"/>
                </a:solidFill>
              </a:rPr>
              <a:t>tarafından korunuyordu.</a:t>
            </a:r>
          </a:p>
          <a:p>
            <a:r>
              <a:rPr lang="tr-TR" sz="3200" b="1" dirty="0">
                <a:solidFill>
                  <a:srgbClr val="FF0000"/>
                </a:solidFill>
              </a:rPr>
              <a:t>Feodalite,</a:t>
            </a:r>
            <a:r>
              <a:rPr lang="tr-TR" sz="3200" b="1" dirty="0">
                <a:solidFill>
                  <a:schemeClr val="bg1"/>
                </a:solidFill>
              </a:rPr>
              <a:t> bütün </a:t>
            </a:r>
            <a:r>
              <a:rPr lang="tr-TR" sz="3200" b="1" dirty="0">
                <a:solidFill>
                  <a:srgbClr val="FF0000"/>
                </a:solidFill>
              </a:rPr>
              <a:t>Orta Çağ boyunca devam etti</a:t>
            </a:r>
            <a:r>
              <a:rPr lang="tr-TR" sz="3200" b="1" dirty="0">
                <a:solidFill>
                  <a:schemeClr val="bg1"/>
                </a:solidFill>
              </a:rPr>
              <a:t>. </a:t>
            </a:r>
            <a:r>
              <a:rPr lang="tr-TR" sz="3200" b="1" dirty="0">
                <a:solidFill>
                  <a:srgbClr val="FFFF00"/>
                </a:solidFill>
              </a:rPr>
              <a:t>Barutun ateşli silahlarda kullanılmasıyla </a:t>
            </a:r>
            <a:r>
              <a:rPr lang="tr-TR" sz="3200" b="1" dirty="0" err="1">
                <a:solidFill>
                  <a:schemeClr val="bg1"/>
                </a:solidFill>
              </a:rPr>
              <a:t>sonaermeye</a:t>
            </a:r>
            <a:r>
              <a:rPr lang="tr-TR" sz="3200" b="1" dirty="0">
                <a:solidFill>
                  <a:schemeClr val="bg1"/>
                </a:solidFill>
              </a:rPr>
              <a:t> başladı. </a:t>
            </a:r>
            <a:r>
              <a:rPr lang="tr-TR" sz="3200" b="1" dirty="0">
                <a:solidFill>
                  <a:srgbClr val="FF0000"/>
                </a:solidFill>
              </a:rPr>
              <a:t>Feodalitenin yıkılması</a:t>
            </a:r>
            <a:r>
              <a:rPr lang="tr-TR" sz="3200" b="1" dirty="0">
                <a:solidFill>
                  <a:schemeClr val="bg1"/>
                </a:solidFill>
              </a:rPr>
              <a:t> </a:t>
            </a:r>
            <a:r>
              <a:rPr lang="tr-TR" sz="3200" b="1" dirty="0">
                <a:solidFill>
                  <a:srgbClr val="92D050"/>
                </a:solidFill>
              </a:rPr>
              <a:t>mutlak krallıkların güçlenmesini sağladı</a:t>
            </a:r>
            <a:r>
              <a:rPr lang="tr-TR" sz="3200" b="1" dirty="0">
                <a:solidFill>
                  <a:srgbClr val="FF0000"/>
                </a:solidFill>
              </a:rPr>
              <a:t>. </a:t>
            </a:r>
            <a:r>
              <a:rPr lang="tr-TR" sz="3200" b="1" dirty="0" err="1">
                <a:solidFill>
                  <a:srgbClr val="FF0000"/>
                </a:solidFill>
              </a:rPr>
              <a:t>YeniÇağ</a:t>
            </a:r>
            <a:r>
              <a:rPr lang="tr-TR" sz="3200" b="1" dirty="0">
                <a:solidFill>
                  <a:srgbClr val="FF0000"/>
                </a:solidFill>
              </a:rPr>
              <a:t> </a:t>
            </a:r>
            <a:r>
              <a:rPr lang="tr-TR" sz="3200" b="1" dirty="0">
                <a:solidFill>
                  <a:schemeClr val="bg1"/>
                </a:solidFill>
              </a:rPr>
              <a:t>başın- da </a:t>
            </a:r>
            <a:r>
              <a:rPr lang="tr-TR" sz="3200" b="1" dirty="0">
                <a:solidFill>
                  <a:srgbClr val="FF0000"/>
                </a:solidFill>
              </a:rPr>
              <a:t>Almanya dışında tüm Avrupa da feodalite</a:t>
            </a:r>
            <a:r>
              <a:rPr lang="tr-TR" sz="3200" b="1" dirty="0">
                <a:solidFill>
                  <a:schemeClr val="bg1"/>
                </a:solidFill>
              </a:rPr>
              <a:t> yıkıldı.  Almanya’da ise Yakın Çağda ortadan kalktı. Orta Çağ Avrupa’sında halk çeşitli sınıflara ayrılmıştı.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5530538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1690688"/>
            <a:ext cx="12192000" cy="51663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tr-TR" dirty="0">
                <a:latin typeface="Algerian" panose="04020705040A02060702" pitchFamily="82" charset="0"/>
              </a:rPr>
              <a:t>AVRUPA HUN DEVLETİ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838199" y="1812890"/>
            <a:ext cx="11116734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Balamir Dönemi:</a:t>
            </a:r>
            <a:r>
              <a:rPr lang="tr-TR" sz="2400" dirty="0"/>
              <a:t> </a:t>
            </a:r>
            <a:r>
              <a:rPr lang="tr-TR" sz="2400" dirty="0">
                <a:solidFill>
                  <a:srgbClr val="00B0F0"/>
                </a:solidFill>
              </a:rPr>
              <a:t>Hunlar Balamir önderliğinde </a:t>
            </a:r>
            <a:r>
              <a:rPr lang="tr-TR" sz="2400" dirty="0">
                <a:solidFill>
                  <a:srgbClr val="FF0000"/>
                </a:solidFill>
              </a:rPr>
              <a:t>Karadeniz’in kuzeyinden batıya </a:t>
            </a:r>
            <a:r>
              <a:rPr lang="tr-TR" sz="2400" dirty="0">
                <a:solidFill>
                  <a:srgbClr val="00B0F0"/>
                </a:solidFill>
              </a:rPr>
              <a:t>geçerek kısa sürede </a:t>
            </a:r>
            <a:r>
              <a:rPr lang="tr-TR" sz="2400" dirty="0">
                <a:solidFill>
                  <a:srgbClr val="FF0000"/>
                </a:solidFill>
              </a:rPr>
              <a:t>Tuna boylarına ulaşmıştır</a:t>
            </a:r>
            <a:r>
              <a:rPr lang="tr-TR" sz="2400" dirty="0">
                <a:solidFill>
                  <a:srgbClr val="00B0F0"/>
                </a:solidFill>
              </a:rPr>
              <a:t> (375). Avrupa Hunlarının batıya yönelmesi önce</a:t>
            </a:r>
            <a:r>
              <a:rPr lang="tr-TR" sz="2400" dirty="0">
                <a:solidFill>
                  <a:srgbClr val="FFFF00"/>
                </a:solidFill>
              </a:rPr>
              <a:t> </a:t>
            </a:r>
            <a:r>
              <a:rPr lang="tr-TR" sz="2400" dirty="0" err="1">
                <a:solidFill>
                  <a:srgbClr val="FFFF00"/>
                </a:solidFill>
              </a:rPr>
              <a:t>Ostrogotların</a:t>
            </a:r>
            <a:r>
              <a:rPr lang="tr-TR" sz="2400" dirty="0">
                <a:solidFill>
                  <a:srgbClr val="FFFF00"/>
                </a:solidFill>
              </a:rPr>
              <a:t> </a:t>
            </a:r>
            <a:r>
              <a:rPr lang="tr-TR" sz="2400" dirty="0">
                <a:solidFill>
                  <a:srgbClr val="00B0F0"/>
                </a:solidFill>
              </a:rPr>
              <a:t>sonra </a:t>
            </a:r>
            <a:r>
              <a:rPr lang="tr-TR" sz="2400" dirty="0" err="1">
                <a:solidFill>
                  <a:srgbClr val="FFFF00"/>
                </a:solidFill>
              </a:rPr>
              <a:t>Vizigotların</a:t>
            </a:r>
            <a:r>
              <a:rPr lang="tr-TR" sz="2400" dirty="0">
                <a:solidFill>
                  <a:srgbClr val="FFFF00"/>
                </a:solidFill>
              </a:rPr>
              <a:t> </a:t>
            </a:r>
            <a:r>
              <a:rPr lang="tr-TR" sz="2400" dirty="0">
                <a:solidFill>
                  <a:srgbClr val="7030A0"/>
                </a:solidFill>
              </a:rPr>
              <a:t> </a:t>
            </a:r>
            <a:r>
              <a:rPr lang="tr-TR" sz="2400" dirty="0">
                <a:solidFill>
                  <a:srgbClr val="00B0F0"/>
                </a:solidFill>
              </a:rPr>
              <a:t>yerlerini terk etmelerine neden olmuştur.</a:t>
            </a:r>
          </a:p>
          <a:p>
            <a:endParaRPr lang="tr-TR" sz="2400" b="1" dirty="0"/>
          </a:p>
          <a:p>
            <a:r>
              <a:rPr lang="tr-TR" sz="2400" b="1" dirty="0" err="1"/>
              <a:t>Uldız</a:t>
            </a:r>
            <a:r>
              <a:rPr lang="tr-TR" sz="2400" b="1" dirty="0"/>
              <a:t> Dönemi:</a:t>
            </a:r>
            <a:r>
              <a:rPr lang="tr-TR" sz="2400" dirty="0"/>
              <a:t> </a:t>
            </a:r>
            <a:r>
              <a:rPr lang="tr-TR" sz="2400" dirty="0">
                <a:solidFill>
                  <a:srgbClr val="00B0F0"/>
                </a:solidFill>
              </a:rPr>
              <a:t>Balamir’den sonra Avrupa Hunlarının başına </a:t>
            </a:r>
            <a:r>
              <a:rPr lang="tr-TR" sz="2400" dirty="0" err="1">
                <a:solidFill>
                  <a:srgbClr val="FF0000"/>
                </a:solidFill>
              </a:rPr>
              <a:t>Uldız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rgbClr val="00B0F0"/>
                </a:solidFill>
              </a:rPr>
              <a:t>geçmiştir (378). </a:t>
            </a:r>
            <a:r>
              <a:rPr lang="tr-TR" sz="2400" dirty="0" err="1">
                <a:solidFill>
                  <a:srgbClr val="00B0F0"/>
                </a:solidFill>
              </a:rPr>
              <a:t>Uldız</a:t>
            </a:r>
            <a:r>
              <a:rPr lang="tr-TR" sz="2400" dirty="0">
                <a:solidFill>
                  <a:srgbClr val="00B0F0"/>
                </a:solidFill>
              </a:rPr>
              <a:t> Döneminde Avrupa Hunları </a:t>
            </a:r>
            <a:r>
              <a:rPr lang="tr-TR" sz="2400" dirty="0">
                <a:solidFill>
                  <a:srgbClr val="FF0000"/>
                </a:solidFill>
              </a:rPr>
              <a:t>iki kol hâlinde </a:t>
            </a:r>
            <a:r>
              <a:rPr lang="tr-TR" sz="2400" dirty="0">
                <a:solidFill>
                  <a:srgbClr val="00B0F0"/>
                </a:solidFill>
              </a:rPr>
              <a:t>hareket etmiştir. Bunlardan biri </a:t>
            </a:r>
            <a:r>
              <a:rPr lang="tr-TR" sz="2400" dirty="0">
                <a:solidFill>
                  <a:srgbClr val="FFFF00"/>
                </a:solidFill>
              </a:rPr>
              <a:t>Roma toprak- </a:t>
            </a:r>
            <a:r>
              <a:rPr lang="tr-TR" sz="2400" dirty="0" err="1">
                <a:solidFill>
                  <a:srgbClr val="FFFF00"/>
                </a:solidFill>
              </a:rPr>
              <a:t>larına</a:t>
            </a:r>
            <a:r>
              <a:rPr lang="tr-TR" sz="2400" dirty="0">
                <a:solidFill>
                  <a:srgbClr val="FFFF00"/>
                </a:solidFill>
              </a:rPr>
              <a:t> girerken </a:t>
            </a:r>
            <a:r>
              <a:rPr lang="tr-TR" sz="2400" dirty="0">
                <a:solidFill>
                  <a:srgbClr val="00B0F0"/>
                </a:solidFill>
              </a:rPr>
              <a:t>diğeri de </a:t>
            </a:r>
            <a:r>
              <a:rPr lang="tr-TR" sz="2400" dirty="0">
                <a:solidFill>
                  <a:srgbClr val="FFFF00"/>
                </a:solidFill>
              </a:rPr>
              <a:t>Kafkaslar üzerinden Anadolu topraklarına </a:t>
            </a:r>
            <a:r>
              <a:rPr lang="tr-TR" sz="2400" dirty="0">
                <a:solidFill>
                  <a:srgbClr val="00B0F0"/>
                </a:solidFill>
              </a:rPr>
              <a:t>girmiştir. </a:t>
            </a:r>
            <a:r>
              <a:rPr lang="tr-TR" sz="2400" dirty="0">
                <a:solidFill>
                  <a:srgbClr val="FFFF00"/>
                </a:solidFill>
              </a:rPr>
              <a:t>Böylelikle Türkler ilk kez Anadolu’ya ayak basmışlardır</a:t>
            </a:r>
            <a:r>
              <a:rPr lang="tr-TR" sz="2400" dirty="0">
                <a:solidFill>
                  <a:srgbClr val="00B0F0"/>
                </a:solidFill>
              </a:rPr>
              <a:t>. </a:t>
            </a:r>
            <a:r>
              <a:rPr lang="tr-TR" sz="2400" dirty="0" err="1">
                <a:solidFill>
                  <a:srgbClr val="00B050"/>
                </a:solidFill>
              </a:rPr>
              <a:t>Uldız</a:t>
            </a:r>
            <a:r>
              <a:rPr lang="tr-TR" sz="2400" dirty="0">
                <a:solidFill>
                  <a:srgbClr val="00B050"/>
                </a:solidFill>
              </a:rPr>
              <a:t>, Avrupa Hun Devleti’nin </a:t>
            </a:r>
            <a:r>
              <a:rPr lang="tr-TR" sz="2400" dirty="0" err="1">
                <a:solidFill>
                  <a:srgbClr val="00B050"/>
                </a:solidFill>
              </a:rPr>
              <a:t>geleleksel</a:t>
            </a:r>
            <a:r>
              <a:rPr lang="tr-TR" sz="2400" dirty="0">
                <a:solidFill>
                  <a:srgbClr val="00B050"/>
                </a:solidFill>
              </a:rPr>
              <a:t> politikasının temellerini atmıştır. Onun politikası "</a:t>
            </a:r>
            <a:r>
              <a:rPr lang="tr-TR" sz="2400" dirty="0">
                <a:solidFill>
                  <a:srgbClr val="C00000"/>
                </a:solidFill>
              </a:rPr>
              <a:t>Doğu Roma’yı baskı altında </a:t>
            </a:r>
            <a:r>
              <a:rPr lang="tr-TR" sz="2400" dirty="0" err="1">
                <a:solidFill>
                  <a:srgbClr val="C00000"/>
                </a:solidFill>
              </a:rPr>
              <a:t>tutmak,Batı</a:t>
            </a:r>
            <a:r>
              <a:rPr lang="tr-TR" sz="2400" dirty="0">
                <a:solidFill>
                  <a:srgbClr val="C00000"/>
                </a:solidFill>
              </a:rPr>
              <a:t> Roma ile iyi ilişkiler </a:t>
            </a:r>
            <a:r>
              <a:rPr lang="tr-TR" sz="2400" dirty="0" err="1">
                <a:solidFill>
                  <a:srgbClr val="C00000"/>
                </a:solidFill>
              </a:rPr>
              <a:t>kurmak</a:t>
            </a:r>
            <a:r>
              <a:rPr lang="tr-TR" sz="2400" dirty="0" err="1">
                <a:solidFill>
                  <a:srgbClr val="00B050"/>
                </a:solidFill>
              </a:rPr>
              <a:t>"diye</a:t>
            </a:r>
            <a:r>
              <a:rPr lang="tr-TR" sz="2400" dirty="0">
                <a:solidFill>
                  <a:srgbClr val="00B050"/>
                </a:solidFill>
              </a:rPr>
              <a:t> iki şekildedir.</a:t>
            </a:r>
            <a:r>
              <a:rPr lang="tr-TR" sz="2400" dirty="0"/>
              <a:t> </a:t>
            </a:r>
            <a:r>
              <a:rPr lang="tr-TR" sz="2400" dirty="0" err="1">
                <a:solidFill>
                  <a:schemeClr val="accent1"/>
                </a:solidFill>
              </a:rPr>
              <a:t>Uldız</a:t>
            </a:r>
            <a:r>
              <a:rPr lang="tr-TR" sz="2400" dirty="0">
                <a:solidFill>
                  <a:schemeClr val="accent1"/>
                </a:solidFill>
              </a:rPr>
              <a:t> </a:t>
            </a:r>
            <a:r>
              <a:rPr lang="tr-TR" sz="2400" dirty="0">
                <a:solidFill>
                  <a:srgbClr val="FFFF00"/>
                </a:solidFill>
              </a:rPr>
              <a:t>410’da</a:t>
            </a:r>
            <a:r>
              <a:rPr lang="tr-TR" sz="2400" dirty="0">
                <a:solidFill>
                  <a:schemeClr val="accent1"/>
                </a:solidFill>
              </a:rPr>
              <a:t> ölmüştür. </a:t>
            </a:r>
            <a:r>
              <a:rPr lang="tr-TR" sz="2400" dirty="0" err="1">
                <a:solidFill>
                  <a:schemeClr val="accent1"/>
                </a:solidFill>
              </a:rPr>
              <a:t>Uldız</a:t>
            </a:r>
            <a:r>
              <a:rPr lang="tr-TR" sz="2400" dirty="0">
                <a:solidFill>
                  <a:schemeClr val="accent1"/>
                </a:solidFill>
              </a:rPr>
              <a:t>- dan sonra Hunların yönetimine </a:t>
            </a:r>
            <a:r>
              <a:rPr lang="tr-TR" sz="2400" dirty="0" err="1">
                <a:solidFill>
                  <a:srgbClr val="FF0000"/>
                </a:solidFill>
              </a:rPr>
              <a:t>Karaton</a:t>
            </a:r>
            <a:r>
              <a:rPr lang="tr-TR" sz="2400" dirty="0">
                <a:solidFill>
                  <a:srgbClr val="FF0000"/>
                </a:solidFill>
              </a:rPr>
              <a:t>, </a:t>
            </a:r>
            <a:r>
              <a:rPr lang="tr-TR" sz="2400" dirty="0" err="1">
                <a:solidFill>
                  <a:srgbClr val="FF0000"/>
                </a:solidFill>
              </a:rPr>
              <a:t>Rua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accent1"/>
                </a:solidFill>
              </a:rPr>
              <a:t>daha sonra </a:t>
            </a:r>
            <a:r>
              <a:rPr lang="tr-TR" sz="2400" dirty="0">
                <a:solidFill>
                  <a:srgbClr val="FF0000"/>
                </a:solidFill>
              </a:rPr>
              <a:t>Atilla ve </a:t>
            </a:r>
            <a:r>
              <a:rPr lang="tr-TR" sz="2400" dirty="0" err="1">
                <a:solidFill>
                  <a:srgbClr val="FF0000"/>
                </a:solidFill>
              </a:rPr>
              <a:t>Bleda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>
                <a:solidFill>
                  <a:schemeClr val="accent1"/>
                </a:solidFill>
              </a:rPr>
              <a:t>birlikte geçmiştir.</a:t>
            </a:r>
          </a:p>
          <a:p>
            <a:endParaRPr lang="tr-TR" sz="2400" dirty="0">
              <a:solidFill>
                <a:schemeClr val="accent1"/>
              </a:solidFill>
            </a:endParaRPr>
          </a:p>
          <a:p>
            <a:endParaRPr lang="tr-TR" sz="2400" dirty="0">
              <a:solidFill>
                <a:srgbClr val="00B050"/>
              </a:solidFill>
            </a:endParaRPr>
          </a:p>
          <a:p>
            <a:endParaRPr lang="tr-TR" dirty="0">
              <a:solidFill>
                <a:srgbClr val="00B050"/>
              </a:solidFill>
            </a:endParaRPr>
          </a:p>
          <a:p>
            <a:endParaRPr lang="tr-TR" dirty="0">
              <a:solidFill>
                <a:srgbClr val="00B050"/>
              </a:solidFill>
            </a:endParaRPr>
          </a:p>
          <a:p>
            <a:endParaRPr lang="tr-TR" dirty="0">
              <a:solidFill>
                <a:srgbClr val="00B050"/>
              </a:solidFill>
            </a:endParaRPr>
          </a:p>
          <a:p>
            <a:endParaRPr lang="tr-TR" dirty="0">
              <a:solidFill>
                <a:srgbClr val="00B05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5015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  <p:sndAc>
          <p:stSnd>
            <p:snd r:embed="rId3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25" r="13687"/>
          <a:stretch/>
        </p:blipFill>
        <p:spPr>
          <a:xfrm>
            <a:off x="4636008" y="640082"/>
            <a:ext cx="6916329" cy="5583738"/>
          </a:xfrm>
          <a:prstGeom prst="rect">
            <a:avLst/>
          </a:prstGeom>
          <a:effectLst/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477401" y="629267"/>
            <a:ext cx="4347250" cy="167660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>
                <a:latin typeface="Algerian" panose="04020705040A02060702" pitchFamily="82" charset="0"/>
              </a:rPr>
              <a:t>ATİLLA DÖNEMİ </a:t>
            </a:r>
            <a:r>
              <a:rPr lang="en-US" dirty="0">
                <a:latin typeface="Algerian" panose="04020705040A02060702" pitchFamily="82" charset="0"/>
              </a:rPr>
              <a:t>DOĞU ROMA </a:t>
            </a:r>
            <a:r>
              <a:rPr lang="tr-TR" dirty="0">
                <a:latin typeface="Algerian" panose="04020705040A02060702" pitchFamily="82" charset="0"/>
              </a:rPr>
              <a:t> </a:t>
            </a:r>
            <a:r>
              <a:rPr lang="en-US" dirty="0">
                <a:latin typeface="Algerian" panose="04020705040A02060702" pitchFamily="82" charset="0"/>
              </a:rPr>
              <a:t>İLİŞKİSİ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>
          <a:xfrm>
            <a:off x="648930" y="2305870"/>
            <a:ext cx="3667037" cy="391795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70000"/>
              </a:lnSpc>
              <a:buFont typeface="Arial" panose="020B0604020202020204" pitchFamily="34" charset="0"/>
              <a:buChar char="•"/>
            </a:pPr>
            <a:endParaRPr lang="en-US" sz="1500" b="1" dirty="0"/>
          </a:p>
          <a:p>
            <a:pPr indent="-228600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+mj-lt"/>
              </a:rPr>
              <a:t>Atilla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ile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Doğu</a:t>
            </a:r>
            <a:r>
              <a:rPr lang="en-US" b="1" dirty="0">
                <a:latin typeface="+mj-lt"/>
              </a:rPr>
              <a:t> Roma </a:t>
            </a:r>
            <a:r>
              <a:rPr lang="en-US" b="1" dirty="0" err="1">
                <a:latin typeface="+mj-lt"/>
              </a:rPr>
              <a:t>arasındaki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ilişkiler</a:t>
            </a:r>
            <a:r>
              <a:rPr lang="en-US" b="1" dirty="0">
                <a:latin typeface="+mj-lt"/>
              </a:rPr>
              <a:t>, </a:t>
            </a:r>
            <a:r>
              <a:rPr lang="en-US" b="1" dirty="0" err="1">
                <a:latin typeface="+mj-lt"/>
              </a:rPr>
              <a:t>Romalılar</a:t>
            </a:r>
            <a:r>
              <a:rPr lang="tr-TR" b="1" dirty="0">
                <a:latin typeface="+mj-lt"/>
              </a:rPr>
              <a:t>ı</a:t>
            </a:r>
            <a:r>
              <a:rPr lang="en-US" b="1" dirty="0">
                <a:latin typeface="+mj-lt"/>
              </a:rPr>
              <a:t>n </a:t>
            </a:r>
            <a:r>
              <a:rPr lang="en-US" b="1" dirty="0" err="1">
                <a:latin typeface="+mj-lt"/>
              </a:rPr>
              <a:t>bazı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Hunları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esir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almaları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veya</a:t>
            </a:r>
            <a:r>
              <a:rPr lang="en-US" b="1" dirty="0">
                <a:solidFill>
                  <a:srgbClr val="FFFF00"/>
                </a:solidFill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çeşitli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nedenler</a:t>
            </a:r>
            <a:r>
              <a:rPr lang="tr-TR" b="1" dirty="0">
                <a:latin typeface="+mj-lt"/>
              </a:rPr>
              <a:t>l</a:t>
            </a:r>
            <a:r>
              <a:rPr lang="en-US" b="1" dirty="0">
                <a:latin typeface="+mj-lt"/>
              </a:rPr>
              <a:t>e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Romalılara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sığınan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Türkler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yüzünden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bozulmuştu</a:t>
            </a:r>
            <a:r>
              <a:rPr lang="en-US" b="1" dirty="0">
                <a:latin typeface="+mj-lt"/>
              </a:rPr>
              <a:t>. </a:t>
            </a:r>
            <a:r>
              <a:rPr lang="en-US" b="1" dirty="0" err="1">
                <a:latin typeface="+mj-lt"/>
              </a:rPr>
              <a:t>Doğu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Romalıların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isteği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üzerine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+mj-lt"/>
              </a:rPr>
              <a:t>Atilla</a:t>
            </a:r>
            <a:r>
              <a:rPr lang="en-US" b="1" dirty="0">
                <a:solidFill>
                  <a:srgbClr val="00B0F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+mj-lt"/>
              </a:rPr>
              <a:t>ile</a:t>
            </a:r>
            <a:r>
              <a:rPr lang="en-US" b="1" dirty="0">
                <a:solidFill>
                  <a:srgbClr val="00B0F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+mj-lt"/>
              </a:rPr>
              <a:t>Doğu</a:t>
            </a:r>
            <a:r>
              <a:rPr lang="en-US" b="1" dirty="0">
                <a:solidFill>
                  <a:srgbClr val="00B0F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+mj-lt"/>
              </a:rPr>
              <a:t>Romalılar</a:t>
            </a:r>
            <a:r>
              <a:rPr lang="en-US" b="1" dirty="0">
                <a:solidFill>
                  <a:srgbClr val="00B0F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+mj-lt"/>
              </a:rPr>
              <a:t>ara</a:t>
            </a:r>
            <a:r>
              <a:rPr lang="tr-TR" b="1" dirty="0">
                <a:solidFill>
                  <a:srgbClr val="00B0F0"/>
                </a:solidFill>
                <a:latin typeface="+mj-lt"/>
              </a:rPr>
              <a:t>- </a:t>
            </a:r>
            <a:r>
              <a:rPr lang="tr-TR" b="1" dirty="0" err="1">
                <a:solidFill>
                  <a:srgbClr val="00B0F0"/>
                </a:solidFill>
                <a:latin typeface="+mj-lt"/>
              </a:rPr>
              <a:t>sı</a:t>
            </a:r>
            <a:r>
              <a:rPr lang="en-US" b="1" dirty="0" err="1">
                <a:solidFill>
                  <a:srgbClr val="00B0F0"/>
                </a:solidFill>
                <a:latin typeface="+mj-lt"/>
              </a:rPr>
              <a:t>nda</a:t>
            </a:r>
            <a:r>
              <a:rPr lang="en-US" b="1" dirty="0">
                <a:solidFill>
                  <a:srgbClr val="00B0F0"/>
                </a:solidFill>
                <a:latin typeface="+mj-lt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+mj-lt"/>
              </a:rPr>
              <a:t>"</a:t>
            </a:r>
            <a:r>
              <a:rPr lang="en-US" b="1" dirty="0" err="1">
                <a:solidFill>
                  <a:srgbClr val="002060"/>
                </a:solidFill>
                <a:latin typeface="+mj-lt"/>
              </a:rPr>
              <a:t>Margos</a:t>
            </a:r>
            <a:r>
              <a:rPr lang="en-US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002060"/>
                </a:solidFill>
                <a:latin typeface="+mj-lt"/>
              </a:rPr>
              <a:t>Antlaşması</a:t>
            </a:r>
            <a:r>
              <a:rPr lang="en-US" b="1" dirty="0">
                <a:solidFill>
                  <a:srgbClr val="002060"/>
                </a:solidFill>
                <a:latin typeface="+mj-lt"/>
              </a:rPr>
              <a:t>" </a:t>
            </a:r>
            <a:r>
              <a:rPr lang="tr-TR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imzalanmı</a:t>
            </a:r>
            <a:r>
              <a:rPr lang="tr-TR" b="1" dirty="0">
                <a:latin typeface="+mj-lt"/>
              </a:rPr>
              <a:t>ş</a:t>
            </a:r>
            <a:r>
              <a:rPr lang="en-US" b="1" dirty="0" err="1">
                <a:latin typeface="+mj-lt"/>
              </a:rPr>
              <a:t>tır</a:t>
            </a:r>
            <a:r>
              <a:rPr lang="en-US" b="1" dirty="0">
                <a:latin typeface="+mj-lt"/>
              </a:rPr>
              <a:t>. Bu </a:t>
            </a:r>
            <a:r>
              <a:rPr lang="en-US" b="1" dirty="0" err="1">
                <a:latin typeface="+mj-lt"/>
              </a:rPr>
              <a:t>antlaşmaya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göre</a:t>
            </a:r>
            <a:r>
              <a:rPr lang="en-US" b="1" dirty="0">
                <a:latin typeface="+mj-lt"/>
              </a:rPr>
              <a:t>;</a:t>
            </a:r>
          </a:p>
          <a:p>
            <a:pPr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a) </a:t>
            </a:r>
            <a:r>
              <a:rPr lang="en-US" b="1" dirty="0" err="1">
                <a:latin typeface="+mj-lt"/>
              </a:rPr>
              <a:t>Doğu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Romalılar</a:t>
            </a:r>
            <a:r>
              <a:rPr lang="en-US" b="1" dirty="0">
                <a:latin typeface="+mj-lt"/>
              </a:rPr>
              <a:t> (</a:t>
            </a:r>
            <a:r>
              <a:rPr lang="en-US" b="1" dirty="0" err="1">
                <a:latin typeface="+mj-lt"/>
              </a:rPr>
              <a:t>Bizanslılar</a:t>
            </a:r>
            <a:r>
              <a:rPr lang="en-US" b="1" dirty="0">
                <a:latin typeface="+mj-lt"/>
              </a:rPr>
              <a:t>) </a:t>
            </a:r>
            <a:r>
              <a:rPr lang="en-US" b="1" dirty="0" err="1">
                <a:latin typeface="+mj-lt"/>
              </a:rPr>
              <a:t>Hunların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egemenliğindeki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kavimlerle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antlaşma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yapmayacak</a:t>
            </a:r>
            <a:r>
              <a:rPr lang="en-US" b="1" dirty="0">
                <a:latin typeface="+mj-lt"/>
              </a:rPr>
              <a:t>, </a:t>
            </a:r>
          </a:p>
          <a:p>
            <a:pPr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b) </a:t>
            </a:r>
            <a:r>
              <a:rPr lang="en-US" b="1" dirty="0" err="1">
                <a:latin typeface="+mj-lt"/>
              </a:rPr>
              <a:t>Doğu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Romalıların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ödedikleri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vergiler</a:t>
            </a:r>
            <a:r>
              <a:rPr lang="en-US" b="1" dirty="0">
                <a:latin typeface="+mj-lt"/>
              </a:rPr>
              <a:t> 2 </a:t>
            </a:r>
            <a:r>
              <a:rPr lang="en-US" b="1" dirty="0" err="1">
                <a:latin typeface="+mj-lt"/>
              </a:rPr>
              <a:t>katına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çıkarılacak</a:t>
            </a:r>
            <a:r>
              <a:rPr lang="en-US" b="1" dirty="0">
                <a:latin typeface="+mj-lt"/>
              </a:rPr>
              <a:t>.</a:t>
            </a:r>
          </a:p>
          <a:p>
            <a:pPr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c) </a:t>
            </a:r>
            <a:r>
              <a:rPr lang="en-US" b="1" dirty="0" err="1">
                <a:latin typeface="+mj-lt"/>
              </a:rPr>
              <a:t>Sınır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kasabalarında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ticarete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tr-TR" b="1" dirty="0">
                <a:latin typeface="+mj-lt"/>
              </a:rPr>
              <a:t>d</a:t>
            </a:r>
            <a:r>
              <a:rPr lang="en-US" b="1" dirty="0" err="1">
                <a:latin typeface="+mj-lt"/>
              </a:rPr>
              <a:t>evam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edilecek</a:t>
            </a:r>
            <a:r>
              <a:rPr lang="en-US" b="1" dirty="0">
                <a:latin typeface="+mj-lt"/>
              </a:rPr>
              <a:t>,</a:t>
            </a:r>
          </a:p>
          <a:p>
            <a:pPr>
              <a:lnSpc>
                <a:spcPct val="70000"/>
              </a:lnSpc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d) </a:t>
            </a:r>
            <a:r>
              <a:rPr lang="en-US" b="1" dirty="0" err="1">
                <a:latin typeface="+mj-lt"/>
              </a:rPr>
              <a:t>Romalılar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ülkelerin</a:t>
            </a:r>
            <a:r>
              <a:rPr lang="en-US" b="1" dirty="0">
                <a:latin typeface="+mj-lt"/>
              </a:rPr>
              <a:t> </a:t>
            </a:r>
            <a:r>
              <a:rPr lang="tr-TR" b="1" dirty="0">
                <a:latin typeface="+mj-lt"/>
              </a:rPr>
              <a:t>g</a:t>
            </a:r>
            <a:r>
              <a:rPr lang="en-US" b="1" dirty="0" err="1">
                <a:latin typeface="+mj-lt"/>
              </a:rPr>
              <a:t>elen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Hunları</a:t>
            </a:r>
            <a:r>
              <a:rPr lang="en-US" b="1" dirty="0">
                <a:latin typeface="+mj-lt"/>
              </a:rPr>
              <a:t> </a:t>
            </a:r>
            <a:r>
              <a:rPr lang="tr-TR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kabul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etmeyecek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Romalı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sığınmacı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ve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esirler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için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ise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Hunlara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fidye</a:t>
            </a:r>
            <a:r>
              <a:rPr lang="en-US" b="1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ödeyeceklerdir</a:t>
            </a:r>
            <a:endParaRPr lang="en-US" b="1" dirty="0">
              <a:latin typeface="+mj-lt"/>
            </a:endParaRPr>
          </a:p>
          <a:p>
            <a:pPr indent="-228600">
              <a:lnSpc>
                <a:spcPct val="70000"/>
              </a:lnSpc>
              <a:buFont typeface="Arial" panose="020B0604020202020204" pitchFamily="34" charset="0"/>
              <a:buChar char="•"/>
            </a:pPr>
            <a:endParaRPr lang="en-US" sz="1500" b="1" dirty="0"/>
          </a:p>
          <a:p>
            <a:pPr indent="-228600">
              <a:lnSpc>
                <a:spcPct val="70000"/>
              </a:lnSpc>
              <a:buFont typeface="Arial" panose="020B0604020202020204" pitchFamily="34" charset="0"/>
              <a:buChar char="•"/>
            </a:pPr>
            <a:endParaRPr lang="en-US" sz="1500" b="1" dirty="0"/>
          </a:p>
          <a:p>
            <a:pPr indent="-228600">
              <a:lnSpc>
                <a:spcPct val="70000"/>
              </a:lnSpc>
              <a:buFont typeface="Arial" panose="020B0604020202020204" pitchFamily="34" charset="0"/>
              <a:buChar char="•"/>
            </a:pPr>
            <a:endParaRPr lang="en-US" sz="1500" dirty="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33083" y="1153452"/>
            <a:ext cx="1525834" cy="1211258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1529" y="4264845"/>
            <a:ext cx="1868941" cy="12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6794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6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8776091" y="481264"/>
            <a:ext cx="2212848" cy="1857871"/>
          </a:xfrm>
          <a:prstGeom prst="rect">
            <a:avLst/>
          </a:prstGeom>
          <a:solidFill>
            <a:srgbClr val="E2D9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398651" y="3497931"/>
            <a:ext cx="2212848" cy="2889154"/>
          </a:xfrm>
          <a:prstGeom prst="rect">
            <a:avLst/>
          </a:prstGeom>
          <a:solidFill>
            <a:srgbClr val="666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73614" y="1701532"/>
            <a:ext cx="4846320" cy="0"/>
          </a:xfrm>
          <a:prstGeom prst="line">
            <a:avLst/>
          </a:prstGeom>
          <a:ln>
            <a:solidFill>
              <a:srgbClr val="666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78" r="17280" b="2"/>
          <a:stretch/>
        </p:blipFill>
        <p:spPr>
          <a:xfrm>
            <a:off x="8776091" y="2503727"/>
            <a:ext cx="2931277" cy="389707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33" r="25004" b="-4"/>
          <a:stretch/>
        </p:blipFill>
        <p:spPr>
          <a:xfrm>
            <a:off x="6408277" y="481264"/>
            <a:ext cx="2213811" cy="2855799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81734" cy="1212315"/>
          </a:xfrm>
        </p:spPr>
        <p:txBody>
          <a:bodyPr anchor="b">
            <a:normAutofit/>
          </a:bodyPr>
          <a:lstStyle/>
          <a:p>
            <a:r>
              <a:rPr lang="tr-TR" sz="4000" dirty="0">
                <a:latin typeface="Algerian" panose="04020705040A02060702" pitchFamily="82" charset="0"/>
              </a:rPr>
              <a:t>Balkan Seferleri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199" y="1825625"/>
            <a:ext cx="5560452" cy="4351338"/>
          </a:xfrm>
        </p:spPr>
        <p:txBody>
          <a:bodyPr>
            <a:normAutofit/>
          </a:bodyPr>
          <a:lstStyle/>
          <a:p>
            <a:pPr>
              <a:buClr>
                <a:srgbClr val="666444"/>
              </a:buClr>
            </a:pP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Batı  Roma  üzerine güven içinde sefer yapmak isteyen Atilla , Doğu Romalılar- </a:t>
            </a:r>
            <a:r>
              <a:rPr lang="tr-TR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ın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yönetimindeki Balkanlar üzerine yap- tığı </a:t>
            </a:r>
            <a:r>
              <a:rPr lang="tr-T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sefer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ile </a:t>
            </a:r>
            <a:r>
              <a:rPr lang="tr-T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Doğu Romalıları etkisiz hale getirmiş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 onlara ödedikleri </a:t>
            </a:r>
            <a:r>
              <a:rPr lang="tr-TR" sz="24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vergileri 3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katına çıkartan </a:t>
            </a: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tr-TR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Anatolios</a:t>
            </a: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tr-TR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Anatolyus</a:t>
            </a:r>
            <a:r>
              <a:rPr lang="tr-TR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Antlaşması'nı 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kabul ettirmiştir.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3601305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5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057274" cy="1325563"/>
          </a:xfrm>
        </p:spPr>
        <p:txBody>
          <a:bodyPr>
            <a:normAutofit/>
          </a:bodyPr>
          <a:lstStyle/>
          <a:p>
            <a:r>
              <a:rPr lang="tr-TR" sz="4000" dirty="0" err="1">
                <a:latin typeface="Algerian" panose="04020705040A02060702" pitchFamily="82" charset="0"/>
              </a:rPr>
              <a:t>BatI</a:t>
            </a:r>
            <a:r>
              <a:rPr lang="tr-TR" sz="4000" dirty="0">
                <a:latin typeface="Algerian" panose="04020705040A02060702" pitchFamily="82" charset="0"/>
              </a:rPr>
              <a:t> Roma ile </a:t>
            </a:r>
            <a:r>
              <a:rPr lang="tr-TR" sz="4000" dirty="0" err="1">
                <a:latin typeface="Algerian" panose="04020705040A02060702" pitchFamily="82" charset="0"/>
              </a:rPr>
              <a:t>iliŞkiler</a:t>
            </a:r>
            <a:endParaRPr lang="tr-TR" sz="4000" dirty="0">
              <a:latin typeface="Algerian" panose="04020705040A02060702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09862" y="1690688"/>
            <a:ext cx="5819838" cy="4818395"/>
          </a:xfr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Galya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Seferi (451) Batı Roma </a:t>
            </a:r>
            <a:r>
              <a:rPr lang="tr-T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İmparatoru'nun kız kardeşi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ile evliliği karşılığında </a:t>
            </a:r>
            <a:r>
              <a:rPr lang="tr-T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çeyiz olarak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istediği </a:t>
            </a:r>
            <a:r>
              <a:rPr lang="tr-T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Roma topraklarının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yarısının verilmemesi olayını 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yını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bahane eden Atilla,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Galya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Seferine çıkmıştır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İki tarafında ağır kayıplar verdiği bu savaştan kesin sonuç alınamamıştır.</a:t>
            </a:r>
          </a:p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Atilla, ertesi sene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(452 de)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doğrudan İtalya'ya    girmiş ancak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Papa'nın ricaları üzerine,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Batı Roma- 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nın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gücünü kırdığına da inanarak ülkesine geri dönmüştür. Atilla'nın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İtalya seferinden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dönüşün- den kısa bir süre sonra ölümü üzerine yerine  oğulları </a:t>
            </a:r>
            <a:r>
              <a:rPr lang="tr-T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"</a:t>
            </a:r>
            <a:r>
              <a:rPr lang="tr-T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İlek</a:t>
            </a:r>
            <a:r>
              <a:rPr lang="tr-T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tr-T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Dengizik</a:t>
            </a:r>
            <a:r>
              <a:rPr lang="tr-T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ve </a:t>
            </a:r>
            <a:r>
              <a:rPr lang="tr-TR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İrnek</a:t>
            </a:r>
            <a:r>
              <a:rPr lang="tr-T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geçmişlerdir. Taht kavgalarının yoğun yaşandığı  bu dönemde birlik olamayarak yıkılmışlardır. Bunun üzerine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Hunların bir bölümü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Karadeniz'in kuzeyine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giderken bir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bölümü Orta Asya'ya  dönmüş-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lerdir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6405" y="3001210"/>
            <a:ext cx="3128527" cy="29927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0277" y="648686"/>
            <a:ext cx="3481404" cy="208400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53182940"/>
      </p:ext>
    </p:extLst>
  </p:cSld>
  <p:clrMapOvr>
    <a:masterClrMapping/>
  </p:clrMapOvr>
  <p:transition spd="slow">
    <p:wipe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65" r="23964" b="2"/>
          <a:stretch/>
        </p:blipFill>
        <p:spPr>
          <a:xfrm>
            <a:off x="20" y="10"/>
            <a:ext cx="4639713" cy="6857990"/>
          </a:xfrm>
          <a:prstGeom prst="rect">
            <a:avLst/>
          </a:prstGeom>
        </p:spPr>
      </p:pic>
      <p:sp>
        <p:nvSpPr>
          <p:cNvPr id="9" name="Rectangle 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069940" y="365124"/>
            <a:ext cx="6172200" cy="182880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chemeClr val="bg1"/>
                </a:solidFill>
                <a:latin typeface="Algerian" panose="04020705040A02060702" pitchFamily="82" charset="0"/>
              </a:rPr>
              <a:t>HUNLARIN AVRUPAYA ETKİLERİ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69940" y="2322576"/>
            <a:ext cx="6172200" cy="3858768"/>
          </a:xfrm>
        </p:spPr>
        <p:txBody>
          <a:bodyPr>
            <a:normAutofit/>
          </a:bodyPr>
          <a:lstStyle/>
          <a:p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arada yaşadıkları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kavimler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kültürel etkileşim sağlamışlar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Tuna boylarında yaşa- bir kısım Hunlar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Hristiyanlığı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benimsemişler- </a:t>
            </a:r>
            <a:r>
              <a:rPr lang="tr-TR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Oluşturdukları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huzur ve güven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ortamı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tica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tr-TR" sz="2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retin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gelişmesine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katkı sağlamıştır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Giysi, at eyerleme ve at koşumları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ordu sistemleri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gibi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konularda</a:t>
            </a:r>
            <a:r>
              <a:rPr lang="tr-T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Avrupalıları etkile- </a:t>
            </a:r>
            <a:r>
              <a:rPr lang="tr-TR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mişlerdir</a:t>
            </a:r>
            <a:r>
              <a:rPr lang="tr-T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1" name="Content">
            <a:hlinkClick r:id="rId5" action="ppaction://hlinksldjump"/>
          </p:cNvPr>
          <p:cNvSpPr/>
          <p:nvPr>
            <p:custDataLst>
              <p:custData r:id="rId1"/>
            </p:custDataLst>
          </p:nvPr>
        </p:nvSpPr>
        <p:spPr>
          <a:xfrm>
            <a:off x="8415867" y="5779911"/>
            <a:ext cx="3437466" cy="7397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</a:rPr>
              <a:t>BAŞLANGIÇ MENÜSÜNE GERİ DÖN </a:t>
            </a:r>
            <a:endParaRPr lang="en-US" sz="2000" dirty="0">
              <a:solidFill>
                <a:srgbClr val="FF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828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  <p:sndAc>
          <p:stSnd>
            <p:snd r:embed="rId6" name="cashreg.wav"/>
          </p:stSnd>
        </p:sndAc>
      </p:transition>
    </mc:Choice>
    <mc:Fallback>
      <p:transition spd="slow">
        <p:blinds dir="vert"/>
        <p:sndAc>
          <p:stSnd>
            <p:snd r:embed="rId3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4029620" y="1381670"/>
            <a:ext cx="4094660" cy="4094660"/>
            <a:chOff x="12586678" y="982974"/>
            <a:chExt cx="4094660" cy="4094660"/>
          </a:xfrm>
        </p:grpSpPr>
        <p:sp>
          <p:nvSpPr>
            <p:cNvPr id="3" name="Oval 2"/>
            <p:cNvSpPr/>
            <p:nvPr/>
          </p:nvSpPr>
          <p:spPr>
            <a:xfrm>
              <a:off x="12586678" y="982974"/>
              <a:ext cx="4094660" cy="4094660"/>
            </a:xfrm>
            <a:prstGeom prst="ellipse">
              <a:avLst/>
            </a:prstGeom>
            <a:solidFill>
              <a:srgbClr val="FFDD7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" name="Dilim 3"/>
            <p:cNvSpPr/>
            <p:nvPr/>
          </p:nvSpPr>
          <p:spPr>
            <a:xfrm>
              <a:off x="13030174" y="982974"/>
              <a:ext cx="1603834" cy="2093541"/>
            </a:xfrm>
            <a:custGeom>
              <a:avLst/>
              <a:gdLst>
                <a:gd name="connsiteX0" fmla="*/ 2071773 w 4149223"/>
                <a:gd name="connsiteY0" fmla="*/ 4149221 h 4149223"/>
                <a:gd name="connsiteX1" fmla="*/ 0 w 4149223"/>
                <a:gd name="connsiteY1" fmla="*/ 2073192 h 4149223"/>
                <a:gd name="connsiteX2" fmla="*/ 2074612 w 4149223"/>
                <a:gd name="connsiteY2" fmla="*/ -1 h 4149223"/>
                <a:gd name="connsiteX3" fmla="*/ 2074612 w 4149223"/>
                <a:gd name="connsiteY3" fmla="*/ 2074612 h 4149223"/>
                <a:gd name="connsiteX4" fmla="*/ 2071773 w 4149223"/>
                <a:gd name="connsiteY4" fmla="*/ 4149221 h 4149223"/>
                <a:gd name="connsiteX0" fmla="*/ 1766974 w 1769813"/>
                <a:gd name="connsiteY0" fmla="*/ 4156596 h 4156596"/>
                <a:gd name="connsiteX1" fmla="*/ 1 w 1769813"/>
                <a:gd name="connsiteY1" fmla="*/ 994717 h 4156596"/>
                <a:gd name="connsiteX2" fmla="*/ 1769813 w 1769813"/>
                <a:gd name="connsiteY2" fmla="*/ 7374 h 4156596"/>
                <a:gd name="connsiteX3" fmla="*/ 1769813 w 1769813"/>
                <a:gd name="connsiteY3" fmla="*/ 2081987 h 4156596"/>
                <a:gd name="connsiteX4" fmla="*/ 1766974 w 1769813"/>
                <a:gd name="connsiteY4" fmla="*/ 4156596 h 4156596"/>
                <a:gd name="connsiteX0" fmla="*/ 2921477 w 2924316"/>
                <a:gd name="connsiteY0" fmla="*/ 4149221 h 4149221"/>
                <a:gd name="connsiteX1" fmla="*/ 0 w 2924316"/>
                <a:gd name="connsiteY1" fmla="*/ 1541090 h 4149221"/>
                <a:gd name="connsiteX2" fmla="*/ 2924316 w 2924316"/>
                <a:gd name="connsiteY2" fmla="*/ -1 h 4149221"/>
                <a:gd name="connsiteX3" fmla="*/ 2924316 w 2924316"/>
                <a:gd name="connsiteY3" fmla="*/ 2074612 h 4149221"/>
                <a:gd name="connsiteX4" fmla="*/ 2921477 w 2924316"/>
                <a:gd name="connsiteY4" fmla="*/ 4149221 h 4149221"/>
                <a:gd name="connsiteX0" fmla="*/ 2922984 w 2925823"/>
                <a:gd name="connsiteY0" fmla="*/ 4149223 h 4149223"/>
                <a:gd name="connsiteX1" fmla="*/ 1507 w 2925823"/>
                <a:gd name="connsiteY1" fmla="*/ 1541092 h 4149223"/>
                <a:gd name="connsiteX2" fmla="*/ 2925823 w 2925823"/>
                <a:gd name="connsiteY2" fmla="*/ 1 h 4149223"/>
                <a:gd name="connsiteX3" fmla="*/ 2925823 w 2925823"/>
                <a:gd name="connsiteY3" fmla="*/ 2074614 h 4149223"/>
                <a:gd name="connsiteX4" fmla="*/ 2922984 w 2925823"/>
                <a:gd name="connsiteY4" fmla="*/ 4149223 h 4149223"/>
                <a:gd name="connsiteX0" fmla="*/ 2922984 w 2925823"/>
                <a:gd name="connsiteY0" fmla="*/ 4149221 h 4149221"/>
                <a:gd name="connsiteX1" fmla="*/ 1507 w 2925823"/>
                <a:gd name="connsiteY1" fmla="*/ 1541090 h 4149221"/>
                <a:gd name="connsiteX2" fmla="*/ 2925823 w 2925823"/>
                <a:gd name="connsiteY2" fmla="*/ -1 h 4149221"/>
                <a:gd name="connsiteX3" fmla="*/ 2925823 w 2925823"/>
                <a:gd name="connsiteY3" fmla="*/ 2074612 h 4149221"/>
                <a:gd name="connsiteX4" fmla="*/ 2922984 w 2925823"/>
                <a:gd name="connsiteY4" fmla="*/ 4149221 h 4149221"/>
                <a:gd name="connsiteX0" fmla="*/ 2922984 w 2925823"/>
                <a:gd name="connsiteY0" fmla="*/ 4149223 h 4149223"/>
                <a:gd name="connsiteX1" fmla="*/ 1507 w 2925823"/>
                <a:gd name="connsiteY1" fmla="*/ 1541092 h 4149223"/>
                <a:gd name="connsiteX2" fmla="*/ 2925823 w 2925823"/>
                <a:gd name="connsiteY2" fmla="*/ 1 h 4149223"/>
                <a:gd name="connsiteX3" fmla="*/ 2925823 w 2925823"/>
                <a:gd name="connsiteY3" fmla="*/ 2074614 h 4149223"/>
                <a:gd name="connsiteX4" fmla="*/ 2922984 w 2925823"/>
                <a:gd name="connsiteY4" fmla="*/ 4149223 h 4149223"/>
                <a:gd name="connsiteX0" fmla="*/ 2922984 w 2925823"/>
                <a:gd name="connsiteY0" fmla="*/ 4149221 h 4149221"/>
                <a:gd name="connsiteX1" fmla="*/ 1507 w 2925823"/>
                <a:gd name="connsiteY1" fmla="*/ 1541090 h 4149221"/>
                <a:gd name="connsiteX2" fmla="*/ 2925823 w 2925823"/>
                <a:gd name="connsiteY2" fmla="*/ -1 h 4149221"/>
                <a:gd name="connsiteX3" fmla="*/ 2925823 w 2925823"/>
                <a:gd name="connsiteY3" fmla="*/ 2074612 h 4149221"/>
                <a:gd name="connsiteX4" fmla="*/ 2922984 w 2925823"/>
                <a:gd name="connsiteY4" fmla="*/ 4149221 h 4149221"/>
                <a:gd name="connsiteX0" fmla="*/ 3833943 w 3836782"/>
                <a:gd name="connsiteY0" fmla="*/ 4149223 h 4149223"/>
                <a:gd name="connsiteX1" fmla="*/ 1016 w 3836782"/>
                <a:gd name="connsiteY1" fmla="*/ 2220692 h 4149223"/>
                <a:gd name="connsiteX2" fmla="*/ 3836782 w 3836782"/>
                <a:gd name="connsiteY2" fmla="*/ 1 h 4149223"/>
                <a:gd name="connsiteX3" fmla="*/ 3836782 w 3836782"/>
                <a:gd name="connsiteY3" fmla="*/ 2074614 h 4149223"/>
                <a:gd name="connsiteX4" fmla="*/ 3833943 w 3836782"/>
                <a:gd name="connsiteY4" fmla="*/ 4149223 h 4149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6782" h="4149223">
                  <a:moveTo>
                    <a:pt x="3833943" y="4149223"/>
                  </a:moveTo>
                  <a:cubicBezTo>
                    <a:pt x="2688722" y="4147656"/>
                    <a:pt x="-60532" y="3466595"/>
                    <a:pt x="1016" y="2220692"/>
                  </a:cubicBezTo>
                  <a:cubicBezTo>
                    <a:pt x="62564" y="974789"/>
                    <a:pt x="1840875" y="25170"/>
                    <a:pt x="3836782" y="1"/>
                  </a:cubicBezTo>
                  <a:lnTo>
                    <a:pt x="3836782" y="2074614"/>
                  </a:lnTo>
                  <a:cubicBezTo>
                    <a:pt x="3835836" y="2766150"/>
                    <a:pt x="3834889" y="3457687"/>
                    <a:pt x="3833943" y="414922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9900"/>
                </a:gs>
                <a:gs pos="43000">
                  <a:srgbClr val="FFDD71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3632038" y="984090"/>
            <a:ext cx="4889822" cy="4889820"/>
            <a:chOff x="3552188" y="908051"/>
            <a:chExt cx="5038725" cy="5038725"/>
          </a:xfrm>
        </p:grpSpPr>
        <p:sp>
          <p:nvSpPr>
            <p:cNvPr id="11" name="Oval 4"/>
            <p:cNvSpPr>
              <a:spLocks noChangeArrowheads="1"/>
            </p:cNvSpPr>
            <p:nvPr/>
          </p:nvSpPr>
          <p:spPr bwMode="auto">
            <a:xfrm flipH="1">
              <a:off x="6063616" y="908051"/>
              <a:ext cx="45720" cy="5038725"/>
            </a:xfrm>
            <a:prstGeom prst="ellipse">
              <a:avLst/>
            </a:prstGeom>
            <a:gradFill flip="none" rotWithShape="1">
              <a:gsLst>
                <a:gs pos="90000">
                  <a:srgbClr val="FF9900"/>
                </a:gs>
                <a:gs pos="10000">
                  <a:srgbClr val="FF9900"/>
                </a:gs>
                <a:gs pos="50000">
                  <a:schemeClr val="tx1">
                    <a:lumMod val="9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Oval 4"/>
            <p:cNvSpPr>
              <a:spLocks noChangeArrowheads="1"/>
            </p:cNvSpPr>
            <p:nvPr/>
          </p:nvSpPr>
          <p:spPr bwMode="auto">
            <a:xfrm rot="5400000">
              <a:off x="6048691" y="908051"/>
              <a:ext cx="45720" cy="5038725"/>
            </a:xfrm>
            <a:prstGeom prst="ellipse">
              <a:avLst/>
            </a:prstGeom>
            <a:gradFill flip="none" rotWithShape="1">
              <a:gsLst>
                <a:gs pos="90000">
                  <a:srgbClr val="FF9900"/>
                </a:gs>
                <a:gs pos="10000">
                  <a:srgbClr val="FF9900"/>
                </a:gs>
                <a:gs pos="50000">
                  <a:schemeClr val="tx1">
                    <a:lumMod val="9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Çember 5"/>
          <p:cNvSpPr/>
          <p:nvPr/>
        </p:nvSpPr>
        <p:spPr>
          <a:xfrm>
            <a:off x="3678251" y="1030301"/>
            <a:ext cx="4797398" cy="4797398"/>
          </a:xfrm>
          <a:prstGeom prst="donut">
            <a:avLst>
              <a:gd name="adj" fmla="val 2242"/>
            </a:avLst>
          </a:prstGeom>
          <a:gradFill>
            <a:gsLst>
              <a:gs pos="100000">
                <a:srgbClr val="FF9900">
                  <a:alpha val="50000"/>
                </a:srgbClr>
              </a:gs>
              <a:gs pos="0">
                <a:schemeClr val="accent5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Çember 18"/>
          <p:cNvSpPr/>
          <p:nvPr/>
        </p:nvSpPr>
        <p:spPr>
          <a:xfrm rot="10800000">
            <a:off x="3991224" y="1343274"/>
            <a:ext cx="4171452" cy="4171452"/>
          </a:xfrm>
          <a:prstGeom prst="donut">
            <a:avLst>
              <a:gd name="adj" fmla="val 2587"/>
            </a:avLst>
          </a:prstGeom>
          <a:gradFill>
            <a:gsLst>
              <a:gs pos="100000">
                <a:srgbClr val="FF9900">
                  <a:alpha val="50000"/>
                </a:srgbClr>
              </a:gs>
              <a:gs pos="0">
                <a:schemeClr val="accent5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Oval 8"/>
          <p:cNvSpPr>
            <a:spLocks noChangeAspect="1" noChangeArrowheads="1"/>
          </p:cNvSpPr>
          <p:nvPr/>
        </p:nvSpPr>
        <p:spPr bwMode="auto">
          <a:xfrm>
            <a:off x="4087019" y="1522882"/>
            <a:ext cx="3979862" cy="3981450"/>
          </a:xfrm>
          <a:prstGeom prst="ellipse">
            <a:avLst/>
          </a:prstGeom>
          <a:noFill/>
          <a:ln w="127000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280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宋体" panose="02010600030101010101" pitchFamily="2" charset="-122"/>
              </a:rPr>
              <a:t>5</a:t>
            </a:r>
            <a:endParaRPr lang="en-US" altLang="zh-CN" sz="280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23" name="Oval 8"/>
          <p:cNvSpPr>
            <a:spLocks noChangeAspect="1" noChangeArrowheads="1"/>
          </p:cNvSpPr>
          <p:nvPr/>
        </p:nvSpPr>
        <p:spPr bwMode="auto">
          <a:xfrm>
            <a:off x="4010819" y="1522882"/>
            <a:ext cx="3979862" cy="3981450"/>
          </a:xfrm>
          <a:prstGeom prst="ellipse">
            <a:avLst/>
          </a:prstGeom>
          <a:noFill/>
          <a:ln w="127000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280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宋体" panose="02010600030101010101" pitchFamily="2" charset="-122"/>
              </a:rPr>
              <a:t>4</a:t>
            </a:r>
            <a:endParaRPr lang="en-US" altLang="zh-CN" sz="280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24" name="Oval 8"/>
          <p:cNvSpPr>
            <a:spLocks noChangeAspect="1" noChangeArrowheads="1"/>
          </p:cNvSpPr>
          <p:nvPr/>
        </p:nvSpPr>
        <p:spPr bwMode="auto">
          <a:xfrm>
            <a:off x="4087019" y="1522882"/>
            <a:ext cx="3979862" cy="3981450"/>
          </a:xfrm>
          <a:prstGeom prst="ellipse">
            <a:avLst/>
          </a:prstGeom>
          <a:noFill/>
          <a:ln w="127000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280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宋体" panose="02010600030101010101" pitchFamily="2" charset="-122"/>
              </a:rPr>
              <a:t>3</a:t>
            </a:r>
            <a:endParaRPr lang="en-US" altLang="zh-CN" sz="280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25" name="Oval 8"/>
          <p:cNvSpPr>
            <a:spLocks noChangeAspect="1" noChangeArrowheads="1"/>
          </p:cNvSpPr>
          <p:nvPr/>
        </p:nvSpPr>
        <p:spPr bwMode="auto">
          <a:xfrm>
            <a:off x="4087019" y="1522882"/>
            <a:ext cx="3979862" cy="3981450"/>
          </a:xfrm>
          <a:prstGeom prst="ellipse">
            <a:avLst/>
          </a:prstGeom>
          <a:noFill/>
          <a:ln w="127000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280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宋体" panose="02010600030101010101" pitchFamily="2" charset="-122"/>
              </a:rPr>
              <a:t>2</a:t>
            </a:r>
            <a:endParaRPr lang="en-US" altLang="zh-CN" sz="280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26" name="Oval 8"/>
          <p:cNvSpPr>
            <a:spLocks noChangeAspect="1" noChangeArrowheads="1"/>
          </p:cNvSpPr>
          <p:nvPr/>
        </p:nvSpPr>
        <p:spPr bwMode="auto">
          <a:xfrm>
            <a:off x="4087019" y="1522882"/>
            <a:ext cx="3979862" cy="3981450"/>
          </a:xfrm>
          <a:prstGeom prst="ellipse">
            <a:avLst/>
          </a:prstGeom>
          <a:noFill/>
          <a:ln w="127000">
            <a:noFill/>
            <a:round/>
            <a:headEnd/>
            <a:tailEnd/>
          </a:ln>
          <a:effectLst/>
          <a:extLst/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280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宋体" panose="02010600030101010101" pitchFamily="2" charset="-122"/>
              </a:rPr>
              <a:t>1</a:t>
            </a:r>
            <a:endParaRPr lang="en-US" altLang="zh-CN" sz="28000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9283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Click="0" advTm="5000">
        <p15:prstTrans prst="fallOver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4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Algerian" panose="04020705040A02060702" pitchFamily="82" charset="0"/>
              </a:rPr>
              <a:t>ASYA HUN DEVLETI </a:t>
            </a:r>
            <a:br>
              <a:rPr lang="tr-TR" dirty="0">
                <a:solidFill>
                  <a:srgbClr val="FF0000"/>
                </a:solidFill>
                <a:latin typeface="Algerian" panose="04020705040A02060702" pitchFamily="82" charset="0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5058019" cy="3811588"/>
          </a:xfrm>
        </p:spPr>
        <p:txBody>
          <a:bodyPr/>
          <a:lstStyle/>
          <a:p>
            <a:r>
              <a:rPr lang="tr-TR" sz="1800" dirty="0">
                <a:solidFill>
                  <a:srgbClr val="C00000"/>
                </a:solidFill>
                <a:latin typeface="Arial Black" panose="020B0A04020102020204" pitchFamily="34" charset="0"/>
              </a:rPr>
              <a:t>’Hun’’</a:t>
            </a:r>
            <a:r>
              <a:rPr lang="tr-TR" sz="1800" dirty="0">
                <a:latin typeface="Arial Black" panose="020B0A04020102020204" pitchFamily="34" charset="0"/>
              </a:rPr>
              <a:t> sözü Türkçede; </a:t>
            </a:r>
            <a:r>
              <a:rPr lang="tr-TR" sz="1800" dirty="0">
                <a:solidFill>
                  <a:srgbClr val="C00000"/>
                </a:solidFill>
                <a:latin typeface="Arial Black" panose="020B0A04020102020204" pitchFamily="34" charset="0"/>
              </a:rPr>
              <a:t>insan, halk </a:t>
            </a:r>
            <a:r>
              <a:rPr lang="tr-TR" sz="1800" dirty="0">
                <a:latin typeface="Arial Black" panose="020B0A04020102020204" pitchFamily="34" charset="0"/>
              </a:rPr>
              <a:t>anlamına gelmektedir</a:t>
            </a:r>
          </a:p>
          <a:p>
            <a:r>
              <a:rPr lang="tr-TR" sz="1800" dirty="0">
                <a:latin typeface="Arial Black" panose="020B0A04020102020204" pitchFamily="34" charset="0"/>
              </a:rPr>
              <a:t>Tarihte bilinen ilk Türk Devletidir.</a:t>
            </a:r>
          </a:p>
          <a:p>
            <a:r>
              <a:rPr lang="tr-TR" sz="1800" dirty="0">
                <a:latin typeface="Arial Black" panose="020B0A04020102020204" pitchFamily="34" charset="0"/>
              </a:rPr>
              <a:t>Başkenti </a:t>
            </a:r>
            <a:r>
              <a:rPr lang="tr-TR" sz="1800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tr-TR" sz="1800" dirty="0" err="1">
                <a:solidFill>
                  <a:srgbClr val="FF0000"/>
                </a:solidFill>
                <a:latin typeface="Arial Black" panose="020B0A04020102020204" pitchFamily="34" charset="0"/>
              </a:rPr>
              <a:t>Ötüken’</a:t>
            </a:r>
            <a:r>
              <a:rPr lang="tr-TR" sz="1800" dirty="0" err="1">
                <a:latin typeface="Arial Black" panose="020B0A04020102020204" pitchFamily="34" charset="0"/>
              </a:rPr>
              <a:t>dir</a:t>
            </a:r>
            <a:r>
              <a:rPr lang="tr-TR" sz="1800" dirty="0">
                <a:latin typeface="Arial Black" panose="020B0A04020102020204" pitchFamily="34" charset="0"/>
              </a:rPr>
              <a:t>.</a:t>
            </a:r>
          </a:p>
          <a:p>
            <a:r>
              <a:rPr lang="tr-TR" sz="1800" dirty="0">
                <a:latin typeface="Arial Black" panose="020B0A04020102020204" pitchFamily="34" charset="0"/>
              </a:rPr>
              <a:t>Bilinen ilk hükümdarları </a:t>
            </a:r>
            <a:r>
              <a:rPr lang="tr-TR" sz="1800" dirty="0">
                <a:solidFill>
                  <a:srgbClr val="C00000"/>
                </a:solidFill>
                <a:latin typeface="Arial Black" panose="020B0A04020102020204" pitchFamily="34" charset="0"/>
              </a:rPr>
              <a:t>Teoman’</a:t>
            </a:r>
            <a:r>
              <a:rPr lang="tr-TR" sz="1800" dirty="0">
                <a:latin typeface="Arial Black" panose="020B0A04020102020204" pitchFamily="34" charset="0"/>
              </a:rPr>
              <a:t>dır. </a:t>
            </a:r>
            <a:r>
              <a:rPr lang="tr-TR" sz="1800" dirty="0">
                <a:solidFill>
                  <a:srgbClr val="C00000"/>
                </a:solidFill>
                <a:latin typeface="Arial Black" panose="020B0A04020102020204" pitchFamily="34" charset="0"/>
              </a:rPr>
              <a:t>( MÖ 220 – 209 ) Teoman, Çinliler, Moğol asıllı Tunguzlar </a:t>
            </a:r>
            <a:r>
              <a:rPr lang="tr-TR" sz="1800" dirty="0">
                <a:latin typeface="Arial Black" panose="020B0A04020102020204" pitchFamily="34" charset="0"/>
              </a:rPr>
              <a:t>ve </a:t>
            </a:r>
            <a:r>
              <a:rPr lang="tr-TR" sz="1800" dirty="0" err="1">
                <a:solidFill>
                  <a:srgbClr val="C00000"/>
                </a:solidFill>
                <a:latin typeface="Arial Black" panose="020B0A04020102020204" pitchFamily="34" charset="0"/>
              </a:rPr>
              <a:t>Yüeçiler</a:t>
            </a:r>
            <a:r>
              <a:rPr lang="tr-TR" sz="1800" dirty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tr-TR" sz="1800" dirty="0">
                <a:latin typeface="Arial Black" panose="020B0A04020102020204" pitchFamily="34" charset="0"/>
              </a:rPr>
              <a:t>ile savaşmıştır. </a:t>
            </a:r>
          </a:p>
          <a:p>
            <a:endParaRPr lang="tr-TR" sz="1800" dirty="0">
              <a:latin typeface="Arial Black" panose="020B0A04020102020204" pitchFamily="34" charset="0"/>
            </a:endParaRPr>
          </a:p>
          <a:p>
            <a:endParaRPr lang="tr-TR" sz="1800" dirty="0">
              <a:latin typeface="Arial Black" panose="020B0A04020102020204" pitchFamily="34" charset="0"/>
            </a:endParaRPr>
          </a:p>
        </p:txBody>
      </p:sp>
      <p:sp>
        <p:nvSpPr>
          <p:cNvPr id="6" name="Freeform 124"/>
          <p:cNvSpPr>
            <a:spLocks noEditPoints="1"/>
          </p:cNvSpPr>
          <p:nvPr>
            <p:custDataLst>
              <p:custData r:id="rId1"/>
              <p:custData r:id="rId2"/>
            </p:custDataLst>
          </p:nvPr>
        </p:nvSpPr>
        <p:spPr bwMode="black">
          <a:xfrm>
            <a:off x="594973" y="1851266"/>
            <a:ext cx="244815" cy="768842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7806" y="2057400"/>
            <a:ext cx="5953122" cy="37872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7807" y="702163"/>
            <a:ext cx="1665409" cy="1110273"/>
          </a:xfrm>
          <a:prstGeom prst="rect">
            <a:avLst/>
          </a:prstGeom>
        </p:spPr>
      </p:pic>
      <p:sp>
        <p:nvSpPr>
          <p:cNvPr id="14" name="Freeform 139"/>
          <p:cNvSpPr>
            <a:spLocks/>
          </p:cNvSpPr>
          <p:nvPr>
            <p:custDataLst>
              <p:custData r:id="rId3"/>
              <p:custData r:id="rId4"/>
            </p:custDataLst>
          </p:nvPr>
        </p:nvSpPr>
        <p:spPr bwMode="black">
          <a:xfrm>
            <a:off x="9349035" y="3024554"/>
            <a:ext cx="691779" cy="615462"/>
          </a:xfrm>
          <a:custGeom>
            <a:avLst/>
            <a:gdLst>
              <a:gd name="T0" fmla="*/ 63 w 75"/>
              <a:gd name="T1" fmla="*/ 29 h 75"/>
              <a:gd name="T2" fmla="*/ 44 w 75"/>
              <a:gd name="T3" fmla="*/ 48 h 75"/>
              <a:gd name="T4" fmla="*/ 40 w 75"/>
              <a:gd name="T5" fmla="*/ 68 h 75"/>
              <a:gd name="T6" fmla="*/ 26 w 75"/>
              <a:gd name="T7" fmla="*/ 54 h 75"/>
              <a:gd name="T8" fmla="*/ 0 w 75"/>
              <a:gd name="T9" fmla="*/ 74 h 75"/>
              <a:gd name="T10" fmla="*/ 0 w 75"/>
              <a:gd name="T11" fmla="*/ 74 h 75"/>
              <a:gd name="T12" fmla="*/ 0 w 75"/>
              <a:gd name="T13" fmla="*/ 74 h 75"/>
              <a:gd name="T14" fmla="*/ 0 w 75"/>
              <a:gd name="T15" fmla="*/ 74 h 75"/>
              <a:gd name="T16" fmla="*/ 0 w 75"/>
              <a:gd name="T17" fmla="*/ 74 h 75"/>
              <a:gd name="T18" fmla="*/ 20 w 75"/>
              <a:gd name="T19" fmla="*/ 49 h 75"/>
              <a:gd name="T20" fmla="*/ 6 w 75"/>
              <a:gd name="T21" fmla="*/ 35 h 75"/>
              <a:gd name="T22" fmla="*/ 27 w 75"/>
              <a:gd name="T23" fmla="*/ 31 h 75"/>
              <a:gd name="T24" fmla="*/ 46 w 75"/>
              <a:gd name="T25" fmla="*/ 11 h 75"/>
              <a:gd name="T26" fmla="*/ 50 w 75"/>
              <a:gd name="T27" fmla="*/ 0 h 75"/>
              <a:gd name="T28" fmla="*/ 75 w 75"/>
              <a:gd name="T29" fmla="*/ 25 h 75"/>
              <a:gd name="T30" fmla="*/ 63 w 75"/>
              <a:gd name="T31" fmla="*/ 2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75">
                <a:moveTo>
                  <a:pt x="63" y="29"/>
                </a:moveTo>
                <a:cubicBezTo>
                  <a:pt x="44" y="48"/>
                  <a:pt x="44" y="48"/>
                  <a:pt x="44" y="48"/>
                </a:cubicBezTo>
                <a:cubicBezTo>
                  <a:pt x="47" y="55"/>
                  <a:pt x="46" y="63"/>
                  <a:pt x="40" y="68"/>
                </a:cubicBezTo>
                <a:cubicBezTo>
                  <a:pt x="26" y="54"/>
                  <a:pt x="26" y="54"/>
                  <a:pt x="26" y="54"/>
                </a:cubicBezTo>
                <a:cubicBezTo>
                  <a:pt x="11" y="67"/>
                  <a:pt x="2" y="75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7" y="63"/>
                  <a:pt x="20" y="49"/>
                </a:cubicBezTo>
                <a:cubicBezTo>
                  <a:pt x="6" y="35"/>
                  <a:pt x="6" y="35"/>
                  <a:pt x="6" y="35"/>
                </a:cubicBezTo>
                <a:cubicBezTo>
                  <a:pt x="12" y="29"/>
                  <a:pt x="20" y="28"/>
                  <a:pt x="27" y="31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7"/>
                  <a:pt x="46" y="3"/>
                  <a:pt x="50" y="0"/>
                </a:cubicBezTo>
                <a:cubicBezTo>
                  <a:pt x="75" y="25"/>
                  <a:pt x="75" y="25"/>
                  <a:pt x="75" y="25"/>
                </a:cubicBezTo>
                <a:cubicBezTo>
                  <a:pt x="72" y="28"/>
                  <a:pt x="67" y="30"/>
                  <a:pt x="6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" name="Picture 1"/>
          <p:cNvPicPr preferRelativeResize="0">
            <a:picLocks/>
          </p:cNvPicPr>
          <p:nvPr>
            <p:custDataLst>
              <p:custData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914" y="2541777"/>
            <a:ext cx="664117" cy="568929"/>
          </a:xfrm>
          <a:prstGeom prst="rect">
            <a:avLst/>
          </a:prstGeom>
        </p:spPr>
      </p:pic>
      <p:pic>
        <p:nvPicPr>
          <p:cNvPr id="16" name="Picture 1"/>
          <p:cNvPicPr preferRelativeResize="0">
            <a:picLocks/>
          </p:cNvPicPr>
          <p:nvPr>
            <p:custDataLst>
              <p:custData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235" y="2930239"/>
            <a:ext cx="664117" cy="568929"/>
          </a:xfrm>
          <a:prstGeom prst="rect">
            <a:avLst/>
          </a:prstGeom>
        </p:spPr>
      </p:pic>
      <p:pic>
        <p:nvPicPr>
          <p:cNvPr id="17" name="Picture 1"/>
          <p:cNvPicPr preferRelativeResize="0">
            <a:picLocks/>
          </p:cNvPicPr>
          <p:nvPr>
            <p:custDataLst>
              <p:custData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914" y="3318701"/>
            <a:ext cx="664117" cy="56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58362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13" name="cashreg.wav"/>
          </p:stSnd>
        </p:sndAc>
      </p:transition>
    </mc:Choice>
    <mc:Fallback>
      <p:transition spd="slow">
        <p:fade/>
        <p:sndAc>
          <p:stSnd>
            <p:snd r:embed="rId9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Yer Tutucusu 6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9" r="2569"/>
          <a:stretch>
            <a:fillRect/>
          </a:stretch>
        </p:blipFill>
        <p:spPr>
          <a:xfrm>
            <a:off x="8195733" y="3199244"/>
            <a:ext cx="3810000" cy="3008411"/>
          </a:xfrm>
        </p:spPr>
      </p:pic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>
          <a:xfrm>
            <a:off x="534989" y="1642435"/>
            <a:ext cx="5764212" cy="3811588"/>
          </a:xfrm>
        </p:spPr>
        <p:txBody>
          <a:bodyPr>
            <a:normAutofit/>
          </a:bodyPr>
          <a:lstStyle/>
          <a:p>
            <a:r>
              <a:rPr lang="tr-TR" sz="2000" dirty="0">
                <a:latin typeface="Arial Black" panose="020B0A04020102020204" pitchFamily="34" charset="0"/>
              </a:rPr>
              <a:t> </a:t>
            </a:r>
            <a:r>
              <a:rPr lang="tr-TR" sz="2000" dirty="0">
                <a:solidFill>
                  <a:srgbClr val="FF0000"/>
                </a:solidFill>
                <a:latin typeface="Arial Black" panose="020B0A04020102020204" pitchFamily="34" charset="0"/>
              </a:rPr>
              <a:t>Çinliler Hun akınlarına karşı </a:t>
            </a:r>
            <a:r>
              <a:rPr lang="tr-TR" sz="2000" dirty="0">
                <a:latin typeface="Arial Black" panose="020B0A04020102020204" pitchFamily="34" charset="0"/>
              </a:rPr>
              <a:t>dünyanın en büyük taş yapıtlarından olan  (MÖ 221-210 ) da ünlü </a:t>
            </a:r>
            <a:r>
              <a:rPr lang="tr-TR" sz="2000" dirty="0">
                <a:solidFill>
                  <a:srgbClr val="FF0000"/>
                </a:solidFill>
                <a:latin typeface="Arial Black" panose="020B0A04020102020204" pitchFamily="34" charset="0"/>
              </a:rPr>
              <a:t>“Çin Seddi’ni” </a:t>
            </a:r>
            <a:r>
              <a:rPr lang="tr-TR" sz="2000" dirty="0">
                <a:latin typeface="Arial Black" panose="020B0A04020102020204" pitchFamily="34" charset="0"/>
              </a:rPr>
              <a:t>yapmışlardır.</a:t>
            </a:r>
          </a:p>
          <a:p>
            <a:endParaRPr lang="tr-TR" sz="2000" dirty="0">
              <a:latin typeface="Arial Black" panose="020B0A04020102020204" pitchFamily="34" charset="0"/>
            </a:endParaRPr>
          </a:p>
          <a:p>
            <a:endParaRPr lang="tr-TR" sz="20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endParaRPr lang="tr-TR" sz="20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r>
              <a:rPr lang="tr-TR" sz="2000" dirty="0">
                <a:solidFill>
                  <a:srgbClr val="00B0F0"/>
                </a:solidFill>
                <a:latin typeface="Arial Black" panose="020B0A04020102020204" pitchFamily="34" charset="0"/>
              </a:rPr>
              <a:t>Çin Seddi’nin, </a:t>
            </a:r>
            <a:r>
              <a:rPr lang="tr-TR" sz="2000" dirty="0">
                <a:solidFill>
                  <a:srgbClr val="7030A0"/>
                </a:solidFill>
                <a:latin typeface="Arial Black" panose="020B0A04020102020204" pitchFamily="34" charset="0"/>
              </a:rPr>
              <a:t>uzaydan görülebilen tek insan yapısı ve dünyanın en uzun savunma duvarı  olduğunu </a:t>
            </a:r>
            <a:r>
              <a:rPr lang="tr-TR" sz="2000" dirty="0" err="1">
                <a:solidFill>
                  <a:srgbClr val="00B0F0"/>
                </a:solidFill>
                <a:latin typeface="Arial Black" panose="020B0A04020102020204" pitchFamily="34" charset="0"/>
              </a:rPr>
              <a:t>biliyormusun</a:t>
            </a:r>
            <a:endParaRPr lang="tr-TR" sz="2000" dirty="0">
              <a:solidFill>
                <a:srgbClr val="00B0F0"/>
              </a:solidFill>
              <a:latin typeface="Arial Black" panose="020B0A04020102020204" pitchFamily="34" charset="0"/>
            </a:endParaRPr>
          </a:p>
          <a:p>
            <a:endParaRPr lang="tr-TR" sz="20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7704" y="271894"/>
            <a:ext cx="5198029" cy="274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897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  <p:sndAc>
          <p:stSnd>
            <p:snd r:embed="rId5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4639733" y="0"/>
            <a:ext cx="755226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5069940" y="365124"/>
            <a:ext cx="6172200" cy="18288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Algerian" panose="04020705040A02060702" pitchFamily="82" charset="0"/>
              </a:rPr>
              <a:t>METE DÖNEMİ( MÖ 209 - 174) 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>
          <a:xfrm>
            <a:off x="5069940" y="2322576"/>
            <a:ext cx="6172200" cy="38587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Asya’daki </a:t>
            </a:r>
            <a:r>
              <a:rPr lang="en-US" sz="2400" dirty="0" err="1">
                <a:solidFill>
                  <a:schemeClr val="bg1"/>
                </a:solidFill>
              </a:rPr>
              <a:t>Türk</a:t>
            </a:r>
            <a:r>
              <a:rPr lang="en-US" sz="2400" dirty="0">
                <a:solidFill>
                  <a:schemeClr val="bg1"/>
                </a:solidFill>
              </a:rPr>
              <a:t>   </a:t>
            </a:r>
            <a:r>
              <a:rPr lang="en-US" sz="2400" dirty="0" err="1">
                <a:solidFill>
                  <a:schemeClr val="bg1"/>
                </a:solidFill>
              </a:rPr>
              <a:t>Boylarını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Moğolları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diğer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kavimleri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egemenliği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altına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alarak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Hunları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bir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imparatorluk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haline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getirmiştir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Mete </a:t>
            </a:r>
            <a:r>
              <a:rPr lang="en-US" sz="2400" dirty="0" err="1">
                <a:solidFill>
                  <a:schemeClr val="bg1"/>
                </a:solidFill>
              </a:rPr>
              <a:t>büyük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tehlike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olarak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gördüğü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Çin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üzerine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birçok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sefer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yaparak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onları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baskı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altına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almış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Çinliler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ile</a:t>
            </a:r>
            <a:r>
              <a:rPr lang="en-US" sz="2400" dirty="0">
                <a:solidFill>
                  <a:schemeClr val="bg1"/>
                </a:solidFill>
              </a:rPr>
              <a:t> ilk </a:t>
            </a:r>
            <a:r>
              <a:rPr lang="en-US" sz="2400" dirty="0" err="1">
                <a:solidFill>
                  <a:schemeClr val="bg1"/>
                </a:solidFill>
              </a:rPr>
              <a:t>yazılı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antlaşma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yaparak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onları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vergiye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bağlamıştır</a:t>
            </a:r>
            <a:r>
              <a:rPr lang="en-US" sz="2400" dirty="0">
                <a:solidFill>
                  <a:schemeClr val="bg1"/>
                </a:solidFill>
              </a:rPr>
              <a:t>. </a:t>
            </a:r>
            <a:r>
              <a:rPr lang="en-US" sz="2400" dirty="0" err="1">
                <a:solidFill>
                  <a:schemeClr val="bg1"/>
                </a:solidFill>
              </a:rPr>
              <a:t>Çok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kalabalık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olan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Çinliler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arasında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benliklerini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kaybedecekleri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düşüncesi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ile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Çin’i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işgal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yoluna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gitmemişlerdir</a:t>
            </a:r>
            <a:r>
              <a:rPr lang="en-US" sz="2400" dirty="0">
                <a:solidFill>
                  <a:schemeClr val="bg1"/>
                </a:solidFill>
              </a:rPr>
              <a:t>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6397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9305369"/>
      </p:ext>
    </p:extLst>
  </p:cSld>
  <p:clrMapOvr>
    <a:masterClrMapping/>
  </p:clrMapOvr>
  <p:transition spd="slow">
    <p:push dir="u"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Yer Tutucusu 6"/>
          <p:cNvSpPr>
            <a:spLocks noGrp="1"/>
          </p:cNvSpPr>
          <p:nvPr>
            <p:ph type="body" sz="half" idx="2"/>
          </p:nvPr>
        </p:nvSpPr>
        <p:spPr>
          <a:xfrm>
            <a:off x="669100" y="999490"/>
            <a:ext cx="4514088" cy="5145278"/>
          </a:xfrm>
        </p:spPr>
        <p:txBody>
          <a:bodyPr>
            <a:normAutofit/>
          </a:bodyPr>
          <a:lstStyle/>
          <a:p>
            <a:r>
              <a:rPr lang="tr-TR" dirty="0"/>
              <a:t> 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Asya Hun İmparatorluğu'nda İmparator Mete tarafından MÖ 209 yılında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ilk defa teşkilatlı bir ordu kurulmuş 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olup bu tarih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Türk ordusunun ve Türk Kara Kuvvetlerinin kuruluş tarihi 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olarak kabul edilmiştir.</a:t>
            </a:r>
          </a:p>
          <a:p>
            <a:endParaRPr lang="tr-TR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tr-TR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tr-TR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tr-TR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Tarihi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“İpek Yolu” 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bu dönemde Hunların denetimine geçmiştir. İpek Yolu egemenliği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Çinliler 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ile başta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Hunlar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 olmak üzere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Orta Asya Türk Devletlerinin </a:t>
            </a:r>
            <a:r>
              <a:rPr lang="tr-TR" dirty="0">
                <a:solidFill>
                  <a:schemeClr val="bg1"/>
                </a:solidFill>
                <a:latin typeface="Arial Black" panose="020B0A04020102020204" pitchFamily="34" charset="0"/>
              </a:rPr>
              <a:t>sık sık karşı karşıya gelmelerinin en önemli nedeni olmuştur.</a:t>
            </a:r>
          </a:p>
        </p:txBody>
      </p:sp>
      <p:pic>
        <p:nvPicPr>
          <p:cNvPr id="14" name="Resim Yer Tutucusu 13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096" t="-247" r="6676" b="813"/>
          <a:stretch/>
        </p:blipFill>
        <p:spPr>
          <a:xfrm>
            <a:off x="5548948" y="901954"/>
            <a:ext cx="5680543" cy="1573022"/>
          </a:xfr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8948" y="2734894"/>
            <a:ext cx="5180012" cy="2914650"/>
          </a:xfrm>
          <a:prstGeom prst="rect">
            <a:avLst/>
          </a:prstGeom>
        </p:spPr>
      </p:pic>
      <p:sp>
        <p:nvSpPr>
          <p:cNvPr id="32" name="Freeform 139"/>
          <p:cNvSpPr>
            <a:spLocks/>
          </p:cNvSpPr>
          <p:nvPr>
            <p:custDataLst>
              <p:custData r:id="rId1"/>
              <p:custData r:id="rId2"/>
            </p:custDataLst>
          </p:nvPr>
        </p:nvSpPr>
        <p:spPr bwMode="black">
          <a:xfrm>
            <a:off x="6796172" y="3386667"/>
            <a:ext cx="874627" cy="976645"/>
          </a:xfrm>
          <a:custGeom>
            <a:avLst/>
            <a:gdLst>
              <a:gd name="T0" fmla="*/ 63 w 75"/>
              <a:gd name="T1" fmla="*/ 29 h 75"/>
              <a:gd name="T2" fmla="*/ 44 w 75"/>
              <a:gd name="T3" fmla="*/ 48 h 75"/>
              <a:gd name="T4" fmla="*/ 40 w 75"/>
              <a:gd name="T5" fmla="*/ 68 h 75"/>
              <a:gd name="T6" fmla="*/ 26 w 75"/>
              <a:gd name="T7" fmla="*/ 54 h 75"/>
              <a:gd name="T8" fmla="*/ 0 w 75"/>
              <a:gd name="T9" fmla="*/ 74 h 75"/>
              <a:gd name="T10" fmla="*/ 0 w 75"/>
              <a:gd name="T11" fmla="*/ 74 h 75"/>
              <a:gd name="T12" fmla="*/ 0 w 75"/>
              <a:gd name="T13" fmla="*/ 74 h 75"/>
              <a:gd name="T14" fmla="*/ 0 w 75"/>
              <a:gd name="T15" fmla="*/ 74 h 75"/>
              <a:gd name="T16" fmla="*/ 0 w 75"/>
              <a:gd name="T17" fmla="*/ 74 h 75"/>
              <a:gd name="T18" fmla="*/ 20 w 75"/>
              <a:gd name="T19" fmla="*/ 49 h 75"/>
              <a:gd name="T20" fmla="*/ 6 w 75"/>
              <a:gd name="T21" fmla="*/ 35 h 75"/>
              <a:gd name="T22" fmla="*/ 27 w 75"/>
              <a:gd name="T23" fmla="*/ 31 h 75"/>
              <a:gd name="T24" fmla="*/ 46 w 75"/>
              <a:gd name="T25" fmla="*/ 11 h 75"/>
              <a:gd name="T26" fmla="*/ 50 w 75"/>
              <a:gd name="T27" fmla="*/ 0 h 75"/>
              <a:gd name="T28" fmla="*/ 75 w 75"/>
              <a:gd name="T29" fmla="*/ 25 h 75"/>
              <a:gd name="T30" fmla="*/ 63 w 75"/>
              <a:gd name="T31" fmla="*/ 29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75">
                <a:moveTo>
                  <a:pt x="63" y="29"/>
                </a:moveTo>
                <a:cubicBezTo>
                  <a:pt x="44" y="48"/>
                  <a:pt x="44" y="48"/>
                  <a:pt x="44" y="48"/>
                </a:cubicBezTo>
                <a:cubicBezTo>
                  <a:pt x="47" y="55"/>
                  <a:pt x="46" y="63"/>
                  <a:pt x="40" y="68"/>
                </a:cubicBezTo>
                <a:cubicBezTo>
                  <a:pt x="26" y="54"/>
                  <a:pt x="26" y="54"/>
                  <a:pt x="26" y="54"/>
                </a:cubicBezTo>
                <a:cubicBezTo>
                  <a:pt x="11" y="67"/>
                  <a:pt x="2" y="75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7" y="63"/>
                  <a:pt x="20" y="49"/>
                </a:cubicBezTo>
                <a:cubicBezTo>
                  <a:pt x="6" y="35"/>
                  <a:pt x="6" y="35"/>
                  <a:pt x="6" y="35"/>
                </a:cubicBezTo>
                <a:cubicBezTo>
                  <a:pt x="12" y="29"/>
                  <a:pt x="20" y="28"/>
                  <a:pt x="27" y="31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7"/>
                  <a:pt x="46" y="3"/>
                  <a:pt x="50" y="0"/>
                </a:cubicBezTo>
                <a:cubicBezTo>
                  <a:pt x="75" y="25"/>
                  <a:pt x="75" y="25"/>
                  <a:pt x="75" y="25"/>
                </a:cubicBezTo>
                <a:cubicBezTo>
                  <a:pt x="72" y="28"/>
                  <a:pt x="67" y="30"/>
                  <a:pt x="63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9960422"/>
      </p:ext>
    </p:extLst>
  </p:cSld>
  <p:clrMapOvr>
    <a:masterClrMapping/>
  </p:clrMapOvr>
  <p:transition spd="slow">
    <p:randomBar dir="vert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Yer Tutucusu 6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39" r="6539"/>
          <a:stretch>
            <a:fillRect/>
          </a:stretch>
        </p:blipFill>
        <p:spPr>
          <a:xfrm>
            <a:off x="5633155" y="987425"/>
            <a:ext cx="6275388" cy="4873625"/>
          </a:xfrm>
        </p:spPr>
      </p:pic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>
          <a:xfrm>
            <a:off x="839787" y="987425"/>
            <a:ext cx="4793367" cy="4881563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>
                <a:latin typeface="Arial Black" panose="020B0A04020102020204" pitchFamily="34" charset="0"/>
              </a:rPr>
              <a:t> Ki-ok babasının yolunu izlemiş ise de 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Çinli bir prensesle</a:t>
            </a:r>
            <a:r>
              <a:rPr lang="tr-TR" dirty="0">
                <a:latin typeface="Arial Black" panose="020B0A04020102020204" pitchFamily="34" charset="0"/>
              </a:rPr>
              <a:t> evlenerek Çin entrikalarının önünü açmıştır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. 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Kiok’dan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tr-TR" dirty="0">
                <a:latin typeface="Arial Black" panose="020B0A04020102020204" pitchFamily="34" charset="0"/>
              </a:rPr>
              <a:t>sonra </a:t>
            </a:r>
            <a:r>
              <a:rPr lang="tr-TR" dirty="0">
                <a:solidFill>
                  <a:schemeClr val="tx2"/>
                </a:solidFill>
                <a:latin typeface="Arial Black" panose="020B0A04020102020204" pitchFamily="34" charset="0"/>
              </a:rPr>
              <a:t>Çin etkisi ve entrikalarına </a:t>
            </a:r>
            <a:r>
              <a:rPr lang="tr-TR" dirty="0">
                <a:latin typeface="Arial Black" panose="020B0A04020102020204" pitchFamily="34" charset="0"/>
              </a:rPr>
              <a:t>dayanamayan 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Hun Devleti</a:t>
            </a:r>
            <a:r>
              <a:rPr lang="tr-TR" dirty="0">
                <a:latin typeface="Arial Black" panose="020B0A04020102020204" pitchFamily="34" charset="0"/>
              </a:rPr>
              <a:t> MÖ 58’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de ikiye ayrılmıştır</a:t>
            </a:r>
            <a:r>
              <a:rPr lang="tr-TR" dirty="0">
                <a:latin typeface="Arial Black" panose="020B0A04020102020204" pitchFamily="34" charset="0"/>
              </a:rPr>
              <a:t>. Çine karşı uzun mücadeleler </a:t>
            </a:r>
            <a:r>
              <a:rPr lang="tr-TR" dirty="0" err="1">
                <a:latin typeface="Arial Black" panose="020B0A04020102020204" pitchFamily="34" charset="0"/>
              </a:rPr>
              <a:t>vermişlerdir.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Çin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 yönetimini </a:t>
            </a:r>
            <a:r>
              <a:rPr lang="tr-TR" dirty="0">
                <a:latin typeface="Arial Black" panose="020B0A04020102020204" pitchFamily="34" charset="0"/>
              </a:rPr>
              <a:t>benimsemeyen </a:t>
            </a:r>
            <a:r>
              <a:rPr lang="tr-TR" dirty="0">
                <a:solidFill>
                  <a:schemeClr val="tx2"/>
                </a:solidFill>
                <a:latin typeface="Arial Black" panose="020B0A04020102020204" pitchFamily="34" charset="0"/>
              </a:rPr>
              <a:t>Kuzey Hunların </a:t>
            </a:r>
            <a:r>
              <a:rPr lang="tr-TR" dirty="0">
                <a:latin typeface="Arial Black" panose="020B0A04020102020204" pitchFamily="34" charset="0"/>
              </a:rPr>
              <a:t>bir kısmı batıya doğru göç ederek 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“Kavimler 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Göçü'ne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” </a:t>
            </a:r>
            <a:r>
              <a:rPr lang="tr-TR" dirty="0">
                <a:latin typeface="Arial Black" panose="020B0A04020102020204" pitchFamily="34" charset="0"/>
              </a:rPr>
              <a:t>neden olmuşlardır</a:t>
            </a:r>
            <a:r>
              <a:rPr lang="tr-T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/>
              <a:t> </a:t>
            </a:r>
            <a:r>
              <a:rPr lang="tr-TR" dirty="0">
                <a:latin typeface="Arial Black" panose="020B0A04020102020204" pitchFamily="34" charset="0"/>
              </a:rPr>
              <a:t>MS 216 da 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Hun Devleti'nin </a:t>
            </a:r>
            <a:r>
              <a:rPr lang="tr-TR" dirty="0">
                <a:latin typeface="Arial Black" panose="020B0A04020102020204" pitchFamily="34" charset="0"/>
              </a:rPr>
              <a:t>yıkılmasından sonra Çin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, Asya’nın en büyük gücü olmuş </a:t>
            </a:r>
            <a:r>
              <a:rPr lang="tr-TR" dirty="0">
                <a:latin typeface="Arial Black" panose="020B0A04020102020204" pitchFamily="34" charset="0"/>
              </a:rPr>
              <a:t>ise de 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Hunlar'ın</a:t>
            </a:r>
            <a:r>
              <a:rPr lang="tr-TR" dirty="0">
                <a:latin typeface="Arial Black" panose="020B0A04020102020204" pitchFamily="34" charset="0"/>
              </a:rPr>
              <a:t> bir kolu olan 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Tabgaçlar</a:t>
            </a:r>
            <a:r>
              <a:rPr lang="tr-TR" dirty="0">
                <a:latin typeface="Arial Black" panose="020B0A04020102020204" pitchFamily="34" charset="0"/>
              </a:rPr>
              <a:t> Çin’in 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kuzeyinde</a:t>
            </a:r>
            <a:r>
              <a:rPr lang="tr-TR" dirty="0">
                <a:latin typeface="Arial Black" panose="020B0A04020102020204" pitchFamily="34" charset="0"/>
              </a:rPr>
              <a:t>, bir başka kolu ise 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Maveraünnehir</a:t>
            </a:r>
            <a:r>
              <a:rPr lang="tr-TR" dirty="0">
                <a:latin typeface="Arial Black" panose="020B0A04020102020204" pitchFamily="34" charset="0"/>
              </a:rPr>
              <a:t> yöresinde </a:t>
            </a:r>
            <a:r>
              <a:rPr lang="tr-TR" dirty="0" err="1">
                <a:solidFill>
                  <a:srgbClr val="FF0000"/>
                </a:solidFill>
                <a:latin typeface="Arial Black" panose="020B0A04020102020204" pitchFamily="34" charset="0"/>
              </a:rPr>
              <a:t>Akhun</a:t>
            </a:r>
            <a:r>
              <a:rPr lang="tr-TR" dirty="0">
                <a:solidFill>
                  <a:srgbClr val="FF0000"/>
                </a:solidFill>
                <a:latin typeface="Arial Black" panose="020B0A04020102020204" pitchFamily="34" charset="0"/>
              </a:rPr>
              <a:t> Devletini </a:t>
            </a:r>
            <a:r>
              <a:rPr lang="tr-TR" dirty="0">
                <a:latin typeface="Arial Black" panose="020B0A04020102020204" pitchFamily="34" charset="0"/>
              </a:rPr>
              <a:t>kurmuşlardır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/>
          </a:p>
          <a:p>
            <a:endParaRPr lang="tr-TR" dirty="0"/>
          </a:p>
          <a:p>
            <a:r>
              <a:rPr lang="tr-T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6021101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284692"/>
            <a:ext cx="3789892" cy="702733"/>
          </a:xfrm>
        </p:spPr>
        <p:txBody>
          <a:bodyPr/>
          <a:lstStyle/>
          <a:p>
            <a:r>
              <a:rPr lang="tr-TR" dirty="0">
                <a:latin typeface="Algerian" panose="04020705040A02060702" pitchFamily="82" charset="0"/>
              </a:rPr>
              <a:t>HUN UYGARLIĞI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1128889"/>
            <a:ext cx="4343400" cy="554284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dirty="0">
                <a:latin typeface="Arial Black" panose="020B0A04020102020204" pitchFamily="34" charset="0"/>
              </a:rPr>
              <a:t>Hunlar, tarıma uygun yerlerin az olduğu bozkırlarda yaşadıklarından ekonomilerinin temeli </a:t>
            </a:r>
            <a:r>
              <a:rPr lang="tr-TR" sz="2000" dirty="0">
                <a:solidFill>
                  <a:srgbClr val="FF0000"/>
                </a:solidFill>
                <a:latin typeface="Arial Black" panose="020B0A04020102020204" pitchFamily="34" charset="0"/>
              </a:rPr>
              <a:t>hayvancılığa</a:t>
            </a:r>
            <a:r>
              <a:rPr lang="tr-TR" sz="2000" dirty="0">
                <a:latin typeface="Arial Black" panose="020B0A04020102020204" pitchFamily="34" charset="0"/>
              </a:rPr>
              <a:t> dayalıdır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dirty="0">
                <a:latin typeface="Arial Black" panose="020B0A04020102020204" pitchFamily="34" charset="0"/>
              </a:rPr>
              <a:t>Hunlar ölümden sonraki hayata inandıklarından ölen kişi eşyaları ile birlikte </a:t>
            </a:r>
            <a:r>
              <a:rPr lang="tr-TR" sz="2000" dirty="0">
                <a:solidFill>
                  <a:srgbClr val="FF0000"/>
                </a:solidFill>
                <a:latin typeface="Arial Black" panose="020B0A04020102020204" pitchFamily="34" charset="0"/>
              </a:rPr>
              <a:t>" Kurgan" </a:t>
            </a:r>
            <a:r>
              <a:rPr lang="tr-TR" sz="2000" dirty="0">
                <a:latin typeface="Arial Black" panose="020B0A04020102020204" pitchFamily="34" charset="0"/>
              </a:rPr>
              <a:t>denilen mezara konur, mezarlarının başına öldürdüğü düşman sayısı kadar " </a:t>
            </a:r>
            <a:r>
              <a:rPr lang="tr-TR" sz="2000" dirty="0">
                <a:solidFill>
                  <a:srgbClr val="FF0000"/>
                </a:solidFill>
                <a:latin typeface="Arial Black" panose="020B0A04020102020204" pitchFamily="34" charset="0"/>
              </a:rPr>
              <a:t>balbal denilen taşlar </a:t>
            </a:r>
            <a:r>
              <a:rPr lang="tr-TR" sz="2000" dirty="0">
                <a:latin typeface="Arial Black" panose="020B0A04020102020204" pitchFamily="34" charset="0"/>
              </a:rPr>
              <a:t>dikilirdi.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>
              <a:latin typeface="Arial Black" panose="020B0A04020102020204" pitchFamily="34" charset="0"/>
            </a:endParaRPr>
          </a:p>
        </p:txBody>
      </p:sp>
      <p:pic>
        <p:nvPicPr>
          <p:cNvPr id="7" name="Resim Yer Tutucusu 6" descr="Ekran Kırpma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30" t="5009" r="4355" b="3702"/>
          <a:stretch/>
        </p:blipFill>
        <p:spPr>
          <a:xfrm>
            <a:off x="5183188" y="987425"/>
            <a:ext cx="3115734" cy="2441764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3188" y="3437845"/>
            <a:ext cx="6715301" cy="323388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3872" y="987425"/>
            <a:ext cx="3494618" cy="24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75110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  <p:sndAc>
          <p:stSnd>
            <p:snd r:embed="rId6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4" b="70516"/>
          <a:stretch/>
        </p:blipFill>
        <p:spPr>
          <a:xfrm>
            <a:off x="5457825" y="781400"/>
            <a:ext cx="6172200" cy="2921355"/>
          </a:xfrm>
        </p:spPr>
      </p:pic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767644"/>
            <a:ext cx="4343400" cy="571217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800" dirty="0">
                <a:latin typeface="Arial Black" panose="020B0A04020102020204" pitchFamily="34" charset="0"/>
              </a:rPr>
              <a:t>Hunlar </a:t>
            </a:r>
            <a:r>
              <a:rPr lang="tr-TR" sz="1800" dirty="0">
                <a:solidFill>
                  <a:srgbClr val="FF0000"/>
                </a:solidFill>
                <a:latin typeface="Arial Black" panose="020B0A04020102020204" pitchFamily="34" charset="0"/>
              </a:rPr>
              <a:t>konar - göçer </a:t>
            </a:r>
            <a:r>
              <a:rPr lang="tr-TR" sz="1800" dirty="0">
                <a:latin typeface="Arial Black" panose="020B0A04020102020204" pitchFamily="34" charset="0"/>
              </a:rPr>
              <a:t>biçimde yaşadıkları için </a:t>
            </a:r>
            <a:r>
              <a:rPr lang="tr-TR" sz="1800" dirty="0">
                <a:solidFill>
                  <a:srgbClr val="FF0000"/>
                </a:solidFill>
                <a:latin typeface="Arial Black" panose="020B0A04020102020204" pitchFamily="34" charset="0"/>
              </a:rPr>
              <a:t>saray, kale </a:t>
            </a:r>
            <a:r>
              <a:rPr lang="tr-TR" sz="1800" dirty="0">
                <a:latin typeface="Arial Black" panose="020B0A04020102020204" pitchFamily="34" charset="0"/>
              </a:rPr>
              <a:t>gibi </a:t>
            </a:r>
            <a:r>
              <a:rPr lang="tr-TR" sz="1800" dirty="0">
                <a:solidFill>
                  <a:srgbClr val="FF0000"/>
                </a:solidFill>
                <a:latin typeface="Arial Black" panose="020B0A04020102020204" pitchFamily="34" charset="0"/>
              </a:rPr>
              <a:t>yerleşik eserler </a:t>
            </a:r>
            <a:r>
              <a:rPr lang="tr-TR" sz="1800" dirty="0">
                <a:latin typeface="Arial Black" panose="020B0A04020102020204" pitchFamily="34" charset="0"/>
              </a:rPr>
              <a:t>yapmamışlar genellikle </a:t>
            </a:r>
            <a:r>
              <a:rPr lang="tr-TR" sz="1800" dirty="0">
                <a:solidFill>
                  <a:srgbClr val="FF0000"/>
                </a:solidFill>
                <a:latin typeface="Arial Black" panose="020B0A04020102020204" pitchFamily="34" charset="0"/>
              </a:rPr>
              <a:t>kemer tokaları, kılıçlar, at koşum takımları</a:t>
            </a:r>
            <a:r>
              <a:rPr lang="tr-TR" sz="1800" dirty="0">
                <a:latin typeface="Arial Black" panose="020B0A04020102020204" pitchFamily="34" charset="0"/>
              </a:rPr>
              <a:t> gibi taşınabilir eşyalar yapmışlardır.</a:t>
            </a:r>
          </a:p>
          <a:p>
            <a:endParaRPr lang="tr-TR" sz="1800" dirty="0">
              <a:latin typeface="Arial Black" panose="020B0A04020102020204" pitchFamily="34" charset="0"/>
            </a:endParaRPr>
          </a:p>
          <a:p>
            <a:endParaRPr lang="tr-TR" dirty="0">
              <a:latin typeface="Arial Black" panose="020B0A04020102020204" pitchFamily="34" charset="0"/>
            </a:endParaRPr>
          </a:p>
        </p:txBody>
      </p:sp>
      <p:sp>
        <p:nvSpPr>
          <p:cNvPr id="9" name="Content">
            <a:hlinkClick r:id="rId5" action="ppaction://hlinksldjump"/>
          </p:cNvPr>
          <p:cNvSpPr/>
          <p:nvPr>
            <p:custDataLst>
              <p:custData r:id="rId1"/>
            </p:custDataLst>
          </p:nvPr>
        </p:nvSpPr>
        <p:spPr>
          <a:xfrm>
            <a:off x="5457825" y="4745363"/>
            <a:ext cx="4299950" cy="803668"/>
          </a:xfrm>
          <a:prstGeom prst="roundRect">
            <a:avLst>
              <a:gd name="adj" fmla="val 0"/>
            </a:avLst>
          </a:prstGeom>
          <a:solidFill>
            <a:srgbClr val="FFFF00"/>
          </a:solidFill>
          <a:ln w="3175">
            <a:solidFill>
              <a:srgbClr val="000000">
                <a:lumMod val="50000"/>
                <a:lumOff val="50000"/>
              </a:srgbClr>
            </a:solidFill>
          </a:ln>
          <a:effectLst/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wrap="square" lIns="91440" tIns="0" rIns="91440" bIns="9144" rtlCol="0" anchor="ctr">
            <a:noAutofit/>
          </a:bodyPr>
          <a:lstStyle/>
          <a:p>
            <a:pPr algn="ctr"/>
            <a:r>
              <a:rPr lang="tr-TR" sz="2000" dirty="0">
                <a:latin typeface="Showcard Gothic" panose="04020904020102020604" pitchFamily="82" charset="0"/>
                <a:cs typeface="Segoe UI" pitchFamily="34" charset="0"/>
              </a:rPr>
              <a:t>BAŞLANGIÇ MENÜSÜNE DÖN</a:t>
            </a:r>
            <a:endParaRPr lang="en-US" sz="2000" dirty="0">
              <a:solidFill>
                <a:srgbClr val="000000"/>
              </a:solidFill>
              <a:latin typeface="Showcard Gothic" panose="04020904020102020604" pitchFamily="82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40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  <p:sndAc>
          <p:stSnd>
            <p:snd r:embed="rId6" name="cashreg.wav"/>
          </p:stSnd>
        </p:sndAc>
      </p:transition>
    </mc:Choice>
    <mc:Fallback>
      <p:transition spd="slow">
        <p:fade/>
        <p:sndAc>
          <p:stSnd>
            <p:snd r:embed="rId3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3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0" y="1691641"/>
            <a:ext cx="7571262" cy="5166360"/>
          </a:xfrm>
          <a:custGeom>
            <a:avLst/>
            <a:gdLst>
              <a:gd name="connsiteX0" fmla="*/ 0 w 7571262"/>
              <a:gd name="connsiteY0" fmla="*/ 5166360 h 5166360"/>
              <a:gd name="connsiteX1" fmla="*/ 7571262 w 7571262"/>
              <a:gd name="connsiteY1" fmla="*/ 5166360 h 5166360"/>
              <a:gd name="connsiteX2" fmla="*/ 5177382 w 7571262"/>
              <a:gd name="connsiteY2" fmla="*/ 0 h 5166360"/>
              <a:gd name="connsiteX3" fmla="*/ 5171159 w 7571262"/>
              <a:gd name="connsiteY3" fmla="*/ 0 h 5166360"/>
              <a:gd name="connsiteX4" fmla="*/ 3981368 w 7571262"/>
              <a:gd name="connsiteY4" fmla="*/ 0 h 5166360"/>
              <a:gd name="connsiteX5" fmla="*/ 2331323 w 7571262"/>
              <a:gd name="connsiteY5" fmla="*/ 0 h 5166360"/>
              <a:gd name="connsiteX6" fmla="*/ 0 w 7571262"/>
              <a:gd name="connsiteY6" fmla="*/ 0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1262" h="5166360">
                <a:moveTo>
                  <a:pt x="0" y="5166360"/>
                </a:moveTo>
                <a:lnTo>
                  <a:pt x="7571262" y="5166360"/>
                </a:lnTo>
                <a:lnTo>
                  <a:pt x="5177382" y="0"/>
                </a:lnTo>
                <a:lnTo>
                  <a:pt x="5171159" y="0"/>
                </a:lnTo>
                <a:lnTo>
                  <a:pt x="3981368" y="0"/>
                </a:lnTo>
                <a:lnTo>
                  <a:pt x="233132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299" t="12829" r="1301" b="27654"/>
          <a:stretch/>
        </p:blipFill>
        <p:spPr>
          <a:xfrm>
            <a:off x="6587330" y="1690689"/>
            <a:ext cx="5604670" cy="2501837"/>
          </a:xfrm>
          <a:custGeom>
            <a:avLst/>
            <a:gdLst>
              <a:gd name="connsiteX0" fmla="*/ 1159248 w 5604670"/>
              <a:gd name="connsiteY0" fmla="*/ 0 h 2501837"/>
              <a:gd name="connsiteX1" fmla="*/ 5604670 w 5604670"/>
              <a:gd name="connsiteY1" fmla="*/ 0 h 2501837"/>
              <a:gd name="connsiteX2" fmla="*/ 5604670 w 5604670"/>
              <a:gd name="connsiteY2" fmla="*/ 2501837 h 2501837"/>
              <a:gd name="connsiteX3" fmla="*/ 0 w 5604670"/>
              <a:gd name="connsiteY3" fmla="*/ 2501837 h 25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4670" h="2501837">
                <a:moveTo>
                  <a:pt x="1159248" y="0"/>
                </a:moveTo>
                <a:lnTo>
                  <a:pt x="5604670" y="0"/>
                </a:lnTo>
                <a:lnTo>
                  <a:pt x="5604670" y="2501837"/>
                </a:lnTo>
                <a:lnTo>
                  <a:pt x="0" y="2501837"/>
                </a:lnTo>
                <a:close/>
              </a:path>
            </a:pathLst>
          </a:custGeom>
        </p:spPr>
      </p:pic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1050" t="20727" r="11048" b="17269"/>
          <a:stretch/>
        </p:blipFill>
        <p:spPr>
          <a:xfrm>
            <a:off x="4791075" y="4344559"/>
            <a:ext cx="7400925" cy="2500884"/>
          </a:xfrm>
          <a:custGeom>
            <a:avLst/>
            <a:gdLst>
              <a:gd name="connsiteX0" fmla="*/ 1717230 w 7400925"/>
              <a:gd name="connsiteY0" fmla="*/ 0 h 2500884"/>
              <a:gd name="connsiteX1" fmla="*/ 7400925 w 7400925"/>
              <a:gd name="connsiteY1" fmla="*/ 0 h 2500884"/>
              <a:gd name="connsiteX2" fmla="*/ 7400925 w 7400925"/>
              <a:gd name="connsiteY2" fmla="*/ 2500884 h 2500884"/>
              <a:gd name="connsiteX3" fmla="*/ 0 w 7400925"/>
              <a:gd name="connsiteY3" fmla="*/ 2500884 h 2500884"/>
              <a:gd name="connsiteX4" fmla="*/ 0 w 7400925"/>
              <a:gd name="connsiteY4" fmla="*/ 2500883 h 2500884"/>
              <a:gd name="connsiteX5" fmla="*/ 552186 w 7400925"/>
              <a:gd name="connsiteY5" fmla="*/ 2500883 h 2500884"/>
              <a:gd name="connsiteX6" fmla="*/ 558423 w 7400925"/>
              <a:gd name="connsiteY6" fmla="*/ 2500883 h 25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0925" h="2500884">
                <a:moveTo>
                  <a:pt x="1717230" y="0"/>
                </a:moveTo>
                <a:lnTo>
                  <a:pt x="7400925" y="0"/>
                </a:lnTo>
                <a:lnTo>
                  <a:pt x="7400925" y="2500884"/>
                </a:lnTo>
                <a:lnTo>
                  <a:pt x="0" y="2500884"/>
                </a:lnTo>
                <a:lnTo>
                  <a:pt x="0" y="2500883"/>
                </a:lnTo>
                <a:lnTo>
                  <a:pt x="552186" y="2500883"/>
                </a:lnTo>
                <a:lnTo>
                  <a:pt x="558423" y="2500883"/>
                </a:lnTo>
                <a:close/>
              </a:path>
            </a:pathLst>
          </a:cu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latin typeface="Algerian" panose="04020705040A02060702" pitchFamily="82" charset="0"/>
              </a:rPr>
              <a:t>I.KÖK TÜRK DEVLETİ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8200" y="2015406"/>
            <a:ext cx="5097779" cy="406598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FF0000"/>
                </a:solidFill>
              </a:rPr>
              <a:t>Aşina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kabilesi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tarafından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kurulmuştur</a:t>
            </a:r>
            <a:r>
              <a:rPr lang="en-US" sz="2000" dirty="0">
                <a:solidFill>
                  <a:srgbClr val="FFFF00"/>
                </a:solidFill>
              </a:rPr>
              <a:t>(552)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"</a:t>
            </a:r>
            <a:r>
              <a:rPr lang="en-US" sz="2000" dirty="0" err="1">
                <a:solidFill>
                  <a:srgbClr val="FF0000"/>
                </a:solidFill>
              </a:rPr>
              <a:t>Ötüken</a:t>
            </a:r>
            <a:r>
              <a:rPr lang="en-US" sz="2000" dirty="0">
                <a:solidFill>
                  <a:schemeClr val="bg1"/>
                </a:solidFill>
              </a:rPr>
              <a:t>" </a:t>
            </a:r>
            <a:r>
              <a:rPr lang="en-US" sz="2000" dirty="0" err="1">
                <a:solidFill>
                  <a:schemeClr val="bg1"/>
                </a:solidFill>
              </a:rPr>
              <a:t>merkez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olmak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üzere</a:t>
            </a:r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Orta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Asya’da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kurulan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ikinci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Türk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devletidir</a:t>
            </a:r>
            <a:r>
              <a:rPr lang="en-US" sz="2000" dirty="0">
                <a:solidFill>
                  <a:schemeClr val="bg1"/>
                </a:solidFill>
              </a:rPr>
              <a:t>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</a:rPr>
              <a:t>Köktürk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Devleti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chemeClr val="bg1"/>
                </a:solidFill>
              </a:rPr>
              <a:t>kuruluşundan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iki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yıl</a:t>
            </a:r>
            <a:r>
              <a:rPr lang="en-US" sz="2000" dirty="0">
                <a:solidFill>
                  <a:srgbClr val="FF0000"/>
                </a:solidFill>
              </a:rPr>
              <a:t>   </a:t>
            </a:r>
            <a:r>
              <a:rPr lang="en-US" sz="2000" dirty="0" err="1">
                <a:solidFill>
                  <a:srgbClr val="FF0000"/>
                </a:solidFill>
              </a:rPr>
              <a:t>sonra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ikiye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ayrılmıştır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00B0F0"/>
                </a:solidFill>
              </a:rPr>
              <a:t>Doğu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 err="1">
                <a:solidFill>
                  <a:srgbClr val="00B0F0"/>
                </a:solidFill>
              </a:rPr>
              <a:t>Kök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 err="1">
                <a:solidFill>
                  <a:srgbClr val="00B0F0"/>
                </a:solidFill>
              </a:rPr>
              <a:t>Türk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 err="1">
                <a:solidFill>
                  <a:srgbClr val="00B0F0"/>
                </a:solidFill>
              </a:rPr>
              <a:t>Devleti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>
                <a:solidFill>
                  <a:srgbClr val="FFFF00"/>
                </a:solidFill>
              </a:rPr>
              <a:t>630 </a:t>
            </a:r>
            <a:r>
              <a:rPr lang="en-US" sz="2000" dirty="0" err="1">
                <a:solidFill>
                  <a:schemeClr val="bg1"/>
                </a:solidFill>
              </a:rPr>
              <a:t>yılında,</a:t>
            </a:r>
            <a:r>
              <a:rPr lang="en-US" sz="2000" dirty="0" err="1">
                <a:solidFill>
                  <a:srgbClr val="00B0F0"/>
                </a:solidFill>
              </a:rPr>
              <a:t>Batı</a:t>
            </a:r>
            <a:r>
              <a:rPr lang="en-US" sz="2000" dirty="0">
                <a:solidFill>
                  <a:srgbClr val="00B0F0"/>
                </a:solidFill>
              </a:rPr>
              <a:t> </a:t>
            </a:r>
            <a:r>
              <a:rPr lang="en-US" sz="2000" dirty="0" err="1">
                <a:solidFill>
                  <a:srgbClr val="00B0F0"/>
                </a:solidFill>
              </a:rPr>
              <a:t>Kök</a:t>
            </a:r>
            <a:r>
              <a:rPr lang="en-US" sz="2000" dirty="0">
                <a:solidFill>
                  <a:srgbClr val="00B0F0"/>
                </a:solidFill>
              </a:rPr>
              <a:t>  </a:t>
            </a:r>
            <a:r>
              <a:rPr lang="en-US" sz="2000" dirty="0" err="1">
                <a:solidFill>
                  <a:srgbClr val="00B0F0"/>
                </a:solidFill>
              </a:rPr>
              <a:t>Türk</a:t>
            </a:r>
            <a:r>
              <a:rPr lang="en-US" sz="2000" dirty="0">
                <a:solidFill>
                  <a:srgbClr val="00B0F0"/>
                </a:solidFill>
              </a:rPr>
              <a:t>  </a:t>
            </a:r>
            <a:r>
              <a:rPr lang="en-US" sz="2000" dirty="0" err="1">
                <a:solidFill>
                  <a:srgbClr val="00B0F0"/>
                </a:solidFill>
              </a:rPr>
              <a:t>Devleti</a:t>
            </a:r>
            <a:r>
              <a:rPr lang="en-US" sz="2000" dirty="0">
                <a:solidFill>
                  <a:srgbClr val="00B0F0"/>
                </a:solidFill>
              </a:rPr>
              <a:t>  </a:t>
            </a:r>
            <a:r>
              <a:rPr lang="en-US" sz="2000" dirty="0">
                <a:solidFill>
                  <a:srgbClr val="FFFF00"/>
                </a:solidFill>
              </a:rPr>
              <a:t>659 ’ da </a:t>
            </a:r>
            <a:r>
              <a:rPr lang="en-US" sz="2000" dirty="0" err="1">
                <a:solidFill>
                  <a:schemeClr val="bg1"/>
                </a:solidFill>
              </a:rPr>
              <a:t>yıkılarak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Çin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egemen</a:t>
            </a:r>
            <a:r>
              <a:rPr lang="tr-TR" sz="2000" dirty="0">
                <a:solidFill>
                  <a:srgbClr val="FF0000"/>
                </a:solidFill>
              </a:rPr>
              <a:t>- </a:t>
            </a:r>
            <a:r>
              <a:rPr lang="en-US" sz="2000" dirty="0" err="1">
                <a:solidFill>
                  <a:srgbClr val="FF0000"/>
                </a:solidFill>
              </a:rPr>
              <a:t>liğine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err="1">
                <a:solidFill>
                  <a:srgbClr val="FF0000"/>
                </a:solidFill>
              </a:rPr>
              <a:t>girmiştir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9045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6" name="cashreg.wav"/>
          </p:stSnd>
        </p:sndAc>
      </p:transition>
    </mc:Choice>
    <mc:Fallback>
      <p:transition spd="slow">
        <p:fade/>
        <p:sndAc>
          <p:stSnd>
            <p:snd r:embed="rId3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8776091" y="481264"/>
            <a:ext cx="2212848" cy="1857871"/>
          </a:xfrm>
          <a:prstGeom prst="rect">
            <a:avLst/>
          </a:prstGeom>
          <a:solidFill>
            <a:srgbClr val="686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6398651" y="3497931"/>
            <a:ext cx="2212848" cy="2889154"/>
          </a:xfrm>
          <a:prstGeom prst="rect">
            <a:avLst/>
          </a:prstGeom>
          <a:solidFill>
            <a:srgbClr val="514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73614" y="1701532"/>
            <a:ext cx="4846320" cy="0"/>
          </a:xfrm>
          <a:prstGeom prst="line">
            <a:avLst/>
          </a:prstGeom>
          <a:ln>
            <a:solidFill>
              <a:srgbClr val="5149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Resi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785" b="3"/>
          <a:stretch/>
        </p:blipFill>
        <p:spPr>
          <a:xfrm>
            <a:off x="8776091" y="2503727"/>
            <a:ext cx="2931277" cy="3897073"/>
          </a:xfrm>
          <a:prstGeom prst="rect">
            <a:avLst/>
          </a:prstGeom>
        </p:spPr>
      </p:pic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82" r="-7" b="-7"/>
          <a:stretch/>
        </p:blipFill>
        <p:spPr>
          <a:xfrm>
            <a:off x="6408277" y="481264"/>
            <a:ext cx="2213811" cy="2855799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981734" cy="12123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/>
              <a:t>BUMİN KAĞAN DÖNEMİ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8200" y="1825625"/>
            <a:ext cx="4981734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 Türk Devleti’nin kurucusudur.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 Türk ve </a:t>
            </a:r>
            <a:r>
              <a:rPr lang="tr-TR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Töles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kabilelerini etrafında toplayarak 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Juan-Juan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Devleti’ne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karşı savaşlara girişti.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Juan-Juan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Devleti’yle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sıkı bir mücadeleye girerek kısa zamanda bağımsız bir </a:t>
            </a: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devleti kurdu.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 iyi ilişkiler kurma yoluna gitti ve Çinli bir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preses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ile evlendi.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 Türk  Devleti kısa sürede gayet büyük bir devlete dönüştü ;devletin  gelişiminde   kardeşi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İstemi  Kağan’ın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etkisi büyüktür</a:t>
            </a:r>
          </a:p>
        </p:txBody>
      </p:sp>
    </p:spTree>
    <p:extLst>
      <p:ext uri="{BB962C8B-B14F-4D97-AF65-F5344CB8AC3E}">
        <p14:creationId xmlns:p14="http://schemas.microsoft.com/office/powerpoint/2010/main" xmlns="" val="2835399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  <p:sndAc>
          <p:stSnd>
            <p:snd r:embed="rId5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622" b="9045"/>
          <a:stretch/>
        </p:blipFill>
        <p:spPr>
          <a:xfrm>
            <a:off x="-23126" y="10"/>
            <a:ext cx="12191980" cy="6857990"/>
          </a:xfrm>
          <a:prstGeom prst="rect">
            <a:avLst/>
          </a:prstGeom>
        </p:spPr>
      </p:pic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4" y="321176"/>
            <a:ext cx="4332307" cy="5896743"/>
          </a:xfrm>
          <a:prstGeom prst="rect">
            <a:avLst/>
          </a:prstGeom>
          <a:solidFill>
            <a:schemeClr val="bg1">
              <a:alpha val="90000"/>
            </a:schemeClr>
          </a:solidFill>
          <a:ln w="127000" cap="sq" cmpd="thinThick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94805" y="640263"/>
            <a:ext cx="3759240" cy="134497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dirty="0">
                <a:latin typeface="Algerian" panose="04020705040A02060702" pitchFamily="82" charset="0"/>
              </a:rPr>
              <a:t>MUKAN KAĞAN DÖNEMİ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94109" y="1844566"/>
            <a:ext cx="4075081" cy="4050207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Devleti’nin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iyi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dönemi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Mukan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Kağan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Dönemin’de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yaşanmıştır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85750" indent="-2286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Ülkeyi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ikiye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bölmüş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batı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yarısını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amcası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İstemi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Yagbu’nun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yönetimine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bırakmıştır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85750" indent="-2286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Avarları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ortadan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kaldırmış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ülke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topraklarını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genişletmiştir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285750" indent="-2286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dönemde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Çinliler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baskı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altında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tutularak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Kitanlar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Kırgızlar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hakimiyet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altına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alınmıştır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286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İstemi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Yabgu,İpekyolu’nu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kontrol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altında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tutmak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amacıyla,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Hunlarla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savaşmış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Hunları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yıkmak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Sassanilerle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iş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birliği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yapmıştır</a:t>
            </a:r>
            <a:r>
              <a:rPr 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285750" indent="-2286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İstemi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Yagbu’nun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izlediği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dış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politika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fetihlerle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Devleti</a:t>
            </a: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çok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geniş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haline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gelmiştir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24644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6117" y="2273076"/>
            <a:ext cx="11396546" cy="2311848"/>
          </a:xfrm>
          <a:prstGeom prst="rect">
            <a:avLst/>
          </a:prstGeom>
          <a:noFill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微软雅黑" panose="020B0503020204020204" pitchFamily="34" charset="-122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tr-TR" altLang="zh-CN" sz="10000" b="1" dirty="0">
                <a:solidFill>
                  <a:srgbClr val="FF66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HOŞ GELDİNİZ</a:t>
            </a:r>
            <a:endParaRPr lang="en-US" altLang="zh-CN" sz="10000" b="1" dirty="0">
              <a:solidFill>
                <a:srgbClr val="FF66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69490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70" r="30159" b="2"/>
          <a:stretch/>
        </p:blipFill>
        <p:spPr>
          <a:xfrm>
            <a:off x="20" y="10"/>
            <a:ext cx="4668233" cy="6857990"/>
          </a:xfrm>
          <a:prstGeom prst="rect">
            <a:avLst/>
          </a:prstGeom>
        </p:spPr>
      </p:pic>
      <p:grpSp>
        <p:nvGrpSpPr>
          <p:cNvPr id="8" name="Group 7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 flipH="1" flipV="1">
            <a:off x="973338" y="0"/>
            <a:ext cx="11218662" cy="6858000"/>
            <a:chOff x="0" y="0"/>
            <a:chExt cx="11218662" cy="6858000"/>
          </a:xfrm>
        </p:grpSpPr>
        <p:sp>
          <p:nvSpPr>
            <p:cNvPr id="9" name="Freeform 28"/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1" y="0"/>
              <a:ext cx="11218661" cy="6858000"/>
            </a:xfrm>
            <a:custGeom>
              <a:avLst/>
              <a:gdLst>
                <a:gd name="connsiteX0" fmla="*/ 0 w 11218661"/>
                <a:gd name="connsiteY0" fmla="*/ 0 h 6858000"/>
                <a:gd name="connsiteX1" fmla="*/ 8042507 w 11218661"/>
                <a:gd name="connsiteY1" fmla="*/ 0 h 6858000"/>
                <a:gd name="connsiteX2" fmla="*/ 11218661 w 11218661"/>
                <a:gd name="connsiteY2" fmla="*/ 6858000 h 6858000"/>
                <a:gd name="connsiteX3" fmla="*/ 0 w 11218661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8661" h="6858000">
                  <a:moveTo>
                    <a:pt x="0" y="0"/>
                  </a:moveTo>
                  <a:lnTo>
                    <a:pt x="8042507" y="0"/>
                  </a:lnTo>
                  <a:lnTo>
                    <a:pt x="1121866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 26"/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0" y="0"/>
              <a:ext cx="10771752" cy="6858000"/>
            </a:xfrm>
            <a:custGeom>
              <a:avLst/>
              <a:gdLst>
                <a:gd name="connsiteX0" fmla="*/ 0 w 10771752"/>
                <a:gd name="connsiteY0" fmla="*/ 0 h 6858000"/>
                <a:gd name="connsiteX1" fmla="*/ 7595598 w 10771752"/>
                <a:gd name="connsiteY1" fmla="*/ 0 h 6858000"/>
                <a:gd name="connsiteX2" fmla="*/ 10771752 w 10771752"/>
                <a:gd name="connsiteY2" fmla="*/ 6858000 h 6858000"/>
                <a:gd name="connsiteX3" fmla="*/ 0 w 10771752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71752" h="6858000">
                  <a:moveTo>
                    <a:pt x="0" y="0"/>
                  </a:moveTo>
                  <a:lnTo>
                    <a:pt x="7595598" y="0"/>
                  </a:lnTo>
                  <a:lnTo>
                    <a:pt x="1077175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84039" y="365125"/>
            <a:ext cx="716449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TAPO KAĞAN DÖNEMİ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387515" y="2022601"/>
            <a:ext cx="7161017" cy="4154361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Tapo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Kağan’ın </a:t>
            </a:r>
            <a:r>
              <a:rPr lang="tr-TR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Budizmi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kabul etmesi ve bu dinin yayılması için çalışması,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Çin’e olan hayranlığı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halkın tepkisini çektiği gibi devlet ileri gelenleri tarafından da hoş karşılanmamıştır.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Dış politikada da başarılı olamayarak itibarı sarsılan </a:t>
            </a:r>
            <a:r>
              <a:rPr lang="tr-TR" sz="2000" b="1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Tapo</a:t>
            </a:r>
            <a:r>
              <a:rPr lang="tr-TR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 581’de ölmüştür.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Hakan’ın ölümü üzerine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Kurultay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tarafından hükümdar seçilen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İşbara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döneminde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Çin,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 töresini değiştirmek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için yoğun çaba harcamış,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Türkleri milli kimliklerinden uzaklaştırmaya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çalışmışlardır.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 arada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İstemi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Yabgu’nun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ölümü üzerine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Batının yönetimini sağlayan Tardu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 </a:t>
            </a:r>
            <a:r>
              <a:rPr lang="tr-TR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Tapo</a:t>
            </a:r>
            <a:r>
              <a:rPr lang="tr-TR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Kağan’a hem de </a:t>
            </a:r>
            <a:r>
              <a:rPr lang="tr-TR" sz="2000" b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İşbara’ya</a:t>
            </a:r>
            <a:r>
              <a:rPr lang="tr-TR" sz="20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karşı taht mücadelesine girişmiştir</a:t>
            </a:r>
            <a:r>
              <a:rPr lang="tr-TR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Bu taht mücadeleleri ve </a:t>
            </a:r>
            <a:r>
              <a:rPr lang="tr-TR" sz="20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Mukan</a:t>
            </a:r>
            <a:r>
              <a:rPr lang="tr-TR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Kağan’dan sonra devletin iyi yönetilememesi sonucunda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</a:rPr>
              <a:t>I.Gök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</a:rPr>
              <a:t> Türk Devleti 582’de Doğu ve Batı olmak üzere ikiye   ayrılmıştır.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</a:rPr>
              <a:t>Doğu Gök Türkler 630’da, Batı Gök Türkler ise 659’da Çin’in egemenliğine girerek siyasi hayatları sona ermiştir.</a:t>
            </a:r>
          </a:p>
          <a:p>
            <a:pPr indent="-228600">
              <a:lnSpc>
                <a:spcPct val="70000"/>
              </a:lnSpc>
              <a:buFont typeface="Arial" panose="020B0604020202020204" pitchFamily="34" charset="0"/>
              <a:buChar char="•"/>
            </a:pPr>
            <a:endParaRPr lang="en-US" sz="1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96864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6134677" y="303591"/>
            <a:ext cx="5735590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8017" y="484632"/>
            <a:ext cx="4299965" cy="5733287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92598" y="640263"/>
            <a:ext cx="5221266" cy="13449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/>
              <a:t>KÜRŞAT AYAKLANMASI 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391903" y="2121763"/>
            <a:ext cx="5478364" cy="3773010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 Türk Devleti'nin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Çinliler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tarafından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630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yıkılmasından sonra, bağımsızlık uğruna</a:t>
            </a:r>
            <a:b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Kürşad'ın 39 arkadaşı ile birlikte Çin İmparatorunu rehin almak amacı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ile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 sarayını  basarak başlattıkları bir ayaklanmadır.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Ayaklanma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Çinliler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tarafından kanlı bir şekilde bastırılmıştır. Bu ayaklanma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Türklerin cesaretini kırmamış</a:t>
            </a:r>
            <a:b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aksine bağımsızlık arzularını daha da arttırmıştır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62246678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21" name="Rectangle 2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6134677" y="303591"/>
            <a:ext cx="5735590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4632" y="1505651"/>
            <a:ext cx="5126736" cy="3691249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391839" y="323777"/>
            <a:ext cx="5221266" cy="134497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/>
              <a:t>II.KÖKTÜRK DEVLETİ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392597" y="1308295"/>
            <a:ext cx="5353447" cy="4263329"/>
          </a:xfrm>
        </p:spPr>
        <p:txBody>
          <a:bodyPr vert="horz" lIns="91440" tIns="45720" rIns="91440" bIns="45720" rtlCol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Çinlilerin egemenliğinden kurtulan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Doğu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Kökürkleri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Kutluk (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İlteriş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 önderliğinde. Kök Türk Devleti'ni kurmuşlardır.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Bu devlete kurucusundan dolayı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"Kutluk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Devleti"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dedenmiştir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b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Kutluk Kağan'ın ölümü üzerine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çocukları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Bilge ve 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Kültigin'in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küçük yaşta 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olmalarındandolayı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kardeşi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Kapgan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Kağan"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tahta çıkmıştır.</a:t>
            </a:r>
            <a:b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Kapgan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veziri 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Tonyukuk'unda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yardımı ile tüm Türk boylarını bir yönetim altına almış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Çin'i baskı altında tutmuştur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Kapgan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Kağan'ın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ayaklanmayı bastırması sırasında ölümü üzerine 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Tonyukuk'un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desteği ile Bilge Kağan başa geçmiş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kardeşi</a:t>
            </a:r>
            <a:b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Kültigin'de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orduların başına </a:t>
            </a:r>
            <a:r>
              <a:rPr lang="tr-T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getirilmiştir.</a:t>
            </a:r>
            <a:r>
              <a:rPr lang="tr-TR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Bilge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Kağan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döneminde; Türk boylarından olan 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Basmil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Karluk, Kırgız ve 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Türgişler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egemen- </a:t>
            </a:r>
            <a:r>
              <a:rPr lang="tr-T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altına alınmış, Çin'e karşı ise barışçı bir politika izlenmiştir.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580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  <p:sndAc>
          <p:stSnd>
            <p:snd r:embed="rId4" name="cashreg.wav"/>
          </p:stSnd>
        </p:sndAc>
      </p:transition>
    </mc:Choice>
    <mc:Fallback>
      <p:transition spd="slow">
        <p:dissolv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0" y="865101"/>
            <a:ext cx="6531683" cy="2300130"/>
          </a:xfr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400" dirty="0"/>
              <a:t>II. Kök Türk Devleti'nin kuruluşunda önemli hizmet- leri olan </a:t>
            </a:r>
            <a:r>
              <a:rPr lang="tr-TR" sz="2400" dirty="0">
                <a:solidFill>
                  <a:srgbClr val="FF0000"/>
                </a:solidFill>
              </a:rPr>
              <a:t>Tonyukuk'un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FF00"/>
                </a:solidFill>
              </a:rPr>
              <a:t>727'de</a:t>
            </a:r>
            <a:r>
              <a:rPr lang="tr-TR" sz="2400" dirty="0"/>
              <a:t>,</a:t>
            </a:r>
            <a:r>
              <a:rPr lang="tr-TR" sz="2400" dirty="0">
                <a:solidFill>
                  <a:srgbClr val="FF0000"/>
                </a:solidFill>
              </a:rPr>
              <a:t>Kültigin'in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FF00"/>
                </a:solidFill>
              </a:rPr>
              <a:t>731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F0000"/>
                </a:solidFill>
              </a:rPr>
              <a:t>Bilge Kağan'ın</a:t>
            </a:r>
            <a:r>
              <a:rPr lang="tr-TR" sz="2400" dirty="0"/>
              <a:t> </a:t>
            </a:r>
            <a:r>
              <a:rPr lang="tr-TR" sz="2400" dirty="0">
                <a:solidFill>
                  <a:srgbClr val="FFFF00"/>
                </a:solidFill>
              </a:rPr>
              <a:t>732'de</a:t>
            </a:r>
            <a:r>
              <a:rPr lang="tr-TR" sz="2400" dirty="0"/>
              <a:t> ölümlerinden sonra taht sorunları başlamıştır. Bundan yararlanan </a:t>
            </a:r>
            <a:r>
              <a:rPr lang="tr-TR" sz="2400" dirty="0">
                <a:solidFill>
                  <a:srgbClr val="FF0000"/>
                </a:solidFill>
              </a:rPr>
              <a:t>Basmıl, Karluk ve Uygur isimli Türk boyları birleşerek II. Kök Türk Dev- letine</a:t>
            </a:r>
            <a:r>
              <a:rPr lang="tr-TR" sz="2400" dirty="0"/>
              <a:t> son vermişlerdir. 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7329268" y="865101"/>
            <a:ext cx="4501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/>
            </a:r>
            <a:br>
              <a:rPr lang="tr-TR" b="1" dirty="0"/>
            </a:br>
            <a:r>
              <a:rPr lang="tr-TR" b="1" dirty="0">
                <a:solidFill>
                  <a:srgbClr val="FF0000"/>
                </a:solidFill>
              </a:rPr>
              <a:t>VIII. yy a ait olan </a:t>
            </a:r>
            <a:r>
              <a:rPr lang="tr-TR" b="1" dirty="0">
                <a:solidFill>
                  <a:srgbClr val="0070C0"/>
                </a:solidFill>
              </a:rPr>
              <a:t>Orhun Kitabeleri </a:t>
            </a:r>
            <a:r>
              <a:rPr lang="tr-TR" b="1" dirty="0">
                <a:solidFill>
                  <a:srgbClr val="FF0000"/>
                </a:solidFill>
              </a:rPr>
              <a:t>"Kök Türk Alfabesini, Türk dilinin özelliklerini ve Türk hitabet sanatını aydınlatan</a:t>
            </a:r>
            <a:r>
              <a:rPr lang="tr-TR" b="1" dirty="0">
                <a:solidFill>
                  <a:srgbClr val="0070C0"/>
                </a:solidFill>
              </a:rPr>
              <a:t>" ilk belgelerdir.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53220" y="4571999"/>
            <a:ext cx="6147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Türklere ait ilk yazılı belgeler olarak bilinen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Orhun Kitabeleri (Kök Türk Yazıtları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Bilge Kağan, Kültigin ve vezir Tonyukuk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adlarına dikilmişlerdir.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7554351" y="3756074"/>
            <a:ext cx="40374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Kültigin ve Bilge Kağan </a:t>
            </a:r>
            <a:r>
              <a:rPr lang="tr-T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Kitabeleri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Yolluğ Tigin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tarafından yazılmış ve </a:t>
            </a:r>
            <a:r>
              <a:rPr lang="tr-TR" b="1" dirty="0">
                <a:solidFill>
                  <a:srgbClr val="2148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Danimarkalı bilgin Wilhelm Thomsen tarafından </a:t>
            </a:r>
            <a:r>
              <a:rPr lang="tr-T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1893 yılında okunmuştur.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8" name="Freeform 124"/>
          <p:cNvSpPr>
            <a:spLocks noEditPoints="1"/>
          </p:cNvSpPr>
          <p:nvPr>
            <p:custDataLst>
              <p:custData r:id="rId1"/>
              <p:custData r:id="rId2"/>
            </p:custDataLst>
          </p:nvPr>
        </p:nvSpPr>
        <p:spPr bwMode="black">
          <a:xfrm>
            <a:off x="67690" y="4395683"/>
            <a:ext cx="244815" cy="768842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24"/>
          <p:cNvSpPr>
            <a:spLocks noEditPoints="1"/>
          </p:cNvSpPr>
          <p:nvPr>
            <p:custDataLst>
              <p:custData r:id="rId3"/>
              <p:custData r:id="rId4"/>
            </p:custDataLst>
          </p:nvPr>
        </p:nvSpPr>
        <p:spPr bwMode="black">
          <a:xfrm>
            <a:off x="7309536" y="3864395"/>
            <a:ext cx="244815" cy="768842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24"/>
          <p:cNvSpPr>
            <a:spLocks noEditPoints="1"/>
          </p:cNvSpPr>
          <p:nvPr>
            <p:custDataLst>
              <p:custData r:id="rId5"/>
              <p:custData r:id="rId6"/>
            </p:custDataLst>
          </p:nvPr>
        </p:nvSpPr>
        <p:spPr bwMode="black">
          <a:xfrm>
            <a:off x="7105293" y="1003127"/>
            <a:ext cx="244815" cy="768842"/>
          </a:xfrm>
          <a:custGeom>
            <a:avLst/>
            <a:gdLst>
              <a:gd name="T0" fmla="*/ 16 w 17"/>
              <a:gd name="T1" fmla="*/ 0 h 69"/>
              <a:gd name="T2" fmla="*/ 14 w 17"/>
              <a:gd name="T3" fmla="*/ 47 h 69"/>
              <a:gd name="T4" fmla="*/ 2 w 17"/>
              <a:gd name="T5" fmla="*/ 47 h 69"/>
              <a:gd name="T6" fmla="*/ 0 w 17"/>
              <a:gd name="T7" fmla="*/ 0 h 69"/>
              <a:gd name="T8" fmla="*/ 16 w 17"/>
              <a:gd name="T9" fmla="*/ 0 h 69"/>
              <a:gd name="T10" fmla="*/ 17 w 17"/>
              <a:gd name="T11" fmla="*/ 61 h 69"/>
              <a:gd name="T12" fmla="*/ 15 w 17"/>
              <a:gd name="T13" fmla="*/ 67 h 69"/>
              <a:gd name="T14" fmla="*/ 8 w 17"/>
              <a:gd name="T15" fmla="*/ 69 h 69"/>
              <a:gd name="T16" fmla="*/ 2 w 17"/>
              <a:gd name="T17" fmla="*/ 67 h 69"/>
              <a:gd name="T18" fmla="*/ 0 w 17"/>
              <a:gd name="T19" fmla="*/ 61 h 69"/>
              <a:gd name="T20" fmla="*/ 2 w 17"/>
              <a:gd name="T21" fmla="*/ 56 h 69"/>
              <a:gd name="T22" fmla="*/ 8 w 17"/>
              <a:gd name="T23" fmla="*/ 54 h 69"/>
              <a:gd name="T24" fmla="*/ 14 w 17"/>
              <a:gd name="T25" fmla="*/ 56 h 69"/>
              <a:gd name="T26" fmla="*/ 17 w 17"/>
              <a:gd name="T27" fmla="*/ 6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69">
                <a:moveTo>
                  <a:pt x="16" y="0"/>
                </a:moveTo>
                <a:cubicBezTo>
                  <a:pt x="14" y="47"/>
                  <a:pt x="14" y="47"/>
                  <a:pt x="14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0" y="0"/>
                  <a:pt x="0" y="0"/>
                  <a:pt x="0" y="0"/>
                </a:cubicBezTo>
                <a:lnTo>
                  <a:pt x="16" y="0"/>
                </a:lnTo>
                <a:close/>
                <a:moveTo>
                  <a:pt x="17" y="61"/>
                </a:moveTo>
                <a:cubicBezTo>
                  <a:pt x="17" y="64"/>
                  <a:pt x="16" y="66"/>
                  <a:pt x="15" y="67"/>
                </a:cubicBezTo>
                <a:cubicBezTo>
                  <a:pt x="13" y="69"/>
                  <a:pt x="11" y="69"/>
                  <a:pt x="8" y="69"/>
                </a:cubicBezTo>
                <a:cubicBezTo>
                  <a:pt x="6" y="69"/>
                  <a:pt x="4" y="69"/>
                  <a:pt x="2" y="67"/>
                </a:cubicBezTo>
                <a:cubicBezTo>
                  <a:pt x="0" y="65"/>
                  <a:pt x="0" y="64"/>
                  <a:pt x="0" y="61"/>
                </a:cubicBezTo>
                <a:cubicBezTo>
                  <a:pt x="0" y="59"/>
                  <a:pt x="0" y="57"/>
                  <a:pt x="2" y="56"/>
                </a:cubicBezTo>
                <a:cubicBezTo>
                  <a:pt x="4" y="54"/>
                  <a:pt x="6" y="54"/>
                  <a:pt x="8" y="54"/>
                </a:cubicBezTo>
                <a:cubicBezTo>
                  <a:pt x="11" y="54"/>
                  <a:pt x="13" y="54"/>
                  <a:pt x="14" y="56"/>
                </a:cubicBezTo>
                <a:cubicBezTo>
                  <a:pt x="16" y="57"/>
                  <a:pt x="17" y="59"/>
                  <a:pt x="17" y="61"/>
                </a:cubicBezTo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97576" tIns="48788" rIns="97576" bIns="4878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Content">
            <a:hlinkClick r:id="rId10" action="ppaction://hlinksldjump"/>
          </p:cNvPr>
          <p:cNvSpPr/>
          <p:nvPr>
            <p:custDataLst>
              <p:custData r:id="rId7"/>
            </p:custDataLst>
          </p:nvPr>
        </p:nvSpPr>
        <p:spPr>
          <a:xfrm>
            <a:off x="7554351" y="5618721"/>
            <a:ext cx="3437466" cy="7397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000" dirty="0">
                <a:solidFill>
                  <a:srgbClr val="FF0000"/>
                </a:solidFill>
                <a:latin typeface="Segoe UI Semibold" pitchFamily="34" charset="0"/>
                <a:ea typeface="Segoe UI Semibold" pitchFamily="34" charset="0"/>
                <a:cs typeface="Segoe UI Semibold" pitchFamily="34" charset="0"/>
              </a:rPr>
              <a:t>BAŞLANGIÇ MENÜSÜNE GERİ DÖN </a:t>
            </a:r>
            <a:endParaRPr lang="en-US" sz="2000" dirty="0">
              <a:solidFill>
                <a:srgbClr val="FF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272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  <p:sndAc>
          <p:stSnd>
            <p:snd r:embed="rId11" name="cashreg.wav"/>
          </p:stSnd>
        </p:sndAc>
      </p:transition>
    </mc:Choice>
    <mc:Fallback>
      <p:transition spd="slow">
        <p:split orient="vert"/>
        <p:sndAc>
          <p:stSnd>
            <p:snd r:embed="rId9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3.Ünite</a:t>
            </a:r>
            <a:b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</a:br>
            <a: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/>
            </a:r>
            <a:b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</a:br>
            <a:r>
              <a:rPr lang="tr-TR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Ilk</a:t>
            </a:r>
            <a: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</a:t>
            </a:r>
            <a:r>
              <a:rPr lang="tr-TR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Turk</a:t>
            </a:r>
            <a: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</a:rPr>
              <a:t> Devletleri</a:t>
            </a:r>
          </a:p>
        </p:txBody>
      </p:sp>
      <p:sp>
        <p:nvSpPr>
          <p:cNvPr id="4" name="Alt Başlık 3"/>
          <p:cNvSpPr>
            <a:spLocks noGrp="1"/>
          </p:cNvSpPr>
          <p:nvPr>
            <p:ph type="subTitle" idx="1"/>
          </p:nvPr>
        </p:nvSpPr>
        <p:spPr>
          <a:xfrm>
            <a:off x="3048000" y="4289777"/>
            <a:ext cx="9144000" cy="1588911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8421510" y="4468013"/>
            <a:ext cx="3341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BERHAN ILHAN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286044" y="4289777"/>
            <a:ext cx="3567289" cy="1255454"/>
          </a:xfrm>
          <a:custGeom>
            <a:avLst/>
            <a:gdLst>
              <a:gd name="connsiteX0" fmla="*/ 0 w 3612445"/>
              <a:gd name="connsiteY0" fmla="*/ 0 h 1433690"/>
              <a:gd name="connsiteX1" fmla="*/ 3612445 w 3612445"/>
              <a:gd name="connsiteY1" fmla="*/ 0 h 1433690"/>
              <a:gd name="connsiteX2" fmla="*/ 3612445 w 3612445"/>
              <a:gd name="connsiteY2" fmla="*/ 1433690 h 1433690"/>
              <a:gd name="connsiteX3" fmla="*/ 0 w 3612445"/>
              <a:gd name="connsiteY3" fmla="*/ 1433690 h 1433690"/>
              <a:gd name="connsiteX4" fmla="*/ 0 w 3612445"/>
              <a:gd name="connsiteY4" fmla="*/ 0 h 1433690"/>
              <a:gd name="connsiteX0" fmla="*/ 1580444 w 3612445"/>
              <a:gd name="connsiteY0" fmla="*/ 767645 h 1433690"/>
              <a:gd name="connsiteX1" fmla="*/ 3612445 w 3612445"/>
              <a:gd name="connsiteY1" fmla="*/ 0 h 1433690"/>
              <a:gd name="connsiteX2" fmla="*/ 3612445 w 3612445"/>
              <a:gd name="connsiteY2" fmla="*/ 1433690 h 1433690"/>
              <a:gd name="connsiteX3" fmla="*/ 0 w 3612445"/>
              <a:gd name="connsiteY3" fmla="*/ 1433690 h 1433690"/>
              <a:gd name="connsiteX4" fmla="*/ 1580444 w 3612445"/>
              <a:gd name="connsiteY4" fmla="*/ 767645 h 1433690"/>
              <a:gd name="connsiteX0" fmla="*/ 3341511 w 3612445"/>
              <a:gd name="connsiteY0" fmla="*/ 1095022 h 1433690"/>
              <a:gd name="connsiteX1" fmla="*/ 3612445 w 3612445"/>
              <a:gd name="connsiteY1" fmla="*/ 0 h 1433690"/>
              <a:gd name="connsiteX2" fmla="*/ 3612445 w 3612445"/>
              <a:gd name="connsiteY2" fmla="*/ 1433690 h 1433690"/>
              <a:gd name="connsiteX3" fmla="*/ 0 w 3612445"/>
              <a:gd name="connsiteY3" fmla="*/ 1433690 h 1433690"/>
              <a:gd name="connsiteX4" fmla="*/ 3341511 w 3612445"/>
              <a:gd name="connsiteY4" fmla="*/ 1095022 h 143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2445" h="1433690">
                <a:moveTo>
                  <a:pt x="3341511" y="1095022"/>
                </a:moveTo>
                <a:lnTo>
                  <a:pt x="3612445" y="0"/>
                </a:lnTo>
                <a:lnTo>
                  <a:pt x="3612445" y="1433690"/>
                </a:lnTo>
                <a:lnTo>
                  <a:pt x="0" y="1433690"/>
                </a:lnTo>
                <a:lnTo>
                  <a:pt x="3341511" y="1095022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26324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365125"/>
            <a:ext cx="12289536" cy="1325563"/>
          </a:xfrm>
        </p:spPr>
        <p:txBody>
          <a:bodyPr>
            <a:normAutofit/>
          </a:bodyPr>
          <a:lstStyle/>
          <a:p>
            <a:r>
              <a:rPr lang="tr-TR" sz="4000" dirty="0">
                <a:solidFill>
                  <a:schemeClr val="accent1">
                    <a:lumMod val="50000"/>
                  </a:schemeClr>
                </a:solidFill>
                <a:latin typeface="Algerian" panose="04020705040A02060702" pitchFamily="82" charset="0"/>
              </a:rPr>
              <a:t>ORTA ASYADA KURULAN ILK TURK DEVLETLERI      </a:t>
            </a:r>
          </a:p>
        </p:txBody>
      </p:sp>
      <p:sp>
        <p:nvSpPr>
          <p:cNvPr id="13" name="Content">
            <a:hlinkClick r:id="rId7" action="ppaction://hlinksldjump"/>
          </p:cNvPr>
          <p:cNvSpPr/>
          <p:nvPr>
            <p:custDataLst>
              <p:custData r:id="rId1"/>
            </p:custDataLst>
          </p:nvPr>
        </p:nvSpPr>
        <p:spPr>
          <a:xfrm>
            <a:off x="3309741" y="1690688"/>
            <a:ext cx="4357151" cy="751641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Algerian" panose="04020705040A02060702" pitchFamily="82" charset="0"/>
              </a:rPr>
              <a:t>ASYA HUN DEVLETI </a:t>
            </a:r>
          </a:p>
          <a:p>
            <a:pPr algn="ctr"/>
            <a:endParaRPr lang="en-US" sz="1100" dirty="0">
              <a:solidFill>
                <a:srgbClr val="00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  <p:sp>
        <p:nvSpPr>
          <p:cNvPr id="151" name="Content">
            <a:hlinkClick r:id="rId8" action="ppaction://hlinksldjump"/>
          </p:cNvPr>
          <p:cNvSpPr/>
          <p:nvPr>
            <p:custDataLst>
              <p:custData r:id="rId2"/>
            </p:custDataLst>
          </p:nvPr>
        </p:nvSpPr>
        <p:spPr>
          <a:xfrm>
            <a:off x="3309741" y="2746262"/>
            <a:ext cx="4357151" cy="905529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Algerian" panose="04020705040A02060702" pitchFamily="82" charset="0"/>
              </a:rPr>
              <a:t>KAVIMLER GÖÇÜ VE AVRUPA HUN DEVLETI</a:t>
            </a:r>
          </a:p>
        </p:txBody>
      </p:sp>
      <p:sp>
        <p:nvSpPr>
          <p:cNvPr id="152" name="Content">
            <a:hlinkClick r:id="rId9" action="ppaction://hlinksldjump"/>
          </p:cNvPr>
          <p:cNvSpPr/>
          <p:nvPr>
            <p:custDataLst>
              <p:custData r:id="rId3"/>
            </p:custDataLst>
          </p:nvPr>
        </p:nvSpPr>
        <p:spPr>
          <a:xfrm>
            <a:off x="3309741" y="3994496"/>
            <a:ext cx="4357151" cy="735765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Algerian" panose="04020705040A02060702" pitchFamily="82" charset="0"/>
              </a:rPr>
              <a:t>KÖK TÜRK DEVLETİ</a:t>
            </a:r>
          </a:p>
          <a:p>
            <a:pPr algn="ctr"/>
            <a:endParaRPr lang="en-US" sz="1100" dirty="0">
              <a:solidFill>
                <a:srgbClr val="00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  <p:sp>
        <p:nvSpPr>
          <p:cNvPr id="153" name="Content">
            <a:hlinkClick r:id="rId10" action="ppaction://hlinksldjump"/>
          </p:cNvPr>
          <p:cNvSpPr/>
          <p:nvPr>
            <p:custDataLst>
              <p:custData r:id="rId4"/>
            </p:custDataLst>
          </p:nvPr>
        </p:nvSpPr>
        <p:spPr>
          <a:xfrm>
            <a:off x="3309741" y="5099669"/>
            <a:ext cx="4357151" cy="650500"/>
          </a:xfrm>
          <a:prstGeom prst="rect">
            <a:avLst/>
          </a:prstGeom>
          <a:solidFill>
            <a:srgbClr val="CCCCCC"/>
          </a:solidFill>
          <a:ln>
            <a:noFill/>
          </a:ln>
        </p:spPr>
        <p:style>
          <a:lnRef idx="2">
            <a:srgbClr val="4F81BD">
              <a:shade val="50000"/>
            </a:srgbClr>
          </a:lnRef>
          <a:fillRef idx="1">
            <a:srgbClr val="4F81BD"/>
          </a:fillRef>
          <a:effectRef idx="0">
            <a:srgbClr val="4F81B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FF0000"/>
                </a:solidFill>
                <a:latin typeface="Algerian" panose="04020705040A02060702" pitchFamily="82" charset="0"/>
              </a:rPr>
              <a:t>UYGUR DEVLETİ</a:t>
            </a:r>
          </a:p>
          <a:p>
            <a:pPr algn="ctr"/>
            <a:endParaRPr lang="en-US" sz="1100" dirty="0">
              <a:solidFill>
                <a:srgbClr val="000000"/>
              </a:solidFill>
              <a:latin typeface="Segoe UI Semibold" pitchFamily="34" charset="0"/>
              <a:ea typeface="Segoe UI Semibold" pitchFamily="34" charset="0"/>
              <a:cs typeface="Segoe UI Semibold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9245" y="1690688"/>
            <a:ext cx="3612488" cy="283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226366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  <p:sndAc>
          <p:stSnd>
            <p:snd r:embed="rId12" name="cashreg.wav"/>
          </p:stSnd>
        </p:sndAc>
      </p:transition>
    </mc:Choice>
    <mc:Fallback>
      <p:transition spd="slow">
        <p:fade/>
        <p:sndAc>
          <p:stSnd>
            <p:snd r:embed="rId6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51" grpId="0" animBg="1"/>
      <p:bldP spid="152" grpId="0" animBg="1"/>
      <p:bldP spid="1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6134677" y="303591"/>
            <a:ext cx="5735590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4632" y="1428749"/>
            <a:ext cx="5126736" cy="3845052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391903" y="2121763"/>
            <a:ext cx="5235490" cy="377301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Türklerin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İslamiyetin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kabulünden önce kurdukları son büyük Türk Devletidir.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Kurucusu Kutluk Bilge Kül Kağandır.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İlk merkezleri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Ötüken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iken bu dönemde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Ordubalık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Karabalgasun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şehri kurularak buraya taşınmıştır </a:t>
            </a:r>
          </a:p>
          <a:p>
            <a:pPr>
              <a:lnSpc>
                <a:spcPct val="80000"/>
              </a:lnSpc>
            </a:pP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Kutluk Bilge </a:t>
            </a:r>
            <a:r>
              <a:rPr lang="tr-TR" sz="2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Kül'ün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ölümü üzerine yerine geçen oğlu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Moyen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çur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(Bayan - </a:t>
            </a:r>
            <a:r>
              <a:rPr lang="tr-TR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çur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yandan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Asya’da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önemli ölçüde Türk birliği yeniden sağlamış, diğer yandan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Talas Savaşı'nda(751) </a:t>
            </a:r>
            <a:r>
              <a:rPr lang="tr-TR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Müslüman Araplara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yenilen ve karışıklık içinde yaşayan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Çin İmparatoruna yardım ederek, onlarla yakınlık kurmuştur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r-TR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290832" y="643859"/>
            <a:ext cx="54232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UYGUR DEVLETİ</a:t>
            </a:r>
            <a:r>
              <a:rPr lang="tr-TR" sz="5400" b="0" cap="none" spc="0" dirty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69367090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/>
          <p:cNvSpPr>
            <a:spLocks noGrp="1"/>
          </p:cNvSpPr>
          <p:nvPr>
            <p:ph type="body" sz="half" idx="2"/>
          </p:nvPr>
        </p:nvSpPr>
        <p:spPr>
          <a:xfrm>
            <a:off x="134911" y="987425"/>
            <a:ext cx="12057089" cy="6011055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 err="1">
                <a:solidFill>
                  <a:srgbClr val="FF0000"/>
                </a:solidFill>
              </a:rPr>
              <a:t>Moyen</a:t>
            </a:r>
            <a:r>
              <a:rPr lang="tr-TR" sz="2000" b="1" dirty="0">
                <a:solidFill>
                  <a:srgbClr val="FF0000"/>
                </a:solidFill>
              </a:rPr>
              <a:t> - </a:t>
            </a:r>
            <a:r>
              <a:rPr lang="tr-TR" sz="2000" b="1" dirty="0" err="1">
                <a:solidFill>
                  <a:srgbClr val="FF0000"/>
                </a:solidFill>
              </a:rPr>
              <a:t>çur'dan</a:t>
            </a:r>
            <a:r>
              <a:rPr lang="tr-TR" sz="2000" b="1" dirty="0">
                <a:solidFill>
                  <a:srgbClr val="FF0000"/>
                </a:solidFill>
              </a:rPr>
              <a:t> </a:t>
            </a:r>
            <a:r>
              <a:rPr lang="tr-TR" sz="2000" b="1" dirty="0"/>
              <a:t>sonra başa geçen </a:t>
            </a:r>
            <a:r>
              <a:rPr lang="tr-TR" sz="2000" b="1" dirty="0">
                <a:solidFill>
                  <a:srgbClr val="FF0000"/>
                </a:solidFill>
              </a:rPr>
              <a:t>Böğü Kağan</a:t>
            </a:r>
            <a:r>
              <a:rPr lang="tr-TR" sz="2000" b="1" dirty="0"/>
              <a:t>, önce babası gibi </a:t>
            </a:r>
            <a:r>
              <a:rPr lang="tr-TR" sz="2000" b="1" dirty="0">
                <a:solidFill>
                  <a:srgbClr val="FF0000"/>
                </a:solidFill>
              </a:rPr>
              <a:t>Çin İmparatoru'nu </a:t>
            </a:r>
            <a:r>
              <a:rPr lang="tr-TR" sz="2000" b="1" dirty="0"/>
              <a:t>koruma politikası izlemiş daha sonra bundan vazgeçerek </a:t>
            </a:r>
            <a:r>
              <a:rPr lang="tr-TR" sz="2000" b="1" dirty="0">
                <a:highlight>
                  <a:srgbClr val="FFFF00"/>
                </a:highlight>
              </a:rPr>
              <a:t>Çin'de ki karışıklıklardan yararlanma yoluna giderek birçok Çin şehrini </a:t>
            </a:r>
            <a:r>
              <a:rPr lang="tr-TR" sz="2000" b="1" dirty="0" err="1">
                <a:highlight>
                  <a:srgbClr val="FFFF00"/>
                </a:highlight>
              </a:rPr>
              <a:t>elegeçirmiş</a:t>
            </a:r>
            <a:r>
              <a:rPr lang="tr-TR" sz="2000" b="1" dirty="0">
                <a:highlight>
                  <a:srgbClr val="FFFF00"/>
                </a:highlight>
              </a:rPr>
              <a:t> </a:t>
            </a:r>
            <a:r>
              <a:rPr lang="tr-TR" sz="2000" b="1" dirty="0">
                <a:solidFill>
                  <a:srgbClr val="FF0000"/>
                </a:solidFill>
              </a:rPr>
              <a:t>bol ganimet alarak zenginleşmişlerdir </a:t>
            </a:r>
            <a:r>
              <a:rPr lang="tr-TR" sz="2000" b="1" dirty="0"/>
              <a:t/>
            </a:r>
            <a:br>
              <a:rPr lang="tr-TR" sz="2000" b="1" dirty="0"/>
            </a:br>
            <a:endParaRPr lang="tr-TR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rgbClr val="FF0000"/>
                </a:solidFill>
              </a:rPr>
              <a:t>Böğü Kağan döneminin </a:t>
            </a:r>
            <a:r>
              <a:rPr lang="tr-TR" sz="2000" b="1" dirty="0"/>
              <a:t>en önemli olayların biri </a:t>
            </a:r>
            <a:r>
              <a:rPr lang="tr-TR" sz="2000" b="1" dirty="0">
                <a:solidFill>
                  <a:srgbClr val="002060"/>
                </a:solidFill>
              </a:rPr>
              <a:t>de Mani (</a:t>
            </a:r>
            <a:r>
              <a:rPr lang="tr-TR" sz="2000" b="1" dirty="0" err="1">
                <a:solidFill>
                  <a:srgbClr val="002060"/>
                </a:solidFill>
              </a:rPr>
              <a:t>Maniheizm</a:t>
            </a:r>
            <a:r>
              <a:rPr lang="tr-TR" sz="2000" b="1" dirty="0">
                <a:solidFill>
                  <a:srgbClr val="002060"/>
                </a:solidFill>
              </a:rPr>
              <a:t>) dinini devletin </a:t>
            </a:r>
            <a:r>
              <a:rPr lang="tr-TR" sz="2000" b="1" dirty="0"/>
              <a:t>resmi dini haline getirmesidir. </a:t>
            </a:r>
            <a:r>
              <a:rPr lang="tr-TR" sz="2000" b="1" dirty="0">
                <a:solidFill>
                  <a:srgbClr val="002060"/>
                </a:solidFill>
              </a:rPr>
              <a:t>Uygarların yaşam biçimleri ve kültürleri üzerinde büyük değişikliklere neden olan Mani dini </a:t>
            </a:r>
            <a:r>
              <a:rPr lang="tr-TR" sz="2000" b="1" dirty="0">
                <a:solidFill>
                  <a:srgbClr val="FF0000"/>
                </a:solidFill>
              </a:rPr>
              <a:t>halk arasında fazlaca yayılmamıştır. </a:t>
            </a:r>
            <a:r>
              <a:rPr lang="tr-TR" sz="2000" b="1" dirty="0">
                <a:solidFill>
                  <a:srgbClr val="00B050"/>
                </a:solidFill>
              </a:rPr>
              <a:t>Mani dini, </a:t>
            </a:r>
            <a:br>
              <a:rPr lang="tr-TR" sz="2000" b="1" dirty="0">
                <a:solidFill>
                  <a:srgbClr val="00B050"/>
                </a:solidFill>
              </a:rPr>
            </a:br>
            <a:endParaRPr lang="tr-TR" sz="2000" b="1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 yemeyi ve savaşmayı yasaklaması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nedeniyle,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Uygurların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savaşçı niteliklerini kaybetmelerinde, </a:t>
            </a:r>
            <a:r>
              <a:rPr lang="tr-T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Orta Asya </a:t>
            </a:r>
            <a:r>
              <a:rPr lang="tr-TR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Türkleri'nin</a:t>
            </a:r>
            <a:r>
              <a:rPr lang="tr-T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yaşam biçimi olan konar göçerliği terk ederek yerleşik yaşam uygarlığını benimsemelerinde tarım ve ticarette ilerlemelerinde etkili olmuştur.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</a:t>
            </a:r>
            <a:r>
              <a:rPr lang="tr-TR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Mani dininin benimsenmesi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bu dini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halka öğretmek için birçok kitap yazmalarında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matbaanın temelleri sayılan kalıpların kullanılmasında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tr-TR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tapınaklar gibi mimari eserler yapmalarında </a:t>
            </a:r>
            <a:r>
              <a:rPr lang="tr-T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etken olmuştur </a:t>
            </a:r>
            <a:r>
              <a:rPr lang="tr-TR" sz="1800" dirty="0"/>
              <a:t/>
            </a:r>
            <a:br>
              <a:rPr lang="tr-TR" sz="1800" dirty="0"/>
            </a:br>
            <a:endParaRPr lang="tr-TR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02693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  <p:sndAc>
          <p:stSnd>
            <p:snd r:embed="rId3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6883" y="321176"/>
            <a:ext cx="7174247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374" r="-3" b="-3"/>
          <a:stretch/>
        </p:blipFill>
        <p:spPr>
          <a:xfrm>
            <a:off x="7829551" y="2828925"/>
            <a:ext cx="4042410" cy="338899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70" b="7923"/>
          <a:stretch/>
        </p:blipFill>
        <p:spPr>
          <a:xfrm>
            <a:off x="7829551" y="306909"/>
            <a:ext cx="4042409" cy="2286000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1515" y="1439056"/>
            <a:ext cx="6204984" cy="4309623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Bağa Tarkan döneminde</a:t>
            </a:r>
            <a:r>
              <a:rPr lang="tr-TR" dirty="0"/>
              <a:t>, </a:t>
            </a:r>
            <a:r>
              <a:rPr lang="tr-TR" dirty="0">
                <a:solidFill>
                  <a:srgbClr val="FF0000"/>
                </a:solidFill>
              </a:rPr>
              <a:t>devlet açlık</a:t>
            </a:r>
            <a:r>
              <a:rPr lang="tr-TR" dirty="0"/>
              <a:t>, </a:t>
            </a:r>
            <a:r>
              <a:rPr lang="tr-TR" dirty="0">
                <a:solidFill>
                  <a:srgbClr val="FF0000"/>
                </a:solidFill>
              </a:rPr>
              <a:t>kıtlık</a:t>
            </a:r>
            <a:r>
              <a:rPr lang="tr-TR" dirty="0"/>
              <a:t> ve </a:t>
            </a:r>
            <a:r>
              <a:rPr lang="tr-TR" dirty="0">
                <a:solidFill>
                  <a:srgbClr val="00B050"/>
                </a:solidFill>
              </a:rPr>
              <a:t>salgın hastalıklar yüzünden </a:t>
            </a:r>
            <a:r>
              <a:rPr lang="tr-TR" dirty="0"/>
              <a:t>karışıklık içine düşmüştü. Bundan yararlanan </a:t>
            </a:r>
            <a:r>
              <a:rPr lang="tr-TR" dirty="0">
                <a:solidFill>
                  <a:srgbClr val="FF0000"/>
                </a:solidFill>
              </a:rPr>
              <a:t>Kırgızlar</a:t>
            </a:r>
            <a:r>
              <a:rPr lang="tr-TR" dirty="0"/>
              <a:t>, </a:t>
            </a:r>
            <a:r>
              <a:rPr lang="tr-TR" dirty="0">
                <a:solidFill>
                  <a:srgbClr val="FF0000"/>
                </a:solidFill>
              </a:rPr>
              <a:t>840 yılında Uygur Devleti'ne son verdiler.</a:t>
            </a:r>
            <a:r>
              <a:rPr lang="tr-TR" dirty="0"/>
              <a:t> Uygurların bir çoğu </a:t>
            </a:r>
            <a:r>
              <a:rPr lang="tr-TR" dirty="0">
                <a:solidFill>
                  <a:srgbClr val="FF0000"/>
                </a:solidFill>
              </a:rPr>
              <a:t>Karluk ülkesine</a:t>
            </a:r>
            <a:r>
              <a:rPr lang="tr-TR" dirty="0"/>
              <a:t>, </a:t>
            </a:r>
            <a:r>
              <a:rPr lang="tr-TR" dirty="0">
                <a:solidFill>
                  <a:srgbClr val="FF0000"/>
                </a:solidFill>
              </a:rPr>
              <a:t>Çin'in kuzeyine</a:t>
            </a:r>
            <a:r>
              <a:rPr lang="tr-TR" dirty="0"/>
              <a:t>, </a:t>
            </a:r>
            <a:r>
              <a:rPr lang="tr-TR" dirty="0" err="1">
                <a:solidFill>
                  <a:srgbClr val="FF0000"/>
                </a:solidFill>
              </a:rPr>
              <a:t>Beşbalık</a:t>
            </a:r>
            <a:r>
              <a:rPr lang="tr-TR" dirty="0">
                <a:solidFill>
                  <a:srgbClr val="FF0000"/>
                </a:solidFill>
              </a:rPr>
              <a:t> ve </a:t>
            </a:r>
            <a:r>
              <a:rPr lang="tr-TR" dirty="0" err="1">
                <a:solidFill>
                  <a:srgbClr val="FF0000"/>
                </a:solidFill>
              </a:rPr>
              <a:t>Turfan'a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giderek yeni </a:t>
            </a:r>
            <a:r>
              <a:rPr lang="tr-TR" dirty="0">
                <a:solidFill>
                  <a:srgbClr val="00B0F0"/>
                </a:solidFill>
              </a:rPr>
              <a:t>devletler kurmuşlardır</a:t>
            </a:r>
            <a:r>
              <a:rPr lang="tr-TR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4160252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  <p:sndAc>
          <p:stSnd>
            <p:snd r:embed="rId5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428406"/>
            <a:ext cx="7751164" cy="3493724"/>
          </a:xfrm>
        </p:spPr>
        <p:txBody>
          <a:bodyPr/>
          <a:lstStyle/>
          <a:p>
            <a:r>
              <a:rPr lang="tr-TR" dirty="0"/>
              <a:t>Uygur Devletinin </a:t>
            </a:r>
            <a:r>
              <a:rPr lang="tr-TR" dirty="0">
                <a:solidFill>
                  <a:srgbClr val="FF0000"/>
                </a:solidFill>
              </a:rPr>
              <a:t>Kırgızlar tarafından yıkılmasından sonra </a:t>
            </a:r>
            <a:r>
              <a:rPr lang="tr-TR" dirty="0"/>
              <a:t>Çin'in </a:t>
            </a:r>
            <a:r>
              <a:rPr lang="tr-TR" dirty="0">
                <a:solidFill>
                  <a:srgbClr val="241C90"/>
                </a:solidFill>
              </a:rPr>
              <a:t>Kuzeyindeki Kansu </a:t>
            </a:r>
            <a:r>
              <a:rPr lang="tr-TR" dirty="0"/>
              <a:t>bölgesine</a:t>
            </a:r>
            <a:br>
              <a:rPr lang="tr-TR" dirty="0"/>
            </a:br>
            <a:r>
              <a:rPr lang="tr-TR" dirty="0"/>
              <a:t>giden </a:t>
            </a:r>
            <a:r>
              <a:rPr lang="tr-TR" dirty="0">
                <a:solidFill>
                  <a:srgbClr val="2148EF"/>
                </a:solidFill>
              </a:rPr>
              <a:t>Uygurlar</a:t>
            </a:r>
            <a:r>
              <a:rPr lang="tr-TR" dirty="0"/>
              <a:t> tarafından kurulmuştur. </a:t>
            </a:r>
            <a:r>
              <a:rPr lang="tr-TR" dirty="0">
                <a:solidFill>
                  <a:srgbClr val="FF0000"/>
                </a:solidFill>
              </a:rPr>
              <a:t>Çin ile ticari ve akrabalık ilişkileri kurdularsa </a:t>
            </a:r>
            <a:r>
              <a:rPr lang="tr-TR" dirty="0"/>
              <a:t>da güçlü bir</a:t>
            </a:r>
            <a:br>
              <a:rPr lang="tr-TR" dirty="0"/>
            </a:br>
            <a:r>
              <a:rPr lang="tr-TR" dirty="0"/>
              <a:t>devlet haline gelememişlerdir. Önce </a:t>
            </a:r>
            <a:r>
              <a:rPr lang="tr-TR" dirty="0" err="1">
                <a:solidFill>
                  <a:srgbClr val="FF0000"/>
                </a:solidFill>
              </a:rPr>
              <a:t>Kitanların</a:t>
            </a:r>
            <a:r>
              <a:rPr lang="tr-TR" dirty="0"/>
              <a:t>,</a:t>
            </a:r>
            <a:br>
              <a:rPr lang="tr-TR" dirty="0"/>
            </a:br>
            <a:r>
              <a:rPr lang="tr-TR" dirty="0"/>
              <a:t>sonra </a:t>
            </a:r>
            <a:r>
              <a:rPr lang="tr-TR" dirty="0" err="1">
                <a:solidFill>
                  <a:srgbClr val="FF0000"/>
                </a:solidFill>
              </a:rPr>
              <a:t>Tangutların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ve nihayet </a:t>
            </a:r>
            <a:r>
              <a:rPr lang="tr-TR" dirty="0">
                <a:solidFill>
                  <a:srgbClr val="FF0000"/>
                </a:solidFill>
              </a:rPr>
              <a:t>Cengiz Han </a:t>
            </a:r>
            <a:r>
              <a:rPr lang="tr-TR" dirty="0"/>
              <a:t>dönemin- de </a:t>
            </a:r>
            <a:r>
              <a:rPr lang="tr-TR" dirty="0">
                <a:solidFill>
                  <a:srgbClr val="FF0000"/>
                </a:solidFill>
              </a:rPr>
              <a:t>Moğolların</a:t>
            </a:r>
            <a:r>
              <a:rPr lang="tr-TR" dirty="0"/>
              <a:t> egemenliği altına girmişlerdir. </a:t>
            </a:r>
            <a:br>
              <a:rPr lang="tr-TR" dirty="0"/>
            </a:b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-374110" y="209385"/>
            <a:ext cx="116017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KANSU UYGUR DEVLETİ </a:t>
            </a:r>
            <a:r>
              <a:rPr lang="tr-TR" sz="5400" b="0" cap="none" spc="0" dirty="0" err="1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SarI</a:t>
            </a:r>
            <a:r>
              <a:rPr lang="tr-TR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lgerian" panose="04020705040A02060702" pitchFamily="82" charset="0"/>
              </a:rPr>
              <a:t> UYGURLAR</a:t>
            </a:r>
            <a:endParaRPr lang="tr-TR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51164" y="2428406"/>
            <a:ext cx="4440836" cy="361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7812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  <p:sndAc>
          <p:stSnd>
            <p:snd r:embed="rId4" name="cashreg.wav"/>
          </p:stSnd>
        </p:sndAc>
      </p:transition>
    </mc:Choice>
    <mc:Fallback>
      <p:transition spd="slow">
        <p:fade/>
        <p:sndAc>
          <p:stSnd>
            <p:snd r:embed="rId2" name="cashreg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ontrol xmlns="http://schemas.microsoft.com/VisualStudio/2011/storyboarding/control">
  <Id Name="9a37d5ab-e926-4367-8e42-ba2e1ed90a92" Revision="1" Stencil="System.MyShapes" StencilVersion="1.0"/>
</Control>
</file>

<file path=customXml/item10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11.xml><?xml version="1.0" encoding="utf-8"?>
<Control xmlns="http://schemas.microsoft.com/VisualStudio/2011/storyboarding/control">
  <Id Name="600d61f4-2d09-42e6-a6db-83e260e051ae" RevisionId="3c9eb7e9-0ea7-4fb5-adc7-dcc81ff0fb36" Stencil="172d6d98-e5c9-42e9-a209-79f7a94bbd38" StencilRevisionId="00000000-0000-0000-0000-000000000000" StencilVersion="0.0"/>
</Control>
</file>

<file path=customXml/item12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13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14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15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16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17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18.xml><?xml version="1.0" encoding="utf-8"?>
<Control xmlns="http://schemas.microsoft.com/VisualStudio/2011/storyboarding/control">
  <Id Name="System.Storyboarding.WindowsApps.WindowsAppsSliderControl" Revision="1" Stencil="System.Storyboarding.WindowsApps" StencilVersion="0.1"/>
</Control>
</file>

<file path=customXml/item19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2.xml><?xml version="1.0" encoding="utf-8"?>
<Control xmlns="http://schemas.microsoft.com/VisualStudio/2011/storyboarding/control">
  <Id Name="600d61f4-2d09-42e6-a6db-83e260e051ae" RevisionId="3c9eb7e9-0ea7-4fb5-adc7-dcc81ff0fb36" Stencil="172d6d98-e5c9-42e9-a209-79f7a94bbd38" StencilRevisionId="00000000-0000-0000-0000-000000000000" StencilVersion="0.0"/>
</Control>
</file>

<file path=customXml/item20.xml><?xml version="1.0" encoding="utf-8"?>
<Control xmlns="http://schemas.microsoft.com/VisualStudio/2011/storyboarding/control">
  <Id Name="System.Storyboarding.Backgrounds.WindowsPhoneLandscape" Revision="1" Stencil="System.Storyboarding.Backgrounds" StencilVersion="0.1"/>
</Control>
</file>

<file path=customXml/item21.xml><?xml version="1.0" encoding="utf-8"?>
<Control xmlns="http://schemas.microsoft.com/VisualStudio/2011/storyboarding/control">
  <Id Name="58e38b81-9cba-42a3-9423-30d277823979" Revision="1" Stencil="System.MyShapes" StencilVersion="1.0"/>
</Control>
</file>

<file path=customXml/item22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23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24.xml><?xml version="1.0" encoding="utf-8"?>
<Control xmlns="http://schemas.microsoft.com/VisualStudio/2011/storyboarding/control">
  <Id Name="System.Storyboarding.WindowsApps.WindowsAppsToggleOn" Revision="1" Stencil="System.Storyboarding.WindowsApps" StencilVersion="0.1"/>
</Control>
</file>

<file path=customXml/item25.xml><?xml version="1.0" encoding="utf-8"?>
<Control xmlns="http://schemas.microsoft.com/VisualStudio/2011/storyboarding/control">
  <Id Name="c0b0d4f2-779d-4751-92f0-12c41ccb1002" Revision="1" Stencil="System.MyShapes" StencilVersion="1.0"/>
</Control>
</file>

<file path=customXml/item26.xml><?xml version="1.0" encoding="utf-8"?>
<Control xmlns="http://schemas.microsoft.com/VisualStudio/2011/storyboarding/control">
  <Id Name="System.Storyboarding.WindowsPhone.Button" Revision="1" Stencil="System.Storyboarding.WindowsPhone" StencilVersion="0.1"/>
</Control>
</file>

<file path=customXml/item27.xml><?xml version="1.0" encoding="utf-8"?>
<Control xmlns="http://schemas.microsoft.com/VisualStudio/2011/storyboarding/control">
  <Id Name="System.Storyboarding.WindowsPhone.Button" Revision="1" Stencil="System.Storyboarding.WindowsPhone" StencilVersion="0.1"/>
</Control>
</file>

<file path=customXml/item28.xml><?xml version="1.0" encoding="utf-8"?>
<Control xmlns="http://schemas.microsoft.com/VisualStudio/2011/storyboarding/control">
  <Id Name="System.Storyboarding.Common.Button" Revision="1" Stencil="System.Storyboarding.Common" StencilVersion="0.1"/>
</Control>
</file>

<file path=customXml/item29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3.xml><?xml version="1.0" encoding="utf-8"?>
<Control xmlns="http://schemas.microsoft.com/VisualStudio/2011/storyboarding/control">
  <Id Name="2af01176-85ee-4929-8d41-a331980c979e" RevisionId="be170569-95d9-41cc-85ac-d2bbd0fbf029" Stencil="172d6d98-e5c9-42e9-a209-79f7a94bbd38" StencilRevisionId="00000000-0000-0000-0000-000000000000" StencilVersion="0.0"/>
</Control>
</file>

<file path=customXml/item30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31.xml><?xml version="1.0" encoding="utf-8"?>
<Control xmlns="http://schemas.microsoft.com/VisualStudio/2011/storyboarding/control">
  <Id Name="600d61f4-2d09-42e6-a6db-83e260e051ae" RevisionId="3c9eb7e9-0ea7-4fb5-adc7-dcc81ff0fb36" Stencil="172d6d98-e5c9-42e9-a209-79f7a94bbd38" StencilRevisionId="00000000-0000-0000-0000-000000000000" StencilVersion="0.0"/>
</Control>
</file>

<file path=customXml/item32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33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34.xml><?xml version="1.0" encoding="utf-8"?>
<Control xmlns="http://schemas.microsoft.com/VisualStudio/2011/storyboarding/control">
  <Id Name="System.Storyboarding.Common.CheckBoxChecked" Revision="1" Stencil="System.Storyboarding.Common" StencilVersion="0.1"/>
</Control>
</file>

<file path=customXml/item35.xml><?xml version="1.0" encoding="utf-8"?>
<Control xmlns="http://schemas.microsoft.com/VisualStudio/2011/storyboarding/control">
  <Id Name="System.Storyboarding.WindowsApps.WindowsAppsProgressBar" Revision="1" Stencil="System.Storyboarding.WindowsApps" StencilVersion="0.1"/>
</Control>
</file>

<file path=customXml/item36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37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38.xml><?xml version="1.0" encoding="utf-8"?>
<Control xmlns="http://schemas.microsoft.com/VisualStudio/2011/storyboarding/control">
  <Id Name="2af01176-85ee-4929-8d41-a331980c979e" RevisionId="be170569-95d9-41cc-85ac-d2bbd0fbf029" Stencil="172d6d98-e5c9-42e9-a209-79f7a94bbd38" StencilRevisionId="00000000-0000-0000-0000-000000000000" StencilVersion="0.0"/>
</Control>
</file>

<file path=customXml/item39.xml><?xml version="1.0" encoding="utf-8"?>
<Control xmlns="http://schemas.microsoft.com/VisualStudio/2011/storyboarding/control">
  <Id Name="System.Storyboarding.WindowsApps.WindowsAppsComboBox" Revision="1" Stencil="System.Storyboarding.WindowsApps" StencilVersion="0.1"/>
</Control>
</file>

<file path=customXml/item4.xml><?xml version="1.0" encoding="utf-8"?>
<Control xmlns="http://schemas.microsoft.com/VisualStudio/2011/storyboarding/control">
  <Id Name="System.Storyboarding.Common.Button" Revision="1" Stencil="System.Storyboarding.Common" StencilVersion="0.1"/>
</Control>
</file>

<file path=customXml/item40.xml><?xml version="1.0" encoding="utf-8"?>
<Control xmlns="http://schemas.microsoft.com/VisualStudio/2011/storyboarding/control">
  <Id Name="System.Storyboarding.WindowsDesktop.Keyboard" Revision="1" Stencil="System.Storyboarding.WindowsDesktop" StencilVersion="0.1"/>
</Control>
</file>

<file path=customXml/item41.xml><?xml version="1.0" encoding="utf-8"?>
<Control xmlns="http://schemas.microsoft.com/VisualStudio/2011/storyboarding/control">
  <Id Name="System.Storyboarding.WindowsApps.WindowsAppsComboBox" Revision="1" Stencil="System.Storyboarding.WindowsApps" StencilVersion="0.1"/>
</Control>
</file>

<file path=customXml/item42.xml><?xml version="1.0" encoding="utf-8"?>
<Control xmlns="http://schemas.microsoft.com/VisualStudio/2011/storyboarding/control">
  <Id Name="System.Storyboarding.Media.WebAd" Revision="1" Stencil="System.Storyboarding.Media" StencilVersion="0.1"/>
</Control>
</file>

<file path=customXml/item43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44.xml><?xml version="1.0" encoding="utf-8"?>
<Control xmlns="http://schemas.microsoft.com/VisualStudio/2011/storyboarding/control">
  <Id Name="System.Storyboarding.Media.WebCam" Revision="1" Stencil="System.Storyboarding.Media" StencilVersion="0.1"/>
</Control>
</file>

<file path=customXml/item45.xml><?xml version="1.0" encoding="utf-8"?>
<Control xmlns="http://schemas.microsoft.com/VisualStudio/2011/storyboarding/control">
  <Id Name="System.Storyboarding.WindowsApps.WindowsAppsButton" Revision="1" Stencil="System.Storyboarding.WindowsApps" StencilVersion="0.1"/>
</Control>
</file>

<file path=customXml/item46.xml><?xml version="1.0" encoding="utf-8"?>
<Control xmlns="http://schemas.microsoft.com/VisualStudio/2011/storyboarding/control">
  <Id Name="c0b0d4f2-779d-4751-92f0-12c41ccb1002" Revision="1" Stencil="System.MyShapes" StencilVersion="1.0"/>
</Control>
</file>

<file path=customXml/item47.xml><?xml version="1.0" encoding="utf-8"?>
<Control xmlns="http://schemas.microsoft.com/VisualStudio/2011/storyboarding/control">
  <Id Name="e163861a-7663-4a08-9555-a751bff3ad3d" RevisionId="c62905f2-bf84-4945-a420-9cb180291ded" Stencil="172d6d98-e5c9-42e9-a209-79f7a94bbd38" StencilRevisionId="00000000-0000-0000-0000-000000000000" StencilVersion="0.0"/>
</Control>
</file>

<file path=customXml/item48.xml><?xml version="1.0" encoding="utf-8"?>
<Control xmlns="http://schemas.microsoft.com/VisualStudio/2011/storyboarding/control">
  <Id Name="System.Storyboarding.Media.WebCam" Revision="1" Stencil="System.Storyboarding.Media" StencilVersion="0.1"/>
</Control>
</file>

<file path=customXml/item49.xml><?xml version="1.0" encoding="utf-8"?>
<Control xmlns="http://schemas.microsoft.com/VisualStudio/2011/storyboarding/control">
  <Id Name="c0b0d4f2-779d-4751-92f0-12c41ccb1002" Revision="1" Stencil="System.MyShapes" StencilVersion="1.0"/>
</Control>
</file>

<file path=customXml/item5.xml><?xml version="1.0" encoding="utf-8"?>
<Control xmlns="http://schemas.microsoft.com/VisualStudio/2011/storyboarding/control">
  <Id Name="System.Storyboarding.Common.Text" Revision="1" Stencil="System.Storyboarding.Common" StencilVersion="0.1"/>
</Control>
</file>

<file path=customXml/item6.xml><?xml version="1.0" encoding="utf-8"?>
<Control xmlns="http://schemas.microsoft.com/VisualStudio/2011/storyboarding/control">
  <Id Name="System.Storyboarding.WindowsAppIcons.Pin" Revision="1" Stencil="System.Storyboarding.WindowsAppIcons" StencilVersion="0.1"/>
</Control>
</file>

<file path=customXml/item7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8.xml><?xml version="1.0" encoding="utf-8"?>
<Control xmlns="http://schemas.microsoft.com/VisualStudio/2011/storyboarding/control">
  <Id Name="System.Storyboarding.WindowsAppIcons.Alert" Revision="1" Stencil="System.Storyboarding.WindowsAppIcons" StencilVersion="0.1"/>
</Control>
</file>

<file path=customXml/item9.xml><?xml version="1.0" encoding="utf-8"?>
<Control xmlns="http://schemas.microsoft.com/VisualStudio/2011/storyboarding/control">
  <Id Name="System.Storyboarding.WindowsAppIcons.Pin" Revision="1" Stencil="System.Storyboarding.WindowsAppIcons" StencilVersion="0.1"/>
</Control>
</file>

<file path=customXml/itemProps1.xml><?xml version="1.0" encoding="utf-8"?>
<ds:datastoreItem xmlns:ds="http://schemas.openxmlformats.org/officeDocument/2006/customXml" ds:itemID="{00FA519D-7B90-4683-B53F-942373C648D2}">
  <ds:schemaRefs>
    <ds:schemaRef ds:uri="http://schemas.microsoft.com/VisualStudio/2011/storyboarding/control"/>
  </ds:schemaRefs>
</ds:datastoreItem>
</file>

<file path=customXml/itemProps10.xml><?xml version="1.0" encoding="utf-8"?>
<ds:datastoreItem xmlns:ds="http://schemas.openxmlformats.org/officeDocument/2006/customXml" ds:itemID="{4038D19A-583D-4BC0-B4A5-CD7466A689B6}">
  <ds:schemaRefs>
    <ds:schemaRef ds:uri="http://schemas.microsoft.com/VisualStudio/2011/storyboarding/control"/>
  </ds:schemaRefs>
</ds:datastoreItem>
</file>

<file path=customXml/itemProps11.xml><?xml version="1.0" encoding="utf-8"?>
<ds:datastoreItem xmlns:ds="http://schemas.openxmlformats.org/officeDocument/2006/customXml" ds:itemID="{956FDC5A-1A26-4207-838B-11DC54746B42}">
  <ds:schemaRefs>
    <ds:schemaRef ds:uri="http://schemas.microsoft.com/VisualStudio/2011/storyboarding/control"/>
  </ds:schemaRefs>
</ds:datastoreItem>
</file>

<file path=customXml/itemProps12.xml><?xml version="1.0" encoding="utf-8"?>
<ds:datastoreItem xmlns:ds="http://schemas.openxmlformats.org/officeDocument/2006/customXml" ds:itemID="{81AA6FA3-01B5-4E5E-ABDC-03BF63EE7E41}">
  <ds:schemaRefs>
    <ds:schemaRef ds:uri="http://schemas.microsoft.com/VisualStudio/2011/storyboarding/control"/>
  </ds:schemaRefs>
</ds:datastoreItem>
</file>

<file path=customXml/itemProps13.xml><?xml version="1.0" encoding="utf-8"?>
<ds:datastoreItem xmlns:ds="http://schemas.openxmlformats.org/officeDocument/2006/customXml" ds:itemID="{5CD859E1-BA55-402C-90BF-E3804484C01E}">
  <ds:schemaRefs>
    <ds:schemaRef ds:uri="http://schemas.microsoft.com/VisualStudio/2011/storyboarding/control"/>
  </ds:schemaRefs>
</ds:datastoreItem>
</file>

<file path=customXml/itemProps14.xml><?xml version="1.0" encoding="utf-8"?>
<ds:datastoreItem xmlns:ds="http://schemas.openxmlformats.org/officeDocument/2006/customXml" ds:itemID="{08D31011-54B7-464D-A1F0-FCC5B0DAAE8E}">
  <ds:schemaRefs>
    <ds:schemaRef ds:uri="http://schemas.microsoft.com/VisualStudio/2011/storyboarding/control"/>
  </ds:schemaRefs>
</ds:datastoreItem>
</file>

<file path=customXml/itemProps15.xml><?xml version="1.0" encoding="utf-8"?>
<ds:datastoreItem xmlns:ds="http://schemas.openxmlformats.org/officeDocument/2006/customXml" ds:itemID="{269B6728-5B2F-49F2-BF4B-9C26FC0992F6}">
  <ds:schemaRefs>
    <ds:schemaRef ds:uri="http://schemas.microsoft.com/VisualStudio/2011/storyboarding/control"/>
  </ds:schemaRefs>
</ds:datastoreItem>
</file>

<file path=customXml/itemProps16.xml><?xml version="1.0" encoding="utf-8"?>
<ds:datastoreItem xmlns:ds="http://schemas.openxmlformats.org/officeDocument/2006/customXml" ds:itemID="{08950D69-D55B-40EA-B1A8-A8F12C7BA8B1}">
  <ds:schemaRefs>
    <ds:schemaRef ds:uri="http://schemas.microsoft.com/VisualStudio/2011/storyboarding/control"/>
  </ds:schemaRefs>
</ds:datastoreItem>
</file>

<file path=customXml/itemProps17.xml><?xml version="1.0" encoding="utf-8"?>
<ds:datastoreItem xmlns:ds="http://schemas.openxmlformats.org/officeDocument/2006/customXml" ds:itemID="{2A09A9FF-1D28-4454-8812-EE20C71EAB91}">
  <ds:schemaRefs>
    <ds:schemaRef ds:uri="http://schemas.microsoft.com/VisualStudio/2011/storyboarding/control"/>
  </ds:schemaRefs>
</ds:datastoreItem>
</file>

<file path=customXml/itemProps18.xml><?xml version="1.0" encoding="utf-8"?>
<ds:datastoreItem xmlns:ds="http://schemas.openxmlformats.org/officeDocument/2006/customXml" ds:itemID="{F1A343ED-2BB7-41D5-BD0C-F9AAA3492DAD}">
  <ds:schemaRefs>
    <ds:schemaRef ds:uri="http://schemas.microsoft.com/VisualStudio/2011/storyboarding/control"/>
  </ds:schemaRefs>
</ds:datastoreItem>
</file>

<file path=customXml/itemProps19.xml><?xml version="1.0" encoding="utf-8"?>
<ds:datastoreItem xmlns:ds="http://schemas.openxmlformats.org/officeDocument/2006/customXml" ds:itemID="{1C7A8255-6425-41A0-B2DF-284E636365D0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0424C796-CEEE-4DDF-97C1-CD83DE043BA9}">
  <ds:schemaRefs>
    <ds:schemaRef ds:uri="http://schemas.microsoft.com/VisualStudio/2011/storyboarding/control"/>
  </ds:schemaRefs>
</ds:datastoreItem>
</file>

<file path=customXml/itemProps20.xml><?xml version="1.0" encoding="utf-8"?>
<ds:datastoreItem xmlns:ds="http://schemas.openxmlformats.org/officeDocument/2006/customXml" ds:itemID="{75AEC1F7-E342-48CE-907D-E788AEB93987}">
  <ds:schemaRefs>
    <ds:schemaRef ds:uri="http://schemas.microsoft.com/VisualStudio/2011/storyboarding/control"/>
  </ds:schemaRefs>
</ds:datastoreItem>
</file>

<file path=customXml/itemProps21.xml><?xml version="1.0" encoding="utf-8"?>
<ds:datastoreItem xmlns:ds="http://schemas.openxmlformats.org/officeDocument/2006/customXml" ds:itemID="{689FBCD5-2152-4D44-A421-D2543ED8A626}">
  <ds:schemaRefs>
    <ds:schemaRef ds:uri="http://schemas.microsoft.com/VisualStudio/2011/storyboarding/control"/>
  </ds:schemaRefs>
</ds:datastoreItem>
</file>

<file path=customXml/itemProps22.xml><?xml version="1.0" encoding="utf-8"?>
<ds:datastoreItem xmlns:ds="http://schemas.openxmlformats.org/officeDocument/2006/customXml" ds:itemID="{5A20A502-7E22-4B95-9E02-69F98698BBCF}">
  <ds:schemaRefs>
    <ds:schemaRef ds:uri="http://schemas.microsoft.com/VisualStudio/2011/storyboarding/control"/>
  </ds:schemaRefs>
</ds:datastoreItem>
</file>

<file path=customXml/itemProps23.xml><?xml version="1.0" encoding="utf-8"?>
<ds:datastoreItem xmlns:ds="http://schemas.openxmlformats.org/officeDocument/2006/customXml" ds:itemID="{6F081399-3C3E-4A61-B657-69A351F10F60}">
  <ds:schemaRefs>
    <ds:schemaRef ds:uri="http://schemas.microsoft.com/VisualStudio/2011/storyboarding/control"/>
  </ds:schemaRefs>
</ds:datastoreItem>
</file>

<file path=customXml/itemProps24.xml><?xml version="1.0" encoding="utf-8"?>
<ds:datastoreItem xmlns:ds="http://schemas.openxmlformats.org/officeDocument/2006/customXml" ds:itemID="{0E392B2B-F132-4E40-9090-D8111C38191E}">
  <ds:schemaRefs>
    <ds:schemaRef ds:uri="http://schemas.microsoft.com/VisualStudio/2011/storyboarding/control"/>
  </ds:schemaRefs>
</ds:datastoreItem>
</file>

<file path=customXml/itemProps25.xml><?xml version="1.0" encoding="utf-8"?>
<ds:datastoreItem xmlns:ds="http://schemas.openxmlformats.org/officeDocument/2006/customXml" ds:itemID="{22D07D02-74B2-4B68-B5FF-6881EE4B0AFB}">
  <ds:schemaRefs>
    <ds:schemaRef ds:uri="http://schemas.microsoft.com/VisualStudio/2011/storyboarding/control"/>
  </ds:schemaRefs>
</ds:datastoreItem>
</file>

<file path=customXml/itemProps26.xml><?xml version="1.0" encoding="utf-8"?>
<ds:datastoreItem xmlns:ds="http://schemas.openxmlformats.org/officeDocument/2006/customXml" ds:itemID="{1CB359BD-8ADF-473F-9CF7-190C6070FE16}">
  <ds:schemaRefs>
    <ds:schemaRef ds:uri="http://schemas.microsoft.com/VisualStudio/2011/storyboarding/control"/>
  </ds:schemaRefs>
</ds:datastoreItem>
</file>

<file path=customXml/itemProps27.xml><?xml version="1.0" encoding="utf-8"?>
<ds:datastoreItem xmlns:ds="http://schemas.openxmlformats.org/officeDocument/2006/customXml" ds:itemID="{A5AD80A7-2244-429F-AF26-D574D1DB5BF6}">
  <ds:schemaRefs>
    <ds:schemaRef ds:uri="http://schemas.microsoft.com/VisualStudio/2011/storyboarding/control"/>
  </ds:schemaRefs>
</ds:datastoreItem>
</file>

<file path=customXml/itemProps28.xml><?xml version="1.0" encoding="utf-8"?>
<ds:datastoreItem xmlns:ds="http://schemas.openxmlformats.org/officeDocument/2006/customXml" ds:itemID="{CADB517B-7AE6-4C05-9768-892F949588FD}">
  <ds:schemaRefs>
    <ds:schemaRef ds:uri="http://schemas.microsoft.com/VisualStudio/2011/storyboarding/control"/>
  </ds:schemaRefs>
</ds:datastoreItem>
</file>

<file path=customXml/itemProps29.xml><?xml version="1.0" encoding="utf-8"?>
<ds:datastoreItem xmlns:ds="http://schemas.openxmlformats.org/officeDocument/2006/customXml" ds:itemID="{775B2AB4-E67E-4DF8-9744-E6B8DC977199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AF0A1625-DDA8-4A57-9128-70B7F3EF17BA}">
  <ds:schemaRefs>
    <ds:schemaRef ds:uri="http://schemas.microsoft.com/VisualStudio/2011/storyboarding/control"/>
  </ds:schemaRefs>
</ds:datastoreItem>
</file>

<file path=customXml/itemProps30.xml><?xml version="1.0" encoding="utf-8"?>
<ds:datastoreItem xmlns:ds="http://schemas.openxmlformats.org/officeDocument/2006/customXml" ds:itemID="{57821507-1D80-40C5-A649-F502D9736DB6}">
  <ds:schemaRefs>
    <ds:schemaRef ds:uri="http://schemas.microsoft.com/VisualStudio/2011/storyboarding/control"/>
  </ds:schemaRefs>
</ds:datastoreItem>
</file>

<file path=customXml/itemProps31.xml><?xml version="1.0" encoding="utf-8"?>
<ds:datastoreItem xmlns:ds="http://schemas.openxmlformats.org/officeDocument/2006/customXml" ds:itemID="{0B9436FD-4551-4C36-B20B-558DDF9110E0}">
  <ds:schemaRefs>
    <ds:schemaRef ds:uri="http://schemas.microsoft.com/VisualStudio/2011/storyboarding/control"/>
  </ds:schemaRefs>
</ds:datastoreItem>
</file>

<file path=customXml/itemProps32.xml><?xml version="1.0" encoding="utf-8"?>
<ds:datastoreItem xmlns:ds="http://schemas.openxmlformats.org/officeDocument/2006/customXml" ds:itemID="{547BA297-ED28-4300-BF49-43D77FFC6497}">
  <ds:schemaRefs>
    <ds:schemaRef ds:uri="http://schemas.microsoft.com/VisualStudio/2011/storyboarding/control"/>
  </ds:schemaRefs>
</ds:datastoreItem>
</file>

<file path=customXml/itemProps33.xml><?xml version="1.0" encoding="utf-8"?>
<ds:datastoreItem xmlns:ds="http://schemas.openxmlformats.org/officeDocument/2006/customXml" ds:itemID="{60B0BBCA-B65D-4451-ADDF-9BAE71998E2F}">
  <ds:schemaRefs>
    <ds:schemaRef ds:uri="http://schemas.microsoft.com/VisualStudio/2011/storyboarding/control"/>
  </ds:schemaRefs>
</ds:datastoreItem>
</file>

<file path=customXml/itemProps34.xml><?xml version="1.0" encoding="utf-8"?>
<ds:datastoreItem xmlns:ds="http://schemas.openxmlformats.org/officeDocument/2006/customXml" ds:itemID="{49A3C5BD-5A97-4EC7-90DD-9A38CD32ED08}">
  <ds:schemaRefs>
    <ds:schemaRef ds:uri="http://schemas.microsoft.com/VisualStudio/2011/storyboarding/control"/>
  </ds:schemaRefs>
</ds:datastoreItem>
</file>

<file path=customXml/itemProps35.xml><?xml version="1.0" encoding="utf-8"?>
<ds:datastoreItem xmlns:ds="http://schemas.openxmlformats.org/officeDocument/2006/customXml" ds:itemID="{977EA107-D7F9-46AF-8FFE-AE0B70AA1C54}">
  <ds:schemaRefs>
    <ds:schemaRef ds:uri="http://schemas.microsoft.com/VisualStudio/2011/storyboarding/control"/>
  </ds:schemaRefs>
</ds:datastoreItem>
</file>

<file path=customXml/itemProps36.xml><?xml version="1.0" encoding="utf-8"?>
<ds:datastoreItem xmlns:ds="http://schemas.openxmlformats.org/officeDocument/2006/customXml" ds:itemID="{E5E0A441-721F-46CC-AB79-686B96CC0863}">
  <ds:schemaRefs>
    <ds:schemaRef ds:uri="http://schemas.microsoft.com/VisualStudio/2011/storyboarding/control"/>
  </ds:schemaRefs>
</ds:datastoreItem>
</file>

<file path=customXml/itemProps37.xml><?xml version="1.0" encoding="utf-8"?>
<ds:datastoreItem xmlns:ds="http://schemas.openxmlformats.org/officeDocument/2006/customXml" ds:itemID="{33CC43AD-7AF6-4992-8F1F-B61DA0D16598}">
  <ds:schemaRefs>
    <ds:schemaRef ds:uri="http://schemas.microsoft.com/VisualStudio/2011/storyboarding/control"/>
  </ds:schemaRefs>
</ds:datastoreItem>
</file>

<file path=customXml/itemProps38.xml><?xml version="1.0" encoding="utf-8"?>
<ds:datastoreItem xmlns:ds="http://schemas.openxmlformats.org/officeDocument/2006/customXml" ds:itemID="{BBDC8779-C5F1-4AB1-B6BF-F835DEB33D01}">
  <ds:schemaRefs>
    <ds:schemaRef ds:uri="http://schemas.microsoft.com/VisualStudio/2011/storyboarding/control"/>
  </ds:schemaRefs>
</ds:datastoreItem>
</file>

<file path=customXml/itemProps39.xml><?xml version="1.0" encoding="utf-8"?>
<ds:datastoreItem xmlns:ds="http://schemas.openxmlformats.org/officeDocument/2006/customXml" ds:itemID="{BF6E134E-8BBE-404C-B2BA-47417867C314}">
  <ds:schemaRefs>
    <ds:schemaRef ds:uri="http://schemas.microsoft.com/VisualStudio/2011/storyboarding/control"/>
  </ds:schemaRefs>
</ds:datastoreItem>
</file>

<file path=customXml/itemProps4.xml><?xml version="1.0" encoding="utf-8"?>
<ds:datastoreItem xmlns:ds="http://schemas.openxmlformats.org/officeDocument/2006/customXml" ds:itemID="{1AD26E81-A712-4971-B8DF-4CF0164E6FA6}">
  <ds:schemaRefs>
    <ds:schemaRef ds:uri="http://schemas.microsoft.com/VisualStudio/2011/storyboarding/control"/>
  </ds:schemaRefs>
</ds:datastoreItem>
</file>

<file path=customXml/itemProps40.xml><?xml version="1.0" encoding="utf-8"?>
<ds:datastoreItem xmlns:ds="http://schemas.openxmlformats.org/officeDocument/2006/customXml" ds:itemID="{8078D88E-E5ED-4DAB-9CD6-84D1B1FB6216}">
  <ds:schemaRefs>
    <ds:schemaRef ds:uri="http://schemas.microsoft.com/VisualStudio/2011/storyboarding/control"/>
  </ds:schemaRefs>
</ds:datastoreItem>
</file>

<file path=customXml/itemProps41.xml><?xml version="1.0" encoding="utf-8"?>
<ds:datastoreItem xmlns:ds="http://schemas.openxmlformats.org/officeDocument/2006/customXml" ds:itemID="{CBFB4470-692E-4D18-A553-032E777B66AE}">
  <ds:schemaRefs>
    <ds:schemaRef ds:uri="http://schemas.microsoft.com/VisualStudio/2011/storyboarding/control"/>
  </ds:schemaRefs>
</ds:datastoreItem>
</file>

<file path=customXml/itemProps42.xml><?xml version="1.0" encoding="utf-8"?>
<ds:datastoreItem xmlns:ds="http://schemas.openxmlformats.org/officeDocument/2006/customXml" ds:itemID="{40C0EFF5-21F1-4D8A-B572-F9FC73A0FA1A}">
  <ds:schemaRefs>
    <ds:schemaRef ds:uri="http://schemas.microsoft.com/VisualStudio/2011/storyboarding/control"/>
  </ds:schemaRefs>
</ds:datastoreItem>
</file>

<file path=customXml/itemProps43.xml><?xml version="1.0" encoding="utf-8"?>
<ds:datastoreItem xmlns:ds="http://schemas.openxmlformats.org/officeDocument/2006/customXml" ds:itemID="{3358F852-0488-4C9B-BA24-0E2B0A4C55C3}">
  <ds:schemaRefs>
    <ds:schemaRef ds:uri="http://schemas.microsoft.com/VisualStudio/2011/storyboarding/control"/>
  </ds:schemaRefs>
</ds:datastoreItem>
</file>

<file path=customXml/itemProps44.xml><?xml version="1.0" encoding="utf-8"?>
<ds:datastoreItem xmlns:ds="http://schemas.openxmlformats.org/officeDocument/2006/customXml" ds:itemID="{35D15057-C9FA-4780-8F39-7E7188A8728B}">
  <ds:schemaRefs>
    <ds:schemaRef ds:uri="http://schemas.microsoft.com/VisualStudio/2011/storyboarding/control"/>
  </ds:schemaRefs>
</ds:datastoreItem>
</file>

<file path=customXml/itemProps45.xml><?xml version="1.0" encoding="utf-8"?>
<ds:datastoreItem xmlns:ds="http://schemas.openxmlformats.org/officeDocument/2006/customXml" ds:itemID="{230731BA-E372-4D98-84A2-663D52A56057}">
  <ds:schemaRefs>
    <ds:schemaRef ds:uri="http://schemas.microsoft.com/VisualStudio/2011/storyboarding/control"/>
  </ds:schemaRefs>
</ds:datastoreItem>
</file>

<file path=customXml/itemProps46.xml><?xml version="1.0" encoding="utf-8"?>
<ds:datastoreItem xmlns:ds="http://schemas.openxmlformats.org/officeDocument/2006/customXml" ds:itemID="{F9096010-30A9-4345-9DC0-3976A2B1220A}">
  <ds:schemaRefs>
    <ds:schemaRef ds:uri="http://schemas.microsoft.com/VisualStudio/2011/storyboarding/control"/>
  </ds:schemaRefs>
</ds:datastoreItem>
</file>

<file path=customXml/itemProps47.xml><?xml version="1.0" encoding="utf-8"?>
<ds:datastoreItem xmlns:ds="http://schemas.openxmlformats.org/officeDocument/2006/customXml" ds:itemID="{4A07E78F-131E-4F25-9A23-618ACAAC3FF1}">
  <ds:schemaRefs>
    <ds:schemaRef ds:uri="http://schemas.microsoft.com/VisualStudio/2011/storyboarding/control"/>
  </ds:schemaRefs>
</ds:datastoreItem>
</file>

<file path=customXml/itemProps48.xml><?xml version="1.0" encoding="utf-8"?>
<ds:datastoreItem xmlns:ds="http://schemas.openxmlformats.org/officeDocument/2006/customXml" ds:itemID="{B65FBE0A-824E-48AB-BA93-B1ADCB07AEBD}">
  <ds:schemaRefs>
    <ds:schemaRef ds:uri="http://schemas.microsoft.com/VisualStudio/2011/storyboarding/control"/>
  </ds:schemaRefs>
</ds:datastoreItem>
</file>

<file path=customXml/itemProps49.xml><?xml version="1.0" encoding="utf-8"?>
<ds:datastoreItem xmlns:ds="http://schemas.openxmlformats.org/officeDocument/2006/customXml" ds:itemID="{7CDCD0EA-7D41-41DA-8C6F-62BD83DCCAE6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C5141581-0C40-4202-A8DF-784D9CC80384}">
  <ds:schemaRefs>
    <ds:schemaRef ds:uri="http://schemas.microsoft.com/VisualStudio/2011/storyboarding/control"/>
  </ds:schemaRefs>
</ds:datastoreItem>
</file>

<file path=customXml/itemProps6.xml><?xml version="1.0" encoding="utf-8"?>
<ds:datastoreItem xmlns:ds="http://schemas.openxmlformats.org/officeDocument/2006/customXml" ds:itemID="{9AC566A4-1845-41DE-9D02-1B8CEAC27E94}">
  <ds:schemaRefs>
    <ds:schemaRef ds:uri="http://schemas.microsoft.com/VisualStudio/2011/storyboarding/control"/>
  </ds:schemaRefs>
</ds:datastoreItem>
</file>

<file path=customXml/itemProps7.xml><?xml version="1.0" encoding="utf-8"?>
<ds:datastoreItem xmlns:ds="http://schemas.openxmlformats.org/officeDocument/2006/customXml" ds:itemID="{A6549292-026B-464C-800F-5A1A7D2904D6}">
  <ds:schemaRefs>
    <ds:schemaRef ds:uri="http://schemas.microsoft.com/VisualStudio/2011/storyboarding/control"/>
  </ds:schemaRefs>
</ds:datastoreItem>
</file>

<file path=customXml/itemProps8.xml><?xml version="1.0" encoding="utf-8"?>
<ds:datastoreItem xmlns:ds="http://schemas.openxmlformats.org/officeDocument/2006/customXml" ds:itemID="{D521175E-D9AB-4C01-98B3-EAAA5876ACE3}">
  <ds:schemaRefs>
    <ds:schemaRef ds:uri="http://schemas.microsoft.com/VisualStudio/2011/storyboarding/control"/>
  </ds:schemaRefs>
</ds:datastoreItem>
</file>

<file path=customXml/itemProps9.xml><?xml version="1.0" encoding="utf-8"?>
<ds:datastoreItem xmlns:ds="http://schemas.openxmlformats.org/officeDocument/2006/customXml" ds:itemID="{25EB1342-3A31-47EF-9FC0-B9F3A40F72AE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1433</Words>
  <PresentationFormat>Özel</PresentationFormat>
  <Paragraphs>145</Paragraphs>
  <Slides>33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4" baseType="lpstr">
      <vt:lpstr>Office Teması</vt:lpstr>
      <vt:lpstr>Slayt 1</vt:lpstr>
      <vt:lpstr>Slayt 2</vt:lpstr>
      <vt:lpstr>Slayt 3</vt:lpstr>
      <vt:lpstr>3.Ünite  Ilk Turk Devletleri</vt:lpstr>
      <vt:lpstr>ORTA ASYADA KURULAN ILK TURK DEVLETLERI      </vt:lpstr>
      <vt:lpstr>Slayt 6</vt:lpstr>
      <vt:lpstr>Slayt 7</vt:lpstr>
      <vt:lpstr>Slayt 8</vt:lpstr>
      <vt:lpstr>Slayt 9</vt:lpstr>
      <vt:lpstr>Turfan (Doğu Türkistan) Uygur Devleti:  </vt:lpstr>
      <vt:lpstr>Slayt 11</vt:lpstr>
      <vt:lpstr>KAVİMLER GÖÇÜ</vt:lpstr>
      <vt:lpstr>KAVİMLER GÖÇÜNÜN SONUÇLARI</vt:lpstr>
      <vt:lpstr>Feodalizm</vt:lpstr>
      <vt:lpstr>AVRUPA HUN DEVLETİ</vt:lpstr>
      <vt:lpstr>ATİLLA DÖNEMİ DOĞU ROMA  İLİŞKİSİ</vt:lpstr>
      <vt:lpstr>Balkan Seferleri</vt:lpstr>
      <vt:lpstr>BatI Roma ile iliŞkiler</vt:lpstr>
      <vt:lpstr>HUNLARIN AVRUPAYA ETKİLERİ</vt:lpstr>
      <vt:lpstr>ASYA HUN DEVLETI  </vt:lpstr>
      <vt:lpstr>Slayt 21</vt:lpstr>
      <vt:lpstr>METE DÖNEMİ( MÖ 209 - 174) </vt:lpstr>
      <vt:lpstr>Slayt 23</vt:lpstr>
      <vt:lpstr>Slayt 24</vt:lpstr>
      <vt:lpstr>HUN UYGARLIĞI</vt:lpstr>
      <vt:lpstr>Slayt 26</vt:lpstr>
      <vt:lpstr>I.KÖK TÜRK DEVLETİ</vt:lpstr>
      <vt:lpstr>BUMİN KAĞAN DÖNEMİ</vt:lpstr>
      <vt:lpstr>MUKAN KAĞAN DÖNEMİ</vt:lpstr>
      <vt:lpstr>TAPO KAĞAN DÖNEMİ</vt:lpstr>
      <vt:lpstr>KÜRŞAT AYAKLANMASI </vt:lpstr>
      <vt:lpstr>II.KÖKTÜRK DEVLETİ</vt:lpstr>
      <vt:lpstr>Slayt 33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2016-12-13T14:43:00Z</dcterms:created>
  <dcterms:modified xsi:type="dcterms:W3CDTF">2016-12-25T15:28:08Z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