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>
        <p:scale>
          <a:sx n="66" d="100"/>
          <a:sy n="66" d="100"/>
        </p:scale>
        <p:origin x="-1182" y="-6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0681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0727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4557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2251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853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5666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33142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4800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32186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768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07962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D4624-F724-41DE-B6A5-5CF4440E27E0}" type="datetimeFigureOut">
              <a:rPr lang="tr-TR" smtClean="0"/>
              <a:pPr/>
              <a:t>16.12.2016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2D08C-5951-4CAA-93DA-E3D10ED4133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849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hyagungor.net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152400"/>
            <a:ext cx="12192000" cy="68580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4800" y="304800"/>
            <a:ext cx="12192000" cy="6858000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5646057" y="1640114"/>
            <a:ext cx="56025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9.SINIF TARİH </a:t>
            </a:r>
          </a:p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DERS NOTLARI</a:t>
            </a:r>
          </a:p>
          <a:p>
            <a:pPr algn="ctr"/>
            <a:r>
              <a:rPr lang="tr-TR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GİRİŞ </a:t>
            </a:r>
            <a:endParaRPr lang="tr-TR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974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50800" y="0"/>
            <a:ext cx="12192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000" b="1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Tarih Bilimine Giriş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/>
            <a:r>
              <a:rPr lang="tr-TR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Tarihin </a:t>
            </a:r>
            <a:r>
              <a:rPr lang="tr-TR" sz="2000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Tanımı:</a:t>
            </a:r>
            <a:r>
              <a:rPr lang="tr-TR" sz="20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Geçmişte</a:t>
            </a: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meydana gelen yahyagungor.net olayları (siyasi, sosyal, ekonomik, kültürel ve dini) yer ve zaman göstererek, neden-sonuç ilişkisi içerisinde, belgelere dayanarak, objektif (nesnel) olarak inceleyen sosyal bir bilimdir.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/>
            <a:r>
              <a:rPr lang="tr-TR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Tarihin </a:t>
            </a:r>
            <a:r>
              <a:rPr lang="tr-TR" sz="2000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Konusu:</a:t>
            </a:r>
            <a:r>
              <a:rPr lang="tr-TR" sz="20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İnsan</a:t>
            </a: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topluluklarının, en eski zamanlardan günümüze kadar geçirmiş olduğu </a:t>
            </a:r>
            <a:r>
              <a:rPr lang="tr-TR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siyasal,</a:t>
            </a: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tr-TR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sosyal, ekonomik, kültürel</a:t>
            </a: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ve </a:t>
            </a:r>
            <a:r>
              <a:rPr lang="tr-TR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dini etkinlikler</a:t>
            </a: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dir.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/>
            <a:r>
              <a:rPr lang="tr-TR" sz="2000" b="1" i="0" u="sng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Tarih Öğrenmenin Sağladığı Yararlar:      </a:t>
            </a:r>
            <a:r>
              <a:rPr lang="tr-TR" sz="2000" b="1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     </a:t>
            </a:r>
            <a:r>
              <a:rPr lang="tr-TR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      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-Geçmişte yapılan hataların tekrar edilmemesini sağlar.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-Toplumların karşılaştıkları  sorunlara çözüm bulunmasını kolaylaştırır.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-Milletlerin geleceklerine güvenle bakmalarını sağlar.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-Milletlerin kendi aleyhlerine hazırlanan oyunlara düşmemesini sağlar.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-Vatan ve millet sevgisini artırır.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-Milli birlik ve bütünlük duygusunu geliştirir.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/>
            <a:r>
              <a:rPr lang="tr-TR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Tarihi </a:t>
            </a:r>
            <a:r>
              <a:rPr lang="tr-TR" sz="2000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Olay:</a:t>
            </a:r>
            <a:r>
              <a:rPr lang="tr-TR" sz="20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İnsan</a:t>
            </a: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topluluklarının dini, siyasi, ekonomik ve kültürel alanlarda meydana getirdikleri kısa süreli </a:t>
            </a:r>
            <a:r>
              <a:rPr lang="tr-TR" sz="20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gelişmelerdir.Olayın</a:t>
            </a: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başlangıcı, bitişi ve yeri bellidir.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/>
            <a:r>
              <a:rPr lang="tr-TR" sz="2000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Tarihi </a:t>
            </a:r>
            <a:r>
              <a:rPr lang="tr-TR" sz="2000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Olgu:</a:t>
            </a:r>
            <a:r>
              <a:rPr lang="tr-TR" sz="20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Tarihi</a:t>
            </a:r>
            <a:r>
              <a:rPr lang="tr-TR" sz="20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olayların sonucunda ortaya çıkan uzun süreli gelişmelerdir.</a:t>
            </a:r>
            <a:endParaRPr lang="tr-TR" sz="2000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  <p:sp>
        <p:nvSpPr>
          <p:cNvPr id="6" name="Dikdörtgen 5"/>
          <p:cNvSpPr/>
          <p:nvPr/>
        </p:nvSpPr>
        <p:spPr>
          <a:xfrm rot="10800000" flipV="1">
            <a:off x="522515" y="5321710"/>
            <a:ext cx="104502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Örneğin: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Çanakkale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Savaşı tarihi bir olay, savaş ise bir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olgudur.Malazgirt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Savaşı-olay, Anadolu’nun Türkleşmesi- olgu, Kavimler Göçü-olay, Feodalitenin yaygınlaşması-olgu.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40446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-1" y="0"/>
            <a:ext cx="12119429" cy="701765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231702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0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Tarihi Olayların Özellikleri: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-Tarih, geçmişte meydana gelen olayları inceler.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-Olaylar belli bir yer ve zamanda meydana gelmiştir.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-Olaylar arasında neden-sonuç ilişkisi vardır.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– Olaylar belgelere dayandırılır.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-Tarihi olaylar tekrarlanamaz, deney ve gözlemi yapılamaz.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0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Tarihi Olaylar İncelenirken Uyulması Gereken Kurallar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-Olaylar, neden-sonuç ilişkisi içerisinde incelenmelidir.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-Olayın geçtiği yer ve zaman belirtilmelidir.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-Olayda rolü olan kişilerin katkılarının doğru olarak  yahyagungor.net değerlendirilebilmesi için olayın geçtiği günün şartları göz önünde bulundurulmalıdır.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-Olayın geçtiği yerde araştırma yapılmalıdır.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-Olaylar objektif olarak değerlendirilmelidir.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0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Objektifliğin sağlanması için aşağıdaki şartlara uyulmalıdır: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Open Sans"/>
              </a:rPr>
              <a:t>  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-Olayın üzerinden belli bir süre geçmelidir.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-Olay, meydana geldiği zamanın değer yargıları göz önüne alınarak incelenmeli, günümüzün değer yargıları ile yorumlanmamalıdır.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altLang="tr-TR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-İncelenen olay ile ilgili kaynak taraması yapılmalıdır.</a:t>
            </a:r>
            <a:endParaRPr kumimoji="0" lang="tr-TR" altLang="tr-TR" sz="2000" b="0" i="0" u="none" strike="noStrike" cap="none" normalizeH="0" baseline="0" dirty="0">
              <a:ln>
                <a:noFill/>
              </a:ln>
              <a:solidFill>
                <a:srgbClr val="222222"/>
              </a:solidFill>
              <a:effectLst/>
              <a:latin typeface="Open San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9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endParaRPr kumimoji="0" lang="tr-TR" altLang="tr-TR" sz="23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Open Sans"/>
            </a:endParaRPr>
          </a:p>
        </p:txBody>
      </p:sp>
      <p:pic>
        <p:nvPicPr>
          <p:cNvPr id="1026" name="Picture 2" descr="tarihbilimine giriş konu özet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61828" y="99910"/>
            <a:ext cx="3730171" cy="278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3484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01600" y="116114"/>
            <a:ext cx="118872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b="1" i="0" u="sng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Tarihi olayların ve olguların araştırılması ve değerlendirilmesi sırasında izlenmesi gereken yöntemler: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a.Tarama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(Kaynak Arama):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Olayla ilgili yazılı ve yazısız kaynaklara başvurulur.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Yazılı Kaynaklar: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Kitabeler, şecereler, biyografiler, seyahatnameler, hatıralar, takvimler, dergiler ve gazeteler.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mahkeme kayıtları, resmi veya özel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mektuplar,fermanlar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, paralar, kanunlar,        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Yazısız </a:t>
            </a: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Kaynaklar: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Evler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, kaleler, çeşmeler, heykeller,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resimler,fotoğraflar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, filmler, destanlar, hikaye ve masallar, efsaneler.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Tarihsel verilerin(bilgilerin) zamana, yere ve konuya göre bölümlere ayrılarak düzenlenmesine tasnif denir. Belgeler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sınıflandırılır.</a:t>
            </a: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b.Tasnif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(Sınıflandırma):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Elde edilen verilerin kaynak ve bilgi yönünden yeterli olup olmadığının tespitine Tahlil etme denir. Belgeler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çözümlenir.</a:t>
            </a: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c.Tahlil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(Çözümleme):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d.Tenkit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(Eleştiri):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 Eldeki bilgilerin doğruluk derecesinin,  yahyagungor.net güvenilir kaynaklara göre belirlenmesidir. Belgelerin yanlış olanları ayırt edilir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e.Terkip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(Sentez):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Kaynaklar sınıflandırma, çözümleme ve eleştiri aşamasından geçtikten sonra çalışmaları birleştirmek, bir araya getirmek ve sonuca gitmek işlemine Terkip, sentez yapma, birleştirme denir.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8736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0" y="145144"/>
            <a:ext cx="1185817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b="1" i="0" u="sng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Tarihin Tasnifi </a:t>
            </a:r>
            <a:r>
              <a:rPr lang="tr-TR" b="0" i="0" dirty="0">
                <a:solidFill>
                  <a:srgbClr val="111111"/>
                </a:solidFill>
                <a:effectLst/>
                <a:latin typeface="Roboto"/>
              </a:rPr>
              <a:t/>
            </a:r>
            <a:br>
              <a:rPr lang="tr-TR" b="0" i="0" dirty="0">
                <a:solidFill>
                  <a:srgbClr val="111111"/>
                </a:solidFill>
                <a:effectLst/>
                <a:latin typeface="Roboto"/>
              </a:rPr>
            </a:b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Tarihin araştırılmasında ve öğretiminde kolaylık sağlamak amacıyla tarih zamana, mekana ve konuya göre sınıflandırılır.</a:t>
            </a:r>
            <a:r>
              <a:rPr lang="tr-TR" b="0" i="0" dirty="0">
                <a:solidFill>
                  <a:srgbClr val="111111"/>
                </a:solidFill>
                <a:effectLst/>
                <a:latin typeface="Roboto"/>
              </a:rPr>
              <a:t/>
            </a:r>
            <a:br>
              <a:rPr lang="tr-TR" b="0" i="0" dirty="0">
                <a:solidFill>
                  <a:srgbClr val="111111"/>
                </a:solidFill>
                <a:effectLst/>
                <a:latin typeface="Roboto"/>
              </a:rPr>
            </a:b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a.Zamana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Göre </a:t>
            </a: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Sınıflandırma: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Bu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tasnifte tarih, kronolojik dilimlere , çağlara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bölünmüştür.Örneğin:Tarih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öncesi çağlar(Taş çağı, maden çağı), tarih çağları(İlk Çağ, Orta Çağ, Yeni Çağ, Yakın Çağ).</a:t>
            </a:r>
            <a:r>
              <a:rPr lang="tr-TR" b="0" i="0" dirty="0">
                <a:solidFill>
                  <a:srgbClr val="111111"/>
                </a:solidFill>
                <a:effectLst/>
                <a:latin typeface="Roboto"/>
              </a:rPr>
              <a:t/>
            </a:r>
            <a:br>
              <a:rPr lang="tr-TR" b="0" i="0" dirty="0">
                <a:solidFill>
                  <a:srgbClr val="111111"/>
                </a:solidFill>
                <a:effectLst/>
                <a:latin typeface="Roboto"/>
              </a:rPr>
            </a:b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b.Mekana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Göre </a:t>
            </a: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Sınıflandırma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:Kıtaların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(Asya Tarihi, Avrupa Tarihi vb.) ülkelerin(Türkiye Tarihi, Çin Tarihi vb.) bölgelerin(Ortadoğu Ülkeleri Tarihi, Kafkas Ülkeleri Tarihi vb.) ve şehirlerin tarihi.(İstanbul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Tarihi,Ankara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Tarihi vb.)</a:t>
            </a:r>
            <a:r>
              <a:rPr lang="tr-TR" b="0" i="0" dirty="0">
                <a:solidFill>
                  <a:srgbClr val="111111"/>
                </a:solidFill>
                <a:effectLst/>
                <a:latin typeface="Roboto"/>
              </a:rPr>
              <a:t/>
            </a:r>
            <a:br>
              <a:rPr lang="tr-TR" b="0" i="0" dirty="0">
                <a:solidFill>
                  <a:srgbClr val="111111"/>
                </a:solidFill>
                <a:effectLst/>
                <a:latin typeface="Roboto"/>
              </a:rPr>
            </a:b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c.Konuya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Göre </a:t>
            </a: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Sınıflandırma: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Bu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tasnifte toplumların  siyasi, ekonomik, kültürel, sosyal, sanatsal ve dini tarihleri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incelenebilir.Siyasi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Tarih, Sanat Tarihi, Dinler Tarihi, Hukuk Tarihi vb.</a:t>
            </a:r>
            <a:endParaRPr lang="tr-TR" b="0" i="0" dirty="0">
              <a:solidFill>
                <a:srgbClr val="111111"/>
              </a:solidFill>
              <a:effectLst/>
              <a:latin typeface="Roboto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-1" y="3284465"/>
            <a:ext cx="1204685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b="1" i="0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Zaman ve Takvim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/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Takvimler insanların zaman göstergesi olarak kullandıkları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çizelgelerdir.Toplumların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ihtiyaçlarından dolayı ortaya çıkmışlardır. İlk takvimi bulan ve kullanan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Sümerlerdir.Nil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havzasında yaşayan ve tarımla geçinen Mısırlılar Nil Nehri’nin taşması ve ürünlerinin sular altında kalması üzerine astronomi çalışmaları başlamış, bu çalışma da Miladi Takvimin bulunmasını sağlamıştır.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/>
            <a:r>
              <a:rPr lang="tr-TR" b="0" i="0" dirty="0">
                <a:solidFill>
                  <a:srgbClr val="222222"/>
                </a:solidFill>
                <a:effectLst/>
                <a:latin typeface="Open Sans"/>
              </a:rPr>
              <a:t> </a:t>
            </a:r>
          </a:p>
        </p:txBody>
      </p:sp>
      <p:sp>
        <p:nvSpPr>
          <p:cNvPr id="5" name="Dikdörtgen 4"/>
          <p:cNvSpPr/>
          <p:nvPr/>
        </p:nvSpPr>
        <p:spPr>
          <a:xfrm rot="10800000" flipV="1">
            <a:off x="0" y="4721662"/>
            <a:ext cx="12046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b="1" i="0" u="sng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Takvimler hazırlanış esaslarına göre ikiye ayrılır:</a:t>
            </a:r>
            <a:r>
              <a:rPr lang="tr-TR" b="0" i="0" dirty="0">
                <a:solidFill>
                  <a:srgbClr val="111111"/>
                </a:solidFill>
                <a:effectLst/>
                <a:latin typeface="Roboto"/>
              </a:rPr>
              <a:t/>
            </a:r>
            <a:br>
              <a:rPr lang="tr-TR" b="0" i="0" dirty="0">
                <a:solidFill>
                  <a:srgbClr val="111111"/>
                </a:solidFill>
                <a:effectLst/>
                <a:latin typeface="Roboto"/>
              </a:rPr>
            </a:br>
            <a:endParaRPr lang="tr-TR" b="0" i="0" dirty="0">
              <a:solidFill>
                <a:srgbClr val="111111"/>
              </a:solidFill>
              <a:effectLst/>
              <a:latin typeface="Roboto"/>
            </a:endParaRPr>
          </a:p>
          <a:p>
            <a:pPr algn="just"/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a.Güneş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Yılı Esaslı </a:t>
            </a: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Takvimler: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Dünya’nın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Güneş etrafında bir defa dönmesi sırasında geçen 365 gün 6 saatlik süreyi kapsar.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  <a:p>
            <a:pPr algn="just"/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b.Ay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Yılı Esaslı </a:t>
            </a: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Takvimler: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Ay’ın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Dünya etrafında 12 defa dönmesiyle geçen 354 günlük süreyi kapsar.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440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0" y="58847"/>
            <a:ext cx="12293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b="1" i="0" u="sng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Yazılış Şekillerine Göre Tarih Çeşitleri:</a:t>
            </a:r>
            <a:r>
              <a:rPr lang="tr-TR" b="0" i="0" dirty="0">
                <a:solidFill>
                  <a:srgbClr val="111111"/>
                </a:solidFill>
                <a:effectLst/>
                <a:latin typeface="Roboto"/>
              </a:rPr>
              <a:t/>
            </a:r>
            <a:br>
              <a:rPr lang="tr-TR" b="0" i="0" dirty="0">
                <a:solidFill>
                  <a:srgbClr val="111111"/>
                </a:solidFill>
                <a:effectLst/>
                <a:latin typeface="Roboto"/>
              </a:rPr>
            </a:br>
            <a:endParaRPr lang="tr-TR" b="0" i="0" dirty="0">
              <a:solidFill>
                <a:srgbClr val="111111"/>
              </a:solidFill>
              <a:effectLst/>
              <a:latin typeface="Roboto"/>
            </a:endParaRPr>
          </a:p>
          <a:p>
            <a:pPr algn="just"/>
            <a:r>
              <a:rPr lang="tr-TR" b="1" i="0" u="sng" dirty="0">
                <a:solidFill>
                  <a:srgbClr val="FF0000"/>
                </a:solidFill>
                <a:effectLst/>
                <a:latin typeface="verdana" panose="020B0604030504040204" pitchFamily="34" charset="0"/>
              </a:rPr>
              <a:t>​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1.Hikayeci(Rivayetçi) </a:t>
            </a: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Tarih: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Tarih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yazıcılığının ilk aşaması olan efsanelerle dolu, neden-sonuç ilişkisi üzerinde durmayan masal türündeki tarih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şeklidir.Hikayeci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tarihin ilk temsilcisi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Heredot’tur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</a:t>
            </a:r>
            <a:r>
              <a:rPr lang="tr-TR" b="0" i="0" dirty="0">
                <a:solidFill>
                  <a:srgbClr val="111111"/>
                </a:solidFill>
                <a:effectLst/>
                <a:latin typeface="Roboto"/>
              </a:rPr>
              <a:t/>
            </a:r>
            <a:br>
              <a:rPr lang="tr-TR" b="0" i="0" dirty="0">
                <a:solidFill>
                  <a:srgbClr val="111111"/>
                </a:solidFill>
                <a:effectLst/>
                <a:latin typeface="Roboto"/>
              </a:rPr>
            </a:br>
            <a:endParaRPr lang="tr-TR" b="0" i="0" dirty="0">
              <a:solidFill>
                <a:srgbClr val="111111"/>
              </a:solidFill>
              <a:effectLst/>
              <a:latin typeface="Roboto"/>
            </a:endParaRPr>
          </a:p>
          <a:p>
            <a:pPr algn="just"/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2.Öğretici(Pragmatik-Faydacı) </a:t>
            </a:r>
            <a:r>
              <a:rPr lang="tr-TR" b="1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Tarih: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Geçmiş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olaylardan ders almak, gelecekteki yolu doğru çizebilmek, okuyucuya ahlaki ve milli duygular aşılayabilmek amacıyla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yazılır.Ahlak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ve karakterin geliştirilmesi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amaçlanır.Önemli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olaylar ve kahramanlardan dikkat çekecek  şekilde söz edilir,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duygusaldır.Öğretici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tarihin ilk temsilcisi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Tukidides’tir.Bu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tarzın en önemli eksikliği sadece başarılı olayları ve zaferleri konu edinmiş olmasıdır.19.yüzyıla kadar Avrupa’da bu tür tarih yazımı devam etmiştir.</a:t>
            </a:r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</a:t>
            </a:r>
            <a:r>
              <a:rPr lang="tr-TR" b="0" i="0" dirty="0">
                <a:solidFill>
                  <a:srgbClr val="111111"/>
                </a:solidFill>
                <a:effectLst/>
                <a:latin typeface="Roboto"/>
              </a:rPr>
              <a:t/>
            </a:r>
            <a:br>
              <a:rPr lang="tr-TR" b="0" i="0" dirty="0">
                <a:solidFill>
                  <a:srgbClr val="111111"/>
                </a:solidFill>
                <a:effectLst/>
                <a:latin typeface="Roboto"/>
              </a:rPr>
            </a:br>
            <a:endParaRPr lang="tr-TR" b="0" i="0" dirty="0">
              <a:solidFill>
                <a:srgbClr val="111111"/>
              </a:solidFill>
              <a:effectLst/>
              <a:latin typeface="Roboto"/>
            </a:endParaRPr>
          </a:p>
          <a:p>
            <a:pPr algn="just"/>
            <a:r>
              <a:rPr lang="tr-TR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3.Araştırıcı Tarih: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19. yüzyıldan itibaren gelişmeye başlamış, günümüzde de büyük bir ilerleme sağlanmış tarih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tarzıdır.Neden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-sonuç ilişkisi içerisinde olaylar titizlikle </a:t>
            </a:r>
            <a:r>
              <a:rPr lang="tr-TR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incelenir.Gelecek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 hakkında yorum ve tahminlerde bulunulur.   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0" y="4029164"/>
            <a:ext cx="1219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sz="9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 </a:t>
            </a:r>
            <a:r>
              <a:rPr lang="tr-TR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     </a:t>
            </a:r>
            <a:endParaRPr lang="tr-TR" b="0" i="0" dirty="0">
              <a:solidFill>
                <a:srgbClr val="222222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0540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-1" y="1"/>
            <a:ext cx="1219200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b="1" u="sng" dirty="0">
                <a:solidFill>
                  <a:srgbClr val="FF0000"/>
                </a:solidFill>
                <a:latin typeface="verdana" panose="020B0604030504040204" pitchFamily="34" charset="0"/>
              </a:rPr>
              <a:t>Tarihe Yardımcı Bilimler:  </a:t>
            </a:r>
            <a:r>
              <a:rPr lang="tr-TR" dirty="0">
                <a:solidFill>
                  <a:srgbClr val="111111"/>
                </a:solidFill>
                <a:latin typeface="Roboto"/>
              </a:rPr>
              <a:t/>
            </a:r>
            <a:br>
              <a:rPr lang="tr-TR" dirty="0">
                <a:solidFill>
                  <a:srgbClr val="111111"/>
                </a:solidFill>
                <a:latin typeface="Roboto"/>
              </a:rPr>
            </a:br>
            <a:endParaRPr lang="tr-TR" dirty="0">
              <a:solidFill>
                <a:srgbClr val="111111"/>
              </a:solidFill>
              <a:latin typeface="Roboto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1.Coğrafya: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Yer </a:t>
            </a:r>
            <a:r>
              <a:rPr lang="tr-TR" dirty="0" err="1">
                <a:solidFill>
                  <a:srgbClr val="000000"/>
                </a:solidFill>
                <a:latin typeface="verdana" panose="020B0604030504040204" pitchFamily="34" charset="0"/>
              </a:rPr>
              <a:t>bilimidir.Tarihe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, olayların meydana geldiği yerleri belirlemede yardımcı olur.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2.Arkeoloji: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Kazı </a:t>
            </a:r>
            <a:r>
              <a:rPr lang="tr-TR" dirty="0" err="1">
                <a:solidFill>
                  <a:srgbClr val="000000"/>
                </a:solidFill>
                <a:latin typeface="verdana" panose="020B0604030504040204" pitchFamily="34" charset="0"/>
              </a:rPr>
              <a:t>bilimidir.Daha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 çok yazının kullanılmadığı  yahyagungor.net dönemlerin aydınlatılmasında tarihe yardımcı olur.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3.Antropoloji: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Eski dönemlerde yaşamış insanların ırkî yapılarını  inceleyen bilimdir.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4.Etnografya: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Toplumların örf, âdet ve geleneklerini inceleyen bilim dalıdır.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5.Kronoloji: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Takvim </a:t>
            </a:r>
            <a:r>
              <a:rPr lang="tr-TR" dirty="0" err="1">
                <a:solidFill>
                  <a:srgbClr val="000000"/>
                </a:solidFill>
                <a:latin typeface="verdana" panose="020B0604030504040204" pitchFamily="34" charset="0"/>
              </a:rPr>
              <a:t>bilimidir.Tarihe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, olayların meydana geldiği zamanı belirlemede yardımcı olur.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6.Paleografya: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Eski yazıları inceler.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7.Epigrafya: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Kitabeler </a:t>
            </a:r>
            <a:r>
              <a:rPr lang="tr-TR" dirty="0" err="1">
                <a:solidFill>
                  <a:srgbClr val="000000"/>
                </a:solidFill>
                <a:latin typeface="verdana" panose="020B0604030504040204" pitchFamily="34" charset="0"/>
              </a:rPr>
              <a:t>bilimidir.Anıt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, mezar taşları ve kitabeleri inceler.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8.Sosyoloji: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İnsan topluluklarının yaşayışlarını, meydana getirdikleri kurumları ve bu kurumların toplumsal yaşama etkilerini inceler.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9.Filoloji: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Toplumların dillerini inceleyerek tarihe yardımcı olan bilimdir.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10.Diplomatik: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Her türlü resmi belgeleri, fermanları ve beratları inceleyen bilimdir.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11.Nümizmatik (Meskukat):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Eski paraları inceler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  <a:hlinkClick r:id="rId3"/>
              </a:rPr>
              <a:t>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12.Kimya: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Karbon 14 yöntemiyle tarihi buluntuların yaşını belirler.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13.Heraldik: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Armalar bilimidir.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14.Geneoloji: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Şeceler ve soy kütüğü bilimidir.</a:t>
            </a:r>
            <a:endParaRPr lang="tr-TR" dirty="0">
              <a:solidFill>
                <a:srgbClr val="222222"/>
              </a:solidFill>
              <a:latin typeface="Open Sans"/>
            </a:endParaRPr>
          </a:p>
          <a:p>
            <a:pPr algn="just"/>
            <a:r>
              <a:rPr lang="tr-TR" b="1" dirty="0">
                <a:solidFill>
                  <a:srgbClr val="000000"/>
                </a:solidFill>
                <a:latin typeface="verdana" panose="020B0604030504040204" pitchFamily="34" charset="0"/>
              </a:rPr>
              <a:t>15.Onomatoloji:</a:t>
            </a:r>
            <a:r>
              <a:rPr lang="tr-TR" dirty="0">
                <a:solidFill>
                  <a:srgbClr val="000000"/>
                </a:solidFill>
                <a:latin typeface="verdana" panose="020B0604030504040204" pitchFamily="34" charset="0"/>
              </a:rPr>
              <a:t>Yer adlarını inceleyen bilimdir.    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70187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93600" cy="6858000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394225" y="2967335"/>
            <a:ext cx="1140357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9.SINIF TARİH NOTLARI GİRİŞ BİTMİŞTİR </a:t>
            </a:r>
          </a:p>
          <a:p>
            <a:pPr algn="ctr"/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ŞİMDİDEN BAŞARILAR </a:t>
            </a:r>
            <a:r>
              <a:rPr lang="tr-TR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" panose="05000000000000000000" pitchFamily="2" charset="2"/>
              </a:rPr>
              <a:t></a:t>
            </a:r>
            <a:endParaRPr lang="tr-TR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8813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183</Words>
  <PresentationFormat>Özel</PresentationFormat>
  <Paragraphs>75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2016-12-15T16:15:21Z</dcterms:created>
  <dcterms:modified xsi:type="dcterms:W3CDTF">2016-12-15T21:27:01Z</dcterms:modified>
  <cp:category>www.sorubak.com</cp:category>
</cp:coreProperties>
</file>