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73" r:id="rId3"/>
    <p:sldId id="274" r:id="rId4"/>
    <p:sldId id="27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p:scale>
          <a:sx n="81" d="100"/>
          <a:sy n="81" d="100"/>
        </p:scale>
        <p:origin x="-264" y="-31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628717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1449644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836474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3142025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374052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6964738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3502150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150203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601368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185420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1695067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1954233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215738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042804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2760297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505846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9EBE8FD-A557-4387-80AF-EA1CE495DEC8}" type="datetimeFigureOut">
              <a:rPr lang="tr-TR" smtClean="0"/>
              <a:pPr/>
              <a:t>23.04.2017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751483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9EBE8FD-A557-4387-80AF-EA1CE495DEC8}" type="datetimeFigureOut">
              <a:rPr lang="tr-TR" smtClean="0"/>
              <a:pPr/>
              <a:t>23.04.2017</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953D8D9-A922-4E0A-BEC2-EA434876C996}" type="slidenum">
              <a:rPr lang="tr-TR" smtClean="0"/>
              <a:pPr/>
              <a:t>‹#›</a:t>
            </a:fld>
            <a:endParaRPr lang="tr-TR"/>
          </a:p>
        </p:txBody>
      </p:sp>
    </p:spTree>
    <p:extLst>
      <p:ext uri="{BB962C8B-B14F-4D97-AF65-F5344CB8AC3E}">
        <p14:creationId xmlns:p14="http://schemas.microsoft.com/office/powerpoint/2010/main" xmlns="" val="1897505224"/>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xdnaa.blogspot.com.tr/" TargetMode="External"/><Relationship Id="rId2" Type="http://schemas.openxmlformats.org/officeDocument/2006/relationships/hyperlink" Target="https://tr.wikipedia.org/" TargetMode="External"/><Relationship Id="rId1" Type="http://schemas.openxmlformats.org/officeDocument/2006/relationships/slideLayout" Target="../slideLayouts/slideLayout2.xml"/><Relationship Id="rId4" Type="http://schemas.openxmlformats.org/officeDocument/2006/relationships/hyperlink" Target="http://www.nedirnedemek.com/"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a:xfrm>
            <a:off x="1422584" y="1447799"/>
            <a:ext cx="8825658" cy="3329581"/>
          </a:xfrm>
        </p:spPr>
        <p:txBody>
          <a:bodyPr/>
          <a:lstStyle/>
          <a:p>
            <a:r>
              <a:rPr lang="tr-TR" dirty="0" smtClean="0"/>
              <a:t/>
            </a:r>
            <a:br>
              <a:rPr lang="tr-TR" dirty="0" smtClean="0"/>
            </a:br>
            <a:endParaRPr lang="tr-TR" dirty="0"/>
          </a:p>
        </p:txBody>
      </p:sp>
      <p:sp>
        <p:nvSpPr>
          <p:cNvPr id="3" name="Alt Başlık 2"/>
          <p:cNvSpPr>
            <a:spLocks noGrp="1"/>
          </p:cNvSpPr>
          <p:nvPr>
            <p:ph type="subTitle" idx="1"/>
          </p:nvPr>
        </p:nvSpPr>
        <p:spPr/>
        <p:txBody>
          <a:bodyPr>
            <a:normAutofit fontScale="25000" lnSpcReduction="20000"/>
          </a:bodyPr>
          <a:lstStyle/>
          <a:p>
            <a:r>
              <a:rPr lang="tr-TR" sz="12800" dirty="0" err="1" smtClean="0">
                <a:solidFill>
                  <a:srgbClr val="FF0000"/>
                </a:solidFill>
              </a:rPr>
              <a:t>İsim</a:t>
            </a:r>
            <a:r>
              <a:rPr lang="tr-TR" sz="12800" dirty="0" err="1" smtClean="0"/>
              <a:t>:Mustafa</a:t>
            </a:r>
            <a:r>
              <a:rPr lang="tr-TR" sz="12800" dirty="0" smtClean="0"/>
              <a:t>                </a:t>
            </a:r>
            <a:r>
              <a:rPr lang="tr-TR" sz="11200" dirty="0" err="1" smtClean="0">
                <a:solidFill>
                  <a:srgbClr val="FF0000"/>
                </a:solidFill>
              </a:rPr>
              <a:t>KONU</a:t>
            </a:r>
            <a:r>
              <a:rPr lang="tr-TR" sz="11200" dirty="0" err="1" smtClean="0"/>
              <a:t>:Nükleik</a:t>
            </a:r>
            <a:r>
              <a:rPr lang="tr-TR" sz="11200" dirty="0" smtClean="0"/>
              <a:t> asitler</a:t>
            </a:r>
          </a:p>
          <a:p>
            <a:r>
              <a:rPr lang="tr-TR" sz="12800" dirty="0" err="1" smtClean="0">
                <a:solidFill>
                  <a:srgbClr val="FF0000"/>
                </a:solidFill>
              </a:rPr>
              <a:t>Soyisim</a:t>
            </a:r>
            <a:r>
              <a:rPr lang="tr-TR" sz="12800" dirty="0" err="1" smtClean="0"/>
              <a:t>:KAYA</a:t>
            </a:r>
            <a:endParaRPr lang="tr-TR" sz="12800" dirty="0" smtClean="0"/>
          </a:p>
          <a:p>
            <a:r>
              <a:rPr lang="tr-TR" sz="12800" dirty="0" smtClean="0">
                <a:solidFill>
                  <a:srgbClr val="FF0000"/>
                </a:solidFill>
              </a:rPr>
              <a:t>Sınıf</a:t>
            </a:r>
            <a:r>
              <a:rPr lang="tr-TR" sz="12800" dirty="0" smtClean="0"/>
              <a:t>:9/A</a:t>
            </a:r>
          </a:p>
          <a:p>
            <a:r>
              <a:rPr lang="tr-TR" sz="12800" dirty="0" smtClean="0">
                <a:solidFill>
                  <a:srgbClr val="FF0000"/>
                </a:solidFill>
              </a:rPr>
              <a:t>Numara</a:t>
            </a:r>
            <a:r>
              <a:rPr lang="tr-TR" sz="12800" dirty="0" smtClean="0"/>
              <a:t>:94</a:t>
            </a:r>
          </a:p>
          <a:p>
            <a:endParaRPr lang="tr-TR" dirty="0"/>
          </a:p>
        </p:txBody>
      </p:sp>
    </p:spTree>
    <p:extLst>
      <p:ext uri="{BB962C8B-B14F-4D97-AF65-F5344CB8AC3E}">
        <p14:creationId xmlns:p14="http://schemas.microsoft.com/office/powerpoint/2010/main" xmlns="" val="29577056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FF0000"/>
                </a:solidFill>
              </a:rPr>
              <a:t>OYUKLAR:</a:t>
            </a:r>
            <a:endParaRPr lang="tr-TR" dirty="0">
              <a:solidFill>
                <a:srgbClr val="FF0000"/>
              </a:solidFill>
            </a:endParaRPr>
          </a:p>
        </p:txBody>
      </p:sp>
      <p:sp>
        <p:nvSpPr>
          <p:cNvPr id="3" name="İçerik Yer Tutucusu 2"/>
          <p:cNvSpPr>
            <a:spLocks noGrp="1"/>
          </p:cNvSpPr>
          <p:nvPr>
            <p:ph idx="1"/>
          </p:nvPr>
        </p:nvSpPr>
        <p:spPr>
          <a:xfrm>
            <a:off x="0" y="1550020"/>
            <a:ext cx="8597591" cy="4754135"/>
          </a:xfrm>
        </p:spPr>
        <p:txBody>
          <a:bodyPr>
            <a:normAutofit/>
          </a:bodyPr>
          <a:lstStyle/>
          <a:p>
            <a:r>
              <a:rPr lang="tr-TR" dirty="0"/>
              <a:t>İki sarmal iplik DNA omurgasını oluşturur. Bu iplikler </a:t>
            </a:r>
            <a:r>
              <a:rPr lang="tr-TR" dirty="0" err="1"/>
              <a:t>araındaki</a:t>
            </a:r>
            <a:r>
              <a:rPr lang="tr-TR" dirty="0"/>
              <a:t> boşluklar takip edilerek iki tane hayali boşluk veya oyuk daha bulunabilir. Bu oyuklar baz çiftlerine bitişiktir ve onlara bağlanmak için bir yer oluşturabilirler. Bu oyuklar birbirlerinin tam karşısında olmadıkları için büyüklükleri aynı değildir. Bunlardan büyük oyuk (majör oyuk) olarak adlandırılanı 22 Å genişliğinde, küçük (minör) oyuk ise 12 Å genişliğindedir</a:t>
            </a:r>
            <a:r>
              <a:rPr lang="tr-TR" dirty="0" smtClean="0"/>
              <a:t>. </a:t>
            </a:r>
            <a:r>
              <a:rPr lang="tr-TR" dirty="0"/>
              <a:t>Küçük oyuğun darlığı nedeniyle bazların kenarlarına erişmek büyük oyuktan daha kolaydır. Bu nedenle, DNA'daki belli baz dizilerine bağlanan, transkripsiyon faktörü gibi proteinler büyük oyuktan bazların kenarlarına temas ederler</a:t>
            </a:r>
            <a:r>
              <a:rPr lang="tr-TR" dirty="0" smtClean="0"/>
              <a:t>. </a:t>
            </a:r>
            <a:r>
              <a:rPr lang="tr-TR" dirty="0"/>
              <a:t>Hücredeki DNA'nın bazı bölgelerinde bu durum farklı olabilir (aşağıda "Alternatif çifte sarmal yapılar" bölümüne bakınız) ama oralarda dahi, eğer DNA normal B biçimini alacak şekilde burulsaydı görülecek büyüklük farklılıklarına göre adlandırılır.</a:t>
            </a:r>
          </a:p>
        </p:txBody>
      </p:sp>
      <p:pic>
        <p:nvPicPr>
          <p:cNvPr id="4098" name="Picture 2" descr="https://upload.wikimedia.org/wikipedia/commons/thumb/8/8b/DNA-ligand-by-Abalone.png/220px-DNA-ligand-by-Abalon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87883" y="1550020"/>
            <a:ext cx="2787805" cy="48396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496262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FF0000"/>
                </a:solidFill>
              </a:rPr>
              <a:t>Baz Eşleşmesi:</a:t>
            </a:r>
            <a:endParaRPr lang="tr-TR" dirty="0">
              <a:solidFill>
                <a:srgbClr val="FF0000"/>
              </a:solidFill>
            </a:endParaRPr>
          </a:p>
        </p:txBody>
      </p:sp>
      <p:sp>
        <p:nvSpPr>
          <p:cNvPr id="3" name="İçerik Yer Tutucusu 2"/>
          <p:cNvSpPr>
            <a:spLocks noGrp="1"/>
          </p:cNvSpPr>
          <p:nvPr>
            <p:ph idx="1"/>
          </p:nvPr>
        </p:nvSpPr>
        <p:spPr>
          <a:xfrm>
            <a:off x="0" y="2086371"/>
            <a:ext cx="8196147" cy="4771629"/>
          </a:xfrm>
        </p:spPr>
        <p:txBody>
          <a:bodyPr>
            <a:normAutofit lnSpcReduction="10000"/>
          </a:bodyPr>
          <a:lstStyle/>
          <a:p>
            <a:r>
              <a:rPr lang="tr-TR" dirty="0"/>
              <a:t>DNA'nın bir ipliğindeki bir baz tipi, öbür iplikten tek bir baz tipi ile bağ kurar. Buna </a:t>
            </a:r>
            <a:r>
              <a:rPr lang="tr-TR" dirty="0" err="1"/>
              <a:t>tümleyici</a:t>
            </a:r>
            <a:r>
              <a:rPr lang="tr-TR" dirty="0"/>
              <a:t> (</a:t>
            </a:r>
            <a:r>
              <a:rPr lang="tr-TR" dirty="0" err="1"/>
              <a:t>komplemanter</a:t>
            </a:r>
            <a:r>
              <a:rPr lang="tr-TR" dirty="0"/>
              <a:t>) baz eşleşmesi denir: pürinler </a:t>
            </a:r>
            <a:r>
              <a:rPr lang="tr-TR" dirty="0" err="1"/>
              <a:t>pirimidinler</a:t>
            </a:r>
            <a:r>
              <a:rPr lang="tr-TR" dirty="0"/>
              <a:t> ile hidrojen bağı kurar, A yalnızca T'ye bağlanır, C'de yalnızca G'ye bağlanır. Çift sarmalda karşıdan karşıya birine bağlı iki baza bir baz çifti denir. Çift sarmalı kararlı kılan ayrıca </a:t>
            </a:r>
            <a:r>
              <a:rPr lang="tr-TR" dirty="0" err="1"/>
              <a:t>hidrofobik</a:t>
            </a:r>
            <a:r>
              <a:rPr lang="tr-TR" dirty="0"/>
              <a:t> etki ve pi istiflenmesi vardır, bunlar DNA </a:t>
            </a:r>
            <a:r>
              <a:rPr lang="tr-TR" dirty="0" err="1"/>
              <a:t>dizisisinden</a:t>
            </a:r>
            <a:r>
              <a:rPr lang="tr-TR" dirty="0"/>
              <a:t> bağımsızdır</a:t>
            </a:r>
            <a:r>
              <a:rPr lang="tr-TR" dirty="0" smtClean="0"/>
              <a:t>.</a:t>
            </a:r>
            <a:r>
              <a:rPr lang="tr-TR" dirty="0"/>
              <a:t> Hidrojen bağları </a:t>
            </a:r>
            <a:r>
              <a:rPr lang="tr-TR" dirty="0" err="1"/>
              <a:t>kovalent</a:t>
            </a:r>
            <a:r>
              <a:rPr lang="tr-TR" dirty="0"/>
              <a:t> bağlardan daha zayıf olduklarından kolayca kopup tekrar oluşabilirler. Dolayısıyla DNA zincirinin iki ipliği bir fermuar gibi kolayca birbirinden ayrılabilir, ya mekanik güç ile veya yüksek sıcaklıkta</a:t>
            </a:r>
            <a:r>
              <a:rPr lang="tr-TR" dirty="0" smtClean="0"/>
              <a:t>.</a:t>
            </a:r>
            <a:r>
              <a:rPr lang="tr-TR" dirty="0"/>
              <a:t> </a:t>
            </a:r>
            <a:r>
              <a:rPr lang="tr-TR" dirty="0" err="1"/>
              <a:t>Komplementerliğin</a:t>
            </a:r>
            <a:r>
              <a:rPr lang="tr-TR" dirty="0"/>
              <a:t> bir sonucu olarak bir DNA sarmalındaki iki iplikli dizideki tüm bilgi ipliklerin her birinde kopyalanmış durumdadır, bu da DNA kopyalanması için esas bir özelliktir. Aslında </a:t>
            </a:r>
            <a:r>
              <a:rPr lang="tr-TR" dirty="0" err="1"/>
              <a:t>komplementer</a:t>
            </a:r>
            <a:r>
              <a:rPr lang="tr-TR" dirty="0"/>
              <a:t> baz çiftleri arasındaki spesifik ve tersinir etkileşimler DNA'nın canlılardaki işlevleri için şarttır.</a:t>
            </a:r>
          </a:p>
          <a:p>
            <a:endParaRPr lang="tr-TR" dirty="0"/>
          </a:p>
        </p:txBody>
      </p:sp>
      <p:pic>
        <p:nvPicPr>
          <p:cNvPr id="5122" name="Picture 2" descr="Base pair GC.sv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17181" y="2007220"/>
            <a:ext cx="3267306" cy="44270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48415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0" y="2052918"/>
            <a:ext cx="8753707" cy="4883141"/>
          </a:xfrm>
        </p:spPr>
        <p:txBody>
          <a:bodyPr>
            <a:normAutofit lnSpcReduction="10000"/>
          </a:bodyPr>
          <a:lstStyle/>
          <a:p>
            <a:r>
              <a:rPr lang="tr-TR" dirty="0"/>
              <a:t>İki tip baz çifti farklı sayıda hidrojen bağları oluşturur, AT'nin iki hidrojen bağı, </a:t>
            </a:r>
            <a:r>
              <a:rPr lang="tr-TR" dirty="0" err="1"/>
              <a:t>GC'nin</a:t>
            </a:r>
            <a:r>
              <a:rPr lang="tr-TR" dirty="0"/>
              <a:t> üç hidrojen bağı vardır (bakınız şekil). Dolayısıyla GC çiftleri AT baz çiftlerinden daha güçlüdür. </a:t>
            </a:r>
            <a:r>
              <a:rPr lang="tr-TR" dirty="0" err="1"/>
              <a:t>Dolayısyla</a:t>
            </a:r>
            <a:r>
              <a:rPr lang="tr-TR" dirty="0"/>
              <a:t> iki DNA ipliğinin birbirine bağlanma gücünü belirleyen, hem DNA çift sarmalının uzunluğu hem de onu oluşturan GC baz çiftlerinin yüzde oranıdır. Yüksek oranda </a:t>
            </a:r>
            <a:r>
              <a:rPr lang="tr-TR" dirty="0" err="1"/>
              <a:t>GC'li</a:t>
            </a:r>
            <a:r>
              <a:rPr lang="tr-TR" dirty="0"/>
              <a:t> uzun DNA'ların iplikleri birbirine daha sıkı bağlıdır, AT oranı yüksek kısa sarmalların iplikleri ise birbiriyle daha zayıf etkileşirler</a:t>
            </a:r>
            <a:r>
              <a:rPr lang="tr-TR" dirty="0" smtClean="0"/>
              <a:t>. </a:t>
            </a:r>
            <a:r>
              <a:rPr lang="tr-TR" dirty="0"/>
              <a:t>Biyolojide, DNA çifte sarmalının kolay ayrılması gereken bölgelerinde AT oranı yüksek olur, örneğin bazı </a:t>
            </a:r>
            <a:r>
              <a:rPr lang="tr-TR" dirty="0" err="1"/>
              <a:t>promotörlerde</a:t>
            </a:r>
            <a:r>
              <a:rPr lang="tr-TR" dirty="0"/>
              <a:t> bulunan TATAAT </a:t>
            </a:r>
            <a:r>
              <a:rPr lang="tr-TR" dirty="0" err="1"/>
              <a:t>Pribnow</a:t>
            </a:r>
            <a:r>
              <a:rPr lang="tr-TR" dirty="0"/>
              <a:t> kutusu</a:t>
            </a:r>
            <a:r>
              <a:rPr lang="tr-TR" dirty="0" smtClean="0"/>
              <a:t>. </a:t>
            </a:r>
            <a:r>
              <a:rPr lang="tr-TR" dirty="0"/>
              <a:t>Laboratuvarda bu etkileşimin gücünü ölçmek için hidrojen bağlarını koparmak için gerekli sıcaklık, ergime sıcaklığı belirlenir (bu, </a:t>
            </a:r>
            <a:r>
              <a:rPr lang="tr-TR" dirty="0" err="1"/>
              <a:t>Tm</a:t>
            </a:r>
            <a:r>
              <a:rPr lang="tr-TR" dirty="0"/>
              <a:t> sıcaklığı olarak da adlandırılır). DNA çifte sarmalındaki tüm baz çiftleri eridikten sonra iplikler ayrışır ve çözeltide iki bağımsız molekül olarak varlığını sürdürür. Bu iki tek iplikli DNA molekülün tek bir biçimi yoktur, ama bazı biçimler diğerlerinden daha kararlıdır.</a:t>
            </a:r>
          </a:p>
        </p:txBody>
      </p:sp>
      <p:pic>
        <p:nvPicPr>
          <p:cNvPr id="6146" name="Picture 2" descr="https://upload.wikimedia.org/wikipedia/commons/thumb/9/9a/DNA_yap%C4%B1s%C4%B1.png/220px-DNA_yap%C4%B1s%C4%B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76732" y="1853248"/>
            <a:ext cx="3215268" cy="45698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5408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Anlam ve </a:t>
            </a:r>
            <a:r>
              <a:rPr lang="tr-TR" b="1" dirty="0" smtClean="0">
                <a:solidFill>
                  <a:srgbClr val="FF0000"/>
                </a:solidFill>
              </a:rPr>
              <a:t>Ters </a:t>
            </a:r>
            <a:r>
              <a:rPr lang="tr-TR" b="1" dirty="0">
                <a:solidFill>
                  <a:srgbClr val="FF0000"/>
                </a:solidFill>
              </a:rPr>
              <a:t>anlam</a:t>
            </a:r>
          </a:p>
        </p:txBody>
      </p:sp>
      <p:sp>
        <p:nvSpPr>
          <p:cNvPr id="3" name="İçerik Yer Tutucusu 2"/>
          <p:cNvSpPr>
            <a:spLocks noGrp="1"/>
          </p:cNvSpPr>
          <p:nvPr>
            <p:ph idx="1"/>
          </p:nvPr>
        </p:nvSpPr>
        <p:spPr>
          <a:xfrm>
            <a:off x="278122" y="2030616"/>
            <a:ext cx="8946541" cy="4195481"/>
          </a:xfrm>
        </p:spPr>
        <p:txBody>
          <a:bodyPr>
            <a:normAutofit fontScale="85000" lnSpcReduction="10000"/>
          </a:bodyPr>
          <a:lstStyle/>
          <a:p>
            <a:r>
              <a:rPr lang="tr-TR" dirty="0"/>
              <a:t>Bir DNA dizisi, eğer ondan protein sentezlemeye yarayan mesajcı RNA kopyası ile aynı diziye sahipse, "anlamlı" olduğu söylenir</a:t>
            </a:r>
            <a:r>
              <a:rPr lang="tr-TR" dirty="0" smtClean="0"/>
              <a:t>. </a:t>
            </a:r>
            <a:r>
              <a:rPr lang="tr-TR" dirty="0"/>
              <a:t>Öbür iplikteki diziye "ters anlamlı" dizi denir. Aynı DNA ipliğinin farklı bölgelerinde anlamlı ve ters anlamlı diziler bulunabilir, yani her iki iplikte hem anlamlı hem anlamsız diziler bulunur. Hem </a:t>
            </a:r>
            <a:r>
              <a:rPr lang="tr-TR" dirty="0" err="1"/>
              <a:t>prokaryot</a:t>
            </a:r>
            <a:r>
              <a:rPr lang="tr-TR" dirty="0"/>
              <a:t> ve </a:t>
            </a:r>
            <a:r>
              <a:rPr lang="tr-TR" dirty="0" err="1"/>
              <a:t>ökaryotlarda</a:t>
            </a:r>
            <a:r>
              <a:rPr lang="tr-TR" dirty="0"/>
              <a:t> ters anlamlı, yani protein üretimine yaramayan, RNA'nın üretildiği olur, bu RNA'ların işlevi halen tam bilinmemektedir</a:t>
            </a:r>
            <a:r>
              <a:rPr lang="tr-TR" dirty="0" smtClean="0"/>
              <a:t>. </a:t>
            </a:r>
            <a:r>
              <a:rPr lang="tr-TR" dirty="0"/>
              <a:t>Bir görüşe göre ters anlamlı RNA, RNA-RNA baz eşleşmesi yoluyla gen ifadesinin düzenlenmesine yaramaktadır</a:t>
            </a:r>
            <a:r>
              <a:rPr lang="tr-TR" dirty="0" smtClean="0"/>
              <a:t>.</a:t>
            </a:r>
            <a:endParaRPr lang="tr-TR" dirty="0"/>
          </a:p>
          <a:p>
            <a:endParaRPr lang="tr-TR" dirty="0"/>
          </a:p>
          <a:p>
            <a:r>
              <a:rPr lang="tr-TR" dirty="0"/>
              <a:t>Bazı DNA dizilerinde anlam ve ters anlam kavramları birbirine karışır, çünkü bazen genler </a:t>
            </a:r>
            <a:r>
              <a:rPr lang="tr-TR" dirty="0" err="1"/>
              <a:t>birbiriye</a:t>
            </a:r>
            <a:r>
              <a:rPr lang="tr-TR" dirty="0"/>
              <a:t> örtüşebilir</a:t>
            </a:r>
            <a:r>
              <a:rPr lang="tr-TR" dirty="0" smtClean="0"/>
              <a:t>. </a:t>
            </a:r>
            <a:r>
              <a:rPr lang="tr-TR" dirty="0"/>
              <a:t>Böyle durumlarda bazı DNA dizileri çifte görev yapar, bir iplik boyunca okununca bir protein kodlar, öbür iplik boyunca okununca ikinci bir protein kodlar. Bakterilerde bu tür gen örtüşmeleri gen transkripsiyonunun düzenlenmesi ile ilişkili olduğuna dair bulgular vardır</a:t>
            </a:r>
            <a:r>
              <a:rPr lang="tr-TR" dirty="0" smtClean="0"/>
              <a:t>, </a:t>
            </a:r>
            <a:r>
              <a:rPr lang="tr-TR" dirty="0"/>
              <a:t>virüslerde ise, genlerin örtüşmesi küçük bir </a:t>
            </a:r>
            <a:r>
              <a:rPr lang="tr-TR" dirty="0" err="1"/>
              <a:t>viral</a:t>
            </a:r>
            <a:r>
              <a:rPr lang="tr-TR" dirty="0"/>
              <a:t> genoma daha çok bilginin sığmasını sağlar.</a:t>
            </a:r>
          </a:p>
        </p:txBody>
      </p:sp>
    </p:spTree>
    <p:extLst>
      <p:ext uri="{BB962C8B-B14F-4D97-AF65-F5344CB8AC3E}">
        <p14:creationId xmlns:p14="http://schemas.microsoft.com/office/powerpoint/2010/main" xmlns="" val="2440417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Süper </a:t>
            </a:r>
            <a:r>
              <a:rPr lang="tr-TR" b="1" dirty="0" smtClean="0">
                <a:solidFill>
                  <a:srgbClr val="FF0000"/>
                </a:solidFill>
              </a:rPr>
              <a:t>Burulma</a:t>
            </a:r>
            <a:r>
              <a:rPr lang="tr-TR" b="1" dirty="0"/>
              <a:t/>
            </a:r>
            <a:br>
              <a:rPr lang="tr-TR" b="1" dirty="0"/>
            </a:br>
            <a:endParaRPr lang="tr-TR" dirty="0"/>
          </a:p>
        </p:txBody>
      </p:sp>
      <p:sp>
        <p:nvSpPr>
          <p:cNvPr id="3" name="İçerik Yer Tutucusu 2"/>
          <p:cNvSpPr>
            <a:spLocks noGrp="1"/>
          </p:cNvSpPr>
          <p:nvPr>
            <p:ph idx="1"/>
          </p:nvPr>
        </p:nvSpPr>
        <p:spPr>
          <a:xfrm>
            <a:off x="322727" y="2086372"/>
            <a:ext cx="8946541" cy="4195481"/>
          </a:xfrm>
        </p:spPr>
        <p:txBody>
          <a:bodyPr/>
          <a:lstStyle/>
          <a:p>
            <a:r>
              <a:rPr lang="tr-TR" dirty="0"/>
              <a:t>Süper burulma (İngilizce </a:t>
            </a:r>
            <a:r>
              <a:rPr lang="tr-TR" dirty="0" err="1"/>
              <a:t>supercoiling</a:t>
            </a:r>
            <a:r>
              <a:rPr lang="tr-TR" dirty="0"/>
              <a:t>) tabir edilen bir süreç ile DNA bir halat gibi burulabilir. "Gevşek" halinde DNA'daki bir iplik, her 10,4 baz çiftinde bir, çift sarmalın ekseni etrafında bir tam dönüş yapar. Ama, eğer DNA burulursa iplikler daha sıkı veya daha gevşek sarılı olabilirler</a:t>
            </a:r>
            <a:r>
              <a:rPr lang="tr-TR" dirty="0" smtClean="0"/>
              <a:t>. </a:t>
            </a:r>
            <a:r>
              <a:rPr lang="tr-TR" dirty="0"/>
              <a:t>Eğer DNA sarmalı sarılma yönünde burulursa buna pozitif </a:t>
            </a:r>
            <a:r>
              <a:rPr lang="tr-TR" dirty="0" err="1"/>
              <a:t>süperburulma</a:t>
            </a:r>
            <a:r>
              <a:rPr lang="tr-TR" dirty="0"/>
              <a:t> denir ve bazlar birbirlerine daha sıkı şekilde tutunurlar. Eğer ters yönde burulursa DNA, buna negatif </a:t>
            </a:r>
            <a:r>
              <a:rPr lang="tr-TR" dirty="0" smtClean="0"/>
              <a:t>süper burulma </a:t>
            </a:r>
            <a:r>
              <a:rPr lang="tr-TR" dirty="0"/>
              <a:t>denir ve bazlar birbirlerinden daha kolay ayrışırlar. Doğadaki çoğu DNA molekülü az derecede negatif süper burguludur, bundan </a:t>
            </a:r>
            <a:r>
              <a:rPr lang="tr-TR" dirty="0" err="1"/>
              <a:t>topoizomeraz</a:t>
            </a:r>
            <a:r>
              <a:rPr lang="tr-TR" dirty="0"/>
              <a:t> adlı enzimler </a:t>
            </a:r>
            <a:r>
              <a:rPr lang="tr-TR" dirty="0" err="1" smtClean="0"/>
              <a:t>sorumludur.Bu</a:t>
            </a:r>
            <a:r>
              <a:rPr lang="tr-TR" dirty="0" smtClean="0"/>
              <a:t> </a:t>
            </a:r>
            <a:r>
              <a:rPr lang="tr-TR" dirty="0"/>
              <a:t>enzimlerin bir işlevi transkripsiyon ve DNA </a:t>
            </a:r>
            <a:r>
              <a:rPr lang="tr-TR" dirty="0" err="1"/>
              <a:t>ikileşmesi</a:t>
            </a:r>
            <a:r>
              <a:rPr lang="tr-TR" dirty="0"/>
              <a:t> gibi süreçler sırasında DNA ipliklerine etki eden burulmayı bertaraf etmektir</a:t>
            </a:r>
          </a:p>
        </p:txBody>
      </p:sp>
    </p:spTree>
    <p:extLst>
      <p:ext uri="{BB962C8B-B14F-4D97-AF65-F5344CB8AC3E}">
        <p14:creationId xmlns:p14="http://schemas.microsoft.com/office/powerpoint/2010/main" xmlns="" val="221356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Alternatif </a:t>
            </a:r>
            <a:r>
              <a:rPr lang="tr-TR" b="1" dirty="0" smtClean="0">
                <a:solidFill>
                  <a:srgbClr val="FF0000"/>
                </a:solidFill>
              </a:rPr>
              <a:t>Çifte Sarmal Yapılar</a:t>
            </a:r>
            <a:r>
              <a:rPr lang="tr-TR" b="1" dirty="0"/>
              <a:t/>
            </a:r>
            <a:br>
              <a:rPr lang="tr-TR" b="1" dirty="0"/>
            </a:br>
            <a:endParaRPr lang="tr-TR" dirty="0"/>
          </a:p>
        </p:txBody>
      </p:sp>
      <p:sp>
        <p:nvSpPr>
          <p:cNvPr id="3" name="İçerik Yer Tutucusu 2"/>
          <p:cNvSpPr>
            <a:spLocks noGrp="1"/>
          </p:cNvSpPr>
          <p:nvPr>
            <p:ph idx="1"/>
          </p:nvPr>
        </p:nvSpPr>
        <p:spPr>
          <a:xfrm>
            <a:off x="489995" y="2108675"/>
            <a:ext cx="8419829" cy="4195481"/>
          </a:xfrm>
        </p:spPr>
        <p:txBody>
          <a:bodyPr>
            <a:normAutofit fontScale="85000" lnSpcReduction="20000"/>
          </a:bodyPr>
          <a:lstStyle/>
          <a:p>
            <a:r>
              <a:rPr lang="tr-TR" dirty="0"/>
              <a:t>DNA'nın çeşitli biçimleri (</a:t>
            </a:r>
            <a:r>
              <a:rPr lang="tr-TR" dirty="0" err="1"/>
              <a:t>konformasyonları</a:t>
            </a:r>
            <a:r>
              <a:rPr lang="tr-TR" dirty="0"/>
              <a:t>) mevcuttur</a:t>
            </a:r>
            <a:r>
              <a:rPr lang="tr-TR" dirty="0" smtClean="0"/>
              <a:t>. </a:t>
            </a:r>
            <a:r>
              <a:rPr lang="tr-TR" dirty="0"/>
              <a:t>Ancak, canlılarda sadece A-DNA, B-DNA, ve Z-DNA gözlemlenmiştir. DNA'nın hangi biçimi aldığı DNA dizisine, </a:t>
            </a:r>
            <a:r>
              <a:rPr lang="tr-TR" dirty="0" err="1"/>
              <a:t>süperburulmanın</a:t>
            </a:r>
            <a:r>
              <a:rPr lang="tr-TR" dirty="0"/>
              <a:t> yönü ve miktarına, bazlardaki kimyasal değişimlere, ve çözeltinin özelliklerine (metal iyonu ve </a:t>
            </a:r>
            <a:r>
              <a:rPr lang="tr-TR" dirty="0" err="1"/>
              <a:t>poliamin</a:t>
            </a:r>
            <a:r>
              <a:rPr lang="tr-TR" dirty="0"/>
              <a:t> konsantrasyonu gibi) bağlıdır</a:t>
            </a:r>
            <a:r>
              <a:rPr lang="tr-TR" dirty="0" smtClean="0"/>
              <a:t>. </a:t>
            </a:r>
            <a:r>
              <a:rPr lang="tr-TR" dirty="0"/>
              <a:t>Bu üç biçimden yukarıda betimlenmiş olan "B" biçimi, hücrelerde bulunan şartlar altında en sık </a:t>
            </a:r>
            <a:r>
              <a:rPr lang="tr-TR" dirty="0" smtClean="0"/>
              <a:t>görülenidir</a:t>
            </a:r>
            <a:r>
              <a:rPr lang="tr-TR" dirty="0"/>
              <a:t>.</a:t>
            </a:r>
          </a:p>
          <a:p>
            <a:endParaRPr lang="tr-TR" dirty="0"/>
          </a:p>
          <a:p>
            <a:r>
              <a:rPr lang="tr-TR" dirty="0"/>
              <a:t>B biçimine kıyasla DNA'nın A biçimi daha geniş bir sarmaldır, küçük oluk daha geniş ve sığ, büyük oluk da daha dar ve derindir. A biçimli nükleik asitler, fizyolojik olmayan şartlarda, suyunu kaybetmiş DNA örneklerinde görülür, hücre içinde ise DNA ve RNA ipliklerinin birbirine sarılmasından oluşan karma (</a:t>
            </a:r>
            <a:r>
              <a:rPr lang="tr-TR" dirty="0" err="1"/>
              <a:t>hibrit</a:t>
            </a:r>
            <a:r>
              <a:rPr lang="tr-TR" dirty="0"/>
              <a:t>) eşleşmelerde, ayrıca bazı enzim-DNA komplekslerinde meydana gelebilir</a:t>
            </a:r>
            <a:r>
              <a:rPr lang="tr-TR" dirty="0" smtClean="0"/>
              <a:t>. </a:t>
            </a:r>
            <a:r>
              <a:rPr lang="tr-TR" dirty="0" err="1"/>
              <a:t>Metilasyonla</a:t>
            </a:r>
            <a:r>
              <a:rPr lang="tr-TR" dirty="0"/>
              <a:t> kimyasal değişime uğrayan DNA parçaları daha büyük biçimsel değişiklik gösterip Z biçimini alabilirler. Bu durumda iplikler sarmal ekseni etrafında dönerek sol elli bir spiral oluşturur, bu daha yaygın olan B biçimimdekinin tersi yöndedir</a:t>
            </a:r>
            <a:r>
              <a:rPr lang="tr-TR" dirty="0" smtClean="0"/>
              <a:t>. </a:t>
            </a:r>
            <a:r>
              <a:rPr lang="tr-TR" dirty="0"/>
              <a:t>Bu sıra dışı yapılar Z-DNA bağlayıcı proteinler tarafından tanınır ve transkripsiyon kontrolü ile ilişkili olduğu sanılmaktadır</a:t>
            </a:r>
            <a:r>
              <a:rPr lang="tr-TR" dirty="0" smtClean="0"/>
              <a:t>.</a:t>
            </a:r>
            <a:endParaRPr lang="tr-TR" dirty="0"/>
          </a:p>
        </p:txBody>
      </p:sp>
      <p:pic>
        <p:nvPicPr>
          <p:cNvPr id="7170" name="Picture 2" descr="https://upload.wikimedia.org/wikipedia/commons/thumb/b/b1/A-DNA%2C_B-DNA_and_Z-DNA.png/290px-A-DNA%2C_B-DNA_and_Z-DNA.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69709" y="1918556"/>
            <a:ext cx="3340154" cy="45757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151674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Dörtlü Sarmal </a:t>
            </a:r>
            <a:r>
              <a:rPr lang="tr-TR" b="1" dirty="0" smtClean="0">
                <a:solidFill>
                  <a:srgbClr val="FF0000"/>
                </a:solidFill>
              </a:rPr>
              <a:t>Yapılar</a:t>
            </a:r>
            <a:endParaRPr lang="tr-TR" b="1" dirty="0">
              <a:solidFill>
                <a:srgbClr val="FF0000"/>
              </a:solidFill>
            </a:endParaRPr>
          </a:p>
        </p:txBody>
      </p:sp>
      <p:sp>
        <p:nvSpPr>
          <p:cNvPr id="3" name="İçerik Yer Tutucusu 2"/>
          <p:cNvSpPr>
            <a:spLocks noGrp="1"/>
          </p:cNvSpPr>
          <p:nvPr>
            <p:ph idx="1"/>
          </p:nvPr>
        </p:nvSpPr>
        <p:spPr>
          <a:xfrm>
            <a:off x="89211" y="1393903"/>
            <a:ext cx="8965580" cy="5278244"/>
          </a:xfrm>
        </p:spPr>
        <p:txBody>
          <a:bodyPr>
            <a:normAutofit fontScale="70000" lnSpcReduction="20000"/>
          </a:bodyPr>
          <a:lstStyle/>
          <a:p>
            <a:r>
              <a:rPr lang="tr-TR" dirty="0"/>
              <a:t>Doğrusal kromozomların uçlarında </a:t>
            </a:r>
            <a:r>
              <a:rPr lang="tr-TR" dirty="0" err="1"/>
              <a:t>telomer</a:t>
            </a:r>
            <a:r>
              <a:rPr lang="tr-TR" dirty="0"/>
              <a:t> olarak adlandırılan özelleşmiş bölgeler bulunur. Bu bölgelerin ana fonksiyonu kromozom uçlarının </a:t>
            </a:r>
            <a:r>
              <a:rPr lang="tr-TR" dirty="0" err="1"/>
              <a:t>telomeraz</a:t>
            </a:r>
            <a:r>
              <a:rPr lang="tr-TR" dirty="0"/>
              <a:t> adlı enzim aracılığıyla kopyalanmasını sağlamaktır. DNA'yı normalde kopyalayan enzimler kromozomların en uç kısımların kopyalayamadığı için bu kopyalama </a:t>
            </a:r>
            <a:r>
              <a:rPr lang="tr-TR" dirty="0" err="1"/>
              <a:t>telomeraz</a:t>
            </a:r>
            <a:r>
              <a:rPr lang="tr-TR" dirty="0"/>
              <a:t> aracılığıyla yapılır</a:t>
            </a:r>
            <a:r>
              <a:rPr lang="tr-TR" dirty="0" smtClean="0"/>
              <a:t>. </a:t>
            </a:r>
            <a:r>
              <a:rPr lang="tr-TR" dirty="0"/>
              <a:t>Bu özelleşmiş kromozom başlıkları ayrıca DNA'nın uçlarını korurlar ve hücredeki DNA tamir sistemlerinin bunları tamir edilmesi gereken hasar olarak algılanmasını engeller</a:t>
            </a:r>
            <a:r>
              <a:rPr lang="tr-TR" dirty="0" smtClean="0"/>
              <a:t>. </a:t>
            </a:r>
            <a:r>
              <a:rPr lang="tr-TR" dirty="0"/>
              <a:t>İnsan hücrelerinde </a:t>
            </a:r>
            <a:r>
              <a:rPr lang="tr-TR" dirty="0" err="1"/>
              <a:t>telomerler</a:t>
            </a:r>
            <a:r>
              <a:rPr lang="tr-TR" dirty="0"/>
              <a:t> genelde TTAGGG dizisinin birkaç bin kere tekrarından oluşan tek iplikli DNA uzantılarıdır</a:t>
            </a:r>
            <a:r>
              <a:rPr lang="tr-TR" dirty="0" smtClean="0"/>
              <a:t>.</a:t>
            </a:r>
            <a:endParaRPr lang="tr-TR" dirty="0"/>
          </a:p>
          <a:p>
            <a:endParaRPr lang="tr-TR" dirty="0"/>
          </a:p>
          <a:p>
            <a:r>
              <a:rPr lang="tr-TR" dirty="0"/>
              <a:t>Bu </a:t>
            </a:r>
            <a:r>
              <a:rPr lang="tr-TR" dirty="0" err="1"/>
              <a:t>guanin</a:t>
            </a:r>
            <a:r>
              <a:rPr lang="tr-TR" dirty="0"/>
              <a:t> zengini diziler normal DNA'daki baz çiftleri yerine, dört bazlı birimlerden meydana gelmiş istiflenme kümeleri ile kromozom uçlarını stabilize ederler. Burada dört </a:t>
            </a:r>
            <a:r>
              <a:rPr lang="tr-TR" dirty="0" err="1"/>
              <a:t>guanin</a:t>
            </a:r>
            <a:r>
              <a:rPr lang="tr-TR" dirty="0"/>
              <a:t> bazı yassı bir tabaka oluştururlar, bunlar da birbiri üzerine istiflenerek kararlı bir G-dörtlüsü (G-</a:t>
            </a:r>
            <a:r>
              <a:rPr lang="tr-TR" dirty="0" err="1"/>
              <a:t>quadruplex</a:t>
            </a:r>
            <a:r>
              <a:rPr lang="tr-TR" dirty="0"/>
              <a:t>) yapısı oluştururlar</a:t>
            </a:r>
            <a:r>
              <a:rPr lang="tr-TR" dirty="0" smtClean="0"/>
              <a:t>. </a:t>
            </a:r>
            <a:r>
              <a:rPr lang="tr-TR" dirty="0"/>
              <a:t>Bu yapıların stabilizasyonu, bazların kenarları arasındaki hidrojen bağları ve her dört bazlı birimin ortasında yer alan bir metal iyonun </a:t>
            </a:r>
            <a:r>
              <a:rPr lang="tr-TR" dirty="0" err="1"/>
              <a:t>şelasyonu</a:t>
            </a:r>
            <a:r>
              <a:rPr lang="tr-TR" dirty="0"/>
              <a:t> ile gerçekleşir</a:t>
            </a:r>
            <a:r>
              <a:rPr lang="tr-TR" dirty="0" smtClean="0"/>
              <a:t>. </a:t>
            </a:r>
            <a:r>
              <a:rPr lang="tr-TR" dirty="0"/>
              <a:t>Bu G-dörtlüleri başka yollardan da oluşabilir: tek bir ipliğin birkaç kere katlanması ile bu dörtlü birim oluşabilir, veya ikiden fazla farklı paralel ipliğin her birinin ortak yapıya bir baz temin etmesi ile de bu dört baz bir araya gelebilir.</a:t>
            </a:r>
          </a:p>
          <a:p>
            <a:endParaRPr lang="tr-TR" dirty="0"/>
          </a:p>
          <a:p>
            <a:r>
              <a:rPr lang="tr-TR" dirty="0"/>
              <a:t>Bu istiflenmiş yapıların aynı sıra, </a:t>
            </a:r>
            <a:r>
              <a:rPr lang="tr-TR" dirty="0" err="1"/>
              <a:t>telomerler</a:t>
            </a:r>
            <a:r>
              <a:rPr lang="tr-TR" dirty="0"/>
              <a:t> ayrıca </a:t>
            </a:r>
            <a:r>
              <a:rPr lang="tr-TR" dirty="0" err="1"/>
              <a:t>telomer</a:t>
            </a:r>
            <a:r>
              <a:rPr lang="tr-TR" dirty="0"/>
              <a:t> ilmiği (T-ilmiği; İngilizce: </a:t>
            </a:r>
            <a:r>
              <a:rPr lang="tr-TR" dirty="0" err="1"/>
              <a:t>telomere</a:t>
            </a:r>
            <a:r>
              <a:rPr lang="tr-TR" dirty="0"/>
              <a:t> </a:t>
            </a:r>
            <a:r>
              <a:rPr lang="tr-TR" dirty="0" err="1"/>
              <a:t>loops</a:t>
            </a:r>
            <a:r>
              <a:rPr lang="tr-TR" dirty="0"/>
              <a:t> veya T-</a:t>
            </a:r>
            <a:r>
              <a:rPr lang="tr-TR" dirty="0" err="1"/>
              <a:t>loops</a:t>
            </a:r>
            <a:r>
              <a:rPr lang="tr-TR" dirty="0"/>
              <a:t>) adlı yapılar oluştururlar. Bunlarda tek iplikli DNA, </a:t>
            </a:r>
            <a:r>
              <a:rPr lang="tr-TR" dirty="0" err="1"/>
              <a:t>telomer</a:t>
            </a:r>
            <a:r>
              <a:rPr lang="tr-TR" dirty="0"/>
              <a:t> bağlanıcı proteinler tarafından stabilize edilmiş bir halka olarak kıvrılır</a:t>
            </a:r>
            <a:r>
              <a:rPr lang="tr-TR" dirty="0" smtClean="0"/>
              <a:t>. </a:t>
            </a:r>
            <a:r>
              <a:rPr lang="tr-TR" dirty="0"/>
              <a:t>Bir T-ilmiğinin en ucundaki tek iplikli DNA, çift iplikli bir DNA bölgesine bağlıdır. Bu birleşme noktasında tek iplikli </a:t>
            </a:r>
            <a:r>
              <a:rPr lang="tr-TR" dirty="0" err="1"/>
              <a:t>telomer</a:t>
            </a:r>
            <a:r>
              <a:rPr lang="tr-TR" dirty="0"/>
              <a:t> DNA'sı, çift iplikli DNA'nın çifte sarmalını bozup iki sarmaldan biri ile baz eşleşmesi yapar. Bu üç sarmallı yapıya yer değişim halkası (İngilizce </a:t>
            </a:r>
            <a:r>
              <a:rPr lang="tr-TR" dirty="0" err="1"/>
              <a:t>displacement</a:t>
            </a:r>
            <a:r>
              <a:rPr lang="tr-TR" dirty="0"/>
              <a:t> </a:t>
            </a:r>
            <a:r>
              <a:rPr lang="tr-TR" dirty="0" err="1"/>
              <a:t>loop</a:t>
            </a:r>
            <a:r>
              <a:rPr lang="tr-TR" dirty="0"/>
              <a:t> veya D-</a:t>
            </a:r>
            <a:r>
              <a:rPr lang="tr-TR" dirty="0" err="1"/>
              <a:t>loop</a:t>
            </a:r>
            <a:r>
              <a:rPr lang="tr-TR" dirty="0"/>
              <a:t>) denir</a:t>
            </a:r>
            <a:r>
              <a:rPr lang="tr-TR" dirty="0" smtClean="0"/>
              <a:t>.</a:t>
            </a:r>
            <a:endParaRPr lang="tr-TR" dirty="0"/>
          </a:p>
        </p:txBody>
      </p:sp>
      <p:pic>
        <p:nvPicPr>
          <p:cNvPr id="8194" name="Picture 2" descr="https://upload.wikimedia.org/wikipedia/commons/thumb/9/9e/Parallel_telomere_quadruple.png/220px-Parallel_telomere_quadruple.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054791" y="1516566"/>
            <a:ext cx="3267307" cy="42374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83757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Baz </a:t>
            </a:r>
            <a:r>
              <a:rPr lang="tr-TR" b="1" dirty="0" smtClean="0">
                <a:solidFill>
                  <a:srgbClr val="FF0000"/>
                </a:solidFill>
              </a:rPr>
              <a:t>Değişimleri</a:t>
            </a:r>
            <a:endParaRPr lang="tr-TR" b="1" dirty="0">
              <a:solidFill>
                <a:srgbClr val="FF0000"/>
              </a:solidFill>
            </a:endParaRPr>
          </a:p>
        </p:txBody>
      </p:sp>
      <p:sp>
        <p:nvSpPr>
          <p:cNvPr id="3" name="İçerik Yer Tutucusu 2"/>
          <p:cNvSpPr>
            <a:spLocks noGrp="1"/>
          </p:cNvSpPr>
          <p:nvPr>
            <p:ph idx="1"/>
          </p:nvPr>
        </p:nvSpPr>
        <p:spPr>
          <a:xfrm>
            <a:off x="78060" y="2052918"/>
            <a:ext cx="8374564" cy="4195481"/>
          </a:xfrm>
        </p:spPr>
        <p:txBody>
          <a:bodyPr>
            <a:normAutofit fontScale="92500" lnSpcReduction="10000"/>
          </a:bodyPr>
          <a:lstStyle/>
          <a:p>
            <a:r>
              <a:rPr lang="tr-TR" dirty="0"/>
              <a:t>Kromatin adı verilen bir yapı içinde DNA'nın paketlenmesi ile kromozomlar meydana gelir. Bu paketlenme gen ifadesine etki eder. Baz değişimi (modifikasyonu) bu paketlenmeyle ilişkilidir, öyle ki gen ifadesinin az olduğu veya hiç olmadığı yerlerde </a:t>
            </a:r>
            <a:r>
              <a:rPr lang="tr-TR" dirty="0" err="1"/>
              <a:t>sitozin</a:t>
            </a:r>
            <a:r>
              <a:rPr lang="tr-TR" dirty="0"/>
              <a:t> bazları yüksek derecede </a:t>
            </a:r>
            <a:r>
              <a:rPr lang="tr-TR" dirty="0" err="1"/>
              <a:t>metilasyona</a:t>
            </a:r>
            <a:r>
              <a:rPr lang="tr-TR" dirty="0"/>
              <a:t> uğramıştır. Örneğin, </a:t>
            </a:r>
            <a:r>
              <a:rPr lang="tr-TR" dirty="0" err="1"/>
              <a:t>sitozin</a:t>
            </a:r>
            <a:r>
              <a:rPr lang="tr-TR" dirty="0"/>
              <a:t> </a:t>
            </a:r>
            <a:r>
              <a:rPr lang="tr-TR" dirty="0" err="1"/>
              <a:t>metilasyonu</a:t>
            </a:r>
            <a:r>
              <a:rPr lang="tr-TR" dirty="0"/>
              <a:t> ile 5-metilsitozin meydana gelir, bu X kromozomu </a:t>
            </a:r>
            <a:r>
              <a:rPr lang="tr-TR" dirty="0" err="1"/>
              <a:t>inaktivasyonu</a:t>
            </a:r>
            <a:r>
              <a:rPr lang="tr-TR" dirty="0"/>
              <a:t> için önemlidir</a:t>
            </a:r>
            <a:r>
              <a:rPr lang="tr-TR" dirty="0" smtClean="0"/>
              <a:t>. </a:t>
            </a:r>
            <a:r>
              <a:rPr lang="tr-TR" dirty="0"/>
              <a:t>Ortalama </a:t>
            </a:r>
            <a:r>
              <a:rPr lang="tr-TR" dirty="0" err="1"/>
              <a:t>metilasyon</a:t>
            </a:r>
            <a:r>
              <a:rPr lang="tr-TR" dirty="0"/>
              <a:t> düzeyi canlıdan canlıya </a:t>
            </a:r>
            <a:r>
              <a:rPr lang="tr-TR" dirty="0" err="1"/>
              <a:t>farkeder</a:t>
            </a:r>
            <a:r>
              <a:rPr lang="tr-TR" dirty="0"/>
              <a:t>: solucan </a:t>
            </a:r>
            <a:r>
              <a:rPr lang="tr-TR" dirty="0" err="1"/>
              <a:t>Caenorhabditis</a:t>
            </a:r>
            <a:r>
              <a:rPr lang="tr-TR" dirty="0"/>
              <a:t> </a:t>
            </a:r>
            <a:r>
              <a:rPr lang="tr-TR" dirty="0" err="1"/>
              <a:t>elegans'da</a:t>
            </a:r>
            <a:r>
              <a:rPr lang="tr-TR" dirty="0"/>
              <a:t> </a:t>
            </a:r>
            <a:r>
              <a:rPr lang="tr-TR" dirty="0" err="1"/>
              <a:t>sitozin</a:t>
            </a:r>
            <a:r>
              <a:rPr lang="tr-TR" dirty="0"/>
              <a:t> </a:t>
            </a:r>
            <a:r>
              <a:rPr lang="tr-TR" dirty="0" err="1"/>
              <a:t>metilasyonu</a:t>
            </a:r>
            <a:r>
              <a:rPr lang="tr-TR" dirty="0"/>
              <a:t> olmaz, buna karşın omurgalı DNA'sının %1'e ulaşan kadarı 5-metilsitozin içerebilir.[39] 5-metilsitozinin önemli bir baz olmasına rağmen, onun </a:t>
            </a:r>
            <a:r>
              <a:rPr lang="tr-TR" dirty="0" err="1"/>
              <a:t>deaminasyonu</a:t>
            </a:r>
            <a:r>
              <a:rPr lang="tr-TR" dirty="0"/>
              <a:t> sonucu bir timin bazı oluşur, bu yüzden </a:t>
            </a:r>
            <a:r>
              <a:rPr lang="tr-TR" dirty="0" err="1"/>
              <a:t>metillenmiş</a:t>
            </a:r>
            <a:r>
              <a:rPr lang="tr-TR" dirty="0"/>
              <a:t> </a:t>
            </a:r>
            <a:r>
              <a:rPr lang="tr-TR" dirty="0" err="1"/>
              <a:t>sitozinler</a:t>
            </a:r>
            <a:r>
              <a:rPr lang="tr-TR" dirty="0"/>
              <a:t> mutasyona eğilimlidirler.[40] Diğer baz </a:t>
            </a:r>
            <a:r>
              <a:rPr lang="tr-TR" dirty="0" err="1"/>
              <a:t>modifikasyonarı</a:t>
            </a:r>
            <a:r>
              <a:rPr lang="tr-TR" dirty="0"/>
              <a:t> arasında bakterilerde görülen </a:t>
            </a:r>
            <a:r>
              <a:rPr lang="tr-TR" dirty="0" err="1"/>
              <a:t>adenin</a:t>
            </a:r>
            <a:r>
              <a:rPr lang="tr-TR" dirty="0"/>
              <a:t> </a:t>
            </a:r>
            <a:r>
              <a:rPr lang="tr-TR" dirty="0" err="1"/>
              <a:t>metilasyonu</a:t>
            </a:r>
            <a:r>
              <a:rPr lang="tr-TR" dirty="0"/>
              <a:t> ve </a:t>
            </a:r>
            <a:r>
              <a:rPr lang="tr-TR" dirty="0" err="1"/>
              <a:t>kinetoplastitlerde</a:t>
            </a:r>
            <a:r>
              <a:rPr lang="tr-TR" dirty="0"/>
              <a:t> </a:t>
            </a:r>
            <a:r>
              <a:rPr lang="tr-TR" dirty="0" err="1"/>
              <a:t>urasilin</a:t>
            </a:r>
            <a:r>
              <a:rPr lang="tr-TR" dirty="0"/>
              <a:t> </a:t>
            </a:r>
            <a:r>
              <a:rPr lang="tr-TR" dirty="0" err="1"/>
              <a:t>glikozilasyonu</a:t>
            </a:r>
            <a:r>
              <a:rPr lang="tr-TR" dirty="0"/>
              <a:t> sonunda meydana gelen "J-bazı" sayılabilir</a:t>
            </a:r>
            <a:r>
              <a:rPr lang="tr-TR" dirty="0" smtClean="0"/>
              <a:t>.</a:t>
            </a:r>
            <a:endParaRPr lang="tr-TR" dirty="0"/>
          </a:p>
        </p:txBody>
      </p:sp>
      <p:pic>
        <p:nvPicPr>
          <p:cNvPr id="9218" name="Picture 2" descr="5-Methylcytosine.sv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731405" y="2152186"/>
            <a:ext cx="2977375" cy="34234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345635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DNA </a:t>
            </a:r>
            <a:r>
              <a:rPr lang="tr-TR" b="1" dirty="0" smtClean="0">
                <a:solidFill>
                  <a:srgbClr val="FF0000"/>
                </a:solidFill>
              </a:rPr>
              <a:t>Hasarı</a:t>
            </a:r>
            <a:endParaRPr lang="tr-TR" b="1" dirty="0">
              <a:solidFill>
                <a:srgbClr val="FF0000"/>
              </a:solidFill>
            </a:endParaRPr>
          </a:p>
        </p:txBody>
      </p:sp>
      <p:sp>
        <p:nvSpPr>
          <p:cNvPr id="3" name="İçerik Yer Tutucusu 2"/>
          <p:cNvSpPr>
            <a:spLocks noGrp="1"/>
          </p:cNvSpPr>
          <p:nvPr>
            <p:ph idx="1"/>
          </p:nvPr>
        </p:nvSpPr>
        <p:spPr>
          <a:xfrm>
            <a:off x="0" y="1204332"/>
            <a:ext cx="9523141" cy="5787483"/>
          </a:xfrm>
        </p:spPr>
        <p:txBody>
          <a:bodyPr>
            <a:normAutofit fontScale="85000" lnSpcReduction="10000"/>
          </a:bodyPr>
          <a:lstStyle/>
          <a:p>
            <a:r>
              <a:rPr lang="tr-TR" dirty="0"/>
              <a:t>DNA çeşitli farklı </a:t>
            </a:r>
            <a:r>
              <a:rPr lang="tr-TR" dirty="0" err="1"/>
              <a:t>mutajenler</a:t>
            </a:r>
            <a:r>
              <a:rPr lang="tr-TR" dirty="0"/>
              <a:t> tarafından hasara uğrayabilir, bunun sonucunda DNA dizisi değişebilir. </a:t>
            </a:r>
            <a:r>
              <a:rPr lang="tr-TR" dirty="0" err="1"/>
              <a:t>Mutajenler</a:t>
            </a:r>
            <a:r>
              <a:rPr lang="tr-TR" dirty="0"/>
              <a:t> arasında başlıca, yükseltgen (oksitleyici) etmenler, </a:t>
            </a:r>
            <a:r>
              <a:rPr lang="tr-TR" dirty="0" err="1"/>
              <a:t>alkilleyici</a:t>
            </a:r>
            <a:r>
              <a:rPr lang="tr-TR" dirty="0"/>
              <a:t> etmenler ve yüksek enerjili elektromanyetik ışınlar (morötesi ışık ve X ışınları gibi) sayılabilir. DNA'da meydana gelen hasarın tipi </a:t>
            </a:r>
            <a:r>
              <a:rPr lang="tr-TR" dirty="0" err="1"/>
              <a:t>mutagenin</a:t>
            </a:r>
            <a:r>
              <a:rPr lang="tr-TR" dirty="0"/>
              <a:t> tipine bağlıdır. Örneğin, mor ötesi ışık timin ikilileri (timin </a:t>
            </a:r>
            <a:r>
              <a:rPr lang="tr-TR" dirty="0" err="1"/>
              <a:t>dimerleri</a:t>
            </a:r>
            <a:r>
              <a:rPr lang="tr-TR" dirty="0"/>
              <a:t>) oluşturarak DNA'ya hasar </a:t>
            </a:r>
            <a:r>
              <a:rPr lang="tr-TR" dirty="0" err="1" smtClean="0"/>
              <a:t>verir.Buna</a:t>
            </a:r>
            <a:r>
              <a:rPr lang="tr-TR" dirty="0" smtClean="0"/>
              <a:t> </a:t>
            </a:r>
            <a:r>
              <a:rPr lang="tr-TR" dirty="0"/>
              <a:t>karşın, serbest radikaller veya hidrojen peroksit gibi yükseltgen etmenler çeşitli farklı türden hasar oluşturabilirler, baz değişimi (özellikle </a:t>
            </a:r>
            <a:r>
              <a:rPr lang="tr-TR" dirty="0" err="1"/>
              <a:t>guanozin</a:t>
            </a:r>
            <a:r>
              <a:rPr lang="tr-TR" dirty="0"/>
              <a:t>) ve iki iplikli kırılmalar gibi</a:t>
            </a:r>
            <a:r>
              <a:rPr lang="tr-TR" dirty="0" smtClean="0"/>
              <a:t>. </a:t>
            </a:r>
            <a:r>
              <a:rPr lang="tr-TR" dirty="0"/>
              <a:t>Her bir insan hücresinde günde 500 baz yükseltgeyici zarar görür</a:t>
            </a:r>
            <a:r>
              <a:rPr lang="tr-TR" dirty="0" smtClean="0"/>
              <a:t>. </a:t>
            </a:r>
            <a:r>
              <a:rPr lang="tr-TR" dirty="0"/>
              <a:t>Bu yükseltgeyici hasarlardan en zararlısı çift zincirli kırılmalardır, çünkü bunların onarımı zordur, bunlar DNA dizilerinde noktasal mutasyonlara, </a:t>
            </a:r>
            <a:r>
              <a:rPr lang="tr-TR" dirty="0" err="1"/>
              <a:t>insersiyonlara</a:t>
            </a:r>
            <a:r>
              <a:rPr lang="tr-TR" dirty="0"/>
              <a:t> ve </a:t>
            </a:r>
            <a:r>
              <a:rPr lang="tr-TR" dirty="0" err="1"/>
              <a:t>delesyonlara</a:t>
            </a:r>
            <a:r>
              <a:rPr lang="tr-TR" dirty="0"/>
              <a:t> ayrıca </a:t>
            </a:r>
            <a:r>
              <a:rPr lang="tr-TR" dirty="0" err="1"/>
              <a:t>kromozomal</a:t>
            </a:r>
            <a:r>
              <a:rPr lang="tr-TR" dirty="0"/>
              <a:t> </a:t>
            </a:r>
            <a:r>
              <a:rPr lang="tr-TR" dirty="0" err="1"/>
              <a:t>translokasyonlara</a:t>
            </a:r>
            <a:r>
              <a:rPr lang="tr-TR" dirty="0"/>
              <a:t> yol açabilirler</a:t>
            </a:r>
            <a:r>
              <a:rPr lang="tr-TR" dirty="0" smtClean="0"/>
              <a:t>.</a:t>
            </a:r>
            <a:endParaRPr lang="tr-TR" dirty="0"/>
          </a:p>
          <a:p>
            <a:endParaRPr lang="tr-TR" dirty="0"/>
          </a:p>
          <a:p>
            <a:r>
              <a:rPr lang="tr-TR" dirty="0"/>
              <a:t>Çoğu </a:t>
            </a:r>
            <a:r>
              <a:rPr lang="tr-TR" dirty="0" err="1"/>
              <a:t>mutajen</a:t>
            </a:r>
            <a:r>
              <a:rPr lang="tr-TR" dirty="0"/>
              <a:t>, iki baz çifti arasındaki boşluğa girer, buna </a:t>
            </a:r>
            <a:r>
              <a:rPr lang="tr-TR" dirty="0" err="1"/>
              <a:t>enterkalasyon</a:t>
            </a:r>
            <a:r>
              <a:rPr lang="tr-TR" dirty="0"/>
              <a:t> denir. Çoğu </a:t>
            </a:r>
            <a:r>
              <a:rPr lang="tr-TR" dirty="0" err="1"/>
              <a:t>enterkalatörler</a:t>
            </a:r>
            <a:r>
              <a:rPr lang="tr-TR" dirty="0"/>
              <a:t> aromatik ve düzlemsel moleküllerdir, bunlara örnek olarak </a:t>
            </a:r>
            <a:r>
              <a:rPr lang="tr-TR" dirty="0" err="1"/>
              <a:t>etidyum</a:t>
            </a:r>
            <a:r>
              <a:rPr lang="tr-TR" dirty="0"/>
              <a:t> bromür, </a:t>
            </a:r>
            <a:r>
              <a:rPr lang="tr-TR" dirty="0" err="1"/>
              <a:t>daunomisin</a:t>
            </a:r>
            <a:r>
              <a:rPr lang="tr-TR" dirty="0"/>
              <a:t> ve </a:t>
            </a:r>
            <a:r>
              <a:rPr lang="tr-TR" dirty="0" err="1"/>
              <a:t>doksorubisin</a:t>
            </a:r>
            <a:r>
              <a:rPr lang="tr-TR" dirty="0"/>
              <a:t> sayılabilir. Bir </a:t>
            </a:r>
            <a:r>
              <a:rPr lang="tr-TR" dirty="0" err="1"/>
              <a:t>enterkalatörün</a:t>
            </a:r>
            <a:r>
              <a:rPr lang="tr-TR" dirty="0"/>
              <a:t> iki baz çifti arasına girebilmesi için bunların arasının açılması, bunun olabilesi için de DNA sarmalının normalin aksi yönde burularak gevşemesi gerekir. Bunlar olunca transkripsiyon ve DNA </a:t>
            </a:r>
            <a:r>
              <a:rPr lang="tr-TR" dirty="0" err="1"/>
              <a:t>ikilenmesi</a:t>
            </a:r>
            <a:r>
              <a:rPr lang="tr-TR" dirty="0"/>
              <a:t> engellenir, zehirlenme ve mutasyonlar meydana gelir. Bu yüzden DNA </a:t>
            </a:r>
            <a:r>
              <a:rPr lang="tr-TR" dirty="0" err="1"/>
              <a:t>enterkalatörleri</a:t>
            </a:r>
            <a:r>
              <a:rPr lang="tr-TR" dirty="0"/>
              <a:t> çoğunlukla kanserojendir, bunların iyi bilinen örnekleri olarak </a:t>
            </a:r>
            <a:r>
              <a:rPr lang="tr-TR" dirty="0" err="1"/>
              <a:t>benzopiren</a:t>
            </a:r>
            <a:r>
              <a:rPr lang="tr-TR" dirty="0"/>
              <a:t> </a:t>
            </a:r>
            <a:r>
              <a:rPr lang="tr-TR" dirty="0" err="1"/>
              <a:t>diol</a:t>
            </a:r>
            <a:r>
              <a:rPr lang="tr-TR" dirty="0"/>
              <a:t> </a:t>
            </a:r>
            <a:r>
              <a:rPr lang="tr-TR" dirty="0" err="1"/>
              <a:t>epoksit</a:t>
            </a:r>
            <a:r>
              <a:rPr lang="tr-TR" dirty="0"/>
              <a:t>, </a:t>
            </a:r>
            <a:r>
              <a:rPr lang="tr-TR" dirty="0" err="1"/>
              <a:t>akridin</a:t>
            </a:r>
            <a:r>
              <a:rPr lang="tr-TR" dirty="0"/>
              <a:t> türevleri </a:t>
            </a:r>
            <a:r>
              <a:rPr lang="tr-TR" dirty="0" err="1"/>
              <a:t>aflatoksin</a:t>
            </a:r>
            <a:r>
              <a:rPr lang="tr-TR" dirty="0"/>
              <a:t> ve </a:t>
            </a:r>
            <a:r>
              <a:rPr lang="tr-TR" dirty="0" err="1"/>
              <a:t>etidyum</a:t>
            </a:r>
            <a:r>
              <a:rPr lang="tr-TR" dirty="0"/>
              <a:t> bromür </a:t>
            </a:r>
            <a:r>
              <a:rPr lang="tr-TR" dirty="0" err="1" smtClean="0"/>
              <a:t>sayılabilir.Tüm</a:t>
            </a:r>
            <a:r>
              <a:rPr lang="tr-TR" dirty="0" smtClean="0"/>
              <a:t> </a:t>
            </a:r>
            <a:r>
              <a:rPr lang="tr-TR" dirty="0"/>
              <a:t>bunlara rağmen, DNA transkripsiyonuna engel olma özelliklerinden dolayı bu toksinler aynı zamanda hızla büyüyen kanser hücrelerini engellemek amacıyla kemoterapide kullanılırlar</a:t>
            </a:r>
          </a:p>
        </p:txBody>
      </p:sp>
      <p:pic>
        <p:nvPicPr>
          <p:cNvPr id="10242" name="Picture 2" descr="https://upload.wikimedia.org/wikipedia/commons/thumb/d/d8/Benzopyrene_DNA_adduct_1JDG.png/250px-Benzopyrene_DNA_adduct_1JD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00478" y="1204332"/>
            <a:ext cx="2791522" cy="51741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361137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Biyolojik </a:t>
            </a:r>
            <a:r>
              <a:rPr lang="tr-TR" dirty="0" smtClean="0">
                <a:solidFill>
                  <a:srgbClr val="FF0000"/>
                </a:solidFill>
              </a:rPr>
              <a:t>İşlevleri</a:t>
            </a:r>
            <a:endParaRPr lang="tr-TR" dirty="0">
              <a:solidFill>
                <a:srgbClr val="FF0000"/>
              </a:solidFill>
            </a:endParaRPr>
          </a:p>
        </p:txBody>
      </p:sp>
      <p:sp>
        <p:nvSpPr>
          <p:cNvPr id="3" name="İçerik Yer Tutucusu 2"/>
          <p:cNvSpPr>
            <a:spLocks noGrp="1"/>
          </p:cNvSpPr>
          <p:nvPr>
            <p:ph idx="1"/>
          </p:nvPr>
        </p:nvSpPr>
        <p:spPr/>
        <p:txBody>
          <a:bodyPr>
            <a:normAutofit fontScale="92500" lnSpcReduction="10000"/>
          </a:bodyPr>
          <a:lstStyle/>
          <a:p>
            <a:r>
              <a:rPr lang="tr-TR" dirty="0"/>
              <a:t>DNA, </a:t>
            </a:r>
            <a:r>
              <a:rPr lang="tr-TR" dirty="0" err="1"/>
              <a:t>ökaryotlarda</a:t>
            </a:r>
            <a:r>
              <a:rPr lang="tr-TR" dirty="0"/>
              <a:t> doğrusal kromozomlar, </a:t>
            </a:r>
            <a:r>
              <a:rPr lang="tr-TR" dirty="0" err="1"/>
              <a:t>prokaryotlarda</a:t>
            </a:r>
            <a:r>
              <a:rPr lang="tr-TR" dirty="0"/>
              <a:t> ise dairesel kromozomlar içinde bulunur. Bir hücredeki kromozomlar kümesine onun genomu denir; insan genomu 46 kromozom içinde yer alan yaklaşık 3 milyar baz çiftinden </a:t>
            </a:r>
            <a:r>
              <a:rPr lang="tr-TR" dirty="0" err="1" smtClean="0"/>
              <a:t>oluşur.Protein</a:t>
            </a:r>
            <a:r>
              <a:rPr lang="tr-TR" dirty="0" smtClean="0"/>
              <a:t> </a:t>
            </a:r>
            <a:r>
              <a:rPr lang="tr-TR" dirty="0"/>
              <a:t>ve diğer işlevsel RNA molekülleri kodlayan bilgi, gen adı verilen DNA parçalarının dizisinde yer alır. Genlerdeki genetik bilginin aktarılması baz eşleşmesi ile gerçekleşir. Örneğin, transkripsiyon sırasında bir DNA dizisinin ona </a:t>
            </a:r>
            <a:r>
              <a:rPr lang="tr-TR" dirty="0" err="1"/>
              <a:t>komplementer</a:t>
            </a:r>
            <a:r>
              <a:rPr lang="tr-TR" dirty="0"/>
              <a:t> bir RNA dizisi olarak kopyalanması, DNA ile doğru RNA </a:t>
            </a:r>
            <a:r>
              <a:rPr lang="tr-TR" dirty="0" err="1"/>
              <a:t>nükleotitler</a:t>
            </a:r>
            <a:r>
              <a:rPr lang="tr-TR" dirty="0"/>
              <a:t> arasındaki çekim ile mümkün olur. Protein çevrimi (</a:t>
            </a:r>
            <a:r>
              <a:rPr lang="tr-TR" dirty="0" err="1"/>
              <a:t>translasyon</a:t>
            </a:r>
            <a:r>
              <a:rPr lang="tr-TR" dirty="0"/>
              <a:t>) denen süreç sırasında bu RNA dizisine </a:t>
            </a:r>
            <a:r>
              <a:rPr lang="tr-TR" dirty="0" err="1"/>
              <a:t>kaşılık</a:t>
            </a:r>
            <a:r>
              <a:rPr lang="tr-TR" dirty="0"/>
              <a:t> gelen bir protein sentezlenirken, RNA </a:t>
            </a:r>
            <a:r>
              <a:rPr lang="tr-TR" dirty="0" err="1"/>
              <a:t>nükleotitleri</a:t>
            </a:r>
            <a:r>
              <a:rPr lang="tr-TR" dirty="0"/>
              <a:t> arasında gene baz eşleşmesi olur. Bir diğer önemli biyolojik süreç, hücredeki genetik bilginin kopyalanması olan DNA </a:t>
            </a:r>
            <a:r>
              <a:rPr lang="tr-TR" dirty="0" err="1"/>
              <a:t>ikilenmesidir</a:t>
            </a:r>
            <a:r>
              <a:rPr lang="tr-TR" dirty="0"/>
              <a:t>. Bu işlevlerin ayrıntıları başka maddelerde işlenmiştir; burada DNA ile genomun fonksiyonlarını yerine getiren diğer moleküller arasındaki etkileşimler ele alınmıştır.</a:t>
            </a:r>
          </a:p>
        </p:txBody>
      </p:sp>
    </p:spTree>
    <p:extLst>
      <p:ext uri="{BB962C8B-B14F-4D97-AF65-F5344CB8AC3E}">
        <p14:creationId xmlns:p14="http://schemas.microsoft.com/office/powerpoint/2010/main" xmlns="" val="927093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DNA ve Tarihçesi</a:t>
            </a:r>
            <a:endParaRPr lang="tr-TR" dirty="0"/>
          </a:p>
        </p:txBody>
      </p:sp>
      <p:sp>
        <p:nvSpPr>
          <p:cNvPr id="3" name="İçerik Yer Tutucusu 2"/>
          <p:cNvSpPr>
            <a:spLocks noGrp="1"/>
          </p:cNvSpPr>
          <p:nvPr>
            <p:ph idx="1"/>
          </p:nvPr>
        </p:nvSpPr>
        <p:spPr>
          <a:xfrm>
            <a:off x="0" y="2119825"/>
            <a:ext cx="8876371" cy="4195481"/>
          </a:xfrm>
        </p:spPr>
        <p:txBody>
          <a:bodyPr>
            <a:normAutofit fontScale="85000" lnSpcReduction="20000"/>
          </a:bodyPr>
          <a:lstStyle/>
          <a:p>
            <a:r>
              <a:rPr lang="tr-TR" dirty="0" smtClean="0"/>
              <a:t>DNA </a:t>
            </a:r>
            <a:r>
              <a:rPr lang="tr-TR" dirty="0"/>
              <a:t>ilk İsviçreli hekim </a:t>
            </a:r>
            <a:r>
              <a:rPr lang="tr-TR" dirty="0" err="1"/>
              <a:t>Friedrich</a:t>
            </a:r>
            <a:r>
              <a:rPr lang="tr-TR" dirty="0"/>
              <a:t> </a:t>
            </a:r>
            <a:r>
              <a:rPr lang="tr-TR" dirty="0" err="1"/>
              <a:t>Miescher</a:t>
            </a:r>
            <a:r>
              <a:rPr lang="tr-TR" dirty="0"/>
              <a:t> tarafından saflaştırılmıştır, kendisi 1869'da atık cerrahi pansumanlardaki irin içinde </a:t>
            </a:r>
            <a:r>
              <a:rPr lang="tr-TR" dirty="0" err="1"/>
              <a:t>mikroskopik</a:t>
            </a:r>
            <a:r>
              <a:rPr lang="tr-TR" dirty="0"/>
              <a:t> bir madde keşfetmiştir. Hücre çekirdeklerinde (</a:t>
            </a:r>
            <a:r>
              <a:rPr lang="tr-TR" dirty="0" err="1"/>
              <a:t>nükleus</a:t>
            </a:r>
            <a:r>
              <a:rPr lang="tr-TR" dirty="0"/>
              <a:t>) bulunduğu için ona "</a:t>
            </a:r>
            <a:r>
              <a:rPr lang="tr-TR" dirty="0" err="1"/>
              <a:t>nüklein</a:t>
            </a:r>
            <a:r>
              <a:rPr lang="tr-TR" dirty="0"/>
              <a:t>" adını vermiştir</a:t>
            </a:r>
            <a:r>
              <a:rPr lang="tr-TR" dirty="0" smtClean="0"/>
              <a:t>. </a:t>
            </a:r>
            <a:r>
              <a:rPr lang="tr-TR" dirty="0"/>
              <a:t>1919'da </a:t>
            </a:r>
            <a:r>
              <a:rPr lang="tr-TR" dirty="0" err="1"/>
              <a:t>Phoebus</a:t>
            </a:r>
            <a:r>
              <a:rPr lang="tr-TR" dirty="0"/>
              <a:t> </a:t>
            </a:r>
            <a:r>
              <a:rPr lang="tr-TR" dirty="0" err="1"/>
              <a:t>Levene</a:t>
            </a:r>
            <a:r>
              <a:rPr lang="tr-TR" dirty="0"/>
              <a:t>, </a:t>
            </a:r>
            <a:r>
              <a:rPr lang="tr-TR" dirty="0" err="1"/>
              <a:t>nükleotit</a:t>
            </a:r>
            <a:r>
              <a:rPr lang="tr-TR" dirty="0"/>
              <a:t> birimleri oluşturan baz, şeker ve fosfatı tanımlanmıştır</a:t>
            </a:r>
            <a:r>
              <a:rPr lang="tr-TR" dirty="0" smtClean="0"/>
              <a:t>. </a:t>
            </a:r>
            <a:r>
              <a:rPr lang="tr-TR" dirty="0" err="1"/>
              <a:t>Levene</a:t>
            </a:r>
            <a:r>
              <a:rPr lang="tr-TR" dirty="0"/>
              <a:t> DNA'nın, birbirine fosfat grupları ile bağlı olan </a:t>
            </a:r>
            <a:r>
              <a:rPr lang="tr-TR" dirty="0" err="1"/>
              <a:t>nükleotit</a:t>
            </a:r>
            <a:r>
              <a:rPr lang="tr-TR" dirty="0"/>
              <a:t> birimlerden oluşan bir zincir olduğunu öne sürmüştür. Ancak, </a:t>
            </a:r>
            <a:r>
              <a:rPr lang="tr-TR" dirty="0" err="1"/>
              <a:t>Levene</a:t>
            </a:r>
            <a:r>
              <a:rPr lang="tr-TR" dirty="0"/>
              <a:t>, bu zincirin kısa olduğunu ve bazları kendini tekrar eden bir sıralamaya sahip olduğunu düşünmüştür. 1937'de William </a:t>
            </a:r>
            <a:r>
              <a:rPr lang="tr-TR" dirty="0" err="1"/>
              <a:t>Astbury</a:t>
            </a:r>
            <a:r>
              <a:rPr lang="tr-TR" dirty="0"/>
              <a:t> DNA'nın düzenli bir yapıya sahip olduğunu gösteren ilk X ışını difraksiyon görüntülerini elde etti</a:t>
            </a:r>
            <a:r>
              <a:rPr lang="tr-TR" dirty="0" smtClean="0"/>
              <a:t>.</a:t>
            </a:r>
            <a:endParaRPr lang="tr-TR" dirty="0"/>
          </a:p>
          <a:p>
            <a:endParaRPr lang="tr-TR" dirty="0"/>
          </a:p>
          <a:p>
            <a:r>
              <a:rPr lang="tr-TR" dirty="0"/>
              <a:t>1928'de </a:t>
            </a:r>
            <a:r>
              <a:rPr lang="tr-TR" dirty="0" err="1"/>
              <a:t>Frederick</a:t>
            </a:r>
            <a:r>
              <a:rPr lang="tr-TR" dirty="0"/>
              <a:t> Griffith, </a:t>
            </a:r>
            <a:r>
              <a:rPr lang="tr-TR" dirty="0" err="1"/>
              <a:t>Pnömokok</a:t>
            </a:r>
            <a:r>
              <a:rPr lang="tr-TR" dirty="0"/>
              <a:t> bakterisinin "düz" şeklini belirleyen özelliğin "buruşuk" şekilli </a:t>
            </a:r>
            <a:r>
              <a:rPr lang="tr-TR" dirty="0" err="1"/>
              <a:t>Pnömokok</a:t>
            </a:r>
            <a:r>
              <a:rPr lang="tr-TR" dirty="0"/>
              <a:t> bakterilere aktarılmasının mümkün olduğunu, bunun için ölü "düz" bakterilerin canlı "buruşuk" bakterilerle karıştırılmasının yettiğini gösterdi</a:t>
            </a:r>
            <a:r>
              <a:rPr lang="tr-TR" dirty="0" smtClean="0"/>
              <a:t>. </a:t>
            </a:r>
            <a:r>
              <a:rPr lang="tr-TR" dirty="0"/>
              <a:t>Bu deneysel sistem kullanarak </a:t>
            </a:r>
            <a:r>
              <a:rPr lang="tr-TR" dirty="0" err="1"/>
              <a:t>Oswald</a:t>
            </a:r>
            <a:r>
              <a:rPr lang="tr-TR" dirty="0"/>
              <a:t> </a:t>
            </a:r>
            <a:r>
              <a:rPr lang="tr-TR" dirty="0" err="1"/>
              <a:t>Avery</a:t>
            </a:r>
            <a:r>
              <a:rPr lang="tr-TR" dirty="0"/>
              <a:t> ve arkadaşları </a:t>
            </a:r>
            <a:r>
              <a:rPr lang="tr-TR" dirty="0" err="1"/>
              <a:t>Colin</a:t>
            </a:r>
            <a:r>
              <a:rPr lang="tr-TR" dirty="0"/>
              <a:t> </a:t>
            </a:r>
            <a:r>
              <a:rPr lang="tr-TR" dirty="0" err="1"/>
              <a:t>MacLeod</a:t>
            </a:r>
            <a:r>
              <a:rPr lang="tr-TR" dirty="0"/>
              <a:t> ve </a:t>
            </a:r>
            <a:r>
              <a:rPr lang="tr-TR" dirty="0" err="1"/>
              <a:t>Maclyn</a:t>
            </a:r>
            <a:r>
              <a:rPr lang="tr-TR" dirty="0"/>
              <a:t> </a:t>
            </a:r>
            <a:r>
              <a:rPr lang="tr-TR" dirty="0" err="1"/>
              <a:t>McCarty</a:t>
            </a:r>
            <a:r>
              <a:rPr lang="tr-TR" dirty="0"/>
              <a:t> 1943'de değiştirici etmenin DNA olduğunu gösterdiler</a:t>
            </a:r>
            <a:r>
              <a:rPr lang="tr-TR" dirty="0" smtClean="0"/>
              <a:t>. </a:t>
            </a:r>
            <a:r>
              <a:rPr lang="tr-TR" dirty="0"/>
              <a:t>1952'de </a:t>
            </a:r>
            <a:r>
              <a:rPr lang="tr-TR" dirty="0" err="1"/>
              <a:t>Alfred</a:t>
            </a:r>
            <a:r>
              <a:rPr lang="tr-TR" dirty="0"/>
              <a:t> </a:t>
            </a:r>
            <a:r>
              <a:rPr lang="tr-TR" dirty="0" err="1"/>
              <a:t>Hershey</a:t>
            </a:r>
            <a:r>
              <a:rPr lang="tr-TR" dirty="0"/>
              <a:t> ve Martha Chase tarafından </a:t>
            </a:r>
            <a:r>
              <a:rPr lang="tr-TR" dirty="0" err="1"/>
              <a:t>Hershey</a:t>
            </a:r>
            <a:r>
              <a:rPr lang="tr-TR" dirty="0"/>
              <a:t>-Chase deneyinde T2 </a:t>
            </a:r>
            <a:r>
              <a:rPr lang="tr-TR" dirty="0" err="1"/>
              <a:t>fajının</a:t>
            </a:r>
            <a:r>
              <a:rPr lang="tr-TR" dirty="0"/>
              <a:t> genetik malzemesinin DNA olduğunu göstererek DNA kalıtımdaki rolü </a:t>
            </a:r>
            <a:r>
              <a:rPr lang="tr-TR" dirty="0" err="1"/>
              <a:t>teyid</a:t>
            </a:r>
            <a:r>
              <a:rPr lang="tr-TR" dirty="0"/>
              <a:t> </a:t>
            </a:r>
            <a:r>
              <a:rPr lang="tr-TR" dirty="0" smtClean="0"/>
              <a:t>ettiler</a:t>
            </a:r>
            <a:endParaRPr lang="tr-TR" dirty="0"/>
          </a:p>
        </p:txBody>
      </p:sp>
      <p:sp>
        <p:nvSpPr>
          <p:cNvPr id="5" name="AutoShape 4" descr="friedrich miescher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friedrich miescher ile ilgili görsel sonuc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032" name="Picture 8" descr="friedrich miescher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288967" y="2017944"/>
            <a:ext cx="2194390" cy="38810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86795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0000"/>
                </a:solidFill>
              </a:rPr>
              <a:t>Genler ve </a:t>
            </a:r>
            <a:r>
              <a:rPr lang="tr-TR" b="1" dirty="0" smtClean="0">
                <a:solidFill>
                  <a:srgbClr val="FF0000"/>
                </a:solidFill>
              </a:rPr>
              <a:t>Genomlar</a:t>
            </a:r>
            <a:r>
              <a:rPr lang="tr-TR" b="1" dirty="0"/>
              <a:t/>
            </a:r>
            <a:br>
              <a:rPr lang="tr-TR" b="1" dirty="0"/>
            </a:br>
            <a:endParaRPr lang="tr-TR" dirty="0"/>
          </a:p>
        </p:txBody>
      </p:sp>
      <p:sp>
        <p:nvSpPr>
          <p:cNvPr id="3" name="İçerik Yer Tutucusu 2"/>
          <p:cNvSpPr>
            <a:spLocks noGrp="1"/>
          </p:cNvSpPr>
          <p:nvPr>
            <p:ph idx="1"/>
          </p:nvPr>
        </p:nvSpPr>
        <p:spPr>
          <a:xfrm>
            <a:off x="0" y="1326996"/>
            <a:ext cx="8987883" cy="5531004"/>
          </a:xfrm>
        </p:spPr>
        <p:txBody>
          <a:bodyPr>
            <a:normAutofit fontScale="92500" lnSpcReduction="10000"/>
          </a:bodyPr>
          <a:lstStyle/>
          <a:p>
            <a:r>
              <a:rPr lang="tr-TR" dirty="0"/>
              <a:t>Genomu oluşturan DNA </a:t>
            </a:r>
            <a:r>
              <a:rPr lang="tr-TR" dirty="0" err="1"/>
              <a:t>ökaryotlarda</a:t>
            </a:r>
            <a:r>
              <a:rPr lang="tr-TR" dirty="0"/>
              <a:t> hücre çekirdeğinde, ayrıca az miktarda mitokondrilerde bulunur. </a:t>
            </a:r>
            <a:r>
              <a:rPr lang="tr-TR" dirty="0" err="1"/>
              <a:t>Prokaryotlardaki</a:t>
            </a:r>
            <a:r>
              <a:rPr lang="tr-TR" dirty="0"/>
              <a:t> DNA, sitoplazma içinde yer alan, düzensiz şekilli </a:t>
            </a:r>
            <a:r>
              <a:rPr lang="tr-TR" dirty="0" err="1"/>
              <a:t>nükleoit</a:t>
            </a:r>
            <a:r>
              <a:rPr lang="tr-TR" dirty="0"/>
              <a:t> denen cismin içindedir.[54] Genom tarafından kodlanan bilgi genlerde yer alır, bir canlı birey tarafından taşınan bu bilginin tamamına onun </a:t>
            </a:r>
            <a:r>
              <a:rPr lang="tr-TR" dirty="0" err="1"/>
              <a:t>genotipi</a:t>
            </a:r>
            <a:r>
              <a:rPr lang="tr-TR" dirty="0"/>
              <a:t> denir. Gen kalıtımsal bir birimdir ve organizmanın belli bir özelliğini belirleyen bir DNA dizisi ile tanımlanır. Ayrıca, bu DNA bölgesinin transkripsiyonunu düzenleyen diziler (</a:t>
            </a:r>
            <a:r>
              <a:rPr lang="tr-TR" dirty="0" err="1"/>
              <a:t>promotör</a:t>
            </a:r>
            <a:r>
              <a:rPr lang="tr-TR" dirty="0"/>
              <a:t> ve hızlandırıcılar gibi) de vardır.</a:t>
            </a:r>
          </a:p>
          <a:p>
            <a:endParaRPr lang="tr-TR" dirty="0"/>
          </a:p>
          <a:p>
            <a:r>
              <a:rPr lang="tr-TR" dirty="0"/>
              <a:t>Çoğu biyolojik türde genomdaki dizilerin ancak ufak bir bölümü protein kodlar. Örneğin insan genomunun ancak %1'i protein </a:t>
            </a:r>
            <a:r>
              <a:rPr lang="tr-TR" dirty="0" err="1"/>
              <a:t>eksonları</a:t>
            </a:r>
            <a:r>
              <a:rPr lang="tr-TR" dirty="0"/>
              <a:t> kodlar, buna karşın insan DNA'sının %50'si protein kodlamayan, kendini tekrar eden dizilerden oluşur</a:t>
            </a:r>
            <a:r>
              <a:rPr lang="tr-TR" dirty="0" smtClean="0"/>
              <a:t>. </a:t>
            </a:r>
            <a:r>
              <a:rPr lang="tr-TR" dirty="0" err="1"/>
              <a:t>Ökaryot</a:t>
            </a:r>
            <a:r>
              <a:rPr lang="tr-TR" dirty="0"/>
              <a:t> genomlarında bu kadar çok protein kodlamayan DNA'nın bulunması ve türlerin genom büyüklüğündeki ("C-</a:t>
            </a:r>
            <a:r>
              <a:rPr lang="tr-TR" dirty="0" err="1"/>
              <a:t>değeri"ndeki</a:t>
            </a:r>
            <a:r>
              <a:rPr lang="tr-TR" dirty="0"/>
              <a:t>) büyük farklılıkların nedeni henüz anlaşılamamıştır ve "C değeri muamması" olarak bilinir</a:t>
            </a:r>
            <a:r>
              <a:rPr lang="tr-TR" dirty="0" smtClean="0"/>
              <a:t>. </a:t>
            </a:r>
            <a:r>
              <a:rPr lang="tr-TR" dirty="0"/>
              <a:t>Ancak, protein kodlamayan (</a:t>
            </a:r>
            <a:r>
              <a:rPr lang="tr-TR" dirty="0" err="1"/>
              <a:t>non-coding</a:t>
            </a:r>
            <a:r>
              <a:rPr lang="tr-TR" dirty="0"/>
              <a:t>) DNA dizileri gene de işlevsel kodlamayan RNA molekülleri kodlamaktadır, bunlar da gen ifadesinin düzenlenmesinde rol oynarlar</a:t>
            </a:r>
            <a:r>
              <a:rPr lang="tr-TR" dirty="0" smtClean="0"/>
              <a:t>.</a:t>
            </a:r>
            <a:endParaRPr lang="tr-TR" dirty="0"/>
          </a:p>
        </p:txBody>
      </p:sp>
      <p:pic>
        <p:nvPicPr>
          <p:cNvPr id="11266" name="Picture 2" descr="https://upload.wikimedia.org/wikipedia/commons/thumb/f/f3/T7_RNA_polymerase_at_work.png/300px-T7_RNA_polymerase_at_work.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86439" y="1248937"/>
            <a:ext cx="3526031" cy="5486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66149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err="1">
                <a:solidFill>
                  <a:srgbClr val="FF0000"/>
                </a:solidFill>
              </a:rPr>
              <a:t>İkileşme</a:t>
            </a:r>
            <a:r>
              <a:rPr lang="tr-TR" b="1" dirty="0"/>
              <a:t/>
            </a:r>
            <a:br>
              <a:rPr lang="tr-TR" b="1" dirty="0"/>
            </a:br>
            <a:r>
              <a:rPr lang="tr-TR" b="1" dirty="0"/>
              <a:t/>
            </a:r>
            <a:br>
              <a:rPr lang="tr-TR" b="1" dirty="0"/>
            </a:br>
            <a:endParaRPr lang="tr-TR" dirty="0"/>
          </a:p>
        </p:txBody>
      </p:sp>
      <p:sp>
        <p:nvSpPr>
          <p:cNvPr id="3" name="İçerik Yer Tutucusu 2"/>
          <p:cNvSpPr>
            <a:spLocks noGrp="1"/>
          </p:cNvSpPr>
          <p:nvPr>
            <p:ph idx="1"/>
          </p:nvPr>
        </p:nvSpPr>
        <p:spPr>
          <a:xfrm>
            <a:off x="1237127" y="1152983"/>
            <a:ext cx="8946541" cy="3240597"/>
          </a:xfrm>
        </p:spPr>
        <p:txBody>
          <a:bodyPr>
            <a:normAutofit fontScale="92500" lnSpcReduction="20000"/>
          </a:bodyPr>
          <a:lstStyle/>
          <a:p>
            <a:r>
              <a:rPr lang="tr-TR" dirty="0"/>
              <a:t>Canlıların çoğalması ve (çok hücreli canlıların) büyümesi için hücre bölünmesi gereklidir. Ancak bir hücre bölünürken DNA'sını da kopyalamak zorundadır ki iki yavru hücre ana hücredeki genetik bilginin aynısına sahip olsunlar. DNA'nın iki iplikli yapısı DNA </a:t>
            </a:r>
            <a:r>
              <a:rPr lang="tr-TR" dirty="0" err="1"/>
              <a:t>ikileşmesi</a:t>
            </a:r>
            <a:r>
              <a:rPr lang="tr-TR" dirty="0"/>
              <a:t> (DNA </a:t>
            </a:r>
            <a:r>
              <a:rPr lang="tr-TR" dirty="0" err="1"/>
              <a:t>duplikasyonu</a:t>
            </a:r>
            <a:r>
              <a:rPr lang="tr-TR" dirty="0"/>
              <a:t>) için basit bir mekanizma sağlar. İki iplik ayrışırlar, sonra her bir iplikteki dizinin </a:t>
            </a:r>
            <a:r>
              <a:rPr lang="tr-TR" dirty="0" err="1"/>
              <a:t>komplementer</a:t>
            </a:r>
            <a:r>
              <a:rPr lang="tr-TR" dirty="0"/>
              <a:t> dizisi DNA </a:t>
            </a:r>
            <a:r>
              <a:rPr lang="tr-TR" dirty="0" err="1"/>
              <a:t>polimeraz</a:t>
            </a:r>
            <a:r>
              <a:rPr lang="tr-TR" dirty="0"/>
              <a:t> adlı bir enzim tarafından imal edilir. Bu enzim, </a:t>
            </a:r>
            <a:r>
              <a:rPr lang="tr-TR" dirty="0" err="1"/>
              <a:t>tümleyici</a:t>
            </a:r>
            <a:r>
              <a:rPr lang="tr-TR" dirty="0"/>
              <a:t> ipliği sentezlemek için gereken her bazın doğru olanını baz eşleşmesi yoluyla seçer ve onu uzamakta olan ipliğe ekler. DNA </a:t>
            </a:r>
            <a:r>
              <a:rPr lang="tr-TR" dirty="0" err="1"/>
              <a:t>polimeraz</a:t>
            </a:r>
            <a:r>
              <a:rPr lang="tr-TR" dirty="0"/>
              <a:t> bir DNA ipliğini ancak 5' - 3' yönünde uzatabildiği için, bir çifte sarmalın </a:t>
            </a:r>
            <a:r>
              <a:rPr lang="tr-TR" dirty="0" err="1"/>
              <a:t>antiparalel</a:t>
            </a:r>
            <a:r>
              <a:rPr lang="tr-TR" dirty="0"/>
              <a:t> </a:t>
            </a:r>
            <a:r>
              <a:rPr lang="tr-TR" dirty="0" err="1"/>
              <a:t>ipliklerininin</a:t>
            </a:r>
            <a:r>
              <a:rPr lang="tr-TR" dirty="0"/>
              <a:t> kopyalanması için farklı mekanizmalar mevcuttur</a:t>
            </a:r>
            <a:r>
              <a:rPr lang="tr-TR" dirty="0" smtClean="0"/>
              <a:t>. </a:t>
            </a:r>
            <a:r>
              <a:rPr lang="tr-TR" dirty="0"/>
              <a:t>Böylece, eski iplikteki baz, yeni ipliğe eklenen bazları belirler, sonunda hücre DNA'sının mükemmel bir kopyasını elde eder.</a:t>
            </a:r>
          </a:p>
        </p:txBody>
      </p:sp>
      <p:pic>
        <p:nvPicPr>
          <p:cNvPr id="12297" name="Picture 9" descr="https://upload.wikimedia.org/wikipedia/commons/thumb/5/50/DNA_replication_tr.svg/450px-DNA_replication_tr.sv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35721" y="4482092"/>
            <a:ext cx="6504746" cy="20859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39829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Proteinler İ</a:t>
            </a:r>
            <a:r>
              <a:rPr lang="tr-TR" dirty="0" smtClean="0">
                <a:solidFill>
                  <a:srgbClr val="FF0000"/>
                </a:solidFill>
              </a:rPr>
              <a:t>le Etkileşim</a:t>
            </a:r>
            <a:r>
              <a:rPr lang="tr-TR" dirty="0"/>
              <a:t/>
            </a:r>
            <a:br>
              <a:rPr lang="tr-TR" dirty="0"/>
            </a:br>
            <a:endParaRPr lang="tr-TR" dirty="0"/>
          </a:p>
        </p:txBody>
      </p:sp>
      <p:sp>
        <p:nvSpPr>
          <p:cNvPr id="3" name="İçerik Yer Tutucusu 2"/>
          <p:cNvSpPr>
            <a:spLocks noGrp="1"/>
          </p:cNvSpPr>
          <p:nvPr>
            <p:ph idx="1"/>
          </p:nvPr>
        </p:nvSpPr>
        <p:spPr/>
        <p:txBody>
          <a:bodyPr/>
          <a:lstStyle/>
          <a:p>
            <a:r>
              <a:rPr lang="tr-TR" dirty="0"/>
              <a:t>DNA'nın tüm işlevleri onun proteinlerle olan etkileşimine bağlıdır. Bu protein etkileşimlerinin bazıları özgül-dışıdır (</a:t>
            </a:r>
            <a:r>
              <a:rPr lang="tr-TR" dirty="0" err="1"/>
              <a:t>non</a:t>
            </a:r>
            <a:r>
              <a:rPr lang="tr-TR" dirty="0"/>
              <a:t>-spesifiktir), bazılarında ise protein ancak belli bir DNA dizisine bağlanabilir. Enzimler de DNA'ya bağlanabilir ve bunlar arasında DNA baz </a:t>
            </a:r>
            <a:r>
              <a:rPr lang="tr-TR" dirty="0" err="1"/>
              <a:t>disini</a:t>
            </a:r>
            <a:r>
              <a:rPr lang="tr-TR" dirty="0"/>
              <a:t> transkripsiyon ve DNA ikilemesi için kopyalayan </a:t>
            </a:r>
            <a:r>
              <a:rPr lang="tr-TR" dirty="0" err="1"/>
              <a:t>polimerazlar</a:t>
            </a:r>
            <a:r>
              <a:rPr lang="tr-TR" dirty="0"/>
              <a:t> özellikle çok önemlidir.</a:t>
            </a:r>
          </a:p>
        </p:txBody>
      </p:sp>
    </p:spTree>
    <p:extLst>
      <p:ext uri="{BB962C8B-B14F-4D97-AF65-F5344CB8AC3E}">
        <p14:creationId xmlns:p14="http://schemas.microsoft.com/office/powerpoint/2010/main" xmlns="" val="321920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404723" cy="1400530"/>
          </a:xfrm>
        </p:spPr>
        <p:txBody>
          <a:bodyPr/>
          <a:lstStyle/>
          <a:p>
            <a:endParaRPr lang="tr-TR" dirty="0"/>
          </a:p>
        </p:txBody>
      </p:sp>
      <p:sp>
        <p:nvSpPr>
          <p:cNvPr id="3" name="İçerik Yer Tutucusu 2"/>
          <p:cNvSpPr>
            <a:spLocks noGrp="1"/>
          </p:cNvSpPr>
          <p:nvPr>
            <p:ph idx="1"/>
          </p:nvPr>
        </p:nvSpPr>
        <p:spPr>
          <a:xfrm>
            <a:off x="458182" y="1400530"/>
            <a:ext cx="8946541" cy="4195481"/>
          </a:xfrm>
        </p:spPr>
        <p:txBody>
          <a:bodyPr>
            <a:noAutofit/>
          </a:bodyPr>
          <a:lstStyle/>
          <a:p>
            <a:r>
              <a:rPr lang="tr-TR" sz="1800" dirty="0"/>
              <a:t>DNA'ya bağlanan yapısal proteinler, </a:t>
            </a:r>
            <a:r>
              <a:rPr lang="tr-TR" sz="1800" dirty="0" err="1"/>
              <a:t>non</a:t>
            </a:r>
            <a:r>
              <a:rPr lang="tr-TR" sz="1800" dirty="0"/>
              <a:t>-spesifik DNA-protein etkileşimlerinin iyi anlaşılmış örneklerindendir. Kromozomlarda bulunan DNA, yapısal proteinlerle beraber kompleksler oluşturur. Bu proteinler DNA'yı kromatin adlı kompakt yapı içinde organize ederler. </a:t>
            </a:r>
            <a:r>
              <a:rPr lang="tr-TR" sz="1800" dirty="0" err="1"/>
              <a:t>Ökaryotlarda</a:t>
            </a:r>
            <a:r>
              <a:rPr lang="tr-TR" sz="1800" dirty="0"/>
              <a:t> kromatinin oluşmasında DNA'nın </a:t>
            </a:r>
            <a:r>
              <a:rPr lang="tr-TR" sz="1800" dirty="0" err="1"/>
              <a:t>histon</a:t>
            </a:r>
            <a:r>
              <a:rPr lang="tr-TR" sz="1800" dirty="0"/>
              <a:t> adlı küçük, bazik proteinlere bağlanması önemli bir rol oynar; </a:t>
            </a:r>
            <a:r>
              <a:rPr lang="tr-TR" sz="1800" dirty="0" err="1"/>
              <a:t>prokaryotlarda</a:t>
            </a:r>
            <a:r>
              <a:rPr lang="tr-TR" sz="1800" dirty="0"/>
              <a:t> ise çeşitli başka protein türleri DNA'ya </a:t>
            </a:r>
            <a:r>
              <a:rPr lang="tr-TR" sz="1800" dirty="0" err="1" smtClean="0"/>
              <a:t>bağlanır.Histonlar</a:t>
            </a:r>
            <a:r>
              <a:rPr lang="tr-TR" sz="1800" dirty="0"/>
              <a:t>, </a:t>
            </a:r>
            <a:r>
              <a:rPr lang="tr-TR" sz="1800" dirty="0" err="1"/>
              <a:t>nükleozom</a:t>
            </a:r>
            <a:r>
              <a:rPr lang="tr-TR" sz="1800" dirty="0"/>
              <a:t> adlı disk şeklinde bir kompleks oluştururlar, çift iplikli DNA buna sarılarak iki kere bunun etrafında döner. </a:t>
            </a:r>
            <a:r>
              <a:rPr lang="tr-TR" sz="1800" dirty="0" err="1"/>
              <a:t>Histonların</a:t>
            </a:r>
            <a:r>
              <a:rPr lang="tr-TR" sz="1800" dirty="0"/>
              <a:t> bazik kalıntıları ile DNA'nın şeker-fosfat omurgasındaki asidik fosfatlar arasındaki iyonik bağlar, </a:t>
            </a:r>
            <a:r>
              <a:rPr lang="tr-TR" sz="1800" dirty="0" err="1"/>
              <a:t>non</a:t>
            </a:r>
            <a:r>
              <a:rPr lang="tr-TR" sz="1800" dirty="0"/>
              <a:t>-spesifik bir etkileşim oluşturur, baz dizisinden büyük ölçüde bağımsızdırlar</a:t>
            </a:r>
            <a:r>
              <a:rPr lang="tr-TR" sz="1800" dirty="0" smtClean="0"/>
              <a:t>. </a:t>
            </a:r>
            <a:r>
              <a:rPr lang="tr-TR" sz="1800" dirty="0"/>
              <a:t>Bu bazik amino asitlerin kimyasal değişimleri arasında </a:t>
            </a:r>
            <a:r>
              <a:rPr lang="tr-TR" sz="1800" dirty="0" err="1"/>
              <a:t>metilasyon</a:t>
            </a:r>
            <a:r>
              <a:rPr lang="tr-TR" sz="1800" dirty="0"/>
              <a:t>, </a:t>
            </a:r>
            <a:r>
              <a:rPr lang="tr-TR" sz="1800" dirty="0" err="1"/>
              <a:t>fosforilasyon</a:t>
            </a:r>
            <a:r>
              <a:rPr lang="tr-TR" sz="1800" dirty="0"/>
              <a:t>, ve </a:t>
            </a:r>
            <a:r>
              <a:rPr lang="tr-TR" sz="1800" dirty="0" err="1"/>
              <a:t>asetilasyon</a:t>
            </a:r>
            <a:r>
              <a:rPr lang="tr-TR" sz="1800" dirty="0"/>
              <a:t> sayılabilir</a:t>
            </a:r>
            <a:r>
              <a:rPr lang="tr-TR" sz="1800" dirty="0" smtClean="0"/>
              <a:t>. </a:t>
            </a:r>
            <a:r>
              <a:rPr lang="tr-TR" sz="1800" dirty="0"/>
              <a:t>Bu kimyasal değişimler, DNA'nın </a:t>
            </a:r>
            <a:r>
              <a:rPr lang="tr-TR" sz="1800" dirty="0" err="1"/>
              <a:t>histonlarla</a:t>
            </a:r>
            <a:r>
              <a:rPr lang="tr-TR" sz="1800" dirty="0"/>
              <a:t> etkileşimini etkiler, bunun sonucunda DNA'ya </a:t>
            </a:r>
            <a:r>
              <a:rPr lang="tr-TR" sz="1800" dirty="0" err="1"/>
              <a:t>transkripsyon</a:t>
            </a:r>
            <a:r>
              <a:rPr lang="tr-TR" sz="1800" dirty="0"/>
              <a:t> faktörlerinin erişimi ve transkripsiyon hızı değişir</a:t>
            </a:r>
            <a:r>
              <a:rPr lang="tr-TR" sz="1800" dirty="0" smtClean="0"/>
              <a:t>. </a:t>
            </a:r>
            <a:r>
              <a:rPr lang="tr-TR" sz="1800" dirty="0"/>
              <a:t>Kromatinde bulunan diğer </a:t>
            </a:r>
            <a:r>
              <a:rPr lang="tr-TR" sz="1800" dirty="0" err="1"/>
              <a:t>non</a:t>
            </a:r>
            <a:r>
              <a:rPr lang="tr-TR" sz="1800" dirty="0"/>
              <a:t>-spesifik DNA'ya bağlanıcı proteinler arasında bulunan yüksek hareketli grup proteinleri (</a:t>
            </a:r>
            <a:r>
              <a:rPr lang="tr-TR" sz="1800" dirty="0" err="1"/>
              <a:t>ing.</a:t>
            </a:r>
            <a:r>
              <a:rPr lang="tr-TR" sz="1800" dirty="0"/>
              <a:t> </a:t>
            </a:r>
            <a:r>
              <a:rPr lang="tr-TR" sz="1800" dirty="0" err="1"/>
              <a:t>high-mobility</a:t>
            </a:r>
            <a:r>
              <a:rPr lang="tr-TR" sz="1800" dirty="0"/>
              <a:t> </a:t>
            </a:r>
            <a:r>
              <a:rPr lang="tr-TR" sz="1800" dirty="0" err="1"/>
              <a:t>group</a:t>
            </a:r>
            <a:r>
              <a:rPr lang="tr-TR" sz="1800" dirty="0"/>
              <a:t> </a:t>
            </a:r>
            <a:r>
              <a:rPr lang="tr-TR" sz="1800" dirty="0" err="1"/>
              <a:t>proteins</a:t>
            </a:r>
            <a:r>
              <a:rPr lang="tr-TR" sz="1800" dirty="0"/>
              <a:t>) bükülmüş veya </a:t>
            </a:r>
            <a:r>
              <a:rPr lang="tr-TR" sz="1800" dirty="0" err="1"/>
              <a:t>distorte</a:t>
            </a:r>
            <a:r>
              <a:rPr lang="tr-TR" sz="1800" dirty="0"/>
              <a:t> olmuş DNA'ya bağlanır</a:t>
            </a:r>
            <a:r>
              <a:rPr lang="tr-TR" sz="1800" dirty="0" smtClean="0"/>
              <a:t>. </a:t>
            </a:r>
            <a:r>
              <a:rPr lang="tr-TR" sz="1800" dirty="0"/>
              <a:t>Bu proteinler, bitişik </a:t>
            </a:r>
            <a:r>
              <a:rPr lang="tr-TR" sz="1800" dirty="0" err="1"/>
              <a:t>nükleozom</a:t>
            </a:r>
            <a:r>
              <a:rPr lang="tr-TR" sz="1800" dirty="0"/>
              <a:t> gruplarını bükerek daha büyük ölçekli yapılar </a:t>
            </a:r>
            <a:r>
              <a:rPr lang="tr-TR" sz="1800" dirty="0" err="1"/>
              <a:t>oluşturarlar</a:t>
            </a:r>
            <a:r>
              <a:rPr lang="tr-TR" sz="1800" dirty="0"/>
              <a:t> ve kromozomları meydana getirirler</a:t>
            </a:r>
            <a:r>
              <a:rPr lang="tr-TR" sz="1800" dirty="0" smtClean="0"/>
              <a:t>.</a:t>
            </a:r>
            <a:endParaRPr lang="tr-TR" sz="1800" dirty="0"/>
          </a:p>
        </p:txBody>
      </p:sp>
    </p:spTree>
    <p:extLst>
      <p:ext uri="{BB962C8B-B14F-4D97-AF65-F5344CB8AC3E}">
        <p14:creationId xmlns:p14="http://schemas.microsoft.com/office/powerpoint/2010/main" xmlns="" val="1131161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1104293" y="1853248"/>
            <a:ext cx="8946541" cy="2472189"/>
          </a:xfrm>
        </p:spPr>
        <p:txBody>
          <a:bodyPr>
            <a:normAutofit lnSpcReduction="10000"/>
          </a:bodyPr>
          <a:lstStyle/>
          <a:p>
            <a:r>
              <a:rPr lang="tr-TR" dirty="0" err="1"/>
              <a:t>NA'ya</a:t>
            </a:r>
            <a:r>
              <a:rPr lang="tr-TR" dirty="0"/>
              <a:t> bağlanıcı proteinler arasında bulunan başlıca bir protein grubu, tek iplikli DNA'ya bağlanıcı proteinlerdir (bunlar tek iplikli DNA bağlayıcı protein olarak da adlandırılırlar). İnsanda </a:t>
            </a:r>
            <a:r>
              <a:rPr lang="tr-TR" dirty="0" err="1"/>
              <a:t>replikasyon</a:t>
            </a:r>
            <a:r>
              <a:rPr lang="tr-TR" dirty="0"/>
              <a:t> protein A bu protein ailesinin en iyi anlaşılmış üyesi sayılır, bu protein, cifte sarmalın ayrıştığı durumlarda, örneğin DNA </a:t>
            </a:r>
            <a:r>
              <a:rPr lang="tr-TR" dirty="0" err="1"/>
              <a:t>ikileşmesi</a:t>
            </a:r>
            <a:r>
              <a:rPr lang="tr-TR" dirty="0"/>
              <a:t>, </a:t>
            </a:r>
            <a:r>
              <a:rPr lang="tr-TR" dirty="0" err="1"/>
              <a:t>rekombinasyon</a:t>
            </a:r>
            <a:r>
              <a:rPr lang="tr-TR" dirty="0"/>
              <a:t> ve DNA tamirinde işlev görür</a:t>
            </a:r>
            <a:r>
              <a:rPr lang="tr-TR" dirty="0" smtClean="0"/>
              <a:t>.</a:t>
            </a:r>
            <a:r>
              <a:rPr lang="tr-TR" dirty="0"/>
              <a:t> Bu proteinler tek iplikli DNA'yı kararlı kılar, onun sap-ilmik (</a:t>
            </a:r>
            <a:r>
              <a:rPr lang="tr-TR" dirty="0" err="1"/>
              <a:t>stem-loop</a:t>
            </a:r>
            <a:r>
              <a:rPr lang="tr-TR" dirty="0"/>
              <a:t>) oluşturmasına veya </a:t>
            </a:r>
            <a:r>
              <a:rPr lang="tr-TR" dirty="0" err="1"/>
              <a:t>nükleazlar</a:t>
            </a:r>
            <a:r>
              <a:rPr lang="tr-TR" dirty="0"/>
              <a:t> tarafında yıkımına engel olurlar.</a:t>
            </a:r>
          </a:p>
          <a:p>
            <a:endParaRPr lang="tr-TR" dirty="0"/>
          </a:p>
        </p:txBody>
      </p:sp>
      <p:pic>
        <p:nvPicPr>
          <p:cNvPr id="1026" name="Picture 2" descr="Nucleosome 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81755" y="4407877"/>
            <a:ext cx="4021014" cy="22742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42671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06143" y="452718"/>
            <a:ext cx="8946541" cy="4195481"/>
          </a:xfrm>
        </p:spPr>
        <p:txBody>
          <a:bodyPr/>
          <a:lstStyle/>
          <a:p>
            <a:r>
              <a:rPr lang="tr-TR" dirty="0"/>
              <a:t>Yukarıda değinilen proteinlerden farklı olarak başka proteinler belli DNA dizilerine bağlanacak şekilde evrimleşmişlerdir. Bunların en iyi araştırılmış olanları transkripsiyon faktörleridir, bular transkripsiyonu düzenleyen proteinlerdir. Her transkripsiyon faktörü belli bir DNA diziler kümesine bağlanır ve bu dizilere yakın </a:t>
            </a:r>
            <a:r>
              <a:rPr lang="tr-TR" dirty="0" err="1"/>
              <a:t>protörleri</a:t>
            </a:r>
            <a:r>
              <a:rPr lang="tr-TR" dirty="0"/>
              <a:t> olan genlerin transkripsiyonu etkinleştirir veya engeller. Transkripsiyon faktörleri bunu iki farklı yoldan </a:t>
            </a:r>
            <a:r>
              <a:rPr lang="tr-TR" dirty="0" err="1"/>
              <a:t>gerçekletirir</a:t>
            </a:r>
            <a:r>
              <a:rPr lang="tr-TR" dirty="0"/>
              <a:t>. Birincisi, transkripsiyondan sorumlu olan RNA </a:t>
            </a:r>
            <a:r>
              <a:rPr lang="tr-TR" dirty="0" err="1"/>
              <a:t>polimeraz</a:t>
            </a:r>
            <a:r>
              <a:rPr lang="tr-TR" dirty="0"/>
              <a:t> bağlanırlar, bunu ya doğrudan ya da aracı proteinlerle yaparlar, bunun sonucunda </a:t>
            </a:r>
            <a:r>
              <a:rPr lang="tr-TR" dirty="0" err="1"/>
              <a:t>polimeraz</a:t>
            </a:r>
            <a:r>
              <a:rPr lang="tr-TR" dirty="0"/>
              <a:t> </a:t>
            </a:r>
            <a:r>
              <a:rPr lang="tr-TR" dirty="0" err="1"/>
              <a:t>promotöre</a:t>
            </a:r>
            <a:r>
              <a:rPr lang="tr-TR" dirty="0"/>
              <a:t> yakın bir konuma </a:t>
            </a:r>
            <a:r>
              <a:rPr lang="tr-TR" dirty="0" err="1"/>
              <a:t>yerleştitilmiş</a:t>
            </a:r>
            <a:r>
              <a:rPr lang="tr-TR" dirty="0"/>
              <a:t> olur ve transkripsiyona başlaması mümkün hale gelir</a:t>
            </a:r>
            <a:r>
              <a:rPr lang="tr-TR" dirty="0" smtClean="0"/>
              <a:t>. </a:t>
            </a:r>
            <a:r>
              <a:rPr lang="tr-TR" dirty="0"/>
              <a:t>Bir diğer yolda ise, transkripsiyon faktörleri </a:t>
            </a:r>
            <a:r>
              <a:rPr lang="tr-TR" dirty="0" err="1"/>
              <a:t>promotörde</a:t>
            </a:r>
            <a:r>
              <a:rPr lang="tr-TR" dirty="0"/>
              <a:t> yer alan </a:t>
            </a:r>
            <a:r>
              <a:rPr lang="tr-TR" dirty="0" err="1"/>
              <a:t>histonları</a:t>
            </a:r>
            <a:r>
              <a:rPr lang="tr-TR" dirty="0"/>
              <a:t> kimyasal değişime uğratan enzimlere bağlanırlar; bunun sonucunda </a:t>
            </a:r>
            <a:r>
              <a:rPr lang="tr-TR" dirty="0" err="1"/>
              <a:t>polimerazın</a:t>
            </a:r>
            <a:r>
              <a:rPr lang="tr-TR" dirty="0"/>
              <a:t> DNA'ya erişimi değişir</a:t>
            </a:r>
            <a:r>
              <a:rPr lang="tr-TR" dirty="0" smtClean="0"/>
              <a:t>.</a:t>
            </a:r>
            <a:endParaRPr lang="tr-TR" dirty="0"/>
          </a:p>
        </p:txBody>
      </p:sp>
      <p:pic>
        <p:nvPicPr>
          <p:cNvPr id="2050" name="Picture 2" descr="https://upload.wikimedia.org/wikipedia/commons/thumb/8/8f/Lambda_repressor_1LMB.png/185px-Lambda_repressor_1LMB.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04738" y="3423138"/>
            <a:ext cx="3587262" cy="320162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13809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404723" cy="1400530"/>
          </a:xfrm>
        </p:spPr>
        <p:txBody>
          <a:bodyPr/>
          <a:lstStyle/>
          <a:p>
            <a:r>
              <a:rPr lang="tr-TR" b="1" dirty="0" smtClean="0">
                <a:solidFill>
                  <a:srgbClr val="FF0000"/>
                </a:solidFill>
              </a:rPr>
              <a:t>DNA Değiştirici Enzimler</a:t>
            </a:r>
            <a:r>
              <a:rPr lang="tr-TR" b="1" dirty="0" smtClean="0"/>
              <a:t/>
            </a:r>
            <a:br>
              <a:rPr lang="tr-TR" b="1" dirty="0" smtClean="0"/>
            </a:br>
            <a:endParaRPr lang="tr-TR" dirty="0"/>
          </a:p>
        </p:txBody>
      </p:sp>
      <p:sp>
        <p:nvSpPr>
          <p:cNvPr id="3" name="İçerik Yer Tutucusu 2"/>
          <p:cNvSpPr>
            <a:spLocks noGrp="1"/>
          </p:cNvSpPr>
          <p:nvPr>
            <p:ph idx="1"/>
          </p:nvPr>
        </p:nvSpPr>
        <p:spPr>
          <a:xfrm>
            <a:off x="1103312" y="2052918"/>
            <a:ext cx="8946541" cy="4805082"/>
          </a:xfrm>
        </p:spPr>
        <p:txBody>
          <a:bodyPr>
            <a:normAutofit/>
          </a:bodyPr>
          <a:lstStyle/>
          <a:p>
            <a:r>
              <a:rPr lang="tr-TR" sz="3600" b="1" dirty="0" err="1">
                <a:solidFill>
                  <a:srgbClr val="FF0000"/>
                </a:solidFill>
              </a:rPr>
              <a:t>Nükleaz</a:t>
            </a:r>
            <a:r>
              <a:rPr lang="tr-TR" sz="3600" b="1" dirty="0">
                <a:solidFill>
                  <a:srgbClr val="FF0000"/>
                </a:solidFill>
              </a:rPr>
              <a:t> ve </a:t>
            </a:r>
            <a:r>
              <a:rPr lang="tr-TR" sz="3600" b="1" dirty="0" err="1">
                <a:solidFill>
                  <a:srgbClr val="FF0000"/>
                </a:solidFill>
              </a:rPr>
              <a:t>L</a:t>
            </a:r>
            <a:r>
              <a:rPr lang="tr-TR" sz="3600" b="1" dirty="0" err="1" smtClean="0">
                <a:solidFill>
                  <a:srgbClr val="FF0000"/>
                </a:solidFill>
              </a:rPr>
              <a:t>igazlar</a:t>
            </a:r>
            <a:endParaRPr lang="tr-TR" sz="3600" b="1" dirty="0">
              <a:solidFill>
                <a:srgbClr val="FF0000"/>
              </a:solidFill>
            </a:endParaRPr>
          </a:p>
          <a:p>
            <a:endParaRPr lang="tr-TR" dirty="0" smtClean="0"/>
          </a:p>
          <a:p>
            <a:r>
              <a:rPr lang="tr-TR" dirty="0" err="1"/>
              <a:t>Nükleazlar</a:t>
            </a:r>
            <a:r>
              <a:rPr lang="tr-TR" dirty="0"/>
              <a:t> DNA iplikleri kesen enzimlerdir, </a:t>
            </a:r>
            <a:r>
              <a:rPr lang="tr-TR" dirty="0" err="1"/>
              <a:t>fosfodiester</a:t>
            </a:r>
            <a:r>
              <a:rPr lang="tr-TR" dirty="0"/>
              <a:t> bağlarının hidrolizini </a:t>
            </a:r>
            <a:r>
              <a:rPr lang="tr-TR" dirty="0" err="1"/>
              <a:t>katalizlerler</a:t>
            </a:r>
            <a:r>
              <a:rPr lang="tr-TR" dirty="0"/>
              <a:t>. DNA ipliklerinin uçlarındaki </a:t>
            </a:r>
            <a:r>
              <a:rPr lang="tr-TR" dirty="0" err="1"/>
              <a:t>nükleotitleri</a:t>
            </a:r>
            <a:r>
              <a:rPr lang="tr-TR" dirty="0"/>
              <a:t> </a:t>
            </a:r>
            <a:r>
              <a:rPr lang="tr-TR" dirty="0" err="1"/>
              <a:t>hidrolizleyen</a:t>
            </a:r>
            <a:r>
              <a:rPr lang="tr-TR" dirty="0"/>
              <a:t> </a:t>
            </a:r>
            <a:r>
              <a:rPr lang="tr-TR" dirty="0" err="1"/>
              <a:t>nükleazlare</a:t>
            </a:r>
            <a:r>
              <a:rPr lang="tr-TR" dirty="0"/>
              <a:t> </a:t>
            </a:r>
            <a:r>
              <a:rPr lang="tr-TR" dirty="0" err="1"/>
              <a:t>eksonükleaz</a:t>
            </a:r>
            <a:r>
              <a:rPr lang="tr-TR" dirty="0"/>
              <a:t> denir, ipliklerin iç kısımlarındaki bağları </a:t>
            </a:r>
            <a:r>
              <a:rPr lang="tr-TR" dirty="0" err="1"/>
              <a:t>hidrolizleyenlere</a:t>
            </a:r>
            <a:r>
              <a:rPr lang="tr-TR" dirty="0"/>
              <a:t> ise </a:t>
            </a:r>
            <a:r>
              <a:rPr lang="tr-TR" dirty="0" err="1"/>
              <a:t>endonükleaz</a:t>
            </a:r>
            <a:r>
              <a:rPr lang="tr-TR" dirty="0"/>
              <a:t>. Moleküler biyolojide en sık kullanılan </a:t>
            </a:r>
            <a:r>
              <a:rPr lang="tr-TR" dirty="0" err="1"/>
              <a:t>endonükleazlar</a:t>
            </a:r>
            <a:r>
              <a:rPr lang="tr-TR" dirty="0"/>
              <a:t> </a:t>
            </a:r>
            <a:r>
              <a:rPr lang="tr-TR" dirty="0" err="1"/>
              <a:t>restriksiyon</a:t>
            </a:r>
            <a:r>
              <a:rPr lang="tr-TR" dirty="0"/>
              <a:t> </a:t>
            </a:r>
            <a:r>
              <a:rPr lang="tr-TR" dirty="0" err="1"/>
              <a:t>endonükleazlarıdır</a:t>
            </a:r>
            <a:r>
              <a:rPr lang="tr-TR" dirty="0"/>
              <a:t>, bunlar DNA'yı belli dizilerde keserler. Örneğin soldaki resimde görülen </a:t>
            </a:r>
            <a:r>
              <a:rPr lang="tr-TR" dirty="0" err="1"/>
              <a:t>EcoRV</a:t>
            </a:r>
            <a:r>
              <a:rPr lang="tr-TR" dirty="0"/>
              <a:t> enzimi 6 bazlı 5'-GAT|ATC-3' dizisini tanır ve dik çizgi ile gösterilen noktada onu keser. Doğada bu enzimler, </a:t>
            </a:r>
            <a:r>
              <a:rPr lang="tr-TR" dirty="0" err="1"/>
              <a:t>restriksiyon</a:t>
            </a:r>
            <a:r>
              <a:rPr lang="tr-TR" dirty="0"/>
              <a:t> modifikasyon sisteminin bir parçası olarak, bakterileri </a:t>
            </a:r>
            <a:r>
              <a:rPr lang="tr-TR" dirty="0" err="1"/>
              <a:t>fajlara</a:t>
            </a:r>
            <a:r>
              <a:rPr lang="tr-TR" dirty="0"/>
              <a:t> karşı korumaya yararlar, hücrenin içine giren </a:t>
            </a:r>
            <a:r>
              <a:rPr lang="tr-TR" dirty="0" err="1"/>
              <a:t>faj</a:t>
            </a:r>
            <a:r>
              <a:rPr lang="tr-TR" dirty="0"/>
              <a:t> DNA'sını sindirerek</a:t>
            </a:r>
            <a:r>
              <a:rPr lang="tr-TR" dirty="0" smtClean="0"/>
              <a:t>. </a:t>
            </a:r>
            <a:r>
              <a:rPr lang="tr-TR" dirty="0"/>
              <a:t>Teknolojide bu enzimler moleküler klonlama ve DNA </a:t>
            </a:r>
            <a:r>
              <a:rPr lang="tr-TR" dirty="0" err="1"/>
              <a:t>parmakizlemesi</a:t>
            </a:r>
            <a:r>
              <a:rPr lang="tr-TR" dirty="0"/>
              <a:t> için kullanılır.</a:t>
            </a:r>
          </a:p>
          <a:p>
            <a:endParaRPr lang="tr-TR" dirty="0"/>
          </a:p>
          <a:p>
            <a:endParaRPr lang="tr-TR" dirty="0"/>
          </a:p>
        </p:txBody>
      </p:sp>
      <p:pic>
        <p:nvPicPr>
          <p:cNvPr id="3074" name="Picture 2" descr="https://upload.wikimedia.org/wikipedia/commons/thumb/d/dc/EcoRV_1RVA.png/255px-EcoRV_1RVA.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29753" y="0"/>
            <a:ext cx="4501661" cy="321212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18391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404723" cy="1400530"/>
          </a:xfrm>
        </p:spPr>
        <p:txBody>
          <a:bodyPr/>
          <a:lstStyle/>
          <a:p>
            <a:r>
              <a:rPr lang="tr-TR" b="1" dirty="0" err="1">
                <a:solidFill>
                  <a:srgbClr val="FF0000"/>
                </a:solidFill>
              </a:rPr>
              <a:t>Topoizomeraz</a:t>
            </a:r>
            <a:r>
              <a:rPr lang="tr-TR" b="1" dirty="0">
                <a:solidFill>
                  <a:srgbClr val="FF0000"/>
                </a:solidFill>
              </a:rPr>
              <a:t> </a:t>
            </a:r>
            <a:r>
              <a:rPr lang="tr-TR" b="1" dirty="0" smtClean="0">
                <a:solidFill>
                  <a:srgbClr val="FF0000"/>
                </a:solidFill>
              </a:rPr>
              <a:t>Ve </a:t>
            </a:r>
            <a:r>
              <a:rPr lang="tr-TR" b="1" dirty="0" err="1" smtClean="0">
                <a:solidFill>
                  <a:srgbClr val="FF0000"/>
                </a:solidFill>
              </a:rPr>
              <a:t>Helikazlar</a:t>
            </a:r>
            <a:r>
              <a:rPr lang="tr-TR" b="1" dirty="0">
                <a:solidFill>
                  <a:srgbClr val="FF0000"/>
                </a:solidFill>
              </a:rPr>
              <a:t/>
            </a:r>
            <a:br>
              <a:rPr lang="tr-TR" b="1" dirty="0">
                <a:solidFill>
                  <a:srgbClr val="FF0000"/>
                </a:solidFill>
              </a:rPr>
            </a:br>
            <a:endParaRPr lang="tr-TR" dirty="0">
              <a:solidFill>
                <a:srgbClr val="FF0000"/>
              </a:solidFill>
            </a:endParaRPr>
          </a:p>
        </p:txBody>
      </p:sp>
      <p:sp>
        <p:nvSpPr>
          <p:cNvPr id="3" name="İçerik Yer Tutucusu 2"/>
          <p:cNvSpPr>
            <a:spLocks noGrp="1"/>
          </p:cNvSpPr>
          <p:nvPr>
            <p:ph idx="1"/>
          </p:nvPr>
        </p:nvSpPr>
        <p:spPr>
          <a:xfrm>
            <a:off x="304800" y="1031631"/>
            <a:ext cx="10049853" cy="5462953"/>
          </a:xfrm>
        </p:spPr>
        <p:txBody>
          <a:bodyPr>
            <a:normAutofit/>
          </a:bodyPr>
          <a:lstStyle/>
          <a:p>
            <a:r>
              <a:rPr lang="tr-TR" dirty="0" err="1"/>
              <a:t>Topoizomerazlar</a:t>
            </a:r>
            <a:r>
              <a:rPr lang="tr-TR" dirty="0"/>
              <a:t> hem </a:t>
            </a:r>
            <a:r>
              <a:rPr lang="tr-TR" dirty="0" err="1"/>
              <a:t>nükleaz</a:t>
            </a:r>
            <a:r>
              <a:rPr lang="tr-TR" dirty="0"/>
              <a:t> hem de </a:t>
            </a:r>
            <a:r>
              <a:rPr lang="tr-TR" dirty="0" err="1"/>
              <a:t>ligaz</a:t>
            </a:r>
            <a:r>
              <a:rPr lang="tr-TR" dirty="0"/>
              <a:t> etkinliğine sahiptir. Bu proteinler DNA'daki </a:t>
            </a:r>
            <a:r>
              <a:rPr lang="tr-TR" dirty="0" err="1"/>
              <a:t>süperburulma</a:t>
            </a:r>
            <a:r>
              <a:rPr lang="tr-TR" dirty="0"/>
              <a:t> derecesini değiştirirler. Bu enzimlerin bazıları DNA sarmalının bir ipliğini kesip bunun öbürü etrafında dönmesini sağlar, sonra da DNA'daki kesiği tekrar birleştirir</a:t>
            </a:r>
            <a:r>
              <a:rPr lang="tr-TR" dirty="0" smtClean="0"/>
              <a:t>. </a:t>
            </a:r>
            <a:r>
              <a:rPr lang="tr-TR" dirty="0"/>
              <a:t>Bu enzimlerin diğerleri ise DNA sarmalının bir ipliğini kesip öbür ipliğin bu kesiğin içinden kesmesini sağlarlar, sonra kesiği tekrar </a:t>
            </a:r>
            <a:r>
              <a:rPr lang="tr-TR" dirty="0" err="1" smtClean="0"/>
              <a:t>birleştirirler.Topoizomerazlar</a:t>
            </a:r>
            <a:r>
              <a:rPr lang="tr-TR" dirty="0" smtClean="0"/>
              <a:t> </a:t>
            </a:r>
            <a:r>
              <a:rPr lang="tr-TR" dirty="0"/>
              <a:t>DNA'yla ilgili pek çok süreçte yer alırlar, DNA </a:t>
            </a:r>
            <a:r>
              <a:rPr lang="tr-TR" dirty="0" err="1"/>
              <a:t>ikileşmesi</a:t>
            </a:r>
            <a:r>
              <a:rPr lang="tr-TR" dirty="0"/>
              <a:t> ve transkripsiyonu gibi</a:t>
            </a:r>
            <a:r>
              <a:rPr lang="tr-TR" dirty="0" smtClean="0"/>
              <a:t>.</a:t>
            </a:r>
            <a:endParaRPr lang="tr-TR" dirty="0"/>
          </a:p>
          <a:p>
            <a:endParaRPr lang="tr-TR" dirty="0"/>
          </a:p>
          <a:p>
            <a:r>
              <a:rPr lang="tr-TR" dirty="0" err="1"/>
              <a:t>Helikazlar</a:t>
            </a:r>
            <a:r>
              <a:rPr lang="tr-TR" dirty="0"/>
              <a:t> moleküler motor özellikli proteinlerdir. </a:t>
            </a:r>
            <a:r>
              <a:rPr lang="tr-TR" dirty="0" err="1"/>
              <a:t>Nükleozit</a:t>
            </a:r>
            <a:r>
              <a:rPr lang="tr-TR" dirty="0"/>
              <a:t> </a:t>
            </a:r>
            <a:r>
              <a:rPr lang="tr-TR" dirty="0" err="1"/>
              <a:t>trifosfatlarda</a:t>
            </a:r>
            <a:r>
              <a:rPr lang="tr-TR" dirty="0"/>
              <a:t>, özellikle </a:t>
            </a:r>
            <a:r>
              <a:rPr lang="tr-TR" dirty="0" err="1"/>
              <a:t>ATP'de</a:t>
            </a:r>
            <a:r>
              <a:rPr lang="tr-TR" dirty="0"/>
              <a:t> taşınan kimyasal enerjiyi kullanıp bazlar arasındaki hidrojen bağlarını kırarlar ve DNA çifte sarmalını ters yönde burarak onu tek iplikler halinde açarlar</a:t>
            </a:r>
            <a:r>
              <a:rPr lang="tr-TR" dirty="0" smtClean="0"/>
              <a:t>. </a:t>
            </a:r>
            <a:r>
              <a:rPr lang="tr-TR" dirty="0"/>
              <a:t>Bu enzimler DNA bazlarına erişmeye gerek duyan enzimlerin bulunduğu süreçlerde gereklidir.</a:t>
            </a:r>
          </a:p>
        </p:txBody>
      </p:sp>
    </p:spTree>
    <p:extLst>
      <p:ext uri="{BB962C8B-B14F-4D97-AF65-F5344CB8AC3E}">
        <p14:creationId xmlns:p14="http://schemas.microsoft.com/office/powerpoint/2010/main" xmlns="" val="172920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404723" cy="1400530"/>
          </a:xfrm>
        </p:spPr>
        <p:txBody>
          <a:bodyPr/>
          <a:lstStyle/>
          <a:p>
            <a:r>
              <a:rPr lang="tr-TR" b="1" dirty="0" err="1">
                <a:solidFill>
                  <a:srgbClr val="FF0000"/>
                </a:solidFill>
              </a:rPr>
              <a:t>Polimerazlar</a:t>
            </a:r>
            <a:r>
              <a:rPr lang="tr-TR" b="1" dirty="0"/>
              <a:t/>
            </a:r>
            <a:br>
              <a:rPr lang="tr-TR" b="1" dirty="0"/>
            </a:br>
            <a:endParaRPr lang="tr-TR" dirty="0"/>
          </a:p>
        </p:txBody>
      </p:sp>
      <p:sp>
        <p:nvSpPr>
          <p:cNvPr id="3" name="İçerik Yer Tutucusu 2"/>
          <p:cNvSpPr>
            <a:spLocks noGrp="1"/>
          </p:cNvSpPr>
          <p:nvPr>
            <p:ph idx="1"/>
          </p:nvPr>
        </p:nvSpPr>
        <p:spPr>
          <a:xfrm>
            <a:off x="199292" y="1301263"/>
            <a:ext cx="10049853" cy="5556737"/>
          </a:xfrm>
        </p:spPr>
        <p:txBody>
          <a:bodyPr>
            <a:normAutofit/>
          </a:bodyPr>
          <a:lstStyle/>
          <a:p>
            <a:r>
              <a:rPr lang="tr-TR" dirty="0"/>
              <a:t>Nükleik asit </a:t>
            </a:r>
            <a:r>
              <a:rPr lang="tr-TR" dirty="0" err="1"/>
              <a:t>polimerazları</a:t>
            </a:r>
            <a:r>
              <a:rPr lang="tr-TR" dirty="0"/>
              <a:t>, </a:t>
            </a:r>
            <a:r>
              <a:rPr lang="tr-TR" dirty="0" err="1"/>
              <a:t>nükleozit</a:t>
            </a:r>
            <a:r>
              <a:rPr lang="tr-TR" dirty="0"/>
              <a:t> </a:t>
            </a:r>
            <a:r>
              <a:rPr lang="tr-TR" dirty="0" err="1"/>
              <a:t>trifosfatlardan</a:t>
            </a:r>
            <a:r>
              <a:rPr lang="tr-TR" dirty="0"/>
              <a:t> </a:t>
            </a:r>
            <a:r>
              <a:rPr lang="tr-TR" dirty="0" err="1"/>
              <a:t>polinükleotit</a:t>
            </a:r>
            <a:r>
              <a:rPr lang="tr-TR" dirty="0"/>
              <a:t> zincirler sentezleyen enzimlerdir. Ürettikleri ürünler var olan </a:t>
            </a:r>
            <a:r>
              <a:rPr lang="tr-TR" dirty="0" err="1"/>
              <a:t>polinükleotit</a:t>
            </a:r>
            <a:r>
              <a:rPr lang="tr-TR" dirty="0"/>
              <a:t> zincirlerinin (bunlara kalıp denir) kopyalarıdır. Bu enzimler, bir DNA zincirindeki en son </a:t>
            </a:r>
            <a:r>
              <a:rPr lang="tr-TR" dirty="0" err="1"/>
              <a:t>nükleotitin</a:t>
            </a:r>
            <a:r>
              <a:rPr lang="tr-TR" dirty="0"/>
              <a:t> 3' hidroksil grubuna yeni bir </a:t>
            </a:r>
            <a:r>
              <a:rPr lang="tr-TR" dirty="0" err="1"/>
              <a:t>nükleotit</a:t>
            </a:r>
            <a:r>
              <a:rPr lang="tr-TR" dirty="0"/>
              <a:t> ekleyerek çalışır. Dolayısıyla tüm </a:t>
            </a:r>
            <a:r>
              <a:rPr lang="tr-TR" dirty="0" err="1"/>
              <a:t>polimerazlar</a:t>
            </a:r>
            <a:r>
              <a:rPr lang="tr-TR" dirty="0"/>
              <a:t> 5' - 3' doğrultusunda </a:t>
            </a:r>
            <a:r>
              <a:rPr lang="tr-TR" dirty="0" err="1" smtClean="0"/>
              <a:t>ilerler.Bu</a:t>
            </a:r>
            <a:r>
              <a:rPr lang="tr-TR" dirty="0" smtClean="0"/>
              <a:t> </a:t>
            </a:r>
            <a:r>
              <a:rPr lang="tr-TR" dirty="0"/>
              <a:t>enzimlerin aktif bölgesinde, gelen </a:t>
            </a:r>
            <a:r>
              <a:rPr lang="tr-TR" dirty="0" err="1"/>
              <a:t>nükleozit</a:t>
            </a:r>
            <a:r>
              <a:rPr lang="tr-TR" dirty="0"/>
              <a:t> </a:t>
            </a:r>
            <a:r>
              <a:rPr lang="tr-TR" dirty="0" err="1"/>
              <a:t>trifosfat</a:t>
            </a:r>
            <a:r>
              <a:rPr lang="tr-TR" dirty="0"/>
              <a:t> kalıp ile baz eşleşmesi yapar; bu sayede </a:t>
            </a:r>
            <a:r>
              <a:rPr lang="tr-TR" dirty="0" err="1"/>
              <a:t>polimeraz</a:t>
            </a:r>
            <a:r>
              <a:rPr lang="tr-TR" dirty="0"/>
              <a:t>, kalıba </a:t>
            </a:r>
            <a:r>
              <a:rPr lang="tr-TR" dirty="0" err="1"/>
              <a:t>komplementer</a:t>
            </a:r>
            <a:r>
              <a:rPr lang="tr-TR" dirty="0"/>
              <a:t> bir ipliği doğru bir şekilde sentezleyebilir. </a:t>
            </a:r>
            <a:r>
              <a:rPr lang="tr-TR" dirty="0" err="1"/>
              <a:t>Polimerazlar</a:t>
            </a:r>
            <a:r>
              <a:rPr lang="tr-TR" dirty="0"/>
              <a:t> kullandıkları kalıbın tipine göre sınıflandırılır.</a:t>
            </a:r>
          </a:p>
          <a:p>
            <a:r>
              <a:rPr lang="tr-TR" dirty="0"/>
              <a:t>DNA </a:t>
            </a:r>
            <a:r>
              <a:rPr lang="tr-TR" dirty="0" err="1"/>
              <a:t>ikileşmesinde</a:t>
            </a:r>
            <a:r>
              <a:rPr lang="tr-TR" dirty="0"/>
              <a:t>, DNA-bağımlısı DNA </a:t>
            </a:r>
            <a:r>
              <a:rPr lang="tr-TR" dirty="0" err="1"/>
              <a:t>polimeraz</a:t>
            </a:r>
            <a:r>
              <a:rPr lang="tr-TR" dirty="0"/>
              <a:t>, bir DNA dizisinin kopyasını yapar. Bu süreçte hata olmaması hayatî önem taşıdığı için bu tip </a:t>
            </a:r>
            <a:r>
              <a:rPr lang="tr-TR" dirty="0" err="1"/>
              <a:t>polimerazlarının</a:t>
            </a:r>
            <a:r>
              <a:rPr lang="tr-TR" dirty="0"/>
              <a:t> çoğunda prova okuma aktivitesi bulunur. Bunlarda, sentez reaksiyonunda meydana gelen ender hatalar, baz eşleşmesinin doğru olmamasıyla anlaşılır. Eğer bir uyumsuzluk algılanırsa, 3'-5' yönünde çalışan bir </a:t>
            </a:r>
            <a:r>
              <a:rPr lang="tr-TR" dirty="0" err="1"/>
              <a:t>eksonükleaz</a:t>
            </a:r>
            <a:r>
              <a:rPr lang="tr-TR" dirty="0"/>
              <a:t> aktivitesi etkinleştirilir ve hatalı baz çıkartılır</a:t>
            </a:r>
            <a:r>
              <a:rPr lang="tr-TR" dirty="0" smtClean="0"/>
              <a:t>.</a:t>
            </a:r>
            <a:r>
              <a:rPr lang="tr-TR" dirty="0"/>
              <a:t> Çoğu canlıda DNA </a:t>
            </a:r>
            <a:r>
              <a:rPr lang="tr-TR" dirty="0" err="1"/>
              <a:t>polimerazlar</a:t>
            </a:r>
            <a:r>
              <a:rPr lang="tr-TR" dirty="0"/>
              <a:t> </a:t>
            </a:r>
            <a:r>
              <a:rPr lang="tr-TR" dirty="0" err="1"/>
              <a:t>replizom</a:t>
            </a:r>
            <a:r>
              <a:rPr lang="tr-TR" dirty="0"/>
              <a:t> olarak adlandırılan ve yardımcı alt birimler (DNA kıskacı ve </a:t>
            </a:r>
            <a:r>
              <a:rPr lang="tr-TR" dirty="0" err="1"/>
              <a:t>helikazlar</a:t>
            </a:r>
            <a:r>
              <a:rPr lang="tr-TR" dirty="0"/>
              <a:t> gibi) içeren büyük bir kompleks içinde yer alır</a:t>
            </a:r>
            <a:r>
              <a:rPr lang="tr-TR" dirty="0" smtClean="0"/>
              <a:t>.</a:t>
            </a:r>
            <a:endParaRPr lang="tr-TR" dirty="0"/>
          </a:p>
          <a:p>
            <a:endParaRPr lang="tr-TR" dirty="0"/>
          </a:p>
          <a:p>
            <a:endParaRPr lang="tr-TR" dirty="0"/>
          </a:p>
        </p:txBody>
      </p:sp>
    </p:spTree>
    <p:extLst>
      <p:ext uri="{BB962C8B-B14F-4D97-AF65-F5344CB8AC3E}">
        <p14:creationId xmlns:p14="http://schemas.microsoft.com/office/powerpoint/2010/main" xmlns="" val="1806775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1103312" y="2052918"/>
            <a:ext cx="8946541" cy="4805082"/>
          </a:xfrm>
        </p:spPr>
        <p:txBody>
          <a:bodyPr>
            <a:normAutofit fontScale="92500" lnSpcReduction="10000"/>
          </a:bodyPr>
          <a:lstStyle/>
          <a:p>
            <a:r>
              <a:rPr lang="tr-TR" dirty="0"/>
              <a:t>RNA-bağımlısı DNA </a:t>
            </a:r>
            <a:r>
              <a:rPr lang="tr-TR" dirty="0" err="1"/>
              <a:t>polimerazlar</a:t>
            </a:r>
            <a:r>
              <a:rPr lang="tr-TR" dirty="0"/>
              <a:t> RNA ipliğinde bulunan diziyi DNA olarak kopyalayan özel bir </a:t>
            </a:r>
            <a:r>
              <a:rPr lang="tr-TR" dirty="0" err="1"/>
              <a:t>polimeraz</a:t>
            </a:r>
            <a:r>
              <a:rPr lang="tr-TR" dirty="0"/>
              <a:t> sınıfıdır. Ters </a:t>
            </a:r>
            <a:r>
              <a:rPr lang="tr-TR" dirty="0" err="1"/>
              <a:t>transkiptazlar</a:t>
            </a:r>
            <a:r>
              <a:rPr lang="tr-TR" dirty="0"/>
              <a:t> bu sınıfa dahildir, bunlar </a:t>
            </a:r>
            <a:r>
              <a:rPr lang="tr-TR" dirty="0" err="1"/>
              <a:t>viral</a:t>
            </a:r>
            <a:r>
              <a:rPr lang="tr-TR" dirty="0"/>
              <a:t> enzimler olup hücrelerin </a:t>
            </a:r>
            <a:r>
              <a:rPr lang="tr-TR" dirty="0" err="1"/>
              <a:t>retrovirüsler</a:t>
            </a:r>
            <a:r>
              <a:rPr lang="tr-TR" dirty="0"/>
              <a:t> tarafından enfeksiyonunda yer alırlar. </a:t>
            </a:r>
            <a:r>
              <a:rPr lang="tr-TR" dirty="0" err="1"/>
              <a:t>Telomerazlar</a:t>
            </a:r>
            <a:r>
              <a:rPr lang="tr-TR" dirty="0"/>
              <a:t> da bu sınıfa dahildir, bunlar da </a:t>
            </a:r>
            <a:r>
              <a:rPr lang="tr-TR" dirty="0" err="1"/>
              <a:t>telomerlerin</a:t>
            </a:r>
            <a:r>
              <a:rPr lang="tr-TR" dirty="0"/>
              <a:t> </a:t>
            </a:r>
            <a:r>
              <a:rPr lang="tr-TR" dirty="0" err="1"/>
              <a:t>ikilenmesi</a:t>
            </a:r>
            <a:r>
              <a:rPr lang="tr-TR" dirty="0"/>
              <a:t> için gereklidir. </a:t>
            </a:r>
            <a:r>
              <a:rPr lang="tr-TR" dirty="0" err="1"/>
              <a:t>Telomerazı</a:t>
            </a:r>
            <a:r>
              <a:rPr lang="tr-TR" dirty="0"/>
              <a:t> diğer bu tip enzimlerden farklı kılan bir özelliği, kullandığı RNA </a:t>
            </a:r>
            <a:r>
              <a:rPr lang="tr-TR" dirty="0" err="1"/>
              <a:t>kalbın</a:t>
            </a:r>
            <a:r>
              <a:rPr lang="tr-TR" dirty="0"/>
              <a:t> kendi yapısının bir parçası olmasıdır.</a:t>
            </a:r>
          </a:p>
          <a:p>
            <a:r>
              <a:rPr lang="tr-TR" dirty="0"/>
              <a:t>Transkripsiyon, DNA-bağımlısı RNA </a:t>
            </a:r>
            <a:r>
              <a:rPr lang="tr-TR" dirty="0" err="1"/>
              <a:t>polimeraz</a:t>
            </a:r>
            <a:r>
              <a:rPr lang="tr-TR" dirty="0"/>
              <a:t> tarafından gerçekleştirilir, bu enzim DNA ipliğindeki diziyi RNA olarak kopyalar. Bir genin transkripsiyonu için RNA </a:t>
            </a:r>
            <a:r>
              <a:rPr lang="tr-TR" dirty="0" err="1"/>
              <a:t>polimeraz</a:t>
            </a:r>
            <a:r>
              <a:rPr lang="tr-TR" dirty="0"/>
              <a:t>, DNA üzerinde </a:t>
            </a:r>
            <a:r>
              <a:rPr lang="tr-TR" dirty="0" err="1"/>
              <a:t>promotör</a:t>
            </a:r>
            <a:r>
              <a:rPr lang="tr-TR" dirty="0"/>
              <a:t> adlı bir bölgeye bağlanır ve DNA ipliklerini ayrıştırır. Sonra genin dizisini bir RNA zinciri olarak kopyalar, ta ki </a:t>
            </a:r>
            <a:r>
              <a:rPr lang="tr-TR" dirty="0" err="1"/>
              <a:t>terminatör</a:t>
            </a:r>
            <a:r>
              <a:rPr lang="tr-TR" dirty="0"/>
              <a:t> (</a:t>
            </a:r>
            <a:r>
              <a:rPr lang="tr-TR" dirty="0" err="1"/>
              <a:t>sonlayıcı</a:t>
            </a:r>
            <a:r>
              <a:rPr lang="tr-TR" dirty="0"/>
              <a:t>, İng. '</a:t>
            </a:r>
            <a:r>
              <a:rPr lang="tr-TR" dirty="0" err="1"/>
              <a:t>terminator</a:t>
            </a:r>
            <a:r>
              <a:rPr lang="tr-TR" dirty="0"/>
              <a:t>') adlı bir DNA bölgesine gelip orada durup DNA'dan kopana kadar. DNA bağımlı DNA </a:t>
            </a:r>
            <a:r>
              <a:rPr lang="tr-TR" dirty="0" err="1"/>
              <a:t>polimeraz</a:t>
            </a:r>
            <a:r>
              <a:rPr lang="tr-TR" dirty="0"/>
              <a:t> da olduğu gibi, RNA </a:t>
            </a:r>
            <a:r>
              <a:rPr lang="tr-TR" dirty="0" err="1"/>
              <a:t>polimeraz</a:t>
            </a:r>
            <a:r>
              <a:rPr lang="tr-TR" dirty="0"/>
              <a:t> II (</a:t>
            </a:r>
            <a:r>
              <a:rPr lang="tr-TR" dirty="0" err="1"/>
              <a:t>ökaryotlardaki</a:t>
            </a:r>
            <a:r>
              <a:rPr lang="tr-TR" dirty="0"/>
              <a:t> çoğu genin transkripsiyonun yapan enzim) de çeşitli düzenleyici ve yardımcı proteinlerden oluşmuş büyük bir protein kompleksinin parçası olarak çalışır.</a:t>
            </a:r>
          </a:p>
          <a:p>
            <a:endParaRPr lang="tr-TR" dirty="0"/>
          </a:p>
        </p:txBody>
      </p:sp>
    </p:spTree>
    <p:extLst>
      <p:ext uri="{BB962C8B-B14F-4D97-AF65-F5344CB8AC3E}">
        <p14:creationId xmlns:p14="http://schemas.microsoft.com/office/powerpoint/2010/main" xmlns="" val="704026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0" y="1853248"/>
            <a:ext cx="8062332" cy="4804030"/>
          </a:xfrm>
        </p:spPr>
        <p:txBody>
          <a:bodyPr>
            <a:normAutofit fontScale="70000" lnSpcReduction="20000"/>
          </a:bodyPr>
          <a:lstStyle/>
          <a:p>
            <a:r>
              <a:rPr lang="tr-TR" sz="2300" dirty="0"/>
              <a:t>1953'te James D. Watson ve Francis </a:t>
            </a:r>
            <a:r>
              <a:rPr lang="tr-TR" sz="2300" dirty="0" err="1"/>
              <a:t>Crick</a:t>
            </a:r>
            <a:r>
              <a:rPr lang="tr-TR" sz="2300" dirty="0"/>
              <a:t> DNA'nın bugün kabul görmüş yapısını Nature dergisinde öne sürdüler</a:t>
            </a:r>
            <a:r>
              <a:rPr lang="tr-TR" sz="2300" dirty="0" smtClean="0"/>
              <a:t>. </a:t>
            </a:r>
            <a:r>
              <a:rPr lang="tr-TR" sz="2300" dirty="0"/>
              <a:t>Çift sarmallı moleküler modelleri tek bir X-ışını kırınım resmine dayanmaktaydı, bu resim </a:t>
            </a:r>
            <a:r>
              <a:rPr lang="tr-TR" sz="2300" dirty="0" err="1"/>
              <a:t>Rosalind</a:t>
            </a:r>
            <a:r>
              <a:rPr lang="tr-TR" sz="2300" dirty="0"/>
              <a:t> Franklin ve </a:t>
            </a:r>
            <a:r>
              <a:rPr lang="tr-TR" sz="2300" dirty="0" err="1"/>
              <a:t>Raymond</a:t>
            </a:r>
            <a:r>
              <a:rPr lang="tr-TR" sz="2300" dirty="0"/>
              <a:t> </a:t>
            </a:r>
            <a:r>
              <a:rPr lang="tr-TR" sz="2300" dirty="0" err="1"/>
              <a:t>Gosling</a:t>
            </a:r>
            <a:r>
              <a:rPr lang="tr-TR" sz="2300" dirty="0"/>
              <a:t> tarafından Mayıs 1952'de elde edilmişti. Modellerini dayandırdıkları bir diğer bilgi </a:t>
            </a:r>
            <a:r>
              <a:rPr lang="tr-TR" sz="2300" dirty="0" err="1"/>
              <a:t>Erwin</a:t>
            </a:r>
            <a:r>
              <a:rPr lang="tr-TR" sz="2300" dirty="0"/>
              <a:t> </a:t>
            </a:r>
            <a:r>
              <a:rPr lang="tr-TR" sz="2300" dirty="0" err="1"/>
              <a:t>Chargaff'ın</a:t>
            </a:r>
            <a:r>
              <a:rPr lang="tr-TR" sz="2300" dirty="0"/>
              <a:t> evvelki yıllarda kendilerine özel olarak iletmiş olduğu, DNA bazlarını birbiriyle eşleştiğiydi. </a:t>
            </a:r>
            <a:r>
              <a:rPr lang="tr-TR" sz="2300" dirty="0" err="1"/>
              <a:t>Chargaff</a:t>
            </a:r>
            <a:r>
              <a:rPr lang="tr-TR" sz="2300" dirty="0"/>
              <a:t> kuralları hem B-DNA'nın hem de A-DNA'nın çifte sarmallı biçimini tespit etmekte önemli bir rol oynamıştır.</a:t>
            </a:r>
          </a:p>
          <a:p>
            <a:endParaRPr lang="tr-TR" sz="2300" dirty="0"/>
          </a:p>
          <a:p>
            <a:r>
              <a:rPr lang="tr-TR" sz="2300" dirty="0"/>
              <a:t>Watson ve </a:t>
            </a:r>
            <a:r>
              <a:rPr lang="tr-TR" sz="2300" dirty="0" err="1"/>
              <a:t>Crick</a:t>
            </a:r>
            <a:r>
              <a:rPr lang="tr-TR" sz="2300" dirty="0"/>
              <a:t> modelinin destekleyen deneysel kanıtlar Nature dergisinin aynı sayısında yayımlanan beş makalede yer aldı</a:t>
            </a:r>
            <a:r>
              <a:rPr lang="tr-TR" sz="2300" dirty="0" smtClean="0"/>
              <a:t>. </a:t>
            </a:r>
            <a:r>
              <a:rPr lang="tr-TR" sz="2300" dirty="0"/>
              <a:t>Bunlardan Franklin ve </a:t>
            </a:r>
            <a:r>
              <a:rPr lang="tr-TR" sz="2300" dirty="0" err="1"/>
              <a:t>Gosling'in</a:t>
            </a:r>
            <a:r>
              <a:rPr lang="tr-TR" sz="2300" dirty="0"/>
              <a:t> makalesi, Watson ve </a:t>
            </a:r>
            <a:r>
              <a:rPr lang="tr-TR" sz="2300" dirty="0" err="1"/>
              <a:t>Crick</a:t>
            </a:r>
            <a:r>
              <a:rPr lang="tr-TR" sz="2300" dirty="0"/>
              <a:t> modelini kısmen destekleyen, kendi X-ışını kırınım verileri ve analiz yönteminin ilk yayımlanmasıydı</a:t>
            </a:r>
            <a:r>
              <a:rPr lang="tr-TR" sz="2300" dirty="0" smtClean="0"/>
              <a:t>. </a:t>
            </a:r>
            <a:r>
              <a:rPr lang="tr-TR" sz="2300" dirty="0"/>
              <a:t>Dergini aynı sayısında DNA yapısı hakkında Maurice </a:t>
            </a:r>
            <a:r>
              <a:rPr lang="tr-TR" sz="2300" dirty="0" err="1"/>
              <a:t>Wilkins</a:t>
            </a:r>
            <a:r>
              <a:rPr lang="tr-TR" sz="2300" dirty="0"/>
              <a:t> ve iki arkadaşının bir makalesi vardı, onların in </a:t>
            </a:r>
            <a:r>
              <a:rPr lang="tr-TR" sz="2300" dirty="0" err="1"/>
              <a:t>vivo</a:t>
            </a:r>
            <a:r>
              <a:rPr lang="tr-TR" sz="2300" dirty="0"/>
              <a:t> B-DNA X-ışını kırınım örüntüleri üzerinde yaptıkları analizler, iki sayfa geride </a:t>
            </a:r>
            <a:r>
              <a:rPr lang="tr-TR" sz="2300" dirty="0" err="1"/>
              <a:t>Crick</a:t>
            </a:r>
            <a:r>
              <a:rPr lang="tr-TR" sz="2300" dirty="0"/>
              <a:t> ve Watson tarafından önerilen çifte sarmal modelini destekliyordu</a:t>
            </a:r>
            <a:r>
              <a:rPr lang="tr-TR" sz="2300" dirty="0" smtClean="0"/>
              <a:t>. </a:t>
            </a:r>
            <a:r>
              <a:rPr lang="tr-TR" sz="2300" dirty="0"/>
              <a:t>1962'de Franklin'in ölümünden sonra Watson, </a:t>
            </a:r>
            <a:r>
              <a:rPr lang="tr-TR" sz="2300" dirty="0" err="1"/>
              <a:t>Crick</a:t>
            </a:r>
            <a:r>
              <a:rPr lang="tr-TR" sz="2300" dirty="0"/>
              <a:t> ve </a:t>
            </a:r>
            <a:r>
              <a:rPr lang="tr-TR" sz="2300" dirty="0" err="1"/>
              <a:t>Wilkins</a:t>
            </a:r>
            <a:r>
              <a:rPr lang="tr-TR" sz="2300" dirty="0"/>
              <a:t> birlikte Nobel Fizyoloji veya Tıp Ödülü'nü kazandılar</a:t>
            </a:r>
            <a:r>
              <a:rPr lang="tr-TR" sz="2300" dirty="0" smtClean="0"/>
              <a:t>. </a:t>
            </a:r>
            <a:r>
              <a:rPr lang="tr-TR" sz="2300" dirty="0"/>
              <a:t>O zamanki Nobel ödülleri ancak hayatta olan kişilere ödülün vermesine izin veriyordu. Keşif için kimlerin kredi alması gerektiği hakkında tartışma devam etmektedir</a:t>
            </a:r>
            <a:r>
              <a:rPr lang="tr-TR" sz="2300" dirty="0" smtClean="0"/>
              <a:t>.                 </a:t>
            </a:r>
            <a:r>
              <a:rPr lang="tr-TR" sz="2300" dirty="0"/>
              <a:t> </a:t>
            </a:r>
            <a:r>
              <a:rPr lang="tr-TR" sz="2300" dirty="0" smtClean="0"/>
              <a:t>        </a:t>
            </a:r>
            <a:endParaRPr lang="tr-TR" sz="2300" dirty="0"/>
          </a:p>
          <a:p>
            <a:endParaRPr lang="tr-TR" sz="2300" dirty="0" smtClean="0"/>
          </a:p>
          <a:p>
            <a:endParaRPr lang="tr-TR" sz="2300" dirty="0"/>
          </a:p>
          <a:p>
            <a:endParaRPr lang="tr-TR" sz="2300" dirty="0" smtClean="0"/>
          </a:p>
          <a:p>
            <a:endParaRPr lang="tr-TR" sz="2300" dirty="0"/>
          </a:p>
          <a:p>
            <a:endParaRPr lang="tr-TR" dirty="0"/>
          </a:p>
        </p:txBody>
      </p:sp>
      <p:pic>
        <p:nvPicPr>
          <p:cNvPr id="2052" name="Picture 4" descr="https://upload.wikimedia.org/wikipedia/commons/thumb/f/f6/Raymond_Gosling.jpg/170px-Raymond_Gosli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05668" y="1853248"/>
            <a:ext cx="3490331" cy="44827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5251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404723" cy="1400530"/>
          </a:xfrm>
        </p:spPr>
        <p:txBody>
          <a:bodyPr/>
          <a:lstStyle/>
          <a:p>
            <a:r>
              <a:rPr lang="tr-TR" dirty="0">
                <a:solidFill>
                  <a:srgbClr val="FF0000"/>
                </a:solidFill>
              </a:rPr>
              <a:t>Teknolojide </a:t>
            </a:r>
            <a:r>
              <a:rPr lang="tr-TR" dirty="0" smtClean="0">
                <a:solidFill>
                  <a:srgbClr val="FF0000"/>
                </a:solidFill>
              </a:rPr>
              <a:t>Kullanım</a:t>
            </a:r>
            <a:r>
              <a:rPr lang="tr-TR" dirty="0"/>
              <a:t/>
            </a:r>
            <a:br>
              <a:rPr lang="tr-TR" dirty="0"/>
            </a:br>
            <a:endParaRPr lang="tr-TR" dirty="0"/>
          </a:p>
        </p:txBody>
      </p:sp>
      <p:sp>
        <p:nvSpPr>
          <p:cNvPr id="3" name="İçerik Yer Tutucusu 2"/>
          <p:cNvSpPr>
            <a:spLocks noGrp="1"/>
          </p:cNvSpPr>
          <p:nvPr>
            <p:ph idx="1"/>
          </p:nvPr>
        </p:nvSpPr>
        <p:spPr>
          <a:xfrm>
            <a:off x="229090" y="1230923"/>
            <a:ext cx="8946541" cy="5087815"/>
          </a:xfrm>
        </p:spPr>
        <p:txBody>
          <a:bodyPr/>
          <a:lstStyle/>
          <a:p>
            <a:r>
              <a:rPr lang="tr-TR" b="1" dirty="0">
                <a:solidFill>
                  <a:srgbClr val="FF0000"/>
                </a:solidFill>
              </a:rPr>
              <a:t>Gen </a:t>
            </a:r>
            <a:r>
              <a:rPr lang="tr-TR" b="1" dirty="0" smtClean="0">
                <a:solidFill>
                  <a:srgbClr val="FF0000"/>
                </a:solidFill>
              </a:rPr>
              <a:t>Mühendisliği</a:t>
            </a:r>
            <a:endParaRPr lang="tr-TR" b="1" dirty="0">
              <a:solidFill>
                <a:srgbClr val="FF0000"/>
              </a:solidFill>
            </a:endParaRPr>
          </a:p>
          <a:p>
            <a:r>
              <a:rPr lang="tr-TR" sz="2400" dirty="0"/>
              <a:t>Modern biyoloji ve biyokimyada </a:t>
            </a:r>
            <a:r>
              <a:rPr lang="tr-TR" sz="2400" dirty="0" err="1"/>
              <a:t>rekombinant</a:t>
            </a:r>
            <a:r>
              <a:rPr lang="tr-TR" sz="2400" dirty="0"/>
              <a:t> DNA teknolojisi yoğun bir şekilde kullanılır. </a:t>
            </a:r>
            <a:r>
              <a:rPr lang="tr-TR" sz="2400" dirty="0" err="1"/>
              <a:t>Rekombinant</a:t>
            </a:r>
            <a:r>
              <a:rPr lang="tr-TR" sz="2400" dirty="0"/>
              <a:t> DNA başka DNA parçalarından bir araya getirilmiş yapay bir DNA'dır. DNA parçaları, </a:t>
            </a:r>
            <a:r>
              <a:rPr lang="tr-TR" sz="2400" dirty="0" err="1"/>
              <a:t>plazmit</a:t>
            </a:r>
            <a:r>
              <a:rPr lang="tr-TR" sz="2400" dirty="0"/>
              <a:t> veya </a:t>
            </a:r>
            <a:r>
              <a:rPr lang="tr-TR" sz="2400" dirty="0" err="1"/>
              <a:t>viral</a:t>
            </a:r>
            <a:r>
              <a:rPr lang="tr-TR" sz="2400" dirty="0"/>
              <a:t> vektörler aracılığıyla canlıların içine transformasyon yoluyla </a:t>
            </a:r>
            <a:r>
              <a:rPr lang="tr-TR" sz="2400" dirty="0" err="1"/>
              <a:t>sokulabilirBu</a:t>
            </a:r>
            <a:r>
              <a:rPr lang="tr-TR" sz="2400" dirty="0"/>
              <a:t> yolla ortaya çıkan, genetik değişime uğramış canlılar kullanılarak </a:t>
            </a:r>
            <a:r>
              <a:rPr lang="tr-TR" sz="2400" dirty="0" err="1"/>
              <a:t>rekombinant</a:t>
            </a:r>
            <a:r>
              <a:rPr lang="tr-TR" sz="2400" dirty="0"/>
              <a:t> proteinler üretilebilir, bunlar </a:t>
            </a:r>
            <a:r>
              <a:rPr lang="tr-TR" sz="2400" dirty="0" err="1"/>
              <a:t>tibbi</a:t>
            </a:r>
            <a:r>
              <a:rPr lang="tr-TR" sz="2400" dirty="0"/>
              <a:t> araştırmalarda veya </a:t>
            </a:r>
            <a:r>
              <a:rPr lang="tr-TR" sz="2400" dirty="0" smtClean="0"/>
              <a:t>tarımda kullanılabilir</a:t>
            </a:r>
            <a:r>
              <a:rPr lang="tr-TR" sz="2400" dirty="0"/>
              <a:t>.</a:t>
            </a:r>
          </a:p>
          <a:p>
            <a:endParaRPr lang="tr-TR" dirty="0" smtClean="0"/>
          </a:p>
        </p:txBody>
      </p:sp>
    </p:spTree>
    <p:extLst>
      <p:ext uri="{BB962C8B-B14F-4D97-AF65-F5344CB8AC3E}">
        <p14:creationId xmlns:p14="http://schemas.microsoft.com/office/powerpoint/2010/main" xmlns="" val="98703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22031" y="468923"/>
            <a:ext cx="9404723" cy="1400530"/>
          </a:xfrm>
        </p:spPr>
        <p:txBody>
          <a:bodyPr/>
          <a:lstStyle/>
          <a:p>
            <a:r>
              <a:rPr lang="tr-TR" b="1" dirty="0">
                <a:solidFill>
                  <a:srgbClr val="FF0000"/>
                </a:solidFill>
              </a:rPr>
              <a:t>Adlî B</a:t>
            </a:r>
            <a:r>
              <a:rPr lang="tr-TR" b="1" dirty="0" smtClean="0">
                <a:solidFill>
                  <a:srgbClr val="FF0000"/>
                </a:solidFill>
              </a:rPr>
              <a:t>ilim</a:t>
            </a:r>
            <a:r>
              <a:rPr lang="tr-TR" b="1" dirty="0"/>
              <a:t/>
            </a:r>
            <a:br>
              <a:rPr lang="tr-TR" b="1" dirty="0"/>
            </a:br>
            <a:endParaRPr lang="tr-TR" dirty="0"/>
          </a:p>
        </p:txBody>
      </p:sp>
      <p:sp>
        <p:nvSpPr>
          <p:cNvPr id="3" name="İçerik Yer Tutucusu 2"/>
          <p:cNvSpPr>
            <a:spLocks noGrp="1"/>
          </p:cNvSpPr>
          <p:nvPr>
            <p:ph idx="1"/>
          </p:nvPr>
        </p:nvSpPr>
        <p:spPr>
          <a:xfrm>
            <a:off x="1103312" y="2052918"/>
            <a:ext cx="8946541" cy="4605790"/>
          </a:xfrm>
        </p:spPr>
        <p:txBody>
          <a:bodyPr>
            <a:normAutofit fontScale="92500" lnSpcReduction="10000"/>
          </a:bodyPr>
          <a:lstStyle/>
          <a:p>
            <a:r>
              <a:rPr lang="tr-TR" dirty="0"/>
              <a:t>Adli bilimciler, bir suç </a:t>
            </a:r>
            <a:r>
              <a:rPr lang="tr-TR" dirty="0" err="1"/>
              <a:t>mahalinde</a:t>
            </a:r>
            <a:r>
              <a:rPr lang="tr-TR" dirty="0"/>
              <a:t> bulunmuş kan, meni, deri, tükürük veya saçta bulunan DNA'yı kullanarak bir failin kimliğini belirleyebilirler. Bu işleme genetik parmak izi çıkarma veya genetik profilleme denir. DNA profillemesinde, tekrarlı diziler (</a:t>
            </a:r>
            <a:r>
              <a:rPr lang="tr-TR" dirty="0" err="1"/>
              <a:t>mikrosatelit</a:t>
            </a:r>
            <a:r>
              <a:rPr lang="tr-TR" dirty="0"/>
              <a:t> ve </a:t>
            </a:r>
            <a:r>
              <a:rPr lang="tr-TR" dirty="0" err="1"/>
              <a:t>minisatelit</a:t>
            </a:r>
            <a:r>
              <a:rPr lang="tr-TR" dirty="0"/>
              <a:t>) içeren DNA'nın değişken kısımlarının uzunlukları belirlenir, bunlar farklı insanlarda karşılaştırılır. Bu yöntem bir suçlunun tanınması için son derece güvenilir bir </a:t>
            </a:r>
            <a:r>
              <a:rPr lang="tr-TR" dirty="0" err="1"/>
              <a:t>yöntemdir.Ancak</a:t>
            </a:r>
            <a:r>
              <a:rPr lang="tr-TR" dirty="0"/>
              <a:t>, eğer suç </a:t>
            </a:r>
            <a:r>
              <a:rPr lang="tr-TR" dirty="0" err="1"/>
              <a:t>mahaline</a:t>
            </a:r>
            <a:r>
              <a:rPr lang="tr-TR" dirty="0"/>
              <a:t> birde fazla kişinin DNA'sı bulaşmışsa bu kimlik belirleme karmaşıklaşabilir.[ DNA profillemesi 1984'te Britanyalı genetikçi </a:t>
            </a:r>
            <a:r>
              <a:rPr lang="tr-TR" dirty="0" err="1"/>
              <a:t>Sir</a:t>
            </a:r>
            <a:r>
              <a:rPr lang="tr-TR" dirty="0"/>
              <a:t> </a:t>
            </a:r>
            <a:r>
              <a:rPr lang="tr-TR" dirty="0" err="1"/>
              <a:t>Alec</a:t>
            </a:r>
            <a:r>
              <a:rPr lang="tr-TR" dirty="0"/>
              <a:t> </a:t>
            </a:r>
            <a:r>
              <a:rPr lang="tr-TR" dirty="0" err="1"/>
              <a:t>Jeffreys</a:t>
            </a:r>
            <a:r>
              <a:rPr lang="tr-TR" dirty="0"/>
              <a:t>,[ tarafından geliştirilmiş ve adli bilimde ilk defa 1988'de </a:t>
            </a:r>
            <a:r>
              <a:rPr lang="tr-TR" dirty="0" err="1"/>
              <a:t>Enderby</a:t>
            </a:r>
            <a:r>
              <a:rPr lang="tr-TR" dirty="0"/>
              <a:t> cinayetleri için </a:t>
            </a:r>
            <a:r>
              <a:rPr lang="tr-TR" dirty="0" err="1"/>
              <a:t>Colin</a:t>
            </a:r>
            <a:r>
              <a:rPr lang="tr-TR" dirty="0"/>
              <a:t> </a:t>
            </a:r>
            <a:r>
              <a:rPr lang="tr-TR" dirty="0" err="1"/>
              <a:t>Pitchfork'un</a:t>
            </a:r>
            <a:r>
              <a:rPr lang="tr-TR" dirty="0"/>
              <a:t> suçlu </a:t>
            </a:r>
            <a:r>
              <a:rPr lang="tr-TR" dirty="0" err="1"/>
              <a:t>bulnmasında</a:t>
            </a:r>
            <a:r>
              <a:rPr lang="tr-TR" dirty="0"/>
              <a:t> kullanılmıştır.[Bazı tür suçları işlemiş kişiler bir </a:t>
            </a:r>
            <a:r>
              <a:rPr lang="tr-TR" dirty="0" err="1"/>
              <a:t>veritabanında</a:t>
            </a:r>
            <a:r>
              <a:rPr lang="tr-TR" dirty="0"/>
              <a:t> depolanmak amacıyla kendi DNA'larından bir örnek vermeye mecbur tutulabilirler. Bu sayede suç </a:t>
            </a:r>
            <a:r>
              <a:rPr lang="tr-TR" dirty="0" err="1"/>
              <a:t>mahalinde</a:t>
            </a:r>
            <a:r>
              <a:rPr lang="tr-TR" dirty="0"/>
              <a:t> bulunmuş DNA örneğinden başka elde hiçbir delil bulunmayan bazı eski vakalar çözülebilmiştir. DNA profillemesi katliam kurbanlarının kimliklerinin belirlenmesinde de kullanılmıştır</a:t>
            </a:r>
          </a:p>
          <a:p>
            <a:endParaRPr lang="tr-TR" dirty="0"/>
          </a:p>
        </p:txBody>
      </p:sp>
    </p:spTree>
    <p:extLst>
      <p:ext uri="{BB962C8B-B14F-4D97-AF65-F5344CB8AC3E}">
        <p14:creationId xmlns:p14="http://schemas.microsoft.com/office/powerpoint/2010/main" xmlns="" val="29265207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7526" y="288595"/>
            <a:ext cx="9404723" cy="1400530"/>
          </a:xfrm>
        </p:spPr>
        <p:txBody>
          <a:bodyPr/>
          <a:lstStyle/>
          <a:p>
            <a:r>
              <a:rPr lang="tr-TR" b="1" dirty="0" err="1">
                <a:solidFill>
                  <a:srgbClr val="FF0000"/>
                </a:solidFill>
              </a:rPr>
              <a:t>Biyoenformatik</a:t>
            </a:r>
            <a:r>
              <a:rPr lang="tr-TR" b="1" dirty="0"/>
              <a:t/>
            </a:r>
            <a:br>
              <a:rPr lang="tr-TR" b="1" dirty="0"/>
            </a:br>
            <a:endParaRPr lang="tr-TR" dirty="0"/>
          </a:p>
        </p:txBody>
      </p:sp>
      <p:sp>
        <p:nvSpPr>
          <p:cNvPr id="3" name="İçerik Yer Tutucusu 2"/>
          <p:cNvSpPr>
            <a:spLocks noGrp="1"/>
          </p:cNvSpPr>
          <p:nvPr>
            <p:ph idx="1"/>
          </p:nvPr>
        </p:nvSpPr>
        <p:spPr>
          <a:xfrm>
            <a:off x="247526" y="1406769"/>
            <a:ext cx="9658474" cy="5451231"/>
          </a:xfrm>
        </p:spPr>
        <p:txBody>
          <a:bodyPr>
            <a:normAutofit fontScale="92500" lnSpcReduction="10000"/>
          </a:bodyPr>
          <a:lstStyle/>
          <a:p>
            <a:r>
              <a:rPr lang="tr-TR" dirty="0"/>
              <a:t>DNA dizilerinin bilgisayar aracılığıyla işlenmesi, aranması ve analizi, </a:t>
            </a:r>
            <a:r>
              <a:rPr lang="tr-TR" dirty="0" err="1"/>
              <a:t>biyoenformatik</a:t>
            </a:r>
            <a:r>
              <a:rPr lang="tr-TR" dirty="0"/>
              <a:t> </a:t>
            </a:r>
            <a:r>
              <a:rPr lang="tr-TR" dirty="0" err="1"/>
              <a:t>bilminin</a:t>
            </a:r>
            <a:r>
              <a:rPr lang="tr-TR" dirty="0"/>
              <a:t> konuları arasındadır. DNA dizilerinin depolanması ve aranması için yöntemlerin geliştirilmesi sayesinde bilgisayar bilimlerinde önemli ilerlemeler </a:t>
            </a:r>
            <a:r>
              <a:rPr lang="tr-TR" dirty="0" err="1"/>
              <a:t>katedilmiştir</a:t>
            </a:r>
            <a:r>
              <a:rPr lang="tr-TR" dirty="0"/>
              <a:t>, özelikle dizi arama algoritmaları, makine öğrenimi ve </a:t>
            </a:r>
            <a:r>
              <a:rPr lang="tr-TR" dirty="0" err="1"/>
              <a:t>veritabanı</a:t>
            </a:r>
            <a:r>
              <a:rPr lang="tr-TR" dirty="0"/>
              <a:t> teorisi konularında</a:t>
            </a:r>
            <a:r>
              <a:rPr lang="tr-TR" dirty="0" smtClean="0"/>
              <a:t>. </a:t>
            </a:r>
            <a:r>
              <a:rPr lang="tr-TR" dirty="0"/>
              <a:t>Dizi arama ve </a:t>
            </a:r>
            <a:r>
              <a:rPr lang="tr-TR" dirty="0" err="1"/>
              <a:t>eşlendirme</a:t>
            </a:r>
            <a:r>
              <a:rPr lang="tr-TR" dirty="0"/>
              <a:t> algoritmaları harflerden oluşan uzun diziler içinde daha kısa harf dizilerinin bulunmasıyla ilgilidir, bunlar belli </a:t>
            </a:r>
            <a:r>
              <a:rPr lang="tr-TR" dirty="0" err="1"/>
              <a:t>nükleotit</a:t>
            </a:r>
            <a:r>
              <a:rPr lang="tr-TR" dirty="0"/>
              <a:t> dizilerinin bulunması için geliştirilmiştir</a:t>
            </a:r>
            <a:r>
              <a:rPr lang="tr-TR" dirty="0" smtClean="0"/>
              <a:t>. </a:t>
            </a:r>
            <a:r>
              <a:rPr lang="tr-TR" dirty="0"/>
              <a:t>Yazı editörü programlarının kullandığı algoritmalar DNA dizileri durumunda son derece verimsiz çalışırlar, DNA dizilerini oluşturan farklı karakterlerin küçük sayısından dolayı. Bununla ilişkili olan dizi hizalama problemi ise benzer dizileri bulmayı ve bunları birbirinden faklı kılan mutasyonları tanımlamayı amaçlar. Bu teknikler, özellikle çoklu dizi hizalaması, </a:t>
            </a:r>
            <a:r>
              <a:rPr lang="tr-TR" dirty="0" err="1"/>
              <a:t>filogenetik</a:t>
            </a:r>
            <a:r>
              <a:rPr lang="tr-TR" dirty="0"/>
              <a:t> ilişki ve protein işlevi araştırmalarında kullanılır</a:t>
            </a:r>
            <a:r>
              <a:rPr lang="tr-TR" dirty="0" smtClean="0"/>
              <a:t>. </a:t>
            </a:r>
            <a:r>
              <a:rPr lang="tr-TR" dirty="0"/>
              <a:t>Bir genomun tamamına karşılık gelen DNA dizilerinin kullanılması için bu dizilerin üzerinde genlerin ve onların düzenleyici elemanlarının yerlerinin kaydedilmesi (İng. </a:t>
            </a:r>
            <a:r>
              <a:rPr lang="tr-TR" dirty="0" err="1"/>
              <a:t>annotation</a:t>
            </a:r>
            <a:r>
              <a:rPr lang="tr-TR" dirty="0"/>
              <a:t>) gerekmektedir. DNA dizilerinde protein veya RNA kodlayıcı genlerin özelliklerine sahip bölgelerin tanınması, gen bulma algoritmaları sayesinde mümkündür, bunlar sayesinde bilim insanları bir genin ürününü önceden tahmin edebilirler, bu ürün laboratuvarda daha saflaştırılmadan.</a:t>
            </a:r>
          </a:p>
        </p:txBody>
      </p:sp>
    </p:spTree>
    <p:extLst>
      <p:ext uri="{BB962C8B-B14F-4D97-AF65-F5344CB8AC3E}">
        <p14:creationId xmlns:p14="http://schemas.microsoft.com/office/powerpoint/2010/main" xmlns="" val="876709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2018" y="300318"/>
            <a:ext cx="9404723" cy="1400530"/>
          </a:xfrm>
        </p:spPr>
        <p:txBody>
          <a:bodyPr/>
          <a:lstStyle/>
          <a:p>
            <a:r>
              <a:rPr lang="tr-TR" b="1" dirty="0">
                <a:solidFill>
                  <a:srgbClr val="FF0000"/>
                </a:solidFill>
              </a:rPr>
              <a:t>DNA </a:t>
            </a:r>
            <a:r>
              <a:rPr lang="tr-TR" b="1" dirty="0" err="1">
                <a:solidFill>
                  <a:srgbClr val="FF0000"/>
                </a:solidFill>
              </a:rPr>
              <a:t>N</a:t>
            </a:r>
            <a:r>
              <a:rPr lang="tr-TR" b="1" dirty="0" err="1" smtClean="0">
                <a:solidFill>
                  <a:srgbClr val="FF0000"/>
                </a:solidFill>
              </a:rPr>
              <a:t>anoteknolojisi</a:t>
            </a:r>
            <a:r>
              <a:rPr lang="tr-TR" b="1" dirty="0"/>
              <a:t/>
            </a:r>
            <a:br>
              <a:rPr lang="tr-TR" b="1" dirty="0"/>
            </a:br>
            <a:endParaRPr lang="tr-TR" dirty="0"/>
          </a:p>
        </p:txBody>
      </p:sp>
      <p:sp>
        <p:nvSpPr>
          <p:cNvPr id="3" name="İçerik Yer Tutucusu 2"/>
          <p:cNvSpPr>
            <a:spLocks noGrp="1"/>
          </p:cNvSpPr>
          <p:nvPr>
            <p:ph idx="1"/>
          </p:nvPr>
        </p:nvSpPr>
        <p:spPr>
          <a:xfrm>
            <a:off x="371108" y="1841903"/>
            <a:ext cx="8046061" cy="4617512"/>
          </a:xfrm>
        </p:spPr>
        <p:txBody>
          <a:bodyPr/>
          <a:lstStyle/>
          <a:p>
            <a:r>
              <a:rPr lang="tr-TR" dirty="0"/>
              <a:t>DNA </a:t>
            </a:r>
            <a:r>
              <a:rPr lang="tr-TR" dirty="0" err="1"/>
              <a:t>nanoteknolojisi</a:t>
            </a:r>
            <a:r>
              <a:rPr lang="tr-TR" dirty="0"/>
              <a:t> DNA'ya has moleküler tanıma özelliklerini kullanarak faydalı özelliklere sahip, kendi kendini oluşturan, dallı DNA </a:t>
            </a:r>
            <a:r>
              <a:rPr lang="tr-TR" dirty="0" err="1"/>
              <a:t>komplksleri</a:t>
            </a:r>
            <a:r>
              <a:rPr lang="tr-TR" dirty="0"/>
              <a:t> imal eder. DNA böylede biyolojik bilgi taşımak için değil, yapısal bir malzeme olarak kullanılır. Bu yolla iki boyutlu periyodik dizilimler ve </a:t>
            </a:r>
            <a:r>
              <a:rPr lang="tr-TR" dirty="0" err="1"/>
              <a:t>polihedral</a:t>
            </a:r>
            <a:r>
              <a:rPr lang="tr-TR" dirty="0"/>
              <a:t> şekilli üç boyutlu yapılar yaratılmıştır. </a:t>
            </a:r>
            <a:r>
              <a:rPr lang="tr-TR" dirty="0" err="1"/>
              <a:t>Nanomekanik</a:t>
            </a:r>
            <a:r>
              <a:rPr lang="tr-TR" dirty="0"/>
              <a:t> araçlar ve </a:t>
            </a:r>
            <a:r>
              <a:rPr lang="tr-TR" dirty="0" err="1"/>
              <a:t>algoritmik</a:t>
            </a:r>
            <a:r>
              <a:rPr lang="tr-TR" dirty="0"/>
              <a:t> olarak oluşan yapılar da gösterilmiş, bu DNA yapıları ile başka moleküllerin (altın </a:t>
            </a:r>
            <a:r>
              <a:rPr lang="tr-TR" dirty="0" err="1"/>
              <a:t>nano</a:t>
            </a:r>
            <a:r>
              <a:rPr lang="tr-TR" dirty="0"/>
              <a:t> tanecikleri ve </a:t>
            </a:r>
            <a:r>
              <a:rPr lang="tr-TR" dirty="0" err="1"/>
              <a:t>streptavidin</a:t>
            </a:r>
            <a:r>
              <a:rPr lang="tr-TR" dirty="0"/>
              <a:t> proteinlerinin) düzenlenmesi sağlanabilmiştir.</a:t>
            </a:r>
          </a:p>
        </p:txBody>
      </p:sp>
      <p:pic>
        <p:nvPicPr>
          <p:cNvPr id="4098" name="Picture 2" descr="https://upload.wikimedia.org/wikipedia/commons/thumb/5/55/DNA_nanostructures.png/400px-DNA_nanostructur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15544" y="3294185"/>
            <a:ext cx="4076456" cy="356381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95398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4123" y="128954"/>
            <a:ext cx="9404723" cy="1400530"/>
          </a:xfrm>
        </p:spPr>
        <p:txBody>
          <a:bodyPr/>
          <a:lstStyle/>
          <a:p>
            <a:r>
              <a:rPr lang="tr-TR" b="1" dirty="0">
                <a:solidFill>
                  <a:srgbClr val="FF0000"/>
                </a:solidFill>
              </a:rPr>
              <a:t>Tarih ve </a:t>
            </a:r>
            <a:r>
              <a:rPr lang="tr-TR" b="1" dirty="0" smtClean="0">
                <a:solidFill>
                  <a:srgbClr val="FF0000"/>
                </a:solidFill>
              </a:rPr>
              <a:t>Antropoloji</a:t>
            </a:r>
            <a:r>
              <a:rPr lang="tr-TR" b="1" dirty="0"/>
              <a:t/>
            </a:r>
            <a:br>
              <a:rPr lang="tr-TR" b="1" dirty="0"/>
            </a:br>
            <a:endParaRPr lang="tr-TR" dirty="0"/>
          </a:p>
        </p:txBody>
      </p:sp>
      <p:sp>
        <p:nvSpPr>
          <p:cNvPr id="3" name="İçerik Yer Tutucusu 2"/>
          <p:cNvSpPr>
            <a:spLocks noGrp="1"/>
          </p:cNvSpPr>
          <p:nvPr>
            <p:ph idx="1"/>
          </p:nvPr>
        </p:nvSpPr>
        <p:spPr>
          <a:xfrm>
            <a:off x="562708" y="2052918"/>
            <a:ext cx="9487145" cy="4805082"/>
          </a:xfrm>
        </p:spPr>
        <p:txBody>
          <a:bodyPr>
            <a:normAutofit/>
          </a:bodyPr>
          <a:lstStyle/>
          <a:p>
            <a:r>
              <a:rPr lang="tr-TR" dirty="0"/>
              <a:t>Zaman içinde DNA'da biriken mutasyonlar sonra kalıtsal olarak aktarıldığı için, taşıdığı bilgi bir anlamda tarihseldir. Genetikçiler DNA dizlerini karşılaştırarak bir canlının evrimsel tarihi yani onun </a:t>
            </a:r>
            <a:r>
              <a:rPr lang="tr-TR" dirty="0" err="1"/>
              <a:t>filogenetiği</a:t>
            </a:r>
            <a:r>
              <a:rPr lang="tr-TR" dirty="0"/>
              <a:t> </a:t>
            </a:r>
            <a:r>
              <a:rPr lang="tr-TR" dirty="0" err="1"/>
              <a:t>hakında</a:t>
            </a:r>
            <a:r>
              <a:rPr lang="tr-TR" dirty="0"/>
              <a:t> çıkarımlar yapabilirler</a:t>
            </a:r>
            <a:r>
              <a:rPr lang="tr-TR" dirty="0" smtClean="0"/>
              <a:t>.</a:t>
            </a:r>
            <a:r>
              <a:rPr lang="tr-TR" dirty="0"/>
              <a:t> </a:t>
            </a:r>
            <a:r>
              <a:rPr lang="tr-TR" dirty="0" err="1"/>
              <a:t>Filogenetik</a:t>
            </a:r>
            <a:r>
              <a:rPr lang="tr-TR" dirty="0"/>
              <a:t> sahası </a:t>
            </a:r>
            <a:r>
              <a:rPr lang="tr-TR" dirty="0" err="1"/>
              <a:t>evimsel</a:t>
            </a:r>
            <a:r>
              <a:rPr lang="tr-TR" dirty="0"/>
              <a:t> biyolojide güçlü bir araçtır. Bir türün bireylerine ait DNA dizileri karşılaştırıldığında topluluk genetikçileri o topluluğun tarihine dair bilgiler edinebilirler. Ekolojik genetikten antropolojiye kadar uzanan çeşitli sahalarda bu bilgilerden yararlanılabilir. Örneğin, Tevrat'ta söz konusu olan İsrail'in on kayıp kavmi, DNA bulguları ile </a:t>
            </a:r>
            <a:r>
              <a:rPr lang="tr-TR" dirty="0" err="1" smtClean="0"/>
              <a:t>tanımlanmaktadır.DNA</a:t>
            </a:r>
            <a:r>
              <a:rPr lang="tr-TR" dirty="0" smtClean="0"/>
              <a:t> </a:t>
            </a:r>
            <a:r>
              <a:rPr lang="tr-TR" dirty="0"/>
              <a:t>ayrıca aile ilişkilerini belirlemek için kullanılmıştır, örneğin Amerikan başkanlarından Thomas </a:t>
            </a:r>
            <a:r>
              <a:rPr lang="tr-TR" dirty="0" err="1"/>
              <a:t>Jefferson'un</a:t>
            </a:r>
            <a:r>
              <a:rPr lang="tr-TR" dirty="0"/>
              <a:t> kölesi </a:t>
            </a:r>
            <a:r>
              <a:rPr lang="tr-TR" dirty="0" err="1"/>
              <a:t>Sally</a:t>
            </a:r>
            <a:r>
              <a:rPr lang="tr-TR" dirty="0"/>
              <a:t> </a:t>
            </a:r>
            <a:r>
              <a:rPr lang="tr-TR" dirty="0" err="1"/>
              <a:t>Hemings'in</a:t>
            </a:r>
            <a:r>
              <a:rPr lang="tr-TR" dirty="0"/>
              <a:t> soyundan kişiler ile Jefferson arasında akrabalık olduğunun kanıtlanmasında. Bu amaçlı kullanım, yukarda değinilen suç tahkikatlarında DNA'nın kullanılmasına benzerdir. Nitekim, bazı tahkikatların çözümlenmesi, suç </a:t>
            </a:r>
            <a:r>
              <a:rPr lang="tr-TR" dirty="0" err="1"/>
              <a:t>mahalinde</a:t>
            </a:r>
            <a:r>
              <a:rPr lang="tr-TR" dirty="0"/>
              <a:t> bulunan DNA'nın suçlunun akrabalarının DNA'sıyla uyuşması sayesinde olmuştur</a:t>
            </a:r>
          </a:p>
          <a:p>
            <a:endParaRPr lang="tr-TR" dirty="0"/>
          </a:p>
          <a:p>
            <a:endParaRPr lang="tr-TR" dirty="0"/>
          </a:p>
        </p:txBody>
      </p:sp>
    </p:spTree>
    <p:extLst>
      <p:ext uri="{BB962C8B-B14F-4D97-AF65-F5344CB8AC3E}">
        <p14:creationId xmlns:p14="http://schemas.microsoft.com/office/powerpoint/2010/main" xmlns="" val="25502099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30142" y="3031795"/>
            <a:ext cx="9404723" cy="1400530"/>
          </a:xfrm>
        </p:spPr>
        <p:txBody>
          <a:bodyPr/>
          <a:lstStyle/>
          <a:p>
            <a:r>
              <a:rPr lang="tr-TR" sz="9600" dirty="0" smtClean="0">
                <a:solidFill>
                  <a:srgbClr val="FF0000"/>
                </a:solidFill>
              </a:rPr>
              <a:t>RNA</a:t>
            </a:r>
            <a:endParaRPr lang="tr-TR" sz="9600" dirty="0">
              <a:solidFill>
                <a:srgbClr val="FF0000"/>
              </a:solidFill>
            </a:endParaRPr>
          </a:p>
        </p:txBody>
      </p:sp>
      <p:pic>
        <p:nvPicPr>
          <p:cNvPr id="5122" name="Picture 2" descr="RNA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32503" y="1117814"/>
            <a:ext cx="3212307" cy="52284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10078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Keşif</a:t>
            </a:r>
            <a:r>
              <a:rPr lang="tr-TR" dirty="0"/>
              <a:t/>
            </a:r>
            <a:br>
              <a:rPr lang="tr-TR" dirty="0"/>
            </a:br>
            <a:endParaRPr lang="tr-TR" dirty="0"/>
          </a:p>
        </p:txBody>
      </p:sp>
      <p:sp>
        <p:nvSpPr>
          <p:cNvPr id="3" name="İçerik Yer Tutucusu 2"/>
          <p:cNvSpPr>
            <a:spLocks noGrp="1"/>
          </p:cNvSpPr>
          <p:nvPr>
            <p:ph idx="1"/>
          </p:nvPr>
        </p:nvSpPr>
        <p:spPr>
          <a:xfrm>
            <a:off x="-105508" y="1125415"/>
            <a:ext cx="10155361" cy="5861539"/>
          </a:xfrm>
        </p:spPr>
        <p:txBody>
          <a:bodyPr>
            <a:normAutofit fontScale="85000" lnSpcReduction="20000"/>
          </a:bodyPr>
          <a:lstStyle/>
          <a:p>
            <a:r>
              <a:rPr lang="tr-TR" dirty="0"/>
              <a:t>Nükleik asitler 1868'de </a:t>
            </a:r>
            <a:r>
              <a:rPr lang="tr-TR" dirty="0" err="1"/>
              <a:t>Friedrich</a:t>
            </a:r>
            <a:r>
              <a:rPr lang="tr-TR" dirty="0"/>
              <a:t> </a:t>
            </a:r>
            <a:r>
              <a:rPr lang="tr-TR" dirty="0" err="1"/>
              <a:t>Miescher</a:t>
            </a:r>
            <a:r>
              <a:rPr lang="tr-TR" dirty="0"/>
              <a:t> tarafından keşfedilmiş, hücre çekirdeğinde (</a:t>
            </a:r>
            <a:r>
              <a:rPr lang="tr-TR" dirty="0" err="1"/>
              <a:t>nucleusta</a:t>
            </a:r>
            <a:r>
              <a:rPr lang="tr-TR" dirty="0"/>
              <a:t>) yer aldığı için </a:t>
            </a:r>
            <a:r>
              <a:rPr lang="tr-TR" dirty="0" err="1"/>
              <a:t>Miescher</a:t>
            </a:r>
            <a:r>
              <a:rPr lang="tr-TR" dirty="0"/>
              <a:t> bu maddeye '</a:t>
            </a:r>
            <a:r>
              <a:rPr lang="tr-TR" dirty="0" err="1"/>
              <a:t>nüklein</a:t>
            </a:r>
            <a:r>
              <a:rPr lang="tr-TR" dirty="0"/>
              <a:t>' adını vermişti</a:t>
            </a:r>
            <a:r>
              <a:rPr lang="tr-TR" dirty="0" smtClean="0"/>
              <a:t>. </a:t>
            </a:r>
            <a:r>
              <a:rPr lang="tr-TR" dirty="0"/>
              <a:t>Daha sonradan nükleik asitlerin çekirdeksiz olan </a:t>
            </a:r>
            <a:r>
              <a:rPr lang="tr-TR" dirty="0" err="1"/>
              <a:t>prokaryotlarda</a:t>
            </a:r>
            <a:r>
              <a:rPr lang="tr-TR" dirty="0"/>
              <a:t> da olduğu bulunmuştu. RNA'nın protein sentezinde rol oynadığı 1939'ten itibaren, </a:t>
            </a:r>
            <a:r>
              <a:rPr lang="tr-TR" dirty="0" err="1"/>
              <a:t>Torbjörn</a:t>
            </a:r>
            <a:r>
              <a:rPr lang="tr-TR" dirty="0"/>
              <a:t> </a:t>
            </a:r>
            <a:r>
              <a:rPr lang="tr-TR" dirty="0" err="1"/>
              <a:t>Caspersson</a:t>
            </a:r>
            <a:r>
              <a:rPr lang="tr-TR" dirty="0"/>
              <a:t>, Jean </a:t>
            </a:r>
            <a:r>
              <a:rPr lang="tr-TR" dirty="0" err="1"/>
              <a:t>Brachet</a:t>
            </a:r>
            <a:r>
              <a:rPr lang="tr-TR" dirty="0"/>
              <a:t> ve </a:t>
            </a:r>
            <a:r>
              <a:rPr lang="tr-TR" dirty="0" err="1"/>
              <a:t>Jack</a:t>
            </a:r>
            <a:r>
              <a:rPr lang="tr-TR" dirty="0"/>
              <a:t> </a:t>
            </a:r>
            <a:r>
              <a:rPr lang="tr-TR" dirty="0" err="1"/>
              <a:t>Schultz'un</a:t>
            </a:r>
            <a:r>
              <a:rPr lang="tr-TR" dirty="0"/>
              <a:t> deney sonuçlarından dolayı, tahmin edilmekteydi</a:t>
            </a:r>
            <a:r>
              <a:rPr lang="tr-TR" dirty="0" smtClean="0"/>
              <a:t>. </a:t>
            </a:r>
            <a:r>
              <a:rPr lang="tr-TR" dirty="0" err="1"/>
              <a:t>Gerard</a:t>
            </a:r>
            <a:r>
              <a:rPr lang="tr-TR" dirty="0"/>
              <a:t> </a:t>
            </a:r>
            <a:r>
              <a:rPr lang="tr-TR" dirty="0" err="1"/>
              <a:t>Marbaix</a:t>
            </a:r>
            <a:r>
              <a:rPr lang="tr-TR" dirty="0"/>
              <a:t> ilk mesajcı RNA'yı (tavşan hemoglobinine ait olan) saflaştırmış, ve onu yumurta hücrelerine enjekte edince bunun hemoglobin sentezini sağladığını göstermişti</a:t>
            </a:r>
            <a:r>
              <a:rPr lang="tr-TR" dirty="0" smtClean="0"/>
              <a:t>. </a:t>
            </a:r>
            <a:r>
              <a:rPr lang="tr-TR" dirty="0" err="1"/>
              <a:t>Severo</a:t>
            </a:r>
            <a:r>
              <a:rPr lang="tr-TR" dirty="0"/>
              <a:t> </a:t>
            </a:r>
            <a:r>
              <a:rPr lang="tr-TR" dirty="0" err="1"/>
              <a:t>Ochoa</a:t>
            </a:r>
            <a:r>
              <a:rPr lang="tr-TR" dirty="0"/>
              <a:t> RNA'nın nasıl sentezlendiğini keşfettikten sonra 1950 Nobel Tıp Ödülünü kazandı</a:t>
            </a:r>
            <a:r>
              <a:rPr lang="tr-TR" dirty="0" smtClean="0"/>
              <a:t>. </a:t>
            </a:r>
            <a:r>
              <a:rPr lang="tr-TR" dirty="0"/>
              <a:t>Robert W. </a:t>
            </a:r>
            <a:r>
              <a:rPr lang="tr-TR" dirty="0" err="1"/>
              <a:t>Holley</a:t>
            </a:r>
            <a:r>
              <a:rPr lang="tr-TR" dirty="0"/>
              <a:t> bir maya RNA'sının ilk 77 nükleotidinin dizisini 1965'te çözmüş</a:t>
            </a:r>
            <a:r>
              <a:rPr lang="tr-TR" dirty="0" smtClean="0"/>
              <a:t>, </a:t>
            </a:r>
            <a:r>
              <a:rPr lang="tr-TR" dirty="0"/>
              <a:t>bundan dolayı 1968 Nobel Tıp ödülünü kazanmıştır. Carl </a:t>
            </a:r>
            <a:r>
              <a:rPr lang="tr-TR" dirty="0" err="1"/>
              <a:t>Woese</a:t>
            </a:r>
            <a:r>
              <a:rPr lang="tr-TR" dirty="0"/>
              <a:t> ve diğerleri 1967'de RNA'nın katalitik olduğunu </a:t>
            </a:r>
            <a:r>
              <a:rPr lang="tr-TR" dirty="0" smtClean="0"/>
              <a:t>buldular </a:t>
            </a:r>
            <a:r>
              <a:rPr lang="tr-TR" dirty="0"/>
              <a:t>en eski canlı tiplerinin bir "RNA Dünyası" içinde yaşadıklarını, RNA'yı hem genetik bilgi taşımak hem de biyokimyasal tepkimeleri </a:t>
            </a:r>
            <a:r>
              <a:rPr lang="tr-TR" dirty="0" err="1"/>
              <a:t>katalizlemek</a:t>
            </a:r>
            <a:r>
              <a:rPr lang="tr-TR" dirty="0"/>
              <a:t> için kullanmış olabileceğini öne sürdüler</a:t>
            </a:r>
            <a:r>
              <a:rPr lang="tr-TR" dirty="0" smtClean="0"/>
              <a:t>. </a:t>
            </a:r>
            <a:r>
              <a:rPr lang="tr-TR" dirty="0"/>
              <a:t>1976'da </a:t>
            </a:r>
            <a:r>
              <a:rPr lang="tr-TR" dirty="0" err="1"/>
              <a:t>Walter</a:t>
            </a:r>
            <a:r>
              <a:rPr lang="tr-TR" dirty="0"/>
              <a:t> </a:t>
            </a:r>
            <a:r>
              <a:rPr lang="tr-TR" dirty="0" err="1"/>
              <a:t>Fiers</a:t>
            </a:r>
            <a:r>
              <a:rPr lang="tr-TR" dirty="0"/>
              <a:t> ve arkadaşları ilk defa bir RNA virüs genomunun (</a:t>
            </a:r>
            <a:r>
              <a:rPr lang="tr-TR" dirty="0" err="1"/>
              <a:t>bakteriyofaj</a:t>
            </a:r>
            <a:r>
              <a:rPr lang="tr-TR" dirty="0"/>
              <a:t> MS2'nin) tüm </a:t>
            </a:r>
            <a:r>
              <a:rPr lang="tr-TR" dirty="0" err="1"/>
              <a:t>nükleotit</a:t>
            </a:r>
            <a:r>
              <a:rPr lang="tr-TR" dirty="0"/>
              <a:t> dizisini belirlediler</a:t>
            </a:r>
            <a:r>
              <a:rPr lang="tr-TR" dirty="0" smtClean="0"/>
              <a:t>.</a:t>
            </a:r>
            <a:endParaRPr lang="tr-TR" dirty="0"/>
          </a:p>
          <a:p>
            <a:endParaRPr lang="tr-TR" dirty="0"/>
          </a:p>
          <a:p>
            <a:r>
              <a:rPr lang="tr-TR" dirty="0"/>
              <a:t>1990 başlarında bitki hücrelerinin içine sokulan genlerin bunlara benzer </a:t>
            </a:r>
            <a:r>
              <a:rPr lang="tr-TR" dirty="0" err="1"/>
              <a:t>endojen</a:t>
            </a:r>
            <a:r>
              <a:rPr lang="tr-TR" dirty="0"/>
              <a:t> genleri susturduğu bulundu</a:t>
            </a:r>
            <a:r>
              <a:rPr lang="tr-TR" dirty="0" smtClean="0"/>
              <a:t>. </a:t>
            </a:r>
            <a:r>
              <a:rPr lang="tr-TR" dirty="0"/>
              <a:t>Yaklaşık aynı dönemde, 22 </a:t>
            </a:r>
            <a:r>
              <a:rPr lang="tr-TR" dirty="0" err="1"/>
              <a:t>nt</a:t>
            </a:r>
            <a:r>
              <a:rPr lang="tr-TR" dirty="0"/>
              <a:t> uzunlukta (günümüzde </a:t>
            </a:r>
            <a:r>
              <a:rPr lang="tr-TR" dirty="0" err="1"/>
              <a:t>mikroRNA</a:t>
            </a:r>
            <a:r>
              <a:rPr lang="tr-TR" dirty="0"/>
              <a:t> olarak adlandırılan) RNA'ların C. </a:t>
            </a:r>
            <a:r>
              <a:rPr lang="tr-TR" dirty="0" err="1"/>
              <a:t>elegans</a:t>
            </a:r>
            <a:r>
              <a:rPr lang="tr-TR" dirty="0"/>
              <a:t> solucanının gelişimine etki ettiği keşfedildi</a:t>
            </a:r>
            <a:r>
              <a:rPr lang="tr-TR" dirty="0" smtClean="0"/>
              <a:t>.</a:t>
            </a:r>
            <a:endParaRPr lang="tr-TR" dirty="0"/>
          </a:p>
          <a:p>
            <a:endParaRPr lang="tr-TR" dirty="0"/>
          </a:p>
          <a:p>
            <a:r>
              <a:rPr lang="tr-TR" dirty="0"/>
              <a:t>Gen düzenleyici RNA'ların keşfi üzerine, </a:t>
            </a:r>
            <a:r>
              <a:rPr lang="tr-TR" dirty="0" err="1"/>
              <a:t>onkogenleri</a:t>
            </a:r>
            <a:r>
              <a:rPr lang="tr-TR" dirty="0"/>
              <a:t> ve </a:t>
            </a:r>
            <a:r>
              <a:rPr lang="tr-TR" dirty="0" err="1"/>
              <a:t>viral</a:t>
            </a:r>
            <a:r>
              <a:rPr lang="tr-TR" dirty="0"/>
              <a:t> genleri susturabilecek RNA'dan oluşmuş ilaçlar geliştirmeye yönelik çabalar başladı</a:t>
            </a:r>
            <a:r>
              <a:rPr lang="tr-TR" dirty="0" smtClean="0"/>
              <a:t>.. </a:t>
            </a:r>
            <a:r>
              <a:rPr lang="tr-TR" dirty="0"/>
              <a:t>2006 itibarıyla piyasada bu özellikli tek bir ilaç bulunmaktadır, bir </a:t>
            </a:r>
            <a:r>
              <a:rPr lang="tr-TR" dirty="0" err="1"/>
              <a:t>sitomegalovirüs</a:t>
            </a:r>
            <a:r>
              <a:rPr lang="tr-TR" dirty="0"/>
              <a:t> genini </a:t>
            </a:r>
            <a:r>
              <a:rPr lang="tr-TR" dirty="0" err="1"/>
              <a:t>inhibe</a:t>
            </a:r>
            <a:r>
              <a:rPr lang="tr-TR" dirty="0"/>
              <a:t> etmeye yarayan </a:t>
            </a:r>
            <a:r>
              <a:rPr lang="tr-TR" dirty="0" err="1"/>
              <a:t>Vitravene</a:t>
            </a:r>
            <a:r>
              <a:rPr lang="tr-TR" dirty="0"/>
              <a:t> (bir ters anlamlı RNA), ama RNA </a:t>
            </a:r>
            <a:r>
              <a:rPr lang="tr-TR" dirty="0" err="1"/>
              <a:t>enterferans</a:t>
            </a:r>
            <a:r>
              <a:rPr lang="tr-TR" dirty="0"/>
              <a:t> yoluyla genleri aşağı ayarlamak için </a:t>
            </a:r>
            <a:r>
              <a:rPr lang="tr-TR" dirty="0" err="1"/>
              <a:t>siRNA</a:t>
            </a:r>
            <a:r>
              <a:rPr lang="tr-TR" dirty="0"/>
              <a:t> kullanmaya yönelik ümit verici araştırmalar sürmektedir</a:t>
            </a:r>
          </a:p>
        </p:txBody>
      </p:sp>
    </p:spTree>
    <p:extLst>
      <p:ext uri="{BB962C8B-B14F-4D97-AF65-F5344CB8AC3E}">
        <p14:creationId xmlns:p14="http://schemas.microsoft.com/office/powerpoint/2010/main" xmlns="" val="42816560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Yapısı</a:t>
            </a:r>
            <a:r>
              <a:rPr lang="tr-TR" dirty="0"/>
              <a:t/>
            </a:r>
            <a:br>
              <a:rPr lang="tr-TR" dirty="0"/>
            </a:br>
            <a:endParaRPr lang="tr-TR" dirty="0"/>
          </a:p>
        </p:txBody>
      </p:sp>
      <p:sp>
        <p:nvSpPr>
          <p:cNvPr id="3" name="İçerik Yer Tutucusu 2"/>
          <p:cNvSpPr>
            <a:spLocks noGrp="1"/>
          </p:cNvSpPr>
          <p:nvPr>
            <p:ph idx="1"/>
          </p:nvPr>
        </p:nvSpPr>
        <p:spPr>
          <a:xfrm>
            <a:off x="-82062" y="2158426"/>
            <a:ext cx="10132896" cy="4699574"/>
          </a:xfrm>
        </p:spPr>
        <p:txBody>
          <a:bodyPr/>
          <a:lstStyle/>
          <a:p>
            <a:r>
              <a:rPr lang="tr-TR" dirty="0"/>
              <a:t>RNA'daki her </a:t>
            </a:r>
            <a:r>
              <a:rPr lang="tr-TR" dirty="0" err="1"/>
              <a:t>nükleotit</a:t>
            </a:r>
            <a:r>
              <a:rPr lang="tr-TR" dirty="0"/>
              <a:t> bir </a:t>
            </a:r>
            <a:r>
              <a:rPr lang="tr-TR" dirty="0" err="1"/>
              <a:t>riboz</a:t>
            </a:r>
            <a:r>
              <a:rPr lang="tr-TR" dirty="0"/>
              <a:t> şekeri içerir, bunun karbonları 1' ila 5' olarak numaralandırılır. 1' konumuna bir baz bağlıdır, genelde </a:t>
            </a:r>
            <a:r>
              <a:rPr lang="tr-TR" dirty="0" err="1"/>
              <a:t>adenin</a:t>
            </a:r>
            <a:r>
              <a:rPr lang="tr-TR" dirty="0"/>
              <a:t> (A), </a:t>
            </a:r>
            <a:r>
              <a:rPr lang="tr-TR" dirty="0" err="1"/>
              <a:t>sitozin</a:t>
            </a:r>
            <a:r>
              <a:rPr lang="tr-TR" dirty="0"/>
              <a:t> (C), </a:t>
            </a:r>
            <a:r>
              <a:rPr lang="tr-TR" dirty="0" err="1"/>
              <a:t>guanin</a:t>
            </a:r>
            <a:r>
              <a:rPr lang="tr-TR" dirty="0"/>
              <a:t> (G) veya </a:t>
            </a:r>
            <a:r>
              <a:rPr lang="tr-TR" dirty="0" err="1"/>
              <a:t>urasil</a:t>
            </a:r>
            <a:r>
              <a:rPr lang="tr-TR" dirty="0"/>
              <a:t> (U). İki </a:t>
            </a:r>
            <a:r>
              <a:rPr lang="tr-TR" dirty="0" err="1"/>
              <a:t>riboz</a:t>
            </a:r>
            <a:r>
              <a:rPr lang="tr-TR" dirty="0"/>
              <a:t> arasında bir fosfat grubu vardır, bu fosfat bir </a:t>
            </a:r>
            <a:r>
              <a:rPr lang="tr-TR" dirty="0" err="1"/>
              <a:t>ribozun</a:t>
            </a:r>
            <a:r>
              <a:rPr lang="tr-TR" dirty="0"/>
              <a:t> 3' konumuna, öbür </a:t>
            </a:r>
            <a:r>
              <a:rPr lang="tr-TR" dirty="0" err="1"/>
              <a:t>ribozun</a:t>
            </a:r>
            <a:r>
              <a:rPr lang="tr-TR" dirty="0"/>
              <a:t> ise 5' konumuna bağlıdır. Fizyolojik </a:t>
            </a:r>
            <a:r>
              <a:rPr lang="tr-TR" dirty="0" err="1"/>
              <a:t>pH'de</a:t>
            </a:r>
            <a:r>
              <a:rPr lang="tr-TR" dirty="0"/>
              <a:t> fosfat grubu negatif bir yük taşıdığı için RNA yüklü bir moleküldür (</a:t>
            </a:r>
            <a:r>
              <a:rPr lang="tr-TR" dirty="0" err="1"/>
              <a:t>polianyon</a:t>
            </a:r>
            <a:r>
              <a:rPr lang="tr-TR" dirty="0"/>
              <a:t>). Bazı bazlar arasında hidrojen bağları oluşabilir: </a:t>
            </a:r>
            <a:r>
              <a:rPr lang="tr-TR" dirty="0" err="1"/>
              <a:t>sitozin</a:t>
            </a:r>
            <a:r>
              <a:rPr lang="tr-TR" dirty="0"/>
              <a:t> ve </a:t>
            </a:r>
            <a:r>
              <a:rPr lang="tr-TR" dirty="0" err="1"/>
              <a:t>guanin</a:t>
            </a:r>
            <a:r>
              <a:rPr lang="tr-TR" dirty="0"/>
              <a:t>, </a:t>
            </a:r>
            <a:r>
              <a:rPr lang="tr-TR" dirty="0" err="1"/>
              <a:t>adenin</a:t>
            </a:r>
            <a:r>
              <a:rPr lang="tr-TR" dirty="0"/>
              <a:t> ve </a:t>
            </a:r>
            <a:r>
              <a:rPr lang="tr-TR" dirty="0" err="1"/>
              <a:t>urasil</a:t>
            </a:r>
            <a:r>
              <a:rPr lang="tr-TR" dirty="0"/>
              <a:t> ve bazen </a:t>
            </a:r>
            <a:r>
              <a:rPr lang="tr-TR" dirty="0" err="1"/>
              <a:t>guanin</a:t>
            </a:r>
            <a:r>
              <a:rPr lang="tr-TR" dirty="0"/>
              <a:t> ve </a:t>
            </a:r>
            <a:r>
              <a:rPr lang="tr-TR" dirty="0" err="1"/>
              <a:t>urasil</a:t>
            </a:r>
            <a:r>
              <a:rPr lang="tr-TR" dirty="0"/>
              <a:t> arasında bu tür bağlar oluşur</a:t>
            </a:r>
            <a:r>
              <a:rPr lang="tr-TR" dirty="0" smtClean="0"/>
              <a:t>. </a:t>
            </a:r>
            <a:r>
              <a:rPr lang="tr-TR" dirty="0"/>
              <a:t>Ancak, RNA zinciri çeşitli şekiller alabildiği için bunlardan başka baz-baz etkileşimleri de mümkündür, örneğin bir grup </a:t>
            </a:r>
            <a:r>
              <a:rPr lang="tr-TR" dirty="0" err="1"/>
              <a:t>adenin</a:t>
            </a:r>
            <a:r>
              <a:rPr lang="tr-TR" dirty="0"/>
              <a:t> birbiriyle bağlanarak RNA zincirinde bir tümsek </a:t>
            </a:r>
            <a:r>
              <a:rPr lang="tr-TR" dirty="0" err="1" smtClean="0"/>
              <a:t>oluşturabilir,veya</a:t>
            </a:r>
            <a:r>
              <a:rPr lang="tr-TR" dirty="0" smtClean="0"/>
              <a:t> </a:t>
            </a:r>
            <a:r>
              <a:rPr lang="tr-TR" dirty="0"/>
              <a:t>GNRA </a:t>
            </a:r>
            <a:r>
              <a:rPr lang="tr-TR" dirty="0" err="1"/>
              <a:t>dörtlüsü'nde</a:t>
            </a:r>
            <a:r>
              <a:rPr lang="tr-TR" dirty="0"/>
              <a:t> bir </a:t>
            </a:r>
            <a:r>
              <a:rPr lang="tr-TR" dirty="0" err="1"/>
              <a:t>guanin-adenin</a:t>
            </a:r>
            <a:r>
              <a:rPr lang="tr-TR" dirty="0"/>
              <a:t> etkileşimi olur</a:t>
            </a:r>
          </a:p>
        </p:txBody>
      </p:sp>
    </p:spTree>
    <p:extLst>
      <p:ext uri="{BB962C8B-B14F-4D97-AF65-F5344CB8AC3E}">
        <p14:creationId xmlns:p14="http://schemas.microsoft.com/office/powerpoint/2010/main" xmlns="" val="40709991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82061" y="2052917"/>
            <a:ext cx="8686799" cy="4418221"/>
          </a:xfrm>
        </p:spPr>
        <p:txBody>
          <a:bodyPr>
            <a:normAutofit/>
          </a:bodyPr>
          <a:lstStyle/>
          <a:p>
            <a:r>
              <a:rPr lang="tr-TR" dirty="0"/>
              <a:t>RNA'yı DNA'dan farklı kılan önemli bir fark, </a:t>
            </a:r>
            <a:r>
              <a:rPr lang="tr-TR" dirty="0" err="1"/>
              <a:t>riboz</a:t>
            </a:r>
            <a:r>
              <a:rPr lang="tr-TR" dirty="0"/>
              <a:t> şekerin 2' konumundaki hidroksil grubudur. Bu fonksiyonel grubun varlığı c3'-endo şeker </a:t>
            </a:r>
            <a:r>
              <a:rPr lang="tr-TR" dirty="0" err="1"/>
              <a:t>konformasyonunu</a:t>
            </a:r>
            <a:r>
              <a:rPr lang="tr-TR" dirty="0"/>
              <a:t> zorunlu kılar, buna karşın DNA'nın </a:t>
            </a:r>
            <a:r>
              <a:rPr lang="tr-TR" dirty="0" err="1"/>
              <a:t>deoksiriboz</a:t>
            </a:r>
            <a:r>
              <a:rPr lang="tr-TR" dirty="0"/>
              <a:t> şekerinin C2'-endo </a:t>
            </a:r>
            <a:r>
              <a:rPr lang="tr-TR" dirty="0" err="1"/>
              <a:t>konformasyonu</a:t>
            </a:r>
            <a:r>
              <a:rPr lang="tr-TR" dirty="0"/>
              <a:t> vardır. Bunun sonucu olarak </a:t>
            </a:r>
            <a:r>
              <a:rPr lang="tr-TR" dirty="0" err="1"/>
              <a:t>RNA'nin</a:t>
            </a:r>
            <a:r>
              <a:rPr lang="tr-TR" dirty="0"/>
              <a:t> çifte sarmallı kısımları A-şekilli olur, DNA'da yaygın olarak görülen B şekilli sarmaldan farklı olarak</a:t>
            </a:r>
            <a:r>
              <a:rPr lang="tr-TR" dirty="0" smtClean="0"/>
              <a:t>. </a:t>
            </a:r>
            <a:r>
              <a:rPr lang="tr-TR" dirty="0"/>
              <a:t>A-şekilli sarmalın büyük oyuğu B şekilli sarmala kıyasla daha derin ve dardır, küçük oyuğu ise sığ ve </a:t>
            </a:r>
            <a:r>
              <a:rPr lang="tr-TR" dirty="0" smtClean="0"/>
              <a:t>geniştir.2</a:t>
            </a:r>
            <a:r>
              <a:rPr lang="tr-TR" dirty="0"/>
              <a:t>' hidroksil grubunun ikinci bir etkisi ise, RNA'nın esnek olan bölgelerinde (yani çift sarmal oluşturmamış kısımlarında) bu hidroksil grubunun yanındaki </a:t>
            </a:r>
            <a:r>
              <a:rPr lang="tr-TR" dirty="0" err="1"/>
              <a:t>fosfodiester</a:t>
            </a:r>
            <a:r>
              <a:rPr lang="tr-TR" dirty="0"/>
              <a:t> bağa saldırıp şeker-fosfat zincirin kesilmesine neden olabilmesidir</a:t>
            </a:r>
            <a:r>
              <a:rPr lang="tr-TR" dirty="0" smtClean="0"/>
              <a:t>.</a:t>
            </a:r>
            <a:endParaRPr lang="tr-TR" dirty="0"/>
          </a:p>
        </p:txBody>
      </p:sp>
      <p:pic>
        <p:nvPicPr>
          <p:cNvPr id="6146" name="Picture 2" descr="https://upload.wikimedia.org/wikipedia/commons/thumb/3/3a/Piwi-siRNA-basepairing.png/230px-Piwi-siRNA-basepairin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86800" y="2520462"/>
            <a:ext cx="3376246" cy="342313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511967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 y="832338"/>
            <a:ext cx="7924799" cy="5908431"/>
          </a:xfrm>
        </p:spPr>
        <p:txBody>
          <a:bodyPr>
            <a:normAutofit/>
          </a:bodyPr>
          <a:lstStyle/>
          <a:p>
            <a:r>
              <a:rPr lang="tr-TR" dirty="0"/>
              <a:t>RNA transkripsiyonu sırasında sadece dört baz kullanılır (</a:t>
            </a:r>
            <a:r>
              <a:rPr lang="tr-TR" dirty="0" err="1"/>
              <a:t>adenin</a:t>
            </a:r>
            <a:r>
              <a:rPr lang="tr-TR" dirty="0"/>
              <a:t>, </a:t>
            </a:r>
            <a:r>
              <a:rPr lang="tr-TR" dirty="0" err="1"/>
              <a:t>sitozin</a:t>
            </a:r>
            <a:r>
              <a:rPr lang="tr-TR" dirty="0"/>
              <a:t>, </a:t>
            </a:r>
            <a:r>
              <a:rPr lang="tr-TR" dirty="0" err="1"/>
              <a:t>guanin</a:t>
            </a:r>
            <a:r>
              <a:rPr lang="tr-TR" dirty="0"/>
              <a:t> ve </a:t>
            </a:r>
            <a:r>
              <a:rPr lang="tr-TR" dirty="0" err="1"/>
              <a:t>urasil</a:t>
            </a:r>
            <a:r>
              <a:rPr lang="tr-TR" dirty="0" smtClean="0"/>
              <a:t>) </a:t>
            </a:r>
            <a:r>
              <a:rPr lang="tr-TR" dirty="0"/>
              <a:t>ama ergin RNA'larda pek çok değişime uğramış şeker ve baz vardır. </a:t>
            </a:r>
            <a:r>
              <a:rPr lang="tr-TR" dirty="0" err="1"/>
              <a:t>Psödouridin</a:t>
            </a:r>
            <a:r>
              <a:rPr lang="tr-TR" dirty="0"/>
              <a:t> (</a:t>
            </a:r>
            <a:r>
              <a:rPr lang="el-GR" dirty="0"/>
              <a:t>Ψ) </a:t>
            </a:r>
            <a:r>
              <a:rPr lang="tr-TR" dirty="0"/>
              <a:t>adlı </a:t>
            </a:r>
            <a:r>
              <a:rPr lang="tr-TR" dirty="0" err="1"/>
              <a:t>nükleozitte</a:t>
            </a:r>
            <a:r>
              <a:rPr lang="tr-TR" dirty="0"/>
              <a:t> </a:t>
            </a:r>
            <a:r>
              <a:rPr lang="tr-TR" dirty="0" err="1"/>
              <a:t>urasil</a:t>
            </a:r>
            <a:r>
              <a:rPr lang="tr-TR" dirty="0"/>
              <a:t> ile </a:t>
            </a:r>
            <a:r>
              <a:rPr lang="tr-TR" dirty="0" err="1"/>
              <a:t>riboz</a:t>
            </a:r>
            <a:r>
              <a:rPr lang="tr-TR" dirty="0"/>
              <a:t> arasındaki bağ, bir C-N bağından C-C bağına değişmiştir. </a:t>
            </a:r>
            <a:r>
              <a:rPr lang="tr-TR" dirty="0" err="1"/>
              <a:t>Psödouridin</a:t>
            </a:r>
            <a:r>
              <a:rPr lang="tr-TR" dirty="0"/>
              <a:t> ve </a:t>
            </a:r>
            <a:r>
              <a:rPr lang="tr-TR" dirty="0" err="1"/>
              <a:t>ribotimidin</a:t>
            </a:r>
            <a:r>
              <a:rPr lang="tr-TR" dirty="0"/>
              <a:t> (T) beraberce çeşitli RNA'larda görülür, özellikle </a:t>
            </a:r>
            <a:r>
              <a:rPr lang="tr-TR" dirty="0" err="1"/>
              <a:t>tRNA'ların</a:t>
            </a:r>
            <a:r>
              <a:rPr lang="tr-TR" dirty="0"/>
              <a:t> T</a:t>
            </a:r>
            <a:r>
              <a:rPr lang="el-GR" dirty="0"/>
              <a:t>Ψ</a:t>
            </a:r>
            <a:r>
              <a:rPr lang="tr-TR" dirty="0"/>
              <a:t>C </a:t>
            </a:r>
            <a:r>
              <a:rPr lang="tr-TR" dirty="0" err="1" smtClean="0"/>
              <a:t>ilmiğinde.Değişime</a:t>
            </a:r>
            <a:r>
              <a:rPr lang="tr-TR" dirty="0" smtClean="0"/>
              <a:t> </a:t>
            </a:r>
            <a:r>
              <a:rPr lang="tr-TR" dirty="0"/>
              <a:t>uğramış bazlardan bir diğeri olan </a:t>
            </a:r>
            <a:r>
              <a:rPr lang="tr-TR" dirty="0" err="1"/>
              <a:t>hipoksantin</a:t>
            </a:r>
            <a:r>
              <a:rPr lang="tr-TR" dirty="0"/>
              <a:t>, </a:t>
            </a:r>
            <a:r>
              <a:rPr lang="tr-TR" dirty="0" err="1"/>
              <a:t>deamine</a:t>
            </a:r>
            <a:r>
              <a:rPr lang="tr-TR" dirty="0"/>
              <a:t> olmuş bir </a:t>
            </a:r>
            <a:r>
              <a:rPr lang="tr-TR" dirty="0" err="1"/>
              <a:t>guanin</a:t>
            </a:r>
            <a:r>
              <a:rPr lang="tr-TR" dirty="0"/>
              <a:t> bazıdır, </a:t>
            </a:r>
            <a:r>
              <a:rPr lang="tr-TR" dirty="0" err="1"/>
              <a:t>nükleozit</a:t>
            </a:r>
            <a:r>
              <a:rPr lang="tr-TR" dirty="0"/>
              <a:t> hali </a:t>
            </a:r>
            <a:r>
              <a:rPr lang="tr-TR" dirty="0" err="1"/>
              <a:t>inosin</a:t>
            </a:r>
            <a:r>
              <a:rPr lang="tr-TR" dirty="0"/>
              <a:t> olarak adlandırılır. Genetik kodun değişkenliğinin açıklanmasında </a:t>
            </a:r>
            <a:r>
              <a:rPr lang="tr-TR" dirty="0" err="1"/>
              <a:t>inosin</a:t>
            </a:r>
            <a:r>
              <a:rPr lang="tr-TR" dirty="0"/>
              <a:t> anahtar bir rol oynar</a:t>
            </a:r>
            <a:r>
              <a:rPr lang="tr-TR" dirty="0" smtClean="0"/>
              <a:t>. </a:t>
            </a:r>
            <a:r>
              <a:rPr lang="tr-TR" dirty="0"/>
              <a:t>Değişime uğramış 100'e </a:t>
            </a:r>
            <a:r>
              <a:rPr lang="tr-TR" dirty="0" err="1"/>
              <a:t>aykın</a:t>
            </a:r>
            <a:r>
              <a:rPr lang="tr-TR" dirty="0"/>
              <a:t> </a:t>
            </a:r>
            <a:r>
              <a:rPr lang="tr-TR" dirty="0" err="1"/>
              <a:t>nükleozit</a:t>
            </a:r>
            <a:r>
              <a:rPr lang="tr-TR" dirty="0"/>
              <a:t> bilinmektedir</a:t>
            </a:r>
            <a:r>
              <a:rPr lang="tr-TR" dirty="0" smtClean="0"/>
              <a:t>, </a:t>
            </a:r>
            <a:r>
              <a:rPr lang="tr-TR" dirty="0"/>
              <a:t>bunların arasında </a:t>
            </a:r>
            <a:r>
              <a:rPr lang="tr-TR" dirty="0" err="1"/>
              <a:t>psödouridin</a:t>
            </a:r>
            <a:r>
              <a:rPr lang="tr-TR" dirty="0"/>
              <a:t> ve 2'-O-metilribozlu </a:t>
            </a:r>
            <a:r>
              <a:rPr lang="tr-TR" dirty="0" err="1"/>
              <a:t>nükleozitler</a:t>
            </a:r>
            <a:r>
              <a:rPr lang="tr-TR" dirty="0"/>
              <a:t> en yaygın olanlarıdır</a:t>
            </a:r>
            <a:r>
              <a:rPr lang="tr-TR" dirty="0" smtClean="0"/>
              <a:t>. </a:t>
            </a:r>
            <a:r>
              <a:rPr lang="tr-TR" dirty="0"/>
              <a:t>Bu modifikasyonların çoğunun işlevi bilinmemektedir. Ancak </a:t>
            </a:r>
            <a:r>
              <a:rPr lang="tr-TR" dirty="0" err="1"/>
              <a:t>ribozomal</a:t>
            </a:r>
            <a:r>
              <a:rPr lang="tr-TR" dirty="0"/>
              <a:t> RNA'da çoğu transkripsiyon sonrası modifikasyon, ribozomun en işlevsel bölgelerinde, örneğin </a:t>
            </a:r>
            <a:r>
              <a:rPr lang="tr-TR" dirty="0" err="1"/>
              <a:t>peptidil</a:t>
            </a:r>
            <a:r>
              <a:rPr lang="tr-TR" dirty="0"/>
              <a:t> </a:t>
            </a:r>
            <a:r>
              <a:rPr lang="tr-TR" dirty="0" err="1"/>
              <a:t>transferaz</a:t>
            </a:r>
            <a:r>
              <a:rPr lang="tr-TR" dirty="0"/>
              <a:t> merkezinde ve </a:t>
            </a:r>
            <a:r>
              <a:rPr lang="tr-TR" dirty="0" err="1"/>
              <a:t>altbirim</a:t>
            </a:r>
            <a:r>
              <a:rPr lang="tr-TR" dirty="0"/>
              <a:t> </a:t>
            </a:r>
            <a:r>
              <a:rPr lang="tr-TR" dirty="0" err="1"/>
              <a:t>arayüzlerinde</a:t>
            </a:r>
            <a:r>
              <a:rPr lang="tr-TR" dirty="0"/>
              <a:t> yer alması kayda değerdir, bu nedenle bu modifikasyonların normal fonksiyon için gerekli olduğu anlaşılmaktadır</a:t>
            </a:r>
          </a:p>
        </p:txBody>
      </p:sp>
      <p:pic>
        <p:nvPicPr>
          <p:cNvPr id="7170" name="Picture 2" descr="https://upload.wikimedia.org/wikipedia/commons/thumb/5/54/RNA_chemical_structure_tr.PNG/220px-RNA_chemical_structure_tr.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35108" y="2602523"/>
            <a:ext cx="3634397" cy="38568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9319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4800" dirty="0" smtClean="0">
                <a:solidFill>
                  <a:schemeClr val="accent1">
                    <a:lumMod val="75000"/>
                  </a:schemeClr>
                </a:solidFill>
              </a:rPr>
              <a:t>DNA:</a:t>
            </a:r>
            <a:endParaRPr lang="tr-TR" sz="4800" dirty="0">
              <a:solidFill>
                <a:schemeClr val="accent1">
                  <a:lumMod val="75000"/>
                </a:schemeClr>
              </a:solidFill>
            </a:endParaRPr>
          </a:p>
        </p:txBody>
      </p:sp>
      <p:sp>
        <p:nvSpPr>
          <p:cNvPr id="3" name="İçerik Yer Tutucusu 2"/>
          <p:cNvSpPr>
            <a:spLocks noGrp="1"/>
          </p:cNvSpPr>
          <p:nvPr>
            <p:ph idx="1"/>
          </p:nvPr>
        </p:nvSpPr>
        <p:spPr>
          <a:xfrm>
            <a:off x="0" y="1380129"/>
            <a:ext cx="7984932" cy="4195481"/>
          </a:xfrm>
        </p:spPr>
        <p:txBody>
          <a:bodyPr/>
          <a:lstStyle/>
          <a:p>
            <a:r>
              <a:rPr lang="tr-TR" dirty="0" err="1"/>
              <a:t>Deoksiribo</a:t>
            </a:r>
            <a:r>
              <a:rPr lang="tr-TR" dirty="0"/>
              <a:t> Nükleik asit veya kısaca DNA, tüm organizmalar ve bazı virüslerin canlılık işlevleri ve biyolojik gelişmeleri için gerekli olan genetik talimatları taşıyan bir nükleik asittir. DNA'nın başlıca rolü bilginin uzun süreli saklanmasıdır. Protein ve RNA gibi hücrenin diğer bileşenlerinin inşası için gerekli olan bilgileri içermesinden dolayı DNA; bir kalıp, şablon veya reçeteye benzetilir. Bu genetik bilgileri içeren DNA parçaları gen olarak adlandırılır. Ama başka DNA dizilerinin yapısal işlevleri vardır (kromozomların şeklini belirlemek gibi), diğerleri ise bu genetik bilginin ne şekilde (hangi hücrelerde, hangi şartlarda) kullanılacağının düzenlenmesine yararlar..</a:t>
            </a:r>
          </a:p>
        </p:txBody>
      </p:sp>
      <p:pic>
        <p:nvPicPr>
          <p:cNvPr id="1026" name="Picture 2" descr="dna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5717" y="1215483"/>
            <a:ext cx="2546179" cy="354608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080498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57262" y="621237"/>
            <a:ext cx="8946541" cy="4195481"/>
          </a:xfrm>
        </p:spPr>
        <p:txBody>
          <a:bodyPr/>
          <a:lstStyle/>
          <a:p>
            <a:r>
              <a:rPr lang="tr-TR" dirty="0"/>
              <a:t>Tek iplikli bir RNA'nın işlevsel şekli, tıpkı proteinlerde olduğu gibi, çoğu zaman belli bir üçüncül yapı gerektirir. Bu yapının iskeleti, molekülün içindeki bazlar arasındaki hidrojen bağlarıyla ortaya çıkar. Bu şekilde firkete yapısı, tümsek ve ilmik gibi belli ikincil yapı elemanlarından oluşan bölgeler ortaya çıkar</a:t>
            </a:r>
            <a:r>
              <a:rPr lang="tr-TR" dirty="0" smtClean="0"/>
              <a:t>. </a:t>
            </a:r>
            <a:r>
              <a:rPr lang="tr-TR" dirty="0"/>
              <a:t>Bir RNA dizisinin nasıl bir üç boyutlu şekil alacağının tahmini halen aktif bir araştırma konusudur.</a:t>
            </a:r>
          </a:p>
        </p:txBody>
      </p:sp>
      <p:pic>
        <p:nvPicPr>
          <p:cNvPr id="8194" name="Picture 2" descr="https://upload.wikimedia.org/wikipedia/commons/thumb/4/4a/Ciliate_telomerase_RNA.PNG/220px-Ciliate_telomerase_RNA.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50832" y="3672256"/>
            <a:ext cx="5404338" cy="31857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6005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DNA ile </a:t>
            </a:r>
            <a:r>
              <a:rPr lang="tr-TR" dirty="0" smtClean="0">
                <a:solidFill>
                  <a:srgbClr val="FF0000"/>
                </a:solidFill>
              </a:rPr>
              <a:t>Kıyaslama</a:t>
            </a:r>
            <a:r>
              <a:rPr lang="tr-TR" dirty="0"/>
              <a:t/>
            </a:r>
            <a:br>
              <a:rPr lang="tr-TR" dirty="0"/>
            </a:br>
            <a:endParaRPr lang="tr-TR" dirty="0"/>
          </a:p>
        </p:txBody>
      </p:sp>
      <p:sp>
        <p:nvSpPr>
          <p:cNvPr id="3" name="İçerik Yer Tutucusu 2"/>
          <p:cNvSpPr>
            <a:spLocks noGrp="1"/>
          </p:cNvSpPr>
          <p:nvPr>
            <p:ph idx="1"/>
          </p:nvPr>
        </p:nvSpPr>
        <p:spPr>
          <a:xfrm>
            <a:off x="105508" y="1652954"/>
            <a:ext cx="10996246" cy="5486400"/>
          </a:xfrm>
        </p:spPr>
        <p:txBody>
          <a:bodyPr>
            <a:normAutofit/>
          </a:bodyPr>
          <a:lstStyle/>
          <a:p>
            <a:r>
              <a:rPr lang="tr-TR" dirty="0"/>
              <a:t>RNA ve DNA, üç ana özellikleriyle birbirlerinden farklılık gösterirler. Birincisi, DNA çift iplikli olmasına karşın, </a:t>
            </a:r>
            <a:r>
              <a:rPr lang="tr-TR" dirty="0" err="1"/>
              <a:t>coğu</a:t>
            </a:r>
            <a:r>
              <a:rPr lang="tr-TR" dirty="0"/>
              <a:t> biyolojik fonksiyonunda RNA tek ipliklidir, ve DNA'dan çok daha kısadır. İkincisi, DNA'yı oluşturan şeker molekülleri </a:t>
            </a:r>
            <a:r>
              <a:rPr lang="tr-TR" dirty="0" err="1"/>
              <a:t>deoksiriboz</a:t>
            </a:r>
            <a:r>
              <a:rPr lang="tr-TR" dirty="0"/>
              <a:t>, RNA'yı oluşturanlar ise </a:t>
            </a:r>
            <a:r>
              <a:rPr lang="tr-TR" dirty="0" err="1"/>
              <a:t>ribozdur</a:t>
            </a:r>
            <a:r>
              <a:rPr lang="tr-TR" dirty="0"/>
              <a:t>, yani DNA'da </a:t>
            </a:r>
            <a:r>
              <a:rPr lang="tr-TR" dirty="0" err="1"/>
              <a:t>pentoz</a:t>
            </a:r>
            <a:r>
              <a:rPr lang="tr-TR" dirty="0"/>
              <a:t> halkasının 2' konumunda bir hidroksil grubu yoktur, RNA'da ise </a:t>
            </a:r>
            <a:r>
              <a:rPr lang="tr-TR" dirty="0" err="1"/>
              <a:t>pentoz</a:t>
            </a:r>
            <a:r>
              <a:rPr lang="tr-TR" dirty="0"/>
              <a:t> halkasının iki hidroksil grubu vardır. </a:t>
            </a:r>
            <a:r>
              <a:rPr lang="tr-TR" dirty="0" err="1"/>
              <a:t>Rna'da</a:t>
            </a:r>
            <a:r>
              <a:rPr lang="tr-TR" dirty="0"/>
              <a:t> fazladan bulunan hidroksil grupları, hidroliz nedeniyle onun DNA'dan daha az dayanıklı olmasına neden olur. Üçüncüsü, </a:t>
            </a:r>
            <a:r>
              <a:rPr lang="tr-TR" dirty="0" err="1"/>
              <a:t>adenin</a:t>
            </a:r>
            <a:r>
              <a:rPr lang="tr-TR" dirty="0"/>
              <a:t> bazını </a:t>
            </a:r>
            <a:r>
              <a:rPr lang="tr-TR" dirty="0" err="1"/>
              <a:t>tümleyen</a:t>
            </a:r>
            <a:r>
              <a:rPr lang="tr-TR" dirty="0"/>
              <a:t> baz DNA'daki gibi timin değil, </a:t>
            </a:r>
            <a:r>
              <a:rPr lang="tr-TR" dirty="0" err="1"/>
              <a:t>urasildir</a:t>
            </a:r>
            <a:r>
              <a:rPr lang="tr-TR" dirty="0"/>
              <a:t>.</a:t>
            </a:r>
          </a:p>
          <a:p>
            <a:r>
              <a:rPr lang="tr-TR" dirty="0"/>
              <a:t>RNA genelde tek iplikli olmasına rağmen, çoğu RNA molekülü katlanarak baz eşleşmesi ile çift sarmallı bölgeler oluşturur. DNA'dan farklı olarak RNA'lar uzun çift iplikli sarmallar değil, birbirine sıkıca sokulmuş kısa sarmallardan oluşur. Bu baz eşleşmeleri RNA molekülüne belli bir şekil verir ve bazların fonksiyonel grupların bir araya gelmesi sonucu reaktif özelliğe sahip olan yapılar ortaya çıkar. Bu sayede RNA, bir enzim gibi, kimyasal katalizör olarak işlev verebilir</a:t>
            </a:r>
            <a:r>
              <a:rPr lang="tr-TR" dirty="0" smtClean="0"/>
              <a:t>.</a:t>
            </a:r>
            <a:r>
              <a:rPr lang="tr-TR" dirty="0"/>
              <a:t> Örneğin, </a:t>
            </a:r>
            <a:r>
              <a:rPr lang="tr-TR" dirty="0" err="1"/>
              <a:t>peptit</a:t>
            </a:r>
            <a:r>
              <a:rPr lang="tr-TR" dirty="0"/>
              <a:t> bağını oluşturan bir enzim olan ribozomun aktif merkezi tamamen RNA'dan oluşmaktadır.</a:t>
            </a:r>
          </a:p>
          <a:p>
            <a:endParaRPr lang="tr-TR" dirty="0"/>
          </a:p>
        </p:txBody>
      </p:sp>
    </p:spTree>
    <p:extLst>
      <p:ext uri="{BB962C8B-B14F-4D97-AF65-F5344CB8AC3E}">
        <p14:creationId xmlns:p14="http://schemas.microsoft.com/office/powerpoint/2010/main" xmlns="" val="9596625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Sentez</a:t>
            </a:r>
            <a:r>
              <a:rPr lang="tr-TR" dirty="0"/>
              <a:t/>
            </a:r>
            <a:br>
              <a:rPr lang="tr-TR" dirty="0"/>
            </a:br>
            <a:endParaRPr lang="tr-TR" dirty="0"/>
          </a:p>
        </p:txBody>
      </p:sp>
      <p:sp>
        <p:nvSpPr>
          <p:cNvPr id="3" name="İçerik Yer Tutucusu 2"/>
          <p:cNvSpPr>
            <a:spLocks noGrp="1"/>
          </p:cNvSpPr>
          <p:nvPr>
            <p:ph idx="1"/>
          </p:nvPr>
        </p:nvSpPr>
        <p:spPr>
          <a:xfrm>
            <a:off x="0" y="1396426"/>
            <a:ext cx="8417169" cy="3937573"/>
          </a:xfrm>
        </p:spPr>
        <p:txBody>
          <a:bodyPr>
            <a:normAutofit fontScale="85000" lnSpcReduction="10000"/>
          </a:bodyPr>
          <a:lstStyle/>
          <a:p>
            <a:r>
              <a:rPr lang="tr-TR" dirty="0"/>
              <a:t>RNA sentezi genelde DNA'yı bir şablon olarak kullanarak, RNA </a:t>
            </a:r>
            <a:r>
              <a:rPr lang="tr-TR" dirty="0" err="1"/>
              <a:t>polimeraz</a:t>
            </a:r>
            <a:r>
              <a:rPr lang="tr-TR" dirty="0"/>
              <a:t> enzimi tarafından </a:t>
            </a:r>
            <a:r>
              <a:rPr lang="tr-TR" dirty="0" err="1"/>
              <a:t>katalizlenir</a:t>
            </a:r>
            <a:r>
              <a:rPr lang="tr-TR" dirty="0"/>
              <a:t>. Sentezin başlaması DNA üzerinde, RNA'ya yazılacak bölgenin hemen "yukarı" tarafındaki bir diziye enzimin bağlanması ile olur. DNA çifte sarmalı, RNA </a:t>
            </a:r>
            <a:r>
              <a:rPr lang="tr-TR" dirty="0" err="1"/>
              <a:t>polimerazın</a:t>
            </a:r>
            <a:r>
              <a:rPr lang="tr-TR" dirty="0"/>
              <a:t> </a:t>
            </a:r>
            <a:r>
              <a:rPr lang="tr-TR" dirty="0" err="1"/>
              <a:t>helikaz</a:t>
            </a:r>
            <a:r>
              <a:rPr lang="tr-TR" dirty="0"/>
              <a:t> </a:t>
            </a:r>
            <a:r>
              <a:rPr lang="tr-TR" dirty="0" err="1"/>
              <a:t>aktitivitesi</a:t>
            </a:r>
            <a:r>
              <a:rPr lang="tr-TR" dirty="0"/>
              <a:t> ile açılır. Sonra, enzim DNA'nın şablon ipliği üzerinde 3'- 5' doğrultusunda ilerler ve bunun dizisini </a:t>
            </a:r>
            <a:r>
              <a:rPr lang="tr-TR" dirty="0" err="1"/>
              <a:t>tümleyici</a:t>
            </a:r>
            <a:r>
              <a:rPr lang="tr-TR" dirty="0"/>
              <a:t> bir diziye sahip bir RNA zincirini 5'-3' doğrultusunda sentezler. DNA üzerinde bulunan belli bir dizi, RNA sentezinin nerede sona ereceğini belirler</a:t>
            </a:r>
            <a:r>
              <a:rPr lang="tr-TR" dirty="0" smtClean="0"/>
              <a:t>.</a:t>
            </a:r>
            <a:endParaRPr lang="tr-TR" dirty="0"/>
          </a:p>
          <a:p>
            <a:endParaRPr lang="tr-TR" dirty="0"/>
          </a:p>
          <a:p>
            <a:r>
              <a:rPr lang="tr-TR" dirty="0"/>
              <a:t>Yukarıda anlatılan DNA'ya bağımlı RNA </a:t>
            </a:r>
            <a:r>
              <a:rPr lang="tr-TR" dirty="0" err="1"/>
              <a:t>polimeraz'dan</a:t>
            </a:r>
            <a:r>
              <a:rPr lang="tr-TR" dirty="0"/>
              <a:t> farklı olarak bir de RNA'ya bağımlı RNA </a:t>
            </a:r>
            <a:r>
              <a:rPr lang="tr-TR" dirty="0" err="1"/>
              <a:t>polimerazlar</a:t>
            </a:r>
            <a:r>
              <a:rPr lang="tr-TR" dirty="0"/>
              <a:t> vardır, bunlar yeni bir RNA zincirini sentezlemek için şablon olarak bir RNA zinciri kullanırlar. Örneğin, bir grup RNA virüsleri (çiçek virüsü gibi) bu enzimi kullanarak genetik malzemelerini </a:t>
            </a:r>
            <a:r>
              <a:rPr lang="tr-TR" dirty="0" err="1" smtClean="0"/>
              <a:t>çoğaltırlar.Ayrıca</a:t>
            </a:r>
            <a:r>
              <a:rPr lang="tr-TR" dirty="0"/>
              <a:t>, RNA'ya bağımlı RNA </a:t>
            </a:r>
            <a:r>
              <a:rPr lang="tr-TR" dirty="0" err="1"/>
              <a:t>polimeraz</a:t>
            </a:r>
            <a:r>
              <a:rPr lang="tr-TR" dirty="0"/>
              <a:t> çoğu canlıda RNA </a:t>
            </a:r>
            <a:r>
              <a:rPr lang="tr-TR" dirty="0" err="1"/>
              <a:t>enterferans</a:t>
            </a:r>
            <a:r>
              <a:rPr lang="tr-TR" dirty="0"/>
              <a:t> yolunda görev alır</a:t>
            </a:r>
          </a:p>
        </p:txBody>
      </p:sp>
      <p:pic>
        <p:nvPicPr>
          <p:cNvPr id="9218" name="Picture 2" descr="rna sentez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48036" y="4138246"/>
            <a:ext cx="4810125" cy="28252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519670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06142" y="183087"/>
            <a:ext cx="9404723" cy="1400530"/>
          </a:xfrm>
        </p:spPr>
        <p:txBody>
          <a:bodyPr/>
          <a:lstStyle/>
          <a:p>
            <a:r>
              <a:rPr lang="tr-TR" dirty="0">
                <a:solidFill>
                  <a:srgbClr val="FF0000"/>
                </a:solidFill>
              </a:rPr>
              <a:t>RNA Tipleri</a:t>
            </a:r>
            <a:r>
              <a:rPr lang="tr-TR" dirty="0"/>
              <a:t/>
            </a:r>
            <a:br>
              <a:rPr lang="tr-TR" dirty="0"/>
            </a:br>
            <a:endParaRPr lang="tr-TR" dirty="0"/>
          </a:p>
        </p:txBody>
      </p:sp>
      <p:sp>
        <p:nvSpPr>
          <p:cNvPr id="3" name="İçerik Yer Tutucusu 2"/>
          <p:cNvSpPr>
            <a:spLocks noGrp="1"/>
          </p:cNvSpPr>
          <p:nvPr>
            <p:ph idx="1"/>
          </p:nvPr>
        </p:nvSpPr>
        <p:spPr>
          <a:xfrm>
            <a:off x="306142" y="1583617"/>
            <a:ext cx="9576412" cy="5133706"/>
          </a:xfrm>
        </p:spPr>
        <p:txBody>
          <a:bodyPr>
            <a:normAutofit/>
          </a:bodyPr>
          <a:lstStyle/>
          <a:p>
            <a:r>
              <a:rPr lang="tr-TR" dirty="0" smtClean="0">
                <a:solidFill>
                  <a:srgbClr val="FF0000"/>
                </a:solidFill>
              </a:rPr>
              <a:t>Mesajcı RNA</a:t>
            </a:r>
          </a:p>
          <a:p>
            <a:endParaRPr lang="tr-TR" dirty="0">
              <a:solidFill>
                <a:srgbClr val="FF0000"/>
              </a:solidFill>
            </a:endParaRPr>
          </a:p>
          <a:p>
            <a:r>
              <a:rPr lang="tr-TR" dirty="0"/>
              <a:t>Mesajcı RNA (İngilizce: Messenger RNA) (</a:t>
            </a:r>
            <a:r>
              <a:rPr lang="tr-TR" dirty="0" err="1"/>
              <a:t>mRNA</a:t>
            </a:r>
            <a:r>
              <a:rPr lang="tr-TR" dirty="0"/>
              <a:t>), sentezlenecek bir proteinin amino asit dizisine karşılık gelen kimyasal şifreyi taşıyan bir moleküldür. </a:t>
            </a:r>
            <a:r>
              <a:rPr lang="tr-TR" dirty="0" err="1"/>
              <a:t>mRNA</a:t>
            </a:r>
            <a:r>
              <a:rPr lang="tr-TR" dirty="0"/>
              <a:t>, bir DNA kalıptan transkripsiyon yoluyla sentezlenir ve protein sentez yeri olan ribozomlara, protein kodlayıcı bilgiyi taşır. Burada, çevirim (</a:t>
            </a:r>
            <a:r>
              <a:rPr lang="tr-TR" dirty="0" err="1"/>
              <a:t>translasyon</a:t>
            </a:r>
            <a:r>
              <a:rPr lang="tr-TR" dirty="0"/>
              <a:t>) süreci sonucu, RNA polimerindeki bilgi ile bir amino asit polimeri üretilir. Nükleik asitlerin (</a:t>
            </a:r>
            <a:r>
              <a:rPr lang="tr-TR" dirty="0" err="1"/>
              <a:t>mRNA</a:t>
            </a:r>
            <a:r>
              <a:rPr lang="tr-TR" dirty="0"/>
              <a:t> ve DNA) amino asit dizilerine karşılık gelen bölgelerindeki her üç baz, proteindeki bir amino </a:t>
            </a:r>
            <a:r>
              <a:rPr lang="tr-TR" dirty="0" err="1"/>
              <a:t>asite</a:t>
            </a:r>
            <a:r>
              <a:rPr lang="tr-TR" dirty="0"/>
              <a:t> karşılık gelir. Bu üçlülere </a:t>
            </a:r>
            <a:r>
              <a:rPr lang="tr-TR" dirty="0" err="1"/>
              <a:t>kodon</a:t>
            </a:r>
            <a:r>
              <a:rPr lang="tr-TR" dirty="0"/>
              <a:t> denir, her biri bir amino asit kodlar, bitiş </a:t>
            </a:r>
            <a:r>
              <a:rPr lang="tr-TR" dirty="0" err="1"/>
              <a:t>kodonu</a:t>
            </a:r>
            <a:r>
              <a:rPr lang="tr-TR" dirty="0"/>
              <a:t> ise protein sentezini durdurur. Bu işlem iki diğer RNA türünü daha gerektirir: taşıyıcı RNA (</a:t>
            </a:r>
            <a:r>
              <a:rPr lang="tr-TR" dirty="0" err="1"/>
              <a:t>tRNA</a:t>
            </a:r>
            <a:r>
              <a:rPr lang="tr-TR" dirty="0"/>
              <a:t>) </a:t>
            </a:r>
            <a:r>
              <a:rPr lang="tr-TR" dirty="0" err="1"/>
              <a:t>kodonun</a:t>
            </a:r>
            <a:r>
              <a:rPr lang="tr-TR" dirty="0"/>
              <a:t> tanınmasına aracılık eder ve ona karşılık gelen amino </a:t>
            </a:r>
            <a:r>
              <a:rPr lang="tr-TR" dirty="0" err="1"/>
              <a:t>asiti</a:t>
            </a:r>
            <a:r>
              <a:rPr lang="tr-TR" dirty="0"/>
              <a:t> getirir; </a:t>
            </a:r>
            <a:r>
              <a:rPr lang="tr-TR" dirty="0" err="1"/>
              <a:t>ribozomal</a:t>
            </a:r>
            <a:r>
              <a:rPr lang="tr-TR" dirty="0"/>
              <a:t> RNA (</a:t>
            </a:r>
            <a:r>
              <a:rPr lang="tr-TR" dirty="0" err="1"/>
              <a:t>rRNA</a:t>
            </a:r>
            <a:r>
              <a:rPr lang="tr-TR" dirty="0"/>
              <a:t>) ise ribozomdaki protein imalat mekanizmasının kataliz merkezidir</a:t>
            </a:r>
            <a:r>
              <a:rPr lang="tr-TR" dirty="0">
                <a:solidFill>
                  <a:srgbClr val="FF0000"/>
                </a:solidFill>
              </a:rPr>
              <a:t>.</a:t>
            </a:r>
          </a:p>
        </p:txBody>
      </p:sp>
    </p:spTree>
    <p:extLst>
      <p:ext uri="{BB962C8B-B14F-4D97-AF65-F5344CB8AC3E}">
        <p14:creationId xmlns:p14="http://schemas.microsoft.com/office/powerpoint/2010/main" xmlns="" val="38855873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solidFill>
                  <a:srgbClr val="FF0000"/>
                </a:solidFill>
              </a:rPr>
              <a:t>Ribozomal</a:t>
            </a:r>
            <a:r>
              <a:rPr lang="tr-TR" dirty="0">
                <a:solidFill>
                  <a:srgbClr val="FF0000"/>
                </a:solidFill>
              </a:rPr>
              <a:t> RNA</a:t>
            </a:r>
            <a:r>
              <a:rPr lang="tr-TR" dirty="0"/>
              <a:t/>
            </a:r>
            <a:br>
              <a:rPr lang="tr-TR" dirty="0"/>
            </a:br>
            <a:endParaRPr lang="tr-TR" dirty="0"/>
          </a:p>
        </p:txBody>
      </p:sp>
      <p:sp>
        <p:nvSpPr>
          <p:cNvPr id="3" name="İçerik Yer Tutucusu 2"/>
          <p:cNvSpPr>
            <a:spLocks noGrp="1"/>
          </p:cNvSpPr>
          <p:nvPr>
            <p:ph idx="1"/>
          </p:nvPr>
        </p:nvSpPr>
        <p:spPr>
          <a:xfrm>
            <a:off x="212360" y="1853249"/>
            <a:ext cx="8333764" cy="3562814"/>
          </a:xfrm>
        </p:spPr>
        <p:txBody>
          <a:bodyPr/>
          <a:lstStyle/>
          <a:p>
            <a:r>
              <a:rPr lang="tr-TR" dirty="0" err="1"/>
              <a:t>Ribozomal</a:t>
            </a:r>
            <a:r>
              <a:rPr lang="tr-TR" dirty="0"/>
              <a:t> RNA (</a:t>
            </a:r>
            <a:r>
              <a:rPr lang="tr-TR" dirty="0" err="1"/>
              <a:t>rRNA</a:t>
            </a:r>
            <a:r>
              <a:rPr lang="tr-TR" dirty="0"/>
              <a:t>), ribozomlarda bulunan bir RNA tipidir, ribozomun protein senteziyle ilişkili katalitik fonksiyonundan sorumludur. </a:t>
            </a:r>
            <a:r>
              <a:rPr lang="tr-TR" dirty="0" err="1"/>
              <a:t>Ribozomal</a:t>
            </a:r>
            <a:r>
              <a:rPr lang="tr-TR" dirty="0"/>
              <a:t> RNA'nın görevi, </a:t>
            </a:r>
            <a:r>
              <a:rPr lang="tr-TR" dirty="0" err="1"/>
              <a:t>mRNA'daki</a:t>
            </a:r>
            <a:r>
              <a:rPr lang="tr-TR" dirty="0"/>
              <a:t> bilginin </a:t>
            </a:r>
            <a:r>
              <a:rPr lang="tr-TR" dirty="0" err="1"/>
              <a:t>translasyon</a:t>
            </a:r>
            <a:r>
              <a:rPr lang="tr-TR" dirty="0"/>
              <a:t> süreci sırasında amino asit dizisine çevrilmesi için taşıyıcı RNA (</a:t>
            </a:r>
            <a:r>
              <a:rPr lang="tr-TR" dirty="0" err="1"/>
              <a:t>tRNA</a:t>
            </a:r>
            <a:r>
              <a:rPr lang="tr-TR" dirty="0"/>
              <a:t>) ile etkileşmek ve uzayan </a:t>
            </a:r>
            <a:r>
              <a:rPr lang="tr-TR" dirty="0" err="1"/>
              <a:t>peptit</a:t>
            </a:r>
            <a:r>
              <a:rPr lang="tr-TR" dirty="0"/>
              <a:t> zincirine amino asit takmaktır. Hücre sitoplazmasında bulunan RNA'nın %80'i </a:t>
            </a:r>
            <a:r>
              <a:rPr lang="tr-TR" dirty="0" err="1"/>
              <a:t>rRNA'dan</a:t>
            </a:r>
            <a:r>
              <a:rPr lang="tr-TR" dirty="0"/>
              <a:t> oluşur.</a:t>
            </a:r>
          </a:p>
        </p:txBody>
      </p:sp>
      <p:pic>
        <p:nvPicPr>
          <p:cNvPr id="10244" name="Picture 4" descr="https://upload.wikimedia.org/wikipedia/commons/3/3d/10_small_subunit.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00800" y="4061796"/>
            <a:ext cx="3650034" cy="27085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941709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476164"/>
            <a:ext cx="9404723" cy="1400530"/>
          </a:xfrm>
        </p:spPr>
        <p:txBody>
          <a:bodyPr/>
          <a:lstStyle/>
          <a:p>
            <a:r>
              <a:rPr lang="tr-TR" dirty="0">
                <a:solidFill>
                  <a:srgbClr val="FF0000"/>
                </a:solidFill>
              </a:rPr>
              <a:t>Taşıyıcı RNA</a:t>
            </a:r>
            <a:r>
              <a:rPr lang="tr-TR" dirty="0"/>
              <a:t/>
            </a:r>
            <a:br>
              <a:rPr lang="tr-TR" dirty="0"/>
            </a:br>
            <a:endParaRPr lang="tr-TR" dirty="0"/>
          </a:p>
        </p:txBody>
      </p:sp>
      <p:sp>
        <p:nvSpPr>
          <p:cNvPr id="3" name="İçerik Yer Tutucusu 2"/>
          <p:cNvSpPr>
            <a:spLocks noGrp="1"/>
          </p:cNvSpPr>
          <p:nvPr>
            <p:ph idx="1"/>
          </p:nvPr>
        </p:nvSpPr>
        <p:spPr>
          <a:xfrm>
            <a:off x="0" y="2228764"/>
            <a:ext cx="7913077" cy="4758190"/>
          </a:xfrm>
        </p:spPr>
        <p:txBody>
          <a:bodyPr/>
          <a:lstStyle/>
          <a:p>
            <a:r>
              <a:rPr lang="tr-TR" dirty="0"/>
              <a:t>Taşıyıcı RNA (</a:t>
            </a:r>
            <a:r>
              <a:rPr lang="tr-TR" dirty="0" err="1"/>
              <a:t>tRNA</a:t>
            </a:r>
            <a:r>
              <a:rPr lang="tr-TR" dirty="0"/>
              <a:t> olarak kısaltılır) hücrelerde protein sentezi sırasında büyüyen </a:t>
            </a:r>
            <a:r>
              <a:rPr lang="tr-TR" dirty="0" err="1"/>
              <a:t>polipeptit</a:t>
            </a:r>
            <a:r>
              <a:rPr lang="tr-TR" dirty="0"/>
              <a:t> zincirine spesifik bir amino asit ekleyen küçük (yaklaşık 74-95 </a:t>
            </a:r>
            <a:r>
              <a:rPr lang="tr-TR" dirty="0" err="1"/>
              <a:t>nükleotit</a:t>
            </a:r>
            <a:r>
              <a:rPr lang="tr-TR" dirty="0"/>
              <a:t> uzunlukta) bir RNA molekülüdür. Amino asidin bağlanması 3' ucundadır. Bu </a:t>
            </a:r>
            <a:r>
              <a:rPr lang="tr-TR" dirty="0" err="1"/>
              <a:t>kovalent</a:t>
            </a:r>
            <a:r>
              <a:rPr lang="tr-TR" dirty="0"/>
              <a:t> bağlantı </a:t>
            </a:r>
            <a:r>
              <a:rPr lang="tr-TR" dirty="0" err="1"/>
              <a:t>aminoasil</a:t>
            </a:r>
            <a:r>
              <a:rPr lang="tr-TR" dirty="0"/>
              <a:t> </a:t>
            </a:r>
            <a:r>
              <a:rPr lang="tr-TR" dirty="0" err="1"/>
              <a:t>tRNA</a:t>
            </a:r>
            <a:r>
              <a:rPr lang="tr-TR" dirty="0"/>
              <a:t> </a:t>
            </a:r>
            <a:r>
              <a:rPr lang="tr-TR" dirty="0" err="1"/>
              <a:t>sentetaz</a:t>
            </a:r>
            <a:r>
              <a:rPr lang="tr-TR" dirty="0"/>
              <a:t> tarafından </a:t>
            </a:r>
            <a:r>
              <a:rPr lang="tr-TR" dirty="0" err="1"/>
              <a:t>katalizlenir</a:t>
            </a:r>
            <a:r>
              <a:rPr lang="tr-TR" dirty="0"/>
              <a:t>. Ayrıca, </a:t>
            </a:r>
            <a:r>
              <a:rPr lang="tr-TR" dirty="0" err="1"/>
              <a:t>antikodon</a:t>
            </a:r>
            <a:r>
              <a:rPr lang="tr-TR" dirty="0"/>
              <a:t> olarak adlandırılan üç bazlık bir bölge vardır, bu bölge </a:t>
            </a:r>
            <a:r>
              <a:rPr lang="tr-TR" dirty="0" err="1"/>
              <a:t>mRNA</a:t>
            </a:r>
            <a:r>
              <a:rPr lang="tr-TR" dirty="0"/>
              <a:t> üzerinde kendisine karşılık gelen üç bazlık bir </a:t>
            </a:r>
            <a:r>
              <a:rPr lang="tr-TR" dirty="0" err="1"/>
              <a:t>kodon</a:t>
            </a:r>
            <a:r>
              <a:rPr lang="tr-TR" dirty="0"/>
              <a:t> bölgesi ile baz eşleşmesi yapar. Her tip </a:t>
            </a:r>
            <a:r>
              <a:rPr lang="tr-TR" dirty="0" err="1"/>
              <a:t>tRNA</a:t>
            </a:r>
            <a:r>
              <a:rPr lang="tr-TR" dirty="0"/>
              <a:t> molekülü sadece tek tip bir amino </a:t>
            </a:r>
            <a:r>
              <a:rPr lang="tr-TR" dirty="0" err="1"/>
              <a:t>asite</a:t>
            </a:r>
            <a:r>
              <a:rPr lang="tr-TR" dirty="0"/>
              <a:t> bağlanabilir, ama genetik kod aynı amino </a:t>
            </a:r>
            <a:r>
              <a:rPr lang="tr-TR" dirty="0" err="1"/>
              <a:t>asite</a:t>
            </a:r>
            <a:r>
              <a:rPr lang="tr-TR" dirty="0"/>
              <a:t> karşılık gelen birden çok </a:t>
            </a:r>
            <a:r>
              <a:rPr lang="tr-TR" dirty="0" err="1"/>
              <a:t>kodon</a:t>
            </a:r>
            <a:r>
              <a:rPr lang="tr-TR" dirty="0"/>
              <a:t> bulunduğu için, farklı </a:t>
            </a:r>
            <a:r>
              <a:rPr lang="tr-TR" dirty="0" err="1"/>
              <a:t>antikodonlara</a:t>
            </a:r>
            <a:r>
              <a:rPr lang="tr-TR" dirty="0"/>
              <a:t> sahip </a:t>
            </a:r>
            <a:r>
              <a:rPr lang="tr-TR" dirty="0" err="1"/>
              <a:t>tRNA'lar</a:t>
            </a:r>
            <a:r>
              <a:rPr lang="tr-TR" dirty="0"/>
              <a:t> aynı amino asidi taşıyabilir.</a:t>
            </a:r>
          </a:p>
        </p:txBody>
      </p:sp>
      <p:pic>
        <p:nvPicPr>
          <p:cNvPr id="11266" name="Picture 2" descr="https://upload.wikimedia.org/wikipedia/commons/thumb/0/0f/Peptide_syn.png/250px-Peptide_syn.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93724" y="2228764"/>
            <a:ext cx="3439142" cy="37265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75931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RNA tipleri ile ilgili görsel sonucu"/>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7509" y="152400"/>
            <a:ext cx="10117014" cy="65180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365745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Kaynakça</a:t>
            </a:r>
            <a:r>
              <a:rPr lang="tr-TR" dirty="0"/>
              <a:t/>
            </a:r>
            <a:br>
              <a:rPr lang="tr-TR" dirty="0"/>
            </a:br>
            <a:endParaRPr lang="tr-TR" dirty="0"/>
          </a:p>
        </p:txBody>
      </p:sp>
      <p:sp>
        <p:nvSpPr>
          <p:cNvPr id="3" name="İçerik Yer Tutucusu 2"/>
          <p:cNvSpPr>
            <a:spLocks noGrp="1"/>
          </p:cNvSpPr>
          <p:nvPr>
            <p:ph idx="1"/>
          </p:nvPr>
        </p:nvSpPr>
        <p:spPr/>
        <p:txBody>
          <a:bodyPr/>
          <a:lstStyle/>
          <a:p>
            <a:r>
              <a:rPr lang="tr-TR" dirty="0">
                <a:hlinkClick r:id="rId2"/>
              </a:rPr>
              <a:t>https://</a:t>
            </a:r>
            <a:r>
              <a:rPr lang="tr-TR" dirty="0" smtClean="0">
                <a:hlinkClick r:id="rId2"/>
              </a:rPr>
              <a:t>tr.wikipedia.org</a:t>
            </a:r>
            <a:endParaRPr lang="tr-TR" dirty="0" smtClean="0"/>
          </a:p>
          <a:p>
            <a:r>
              <a:rPr lang="tr-TR" dirty="0">
                <a:hlinkClick r:id="rId3"/>
              </a:rPr>
              <a:t>http</a:t>
            </a:r>
            <a:r>
              <a:rPr lang="tr-TR" dirty="0" smtClean="0">
                <a:hlinkClick r:id="rId3"/>
              </a:rPr>
              <a:t>://xdnaa.blogspot.com.tr</a:t>
            </a:r>
            <a:endParaRPr lang="tr-TR" dirty="0" smtClean="0"/>
          </a:p>
          <a:p>
            <a:r>
              <a:rPr lang="tr-TR" dirty="0">
                <a:hlinkClick r:id="rId4"/>
              </a:rPr>
              <a:t>http://</a:t>
            </a:r>
            <a:r>
              <a:rPr lang="tr-TR" dirty="0" smtClean="0">
                <a:hlinkClick r:id="rId4"/>
              </a:rPr>
              <a:t>www.nedirnedemek.com</a:t>
            </a:r>
            <a:endParaRPr lang="tr-TR" dirty="0" smtClean="0"/>
          </a:p>
          <a:p>
            <a:endParaRPr lang="tr-TR" dirty="0"/>
          </a:p>
        </p:txBody>
      </p:sp>
    </p:spTree>
    <p:extLst>
      <p:ext uri="{BB962C8B-B14F-4D97-AF65-F5344CB8AC3E}">
        <p14:creationId xmlns:p14="http://schemas.microsoft.com/office/powerpoint/2010/main" xmlns="" val="4129026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99042" y="385810"/>
            <a:ext cx="9404723" cy="1400530"/>
          </a:xfrm>
        </p:spPr>
        <p:txBody>
          <a:bodyPr/>
          <a:lstStyle/>
          <a:p>
            <a:endParaRPr lang="tr-TR"/>
          </a:p>
        </p:txBody>
      </p:sp>
      <p:sp>
        <p:nvSpPr>
          <p:cNvPr id="3" name="İçerik Yer Tutucusu 2"/>
          <p:cNvSpPr>
            <a:spLocks noGrp="1"/>
          </p:cNvSpPr>
          <p:nvPr>
            <p:ph idx="1"/>
          </p:nvPr>
        </p:nvSpPr>
        <p:spPr>
          <a:xfrm>
            <a:off x="88551" y="2264791"/>
            <a:ext cx="8486737" cy="4195481"/>
          </a:xfrm>
        </p:spPr>
        <p:txBody>
          <a:bodyPr/>
          <a:lstStyle/>
          <a:p>
            <a:r>
              <a:rPr lang="tr-TR" dirty="0"/>
              <a:t>Kimyasal olarak DNA, </a:t>
            </a:r>
            <a:r>
              <a:rPr lang="tr-TR" dirty="0" err="1"/>
              <a:t>nükleotit</a:t>
            </a:r>
            <a:r>
              <a:rPr lang="tr-TR" dirty="0"/>
              <a:t> olarak adlandırılan basit birimlerden oluşan iki uzun polimerden oluşur. Bu polimerlerin omurgaları, ester bağları ile birbirine bağlanmış şeker ve fosfat gruplarından meydana gelir. Bu iki iplik birbirlerine ters yönde uzanırlar. Her bir şeker grubuna baz olarak adlandırılan dört tip molekülden biri bağlıdır. DNA'nın omurgası boyunca bu bazların oluşturduğu dizi, genetik bilgiyi kodlar. Protein sentezi sırasında bu bilgi, genetik kod aracılığıyla okununca proteinlerin amino asit dizisini belirler. Bu süreç sırasında DNA'daki bilgi, DNA'ya benzer yapıya sahip başka bir nükleik asit olan RNA'ya kopyalanır. Bu işleme transkripsiyon denir.</a:t>
            </a:r>
          </a:p>
        </p:txBody>
      </p:sp>
      <p:pic>
        <p:nvPicPr>
          <p:cNvPr id="2050" name="Picture 2" descr="dna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5288" y="1895708"/>
            <a:ext cx="3523785" cy="42573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85458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79928" y="580958"/>
            <a:ext cx="8946541" cy="3165853"/>
          </a:xfrm>
        </p:spPr>
        <p:txBody>
          <a:bodyPr/>
          <a:lstStyle/>
          <a:p>
            <a:r>
              <a:rPr lang="tr-TR" dirty="0"/>
              <a:t>Hücrelerde DNA, kromozom olarak adlandırılan yapıların içinde yer alır. Hücre bölünmesinden evvel kromozomlar eşlenir, bu sırada DNA </a:t>
            </a:r>
            <a:r>
              <a:rPr lang="tr-TR" dirty="0" err="1"/>
              <a:t>ikileşmesi</a:t>
            </a:r>
            <a:r>
              <a:rPr lang="tr-TR" dirty="0"/>
              <a:t> gerçekleşir. </a:t>
            </a:r>
            <a:r>
              <a:rPr lang="tr-TR" dirty="0" err="1"/>
              <a:t>Ökaryot</a:t>
            </a:r>
            <a:r>
              <a:rPr lang="tr-TR" dirty="0"/>
              <a:t> canlılar (yani hayvan, bitki, mantar ve </a:t>
            </a:r>
            <a:r>
              <a:rPr lang="tr-TR" dirty="0" err="1"/>
              <a:t>protistalar</a:t>
            </a:r>
            <a:r>
              <a:rPr lang="tr-TR" dirty="0"/>
              <a:t>) DNA'larını hücre çekirdeği içinde bulundururken </a:t>
            </a:r>
            <a:r>
              <a:rPr lang="tr-TR" dirty="0" err="1"/>
              <a:t>prokaryot</a:t>
            </a:r>
            <a:r>
              <a:rPr lang="tr-TR" dirty="0"/>
              <a:t> canlılarda (yani bakteri ve </a:t>
            </a:r>
            <a:r>
              <a:rPr lang="tr-TR" dirty="0" err="1"/>
              <a:t>arkelerde</a:t>
            </a:r>
            <a:r>
              <a:rPr lang="tr-TR" dirty="0"/>
              <a:t>) DNA, hücre sitoplazmasında yer alır. Kromozomlarda bulunan kromatin proteinleri (</a:t>
            </a:r>
            <a:r>
              <a:rPr lang="tr-TR" dirty="0" err="1"/>
              <a:t>histonlar</a:t>
            </a:r>
            <a:r>
              <a:rPr lang="tr-TR" dirty="0"/>
              <a:t> gibi) DNA'yı sıkıştırıp organize ederler. Bu sıkışık yapılar DNA ile diğer proteinler arasındaki etkileşimleri düzenleyerek DNA'nın hangi kısımlarının okunacağını kontrol eder.</a:t>
            </a:r>
          </a:p>
        </p:txBody>
      </p:sp>
    </p:spTree>
    <p:extLst>
      <p:ext uri="{BB962C8B-B14F-4D97-AF65-F5344CB8AC3E}">
        <p14:creationId xmlns:p14="http://schemas.microsoft.com/office/powerpoint/2010/main" xmlns="" val="1757226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FF0000"/>
                </a:solidFill>
              </a:rPr>
              <a:t>ÖZELLİKLER:</a:t>
            </a:r>
            <a:endParaRPr lang="tr-TR" dirty="0">
              <a:solidFill>
                <a:srgbClr val="FF0000"/>
              </a:solidFill>
            </a:endParaRPr>
          </a:p>
        </p:txBody>
      </p:sp>
      <p:sp>
        <p:nvSpPr>
          <p:cNvPr id="3" name="İçerik Yer Tutucusu 2"/>
          <p:cNvSpPr>
            <a:spLocks noGrp="1"/>
          </p:cNvSpPr>
          <p:nvPr>
            <p:ph idx="1"/>
          </p:nvPr>
        </p:nvSpPr>
        <p:spPr>
          <a:xfrm>
            <a:off x="0" y="2097523"/>
            <a:ext cx="8497229" cy="4195481"/>
          </a:xfrm>
        </p:spPr>
        <p:txBody>
          <a:bodyPr>
            <a:normAutofit fontScale="85000" lnSpcReduction="10000"/>
          </a:bodyPr>
          <a:lstStyle/>
          <a:p>
            <a:r>
              <a:rPr lang="tr-TR" dirty="0" err="1"/>
              <a:t>Nükleotit</a:t>
            </a:r>
            <a:r>
              <a:rPr lang="tr-TR" dirty="0"/>
              <a:t> olarak adlandırılan birimlerden oluşan bir polimerdir</a:t>
            </a:r>
            <a:r>
              <a:rPr lang="tr-TR" dirty="0" smtClean="0"/>
              <a:t>. </a:t>
            </a:r>
            <a:r>
              <a:rPr lang="tr-TR" dirty="0"/>
              <a:t>DNA zinciri 22 ila 26  </a:t>
            </a:r>
            <a:r>
              <a:rPr lang="tr-TR" dirty="0" err="1"/>
              <a:t>Ångström</a:t>
            </a:r>
            <a:r>
              <a:rPr lang="tr-TR" dirty="0"/>
              <a:t> arası (2,2-2,6 nanometre) genişliktedir, bir </a:t>
            </a:r>
            <a:r>
              <a:rPr lang="tr-TR" dirty="0" err="1"/>
              <a:t>nükleotit</a:t>
            </a:r>
            <a:r>
              <a:rPr lang="tr-TR" dirty="0"/>
              <a:t> birim 3,3 Å (0.33 </a:t>
            </a:r>
            <a:r>
              <a:rPr lang="tr-TR" dirty="0" err="1"/>
              <a:t>nm</a:t>
            </a:r>
            <a:r>
              <a:rPr lang="tr-TR" dirty="0"/>
              <a:t>) </a:t>
            </a:r>
            <a:r>
              <a:rPr lang="tr-TR" dirty="0" err="1" smtClean="0"/>
              <a:t>uzunluğundadır.Her</a:t>
            </a:r>
            <a:r>
              <a:rPr lang="tr-TR" dirty="0" smtClean="0"/>
              <a:t> </a:t>
            </a:r>
            <a:r>
              <a:rPr lang="tr-TR" dirty="0"/>
              <a:t>bir birim çok küçük olmasına rağmen, DNA polimerleri milyonlarca </a:t>
            </a:r>
            <a:r>
              <a:rPr lang="tr-TR" dirty="0" err="1"/>
              <a:t>nükleotitten</a:t>
            </a:r>
            <a:r>
              <a:rPr lang="tr-TR" dirty="0"/>
              <a:t> oluşan muazzam moleküllerdir. Örneğin, en büyük insan kromozomu olan 1 numaralı kromozom yaklaşık 220 milyon baz çifti uzunluğundadır</a:t>
            </a:r>
            <a:r>
              <a:rPr lang="tr-TR" dirty="0" smtClean="0"/>
              <a:t>.</a:t>
            </a:r>
            <a:endParaRPr lang="tr-TR" dirty="0"/>
          </a:p>
          <a:p>
            <a:endParaRPr lang="tr-TR" dirty="0"/>
          </a:p>
          <a:p>
            <a:r>
              <a:rPr lang="tr-TR" dirty="0" err="1"/>
              <a:t>Dna'nın</a:t>
            </a:r>
            <a:r>
              <a:rPr lang="tr-TR" dirty="0"/>
              <a:t> yarısı dişi bireyden yarısı da erkek bireyden gelir. Canlılarda DNA genelde tek bir molekül değil, birbirine sıkıca sarılı bir çift molekülden oluşur</a:t>
            </a:r>
            <a:r>
              <a:rPr lang="tr-TR" dirty="0" smtClean="0"/>
              <a:t>. </a:t>
            </a:r>
            <a:r>
              <a:rPr lang="tr-TR" dirty="0"/>
              <a:t>Bu iki uzun iplik sarmaşık gibi birbirine sarılarak bir çift sarmal oluşturur. </a:t>
            </a:r>
            <a:r>
              <a:rPr lang="tr-TR" dirty="0" err="1"/>
              <a:t>Nükleotit</a:t>
            </a:r>
            <a:r>
              <a:rPr lang="tr-TR" dirty="0"/>
              <a:t> birimler bir şeker, bir fosfat ve bir bazdan oluşurlar. Şeker ve fosfat DNA molekülünün omurgasını oluşturur, baz ise çifte sarmaldaki öbür DNA ipliği ile etkileşir. Genel olarak bir şekere bağlı baza </a:t>
            </a:r>
            <a:r>
              <a:rPr lang="tr-TR" dirty="0" err="1"/>
              <a:t>nükleozit</a:t>
            </a:r>
            <a:r>
              <a:rPr lang="tr-TR" dirty="0"/>
              <a:t>, bir şeker ve bir veya daha çok fosfata bağlı baza ise </a:t>
            </a:r>
            <a:r>
              <a:rPr lang="tr-TR" dirty="0" err="1"/>
              <a:t>nükleotit</a:t>
            </a:r>
            <a:r>
              <a:rPr lang="tr-TR" dirty="0"/>
              <a:t> denir. Birden çok nükleotidin birbirine bağlı haline </a:t>
            </a:r>
            <a:r>
              <a:rPr lang="tr-TR" dirty="0" err="1"/>
              <a:t>polinükleotit</a:t>
            </a:r>
            <a:r>
              <a:rPr lang="tr-TR" dirty="0"/>
              <a:t> denir</a:t>
            </a:r>
            <a:r>
              <a:rPr lang="tr-TR" dirty="0" smtClean="0"/>
              <a:t>.</a:t>
            </a:r>
            <a:endParaRPr lang="tr-TR" dirty="0"/>
          </a:p>
        </p:txBody>
      </p:sp>
      <p:pic>
        <p:nvPicPr>
          <p:cNvPr id="3074" name="Picture 2" descr="https://upload.wikimedia.org/wikipedia/commons/thumb/2/2c/DNA_chemical_structure_tr.svg/300px-DNA_chemical_structure_tr.sv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5717" y="1566746"/>
            <a:ext cx="3505200" cy="46333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275342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dirty="0"/>
              <a:t>DNA ipliğinin omurgası </a:t>
            </a:r>
            <a:r>
              <a:rPr lang="tr-TR" dirty="0" err="1"/>
              <a:t>almaşıklı</a:t>
            </a:r>
            <a:r>
              <a:rPr lang="tr-TR" dirty="0"/>
              <a:t> şeker ve fosfat artıklarından oluşur</a:t>
            </a:r>
            <a:r>
              <a:rPr lang="tr-TR" dirty="0" smtClean="0"/>
              <a:t>. </a:t>
            </a:r>
            <a:r>
              <a:rPr lang="tr-TR" dirty="0"/>
              <a:t> DNA'da bulunan şeker 2-deoksiribozdur, bu bir </a:t>
            </a:r>
            <a:r>
              <a:rPr lang="tr-TR" dirty="0" err="1"/>
              <a:t>pentozdur</a:t>
            </a:r>
            <a:r>
              <a:rPr lang="tr-TR" dirty="0"/>
              <a:t> (beş karbonlu şekerdir). Bitişik iki şekerden birinin 3 numaralı karbonu ile öbürünün 5 numaralı karbon atomu arasındaki fosfat grubu, bir </a:t>
            </a:r>
            <a:r>
              <a:rPr lang="tr-TR" dirty="0" err="1"/>
              <a:t>fosfodiester</a:t>
            </a:r>
            <a:r>
              <a:rPr lang="tr-TR" dirty="0"/>
              <a:t> bağı oluşturarak şekerleri birbirine bağlar. </a:t>
            </a:r>
            <a:r>
              <a:rPr lang="tr-TR" dirty="0" err="1"/>
              <a:t>Fosfodiester</a:t>
            </a:r>
            <a:r>
              <a:rPr lang="tr-TR" dirty="0"/>
              <a:t> bağın asimetrik olması nedeniyle DNA ipliğinin bir yönü vardır. Çifte sarmalda bir iplikteki </a:t>
            </a:r>
            <a:r>
              <a:rPr lang="tr-TR" dirty="0" err="1"/>
              <a:t>nükleotitlerin</a:t>
            </a:r>
            <a:r>
              <a:rPr lang="tr-TR" dirty="0"/>
              <a:t> birbirine bağlanma yönü, öbür ipliktekilerin yönünün tersidir. DNA ipliklerinin bu düzenine anti-paralel denir. DNA ipliklerin asimetrik olan uçları 5' (beş üssü) ve 3' (üç üssü) olarak adlandırılır, 5' uç bir fosfat grubu, 3' uç ise bir hidroksil grubu taşır. DNA ve RNA arasındaki başlıca farklardan biri, içerdikleri şekerdir, RNA'da 2-deoksiriboz yerine başka bir </a:t>
            </a:r>
            <a:r>
              <a:rPr lang="tr-TR" dirty="0" err="1"/>
              <a:t>pentoz</a:t>
            </a:r>
            <a:r>
              <a:rPr lang="tr-TR" dirty="0"/>
              <a:t> şeker olan </a:t>
            </a:r>
            <a:r>
              <a:rPr lang="tr-TR" dirty="0" err="1"/>
              <a:t>riboz</a:t>
            </a:r>
            <a:r>
              <a:rPr lang="tr-TR" dirty="0"/>
              <a:t> bulunur</a:t>
            </a:r>
            <a:r>
              <a:rPr lang="tr-TR" dirty="0" smtClean="0"/>
              <a:t>.</a:t>
            </a:r>
            <a:endParaRPr lang="tr-TR" dirty="0"/>
          </a:p>
        </p:txBody>
      </p:sp>
    </p:spTree>
    <p:extLst>
      <p:ext uri="{BB962C8B-B14F-4D97-AF65-F5344CB8AC3E}">
        <p14:creationId xmlns:p14="http://schemas.microsoft.com/office/powerpoint/2010/main" xmlns="" val="39199501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Çift sarmalı iki ipliğe bağlı bazlar arasındaki hidrojen bağları DNA'yı stabilize eder. </a:t>
            </a:r>
            <a:r>
              <a:rPr lang="tr-TR" dirty="0" err="1"/>
              <a:t>DNA'a</a:t>
            </a:r>
            <a:r>
              <a:rPr lang="tr-TR" dirty="0"/>
              <a:t> bulunan dört baz, </a:t>
            </a:r>
            <a:r>
              <a:rPr lang="tr-TR" dirty="0" err="1"/>
              <a:t>adenin</a:t>
            </a:r>
            <a:r>
              <a:rPr lang="tr-TR" dirty="0"/>
              <a:t> (A olarak kısaltılır), </a:t>
            </a:r>
            <a:r>
              <a:rPr lang="tr-TR" dirty="0" err="1"/>
              <a:t>sitozin</a:t>
            </a:r>
            <a:r>
              <a:rPr lang="tr-TR" dirty="0"/>
              <a:t> (C), </a:t>
            </a:r>
            <a:r>
              <a:rPr lang="tr-TR" dirty="0" err="1"/>
              <a:t>guanin</a:t>
            </a:r>
            <a:r>
              <a:rPr lang="tr-TR" dirty="0"/>
              <a:t> (G) ve timin (T) olarak adlandırılır. Bu dört baz şeker-fosfata bağlanarak bir </a:t>
            </a:r>
            <a:r>
              <a:rPr lang="tr-TR" dirty="0" err="1"/>
              <a:t>nükleotit</a:t>
            </a:r>
            <a:r>
              <a:rPr lang="tr-TR" dirty="0"/>
              <a:t> oluşturur, örneğin "</a:t>
            </a:r>
            <a:r>
              <a:rPr lang="tr-TR" dirty="0" err="1"/>
              <a:t>adenozin</a:t>
            </a:r>
            <a:r>
              <a:rPr lang="tr-TR" dirty="0"/>
              <a:t> </a:t>
            </a:r>
            <a:r>
              <a:rPr lang="tr-TR" dirty="0" err="1"/>
              <a:t>monofosfat</a:t>
            </a:r>
            <a:r>
              <a:rPr lang="tr-TR" dirty="0"/>
              <a:t>" bir </a:t>
            </a:r>
            <a:r>
              <a:rPr lang="tr-TR" dirty="0" err="1"/>
              <a:t>nükleotittir</a:t>
            </a:r>
            <a:r>
              <a:rPr lang="tr-TR" dirty="0"/>
              <a:t>.</a:t>
            </a:r>
          </a:p>
          <a:p>
            <a:r>
              <a:rPr lang="tr-TR" dirty="0"/>
              <a:t>Bazlar iki tip olarak sınıflandırılırlar: </a:t>
            </a:r>
            <a:r>
              <a:rPr lang="tr-TR" dirty="0" err="1"/>
              <a:t>adenin</a:t>
            </a:r>
            <a:r>
              <a:rPr lang="tr-TR" dirty="0"/>
              <a:t> ve </a:t>
            </a:r>
            <a:r>
              <a:rPr lang="tr-TR" dirty="0" err="1"/>
              <a:t>guanin</a:t>
            </a:r>
            <a:r>
              <a:rPr lang="tr-TR" dirty="0"/>
              <a:t>, pürin türevleridir, bunlar beş ve altı üyeli halkaların kaynaşmasından oluşmuş </a:t>
            </a:r>
            <a:r>
              <a:rPr lang="tr-TR" dirty="0" err="1"/>
              <a:t>heterosiklik</a:t>
            </a:r>
            <a:r>
              <a:rPr lang="tr-TR" dirty="0"/>
              <a:t> bileşiklerdir; </a:t>
            </a:r>
            <a:r>
              <a:rPr lang="tr-TR" dirty="0" err="1"/>
              <a:t>sitozin</a:t>
            </a:r>
            <a:r>
              <a:rPr lang="tr-TR" dirty="0"/>
              <a:t> ve timin ise </a:t>
            </a:r>
            <a:r>
              <a:rPr lang="tr-TR" dirty="0" err="1"/>
              <a:t>pirimidin</a:t>
            </a:r>
            <a:r>
              <a:rPr lang="tr-TR" dirty="0"/>
              <a:t> türevleridir, bunlar altı üyeli bir halkadan oluşur. Bir diğer baz olan </a:t>
            </a:r>
            <a:r>
              <a:rPr lang="tr-TR" dirty="0" err="1"/>
              <a:t>urasil</a:t>
            </a:r>
            <a:r>
              <a:rPr lang="tr-TR" dirty="0"/>
              <a:t> (U), </a:t>
            </a:r>
            <a:r>
              <a:rPr lang="tr-TR" dirty="0" err="1"/>
              <a:t>sitozinin</a:t>
            </a:r>
            <a:r>
              <a:rPr lang="tr-TR" dirty="0"/>
              <a:t> yıkımı sonucu seyrek olarak DNA'da bulunabilir. Kimyasal olarak DNA'ya benzeyen RNA'da timin yerine </a:t>
            </a:r>
            <a:r>
              <a:rPr lang="tr-TR" dirty="0" err="1"/>
              <a:t>urasil</a:t>
            </a:r>
            <a:r>
              <a:rPr lang="tr-TR" dirty="0"/>
              <a:t> bulunur.</a:t>
            </a:r>
          </a:p>
          <a:p>
            <a:endParaRPr lang="tr-TR" dirty="0"/>
          </a:p>
        </p:txBody>
      </p:sp>
    </p:spTree>
    <p:extLst>
      <p:ext uri="{BB962C8B-B14F-4D97-AF65-F5344CB8AC3E}">
        <p14:creationId xmlns:p14="http://schemas.microsoft.com/office/powerpoint/2010/main" xmlns="" val="23931934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113</TotalTime>
  <Words>4959</Words>
  <PresentationFormat>Özel</PresentationFormat>
  <Paragraphs>121</Paragraphs>
  <Slides>47</Slides>
  <Notes>0</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İyon</vt:lpstr>
      <vt:lpstr> </vt:lpstr>
      <vt:lpstr>DNA ve Tarihçesi</vt:lpstr>
      <vt:lpstr>Slayt 3</vt:lpstr>
      <vt:lpstr>DNA:</vt:lpstr>
      <vt:lpstr>Slayt 5</vt:lpstr>
      <vt:lpstr>Slayt 6</vt:lpstr>
      <vt:lpstr>ÖZELLİKLER:</vt:lpstr>
      <vt:lpstr>Slayt 8</vt:lpstr>
      <vt:lpstr>Slayt 9</vt:lpstr>
      <vt:lpstr>OYUKLAR:</vt:lpstr>
      <vt:lpstr>Baz Eşleşmesi:</vt:lpstr>
      <vt:lpstr>Slayt 12</vt:lpstr>
      <vt:lpstr>Anlam ve Ters anlam</vt:lpstr>
      <vt:lpstr>Süper Burulma </vt:lpstr>
      <vt:lpstr>Alternatif Çifte Sarmal Yapılar </vt:lpstr>
      <vt:lpstr>Dörtlü Sarmal Yapılar</vt:lpstr>
      <vt:lpstr>Baz Değişimleri</vt:lpstr>
      <vt:lpstr>DNA Hasarı</vt:lpstr>
      <vt:lpstr>Biyolojik İşlevleri</vt:lpstr>
      <vt:lpstr>Genler ve Genomlar </vt:lpstr>
      <vt:lpstr>İkileşme  </vt:lpstr>
      <vt:lpstr>Proteinler İle Etkileşim </vt:lpstr>
      <vt:lpstr>Slayt 23</vt:lpstr>
      <vt:lpstr>Slayt 24</vt:lpstr>
      <vt:lpstr>Slayt 25</vt:lpstr>
      <vt:lpstr>DNA Değiştirici Enzimler </vt:lpstr>
      <vt:lpstr>Topoizomeraz Ve Helikazlar </vt:lpstr>
      <vt:lpstr>Polimerazlar </vt:lpstr>
      <vt:lpstr>Slayt 29</vt:lpstr>
      <vt:lpstr>Teknolojide Kullanım </vt:lpstr>
      <vt:lpstr>Adlî Bilim </vt:lpstr>
      <vt:lpstr>Biyoenformatik </vt:lpstr>
      <vt:lpstr>DNA Nanoteknolojisi </vt:lpstr>
      <vt:lpstr>Tarih ve Antropoloji </vt:lpstr>
      <vt:lpstr>RNA</vt:lpstr>
      <vt:lpstr>Keşif </vt:lpstr>
      <vt:lpstr>Yapısı </vt:lpstr>
      <vt:lpstr>Slayt 38</vt:lpstr>
      <vt:lpstr>Slayt 39</vt:lpstr>
      <vt:lpstr>Slayt 40</vt:lpstr>
      <vt:lpstr>DNA ile Kıyaslama </vt:lpstr>
      <vt:lpstr>Sentez </vt:lpstr>
      <vt:lpstr>RNA Tipleri </vt:lpstr>
      <vt:lpstr>Ribozomal RNA </vt:lpstr>
      <vt:lpstr>Taşıyıcı RNA </vt:lpstr>
      <vt:lpstr>Slayt 46</vt:lpstr>
      <vt:lpstr>Kaynakça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2017-04-19T15:54:48Z</dcterms:created>
  <dcterms:modified xsi:type="dcterms:W3CDTF">2017-04-23T06:32:33Z</dcterms:modified>
  <cp:category>www.sorubak.com</cp:category>
</cp:coreProperties>
</file>