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311AC6-5A89-4DF6-9780-2042F6124FC0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57A66-819F-4972-B0CC-D5E2F8C8DAE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657A66-819F-4972-B0CC-D5E2F8C8DAE4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657A66-819F-4972-B0CC-D5E2F8C8DAE4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657A66-819F-4972-B0CC-D5E2F8C8DAE4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657A66-819F-4972-B0CC-D5E2F8C8DAE4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657A66-819F-4972-B0CC-D5E2F8C8DAE4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657A66-819F-4972-B0CC-D5E2F8C8DAE4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13.12.2016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267744" y="1556792"/>
            <a:ext cx="6172200" cy="1894362"/>
          </a:xfrm>
        </p:spPr>
        <p:txBody>
          <a:bodyPr/>
          <a:lstStyle/>
          <a:p>
            <a:r>
              <a:rPr lang="tr-TR" dirty="0" smtClean="0"/>
              <a:t>KONULARINA GÖRE ŞİİR TÜRLERİ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86000" y="3284984"/>
            <a:ext cx="6172200" cy="3089938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LİRİK ŞİİR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EPİK ŞİİR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DİDAKTİK ŞİİR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PASTOREL ŞİİR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SATRİK ŞİİR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0"/>
            <a:ext cx="4986808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ÇOBAN ÇEŞMESİ</a:t>
            </a:r>
            <a:br>
              <a:rPr lang="tr-TR" dirty="0" smtClean="0"/>
            </a:br>
            <a:r>
              <a:rPr lang="tr-TR" sz="1600" dirty="0" smtClean="0"/>
              <a:t>Derinden derine ırmaklar ağlar,</a:t>
            </a:r>
            <a:br>
              <a:rPr lang="tr-TR" sz="1600" dirty="0" smtClean="0"/>
            </a:br>
            <a:r>
              <a:rPr lang="tr-TR" sz="1600" dirty="0" smtClean="0"/>
              <a:t>Uzaktan uzağa çoban çeşmesi,</a:t>
            </a:r>
            <a:br>
              <a:rPr lang="tr-TR" sz="1600" dirty="0" smtClean="0"/>
            </a:br>
            <a:r>
              <a:rPr lang="tr-TR" sz="1600" dirty="0" smtClean="0"/>
              <a:t>Ey suyun sesinden </a:t>
            </a:r>
            <a:r>
              <a:rPr lang="tr-TR" sz="1600" dirty="0" err="1" smtClean="0"/>
              <a:t>anlıyan</a:t>
            </a:r>
            <a:r>
              <a:rPr lang="tr-TR" sz="1600" dirty="0" smtClean="0"/>
              <a:t> bağlar,</a:t>
            </a:r>
            <a:br>
              <a:rPr lang="tr-TR" sz="1600" dirty="0" smtClean="0"/>
            </a:br>
            <a:r>
              <a:rPr lang="tr-TR" sz="1600" dirty="0" smtClean="0"/>
              <a:t>Ne söyler su dağa çoban çeşmesi.</a:t>
            </a:r>
          </a:p>
          <a:p>
            <a:r>
              <a:rPr lang="tr-TR" sz="1600" dirty="0" smtClean="0"/>
              <a:t>“</a:t>
            </a:r>
            <a:r>
              <a:rPr lang="tr-TR" sz="1600" dirty="0" err="1" smtClean="0"/>
              <a:t>Goynunu</a:t>
            </a:r>
            <a:r>
              <a:rPr lang="tr-TR" sz="1600" dirty="0" smtClean="0"/>
              <a:t> Şirin’in aşkı sarınca</a:t>
            </a:r>
            <a:br>
              <a:rPr lang="tr-TR" sz="1600" dirty="0" smtClean="0"/>
            </a:br>
            <a:r>
              <a:rPr lang="tr-TR" sz="1600" dirty="0" smtClean="0"/>
              <a:t>Yol almış hayatın ufuklarınca,</a:t>
            </a:r>
            <a:br>
              <a:rPr lang="tr-TR" sz="1600" dirty="0" smtClean="0"/>
            </a:br>
            <a:r>
              <a:rPr lang="tr-TR" sz="1600" dirty="0" smtClean="0"/>
              <a:t>O hızla dağları Ferhat yarınca</a:t>
            </a:r>
            <a:br>
              <a:rPr lang="tr-TR" sz="1600" dirty="0" smtClean="0"/>
            </a:br>
            <a:r>
              <a:rPr lang="tr-TR" sz="1600" dirty="0" smtClean="0"/>
              <a:t>Başlamış akmağa çoban çeşmesi…</a:t>
            </a:r>
          </a:p>
          <a:p>
            <a:r>
              <a:rPr lang="tr-TR" sz="1600" dirty="0" smtClean="0"/>
              <a:t>“O zaman başından aşkındı derdi,</a:t>
            </a:r>
            <a:br>
              <a:rPr lang="tr-TR" sz="1600" dirty="0" smtClean="0"/>
            </a:br>
            <a:r>
              <a:rPr lang="tr-TR" sz="1600" dirty="0" smtClean="0"/>
              <a:t>Mermeri oyardı, taşı delerdi.</a:t>
            </a:r>
            <a:br>
              <a:rPr lang="tr-TR" sz="1600" dirty="0" smtClean="0"/>
            </a:br>
            <a:r>
              <a:rPr lang="tr-TR" sz="1600" dirty="0" smtClean="0"/>
              <a:t>Kaç yanık yolcuya soğuk su verdi.</a:t>
            </a:r>
            <a:br>
              <a:rPr lang="tr-TR" sz="1600" dirty="0" smtClean="0"/>
            </a:br>
            <a:r>
              <a:rPr lang="tr-TR" sz="1600" dirty="0" smtClean="0"/>
              <a:t>Değdi kaç </a:t>
            </a:r>
            <a:r>
              <a:rPr lang="tr-TR" sz="1600" dirty="0" err="1" smtClean="0"/>
              <a:t>dudaga</a:t>
            </a:r>
            <a:r>
              <a:rPr lang="tr-TR" sz="1600" dirty="0" smtClean="0"/>
              <a:t> çoban çeşmesi.</a:t>
            </a:r>
          </a:p>
          <a:p>
            <a:r>
              <a:rPr lang="tr-TR" sz="1600" dirty="0" smtClean="0"/>
              <a:t>Vefasız Aslı’ya yol gösteren bu,</a:t>
            </a:r>
            <a:br>
              <a:rPr lang="tr-TR" sz="1600" dirty="0" smtClean="0"/>
            </a:br>
            <a:r>
              <a:rPr lang="tr-TR" sz="1600" dirty="0" smtClean="0"/>
              <a:t>Kerem’in sazına cevap veren bu,</a:t>
            </a:r>
            <a:br>
              <a:rPr lang="tr-TR" sz="1600" dirty="0" smtClean="0"/>
            </a:br>
            <a:r>
              <a:rPr lang="tr-TR" sz="1600" dirty="0" smtClean="0"/>
              <a:t>Kuruyan gözlere yaş gönderen bu…</a:t>
            </a:r>
            <a:br>
              <a:rPr lang="tr-TR" sz="1600" dirty="0" smtClean="0"/>
            </a:br>
            <a:r>
              <a:rPr lang="tr-TR" sz="1600" dirty="0" smtClean="0"/>
              <a:t>Sızmadı toprağa çoban </a:t>
            </a:r>
            <a:r>
              <a:rPr lang="tr-TR" sz="1600" dirty="0" err="1" smtClean="0"/>
              <a:t>ceşmesi</a:t>
            </a:r>
            <a:r>
              <a:rPr lang="tr-TR" sz="1600" dirty="0" smtClean="0"/>
              <a:t>.</a:t>
            </a:r>
          </a:p>
          <a:p>
            <a:r>
              <a:rPr lang="tr-TR" sz="1600" dirty="0" smtClean="0"/>
              <a:t>Leyla gelin oldu,</a:t>
            </a:r>
            <a:br>
              <a:rPr lang="tr-TR" sz="1600" dirty="0" smtClean="0"/>
            </a:br>
            <a:r>
              <a:rPr lang="tr-TR" sz="1600" dirty="0" smtClean="0"/>
              <a:t>Mecnun mezarda,</a:t>
            </a:r>
            <a:br>
              <a:rPr lang="tr-TR" sz="1600" dirty="0" smtClean="0"/>
            </a:br>
            <a:r>
              <a:rPr lang="tr-TR" sz="1600" dirty="0" smtClean="0"/>
              <a:t>Bir susuz yolcu yok şimdi dağlarda,</a:t>
            </a:r>
            <a:br>
              <a:rPr lang="tr-TR" sz="1600" dirty="0" smtClean="0"/>
            </a:br>
            <a:r>
              <a:rPr lang="tr-TR" sz="1600" dirty="0" smtClean="0"/>
              <a:t>Ateşten kızaran bir gül ararda,</a:t>
            </a:r>
            <a:br>
              <a:rPr lang="tr-TR" sz="1600" dirty="0" smtClean="0"/>
            </a:br>
            <a:r>
              <a:rPr lang="tr-TR" sz="1600" dirty="0" smtClean="0"/>
              <a:t>Gezer bağdan bağa çoban çeşmesi.</a:t>
            </a:r>
          </a:p>
          <a:p>
            <a:r>
              <a:rPr lang="tr-TR" sz="1600" dirty="0" smtClean="0"/>
              <a:t>Ne şair yaş döker, ne aşık ağlar,</a:t>
            </a:r>
            <a:br>
              <a:rPr lang="tr-TR" sz="1600" dirty="0" smtClean="0"/>
            </a:br>
            <a:r>
              <a:rPr lang="tr-TR" sz="1600" dirty="0" smtClean="0"/>
              <a:t>Tarihe karıştı eski sevdalar.</a:t>
            </a:r>
            <a:br>
              <a:rPr lang="tr-TR" sz="1600" dirty="0" smtClean="0"/>
            </a:br>
            <a:r>
              <a:rPr lang="tr-TR" sz="1600" dirty="0" smtClean="0"/>
              <a:t>Beyhude seslenir, beyhude çağlar,</a:t>
            </a:r>
            <a:br>
              <a:rPr lang="tr-TR" sz="1600" dirty="0" smtClean="0"/>
            </a:br>
            <a:r>
              <a:rPr lang="tr-TR" sz="1600" dirty="0" smtClean="0"/>
              <a:t>Bir sola, bir sağa çoban çeşmesi</a:t>
            </a:r>
            <a:endParaRPr lang="tr-TR" sz="1600" dirty="0"/>
          </a:p>
        </p:txBody>
      </p:sp>
      <p:pic>
        <p:nvPicPr>
          <p:cNvPr id="3" name="2 Resim" descr="çoban çeşmes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6" y="0"/>
            <a:ext cx="514806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611560" y="404664"/>
            <a:ext cx="33123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2">
                    <a:lumMod val="25000"/>
                  </a:schemeClr>
                </a:solidFill>
              </a:rPr>
              <a:t>Sonbahar geliyor serçe</a:t>
            </a:r>
            <a:br>
              <a:rPr lang="tr-TR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tr-TR" dirty="0" smtClean="0">
                <a:solidFill>
                  <a:schemeClr val="bg2">
                    <a:lumMod val="25000"/>
                  </a:schemeClr>
                </a:solidFill>
              </a:rPr>
              <a:t>Yuvanı ne yapacaksın?</a:t>
            </a:r>
            <a:br>
              <a:rPr lang="tr-TR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tr-TR" dirty="0" smtClean="0">
                <a:solidFill>
                  <a:schemeClr val="bg2">
                    <a:lumMod val="25000"/>
                  </a:schemeClr>
                </a:solidFill>
              </a:rPr>
              <a:t>Ayva çiçek açmadan önce.</a:t>
            </a:r>
            <a:br>
              <a:rPr lang="tr-TR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tr-TR" dirty="0" smtClean="0">
                <a:solidFill>
                  <a:schemeClr val="bg2">
                    <a:lumMod val="25000"/>
                  </a:schemeClr>
                </a:solidFill>
              </a:rPr>
              <a:t>Meyvelerin içi geçecek</a:t>
            </a:r>
            <a:br>
              <a:rPr lang="tr-TR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tr-TR" dirty="0" smtClean="0">
                <a:solidFill>
                  <a:schemeClr val="bg2">
                    <a:lumMod val="25000"/>
                  </a:schemeClr>
                </a:solidFill>
              </a:rPr>
              <a:t>Rüzgâr başka çeşit esecek</a:t>
            </a:r>
            <a:br>
              <a:rPr lang="tr-TR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tr-TR" dirty="0" smtClean="0">
                <a:solidFill>
                  <a:schemeClr val="bg2">
                    <a:lumMod val="25000"/>
                  </a:schemeClr>
                </a:solidFill>
              </a:rPr>
              <a:t>Yağmurlarla ıslanacaksın.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                          Cahit </a:t>
            </a:r>
            <a:r>
              <a:rPr lang="tr-TR" dirty="0" err="1" smtClean="0"/>
              <a:t>Külebi</a:t>
            </a:r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4067944" y="98072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Tam otların sarardığı zamanlar</a:t>
            </a:r>
            <a:b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Yere yüzükoyun uzanıyorum</a:t>
            </a:r>
            <a:b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Toprakta bir telaş, bir telaş </a:t>
            </a:r>
            <a:b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Karıncalar öteden beri dostum.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                            Behçet </a:t>
            </a:r>
            <a:r>
              <a:rPr lang="tr-TR" dirty="0" err="1" smtClean="0"/>
              <a:t>Necatigil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395536" y="436510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  <a:t>Güneş ufkun kenarından</a:t>
            </a:r>
            <a:b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  <a:t>Yavaş yavaş yükseliyor</a:t>
            </a:r>
            <a:b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  <a:t>Köyün yüce dağlarından</a:t>
            </a:r>
            <a:b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  <a:t>Serin nefesler geliyor</a:t>
            </a:r>
            <a:b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  <a:t>                               </a:t>
            </a:r>
            <a:r>
              <a:rPr lang="tr-TR" dirty="0" smtClean="0"/>
              <a:t>     Orhan Seyfi Orhon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3851920" y="314096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Havalar güzel gidiyor</a:t>
            </a:r>
            <a:b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Sen de çiçek açtın erkenden</a:t>
            </a:r>
            <a:b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Küçük zerdali ağacım,</a:t>
            </a:r>
            <a:b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Aklın ermeden.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                               Cahit </a:t>
            </a:r>
            <a:r>
              <a:rPr lang="tr-TR" dirty="0" err="1" smtClean="0"/>
              <a:t>Külebi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267744" y="332656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tr-TR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SATRİK ŞİİR</a:t>
            </a:r>
            <a:endParaRPr lang="tr-TR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23528" y="908720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Toplum hayatındaki aksayan yönleri, düzensizlikleri, insanın değişik konulardaki eksikliklerini ve hatalarını eleştiren şiir türüdür.</a:t>
            </a:r>
          </a:p>
          <a:p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Eleştirici bir anlatımı olan şiirlerdir.</a:t>
            </a:r>
          </a:p>
          <a:p>
            <a:pPr>
              <a:buFont typeface="Arial" pitchFamily="34" charset="0"/>
              <a:buChar char="•"/>
            </a:pPr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Bir kişi, olay, durum iğneleyici sözlerle, alaylı ifadelerle eleştirilir.</a:t>
            </a:r>
          </a:p>
          <a:p>
            <a:pPr>
              <a:buFont typeface="Arial" pitchFamily="34" charset="0"/>
              <a:buChar char="•"/>
            </a:pPr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Bu tür şiirlere Divan edebiyatında hiciv, Halk edebiyatında taşlama yeni edebiyatımızda ise yergi adı verilir.</a:t>
            </a:r>
            <a:br>
              <a:rPr lang="tr-TR" dirty="0" smtClean="0"/>
            </a:br>
            <a:endParaRPr lang="tr-TR" dirty="0" smtClean="0"/>
          </a:p>
          <a:p>
            <a:endParaRPr lang="tr-TR" dirty="0" smtClean="0"/>
          </a:p>
          <a:p>
            <a:pPr>
              <a:buFont typeface="Arial" pitchFamily="34" charset="0"/>
              <a:buChar char="•"/>
            </a:pPr>
            <a:endParaRPr lang="tr-TR" dirty="0"/>
          </a:p>
        </p:txBody>
      </p:sp>
      <p:pic>
        <p:nvPicPr>
          <p:cNvPr id="4" name="3 Resim" descr="09411_all_017_01-liahon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2204865"/>
            <a:ext cx="4499992" cy="465313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39552" y="260648"/>
            <a:ext cx="388843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/>
              <a:t>TEVFİK FİKRET</a:t>
            </a:r>
            <a:endParaRPr lang="tr-TR" dirty="0" smtClean="0"/>
          </a:p>
          <a:p>
            <a:pPr algn="ctr"/>
            <a:r>
              <a:rPr lang="tr-TR" b="1" dirty="0" smtClean="0"/>
              <a:t> </a:t>
            </a:r>
            <a:endParaRPr lang="tr-TR" dirty="0" smtClean="0"/>
          </a:p>
          <a:p>
            <a:pPr algn="ctr"/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</a:rPr>
              <a:t>bu harmanın gelir sonu, kapıştırın giderayak!</a:t>
            </a:r>
            <a:endParaRPr lang="tr-TR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</a:rPr>
              <a:t>yarın bakarsınız söner bugün çıtırdayan ocak!</a:t>
            </a:r>
            <a:endParaRPr lang="tr-TR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</a:rPr>
              <a:t>bugünkü mideler kavi, bugünkü çorbalar sıcak,</a:t>
            </a:r>
            <a:endParaRPr lang="tr-TR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</a:rPr>
              <a:t>atıştırın, tıkıştırın, kapış kapış, çanak çanak…</a:t>
            </a:r>
            <a:endParaRPr lang="tr-TR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</a:rPr>
              <a:t> </a:t>
            </a:r>
            <a:endParaRPr lang="tr-TR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</a:rPr>
              <a:t>yiyin efendiler yiyin, bu han-ı iştiha sizin,</a:t>
            </a:r>
            <a:endParaRPr lang="tr-TR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</a:rPr>
              <a:t>doyunca, tıksırınca, çatlayıncaya kadar yiyin!</a:t>
            </a: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427984" y="3789040"/>
            <a:ext cx="4211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/>
              <a:t>NEYZEN TEVFİK</a:t>
            </a:r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r>
              <a:rPr lang="tr-TR" b="1" dirty="0" smtClean="0">
                <a:solidFill>
                  <a:schemeClr val="accent4">
                    <a:lumMod val="75000"/>
                  </a:schemeClr>
                </a:solidFill>
              </a:rPr>
              <a:t>Kime sordumsa seni doğru cevap vermediler;</a:t>
            </a:r>
            <a:endParaRPr lang="tr-TR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r-TR" b="1" dirty="0" smtClean="0">
                <a:solidFill>
                  <a:schemeClr val="accent4">
                    <a:lumMod val="75000"/>
                  </a:schemeClr>
                </a:solidFill>
              </a:rPr>
              <a:t>Kimi hırsız, kimi alçak, kimi deyyus! dediler…</a:t>
            </a:r>
            <a:endParaRPr lang="tr-TR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r-TR" b="1" dirty="0" smtClean="0">
                <a:solidFill>
                  <a:schemeClr val="accent4">
                    <a:lumMod val="75000"/>
                  </a:schemeClr>
                </a:solidFill>
              </a:rPr>
              <a:t>Künyeni almak için, partiye ettim telefon:</a:t>
            </a:r>
            <a:endParaRPr lang="tr-TR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r-TR" b="1" dirty="0" smtClean="0">
                <a:solidFill>
                  <a:schemeClr val="accent4">
                    <a:lumMod val="75000"/>
                  </a:schemeClr>
                </a:solidFill>
              </a:rPr>
              <a:t>Bizdeki kayda göre, şimdi o </a:t>
            </a:r>
            <a:r>
              <a:rPr lang="tr-TR" b="1" dirty="0" err="1" smtClean="0">
                <a:solidFill>
                  <a:schemeClr val="accent4">
                    <a:lumMod val="75000"/>
                  </a:schemeClr>
                </a:solidFill>
              </a:rPr>
              <a:t>meb’us</a:t>
            </a:r>
            <a:r>
              <a:rPr lang="tr-TR" b="1" dirty="0" smtClean="0">
                <a:solidFill>
                  <a:schemeClr val="accent4">
                    <a:lumMod val="75000"/>
                  </a:schemeClr>
                </a:solidFill>
              </a:rPr>
              <a:t> dediler!..</a:t>
            </a:r>
            <a:endParaRPr lang="tr-TR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5148064" y="836712"/>
            <a:ext cx="25020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/>
              <a:t>ORHAN VELİ KANIK</a:t>
            </a:r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tr-TR" b="1" dirty="0" smtClean="0">
                <a:solidFill>
                  <a:schemeClr val="accent1">
                    <a:lumMod val="75000"/>
                  </a:schemeClr>
                </a:solidFill>
              </a:rPr>
              <a:t>ne atom bombası,</a:t>
            </a:r>
            <a:endParaRPr lang="tr-TR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tr-TR" b="1" dirty="0" smtClean="0">
                <a:solidFill>
                  <a:schemeClr val="accent1">
                    <a:lumMod val="75000"/>
                  </a:schemeClr>
                </a:solidFill>
              </a:rPr>
              <a:t>ne </a:t>
            </a:r>
            <a:r>
              <a:rPr lang="tr-TR" b="1" dirty="0" err="1" smtClean="0">
                <a:solidFill>
                  <a:schemeClr val="accent1">
                    <a:lumMod val="75000"/>
                  </a:schemeClr>
                </a:solidFill>
              </a:rPr>
              <a:t>londra</a:t>
            </a:r>
            <a:r>
              <a:rPr lang="tr-TR" b="1" dirty="0" smtClean="0">
                <a:solidFill>
                  <a:schemeClr val="accent1">
                    <a:lumMod val="75000"/>
                  </a:schemeClr>
                </a:solidFill>
              </a:rPr>
              <a:t> konferansı;</a:t>
            </a:r>
            <a:endParaRPr lang="tr-TR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tr-TR" b="1" dirty="0" smtClean="0">
                <a:solidFill>
                  <a:schemeClr val="accent1">
                    <a:lumMod val="75000"/>
                  </a:schemeClr>
                </a:solidFill>
              </a:rPr>
              <a:t>bir elinde cımbız,</a:t>
            </a:r>
            <a:endParaRPr lang="tr-TR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tr-TR" b="1" dirty="0" smtClean="0">
                <a:solidFill>
                  <a:schemeClr val="accent1">
                    <a:lumMod val="75000"/>
                  </a:schemeClr>
                </a:solidFill>
              </a:rPr>
              <a:t>bir elinde ayna;</a:t>
            </a:r>
            <a:endParaRPr lang="tr-TR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tr-TR" b="1" dirty="0" smtClean="0">
                <a:solidFill>
                  <a:schemeClr val="accent1">
                    <a:lumMod val="75000"/>
                  </a:schemeClr>
                </a:solidFill>
              </a:rPr>
              <a:t>umurunda mı dünya!</a:t>
            </a:r>
            <a:endParaRPr lang="tr-TR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827584" y="548680"/>
            <a:ext cx="61206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 smtClean="0">
                <a:latin typeface="Blackadder ITC" pitchFamily="82" charset="0"/>
              </a:rPr>
              <a:t>Nerede bir can ölse, oralı olur yüreğim. Olmalı zaten. Olmazsa insan olmaz yüreğim</a:t>
            </a:r>
            <a:endParaRPr lang="tr-TR" sz="6000" b="1" dirty="0">
              <a:latin typeface="Blackadder ITC" pitchFamily="82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419872" y="4581128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latin typeface="Freestyle Script" pitchFamily="66" charset="0"/>
              </a:rPr>
              <a:t>AHMET ARİF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14 İçerik Yer Tutucusu" descr="The-heart-balloons-for-Love-Background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24528" cy="6858000"/>
          </a:xfrm>
        </p:spPr>
      </p:pic>
      <p:sp>
        <p:nvSpPr>
          <p:cNvPr id="16" name="15 Dikdörtgen"/>
          <p:cNvSpPr/>
          <p:nvPr/>
        </p:nvSpPr>
        <p:spPr>
          <a:xfrm>
            <a:off x="4427984" y="1484784"/>
            <a:ext cx="44644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000" b="1" dirty="0" smtClean="0"/>
              <a:t>İçten gelen heyecanları coşkulu bir dille anlatan duygusal şiir türüdür.</a:t>
            </a:r>
          </a:p>
          <a:p>
            <a:endParaRPr lang="tr-TR" sz="2000" dirty="0" smtClean="0"/>
          </a:p>
          <a:p>
            <a:pPr>
              <a:buFont typeface="Arial" pitchFamily="34" charset="0"/>
              <a:buChar char="•"/>
            </a:pPr>
            <a:r>
              <a:rPr lang="tr-TR" sz="2000" b="1" dirty="0" smtClean="0">
                <a:solidFill>
                  <a:srgbClr val="FF0000"/>
                </a:solidFill>
              </a:rPr>
              <a:t>Aşk, ayrılık, hasret</a:t>
            </a:r>
            <a:r>
              <a:rPr lang="tr-TR" sz="2000" b="1" dirty="0" smtClean="0"/>
              <a:t>, </a:t>
            </a:r>
            <a:r>
              <a:rPr lang="tr-TR" sz="2000" b="1" dirty="0" smtClean="0">
                <a:solidFill>
                  <a:srgbClr val="FF0000"/>
                </a:solidFill>
              </a:rPr>
              <a:t>özlem</a:t>
            </a:r>
            <a:r>
              <a:rPr lang="tr-TR" sz="2000" b="1" dirty="0" smtClean="0"/>
              <a:t> konularını işleyen duygusal şiirlerdir. Okurun duygularına, kalbine seslenir.</a:t>
            </a:r>
          </a:p>
          <a:p>
            <a:endParaRPr lang="tr-TR" sz="2000" dirty="0" smtClean="0"/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</a:t>
            </a:r>
            <a:r>
              <a:rPr lang="tr-TR" sz="2000" b="1" dirty="0" smtClean="0"/>
              <a:t>Eskiden Yunanlılarda “lir” denen sazlarla söylendiğinden bu adı almıştır.</a:t>
            </a:r>
          </a:p>
          <a:p>
            <a:pPr>
              <a:buFont typeface="Arial" pitchFamily="34" charset="0"/>
              <a:buChar char="•"/>
            </a:pPr>
            <a:endParaRPr lang="tr-TR" sz="2000" b="1" dirty="0" smtClean="0"/>
          </a:p>
          <a:p>
            <a:pPr>
              <a:buFont typeface="Arial" pitchFamily="34" charset="0"/>
              <a:buChar char="•"/>
            </a:pPr>
            <a:r>
              <a:rPr lang="tr-TR" sz="2000" b="1" dirty="0" smtClean="0"/>
              <a:t>Günümüzde ezgilerinden ve duygu yoğunluğundan dolayı pek çoğu bestelenmiştir.</a:t>
            </a:r>
            <a:endParaRPr lang="tr-TR" sz="2000" b="1" dirty="0"/>
          </a:p>
        </p:txBody>
      </p:sp>
      <p:sp>
        <p:nvSpPr>
          <p:cNvPr id="17" name="16 Metin kutusu"/>
          <p:cNvSpPr txBox="1"/>
          <p:nvPr/>
        </p:nvSpPr>
        <p:spPr>
          <a:xfrm>
            <a:off x="4788024" y="548680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tr-TR" sz="3200" b="1" dirty="0" smtClean="0">
                <a:ln/>
                <a:solidFill>
                  <a:schemeClr val="accent3"/>
                </a:solidFill>
              </a:rPr>
              <a:t>LİRİK ŞİİR</a:t>
            </a:r>
            <a:endParaRPr lang="tr-TR" sz="3200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Resim" descr="png_kalp_love_yazilari_forumgazel (27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36496" cy="6858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6 Dikdörtgen"/>
          <p:cNvSpPr/>
          <p:nvPr/>
        </p:nvSpPr>
        <p:spPr>
          <a:xfrm>
            <a:off x="1619672" y="836712"/>
            <a:ext cx="5454352" cy="5355312"/>
          </a:xfrm>
          <a:prstGeom prst="rect">
            <a:avLst/>
          </a:prstGeom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tr-TR" b="1" dirty="0" smtClean="0"/>
              <a:t>Herkes seni sen zanneder.</a:t>
            </a:r>
          </a:p>
          <a:p>
            <a:pPr algn="ctr"/>
            <a:r>
              <a:rPr lang="tr-TR" b="1" dirty="0" smtClean="0"/>
              <a:t>Senin sen olmadığını bile bilmeden,</a:t>
            </a:r>
            <a:br>
              <a:rPr lang="tr-TR" b="1" dirty="0" smtClean="0"/>
            </a:br>
            <a:r>
              <a:rPr lang="tr-TR" b="1" dirty="0" smtClean="0"/>
              <a:t>Sen bile..</a:t>
            </a:r>
            <a:br>
              <a:rPr lang="tr-TR" b="1" dirty="0" smtClean="0"/>
            </a:br>
            <a:r>
              <a:rPr lang="tr-TR" b="1" dirty="0" smtClean="0"/>
              <a:t>Seni ben geçerken,</a:t>
            </a:r>
            <a:br>
              <a:rPr lang="tr-TR" b="1" dirty="0" smtClean="0"/>
            </a:br>
            <a:r>
              <a:rPr lang="tr-TR" b="1" dirty="0" smtClean="0"/>
              <a:t>Derim ki,</a:t>
            </a:r>
            <a:br>
              <a:rPr lang="tr-TR" b="1" dirty="0" smtClean="0"/>
            </a:br>
            <a:r>
              <a:rPr lang="tr-TR" b="1" dirty="0" smtClean="0"/>
              <a:t>Saati sorduklarında;</a:t>
            </a:r>
            <a:br>
              <a:rPr lang="tr-TR" b="1" dirty="0" smtClean="0"/>
            </a:br>
            <a:r>
              <a:rPr lang="tr-TR" b="1" dirty="0" smtClean="0"/>
              <a:t>Onu ”O” geçiyordur.</a:t>
            </a:r>
            <a:br>
              <a:rPr lang="tr-TR" b="1" dirty="0" smtClean="0"/>
            </a:br>
            <a:r>
              <a:rPr lang="tr-TR" b="1" dirty="0" smtClean="0"/>
              <a:t>Kimse anlam veremez.</a:t>
            </a:r>
            <a:br>
              <a:rPr lang="tr-TR" b="1" dirty="0" smtClean="0"/>
            </a:br>
            <a:r>
              <a:rPr lang="tr-TR" b="1" dirty="0" smtClean="0"/>
              <a:t>Tamir ettirmedin gitti derler şu saati.</a:t>
            </a:r>
            <a:br>
              <a:rPr lang="tr-TR" b="1" dirty="0" smtClean="0"/>
            </a:br>
            <a:r>
              <a:rPr lang="tr-TR" b="1" dirty="0" smtClean="0"/>
              <a:t>Ettirmek istiyor musun demezler.</a:t>
            </a:r>
          </a:p>
          <a:p>
            <a:pPr algn="ctr"/>
            <a:r>
              <a:rPr lang="tr-TR" b="1" dirty="0" smtClean="0"/>
              <a:t>Bir bozuk saattir yüreğim, hep sende durur.</a:t>
            </a:r>
          </a:p>
          <a:p>
            <a:pPr algn="ctr"/>
            <a:r>
              <a:rPr lang="tr-TR" b="1" dirty="0" smtClean="0"/>
              <a:t>Zamanı durdururum yüreğimde,</a:t>
            </a:r>
            <a:br>
              <a:rPr lang="tr-TR" b="1" dirty="0" smtClean="0"/>
            </a:br>
            <a:r>
              <a:rPr lang="tr-TR" b="1" dirty="0" smtClean="0"/>
              <a:t>Sensiz geçtiği için,</a:t>
            </a:r>
            <a:br>
              <a:rPr lang="tr-TR" b="1" dirty="0" smtClean="0"/>
            </a:br>
            <a:r>
              <a:rPr lang="tr-TR" b="1" dirty="0" smtClean="0"/>
              <a:t>Akrep yelkovana küskündür.</a:t>
            </a:r>
            <a:br>
              <a:rPr lang="tr-TR" b="1" dirty="0" smtClean="0"/>
            </a:br>
            <a:r>
              <a:rPr lang="tr-TR" b="1" dirty="0" smtClean="0"/>
              <a:t>Şu bozuk saat çalışsa benim için ölümdür.</a:t>
            </a:r>
            <a:br>
              <a:rPr lang="tr-TR" b="1" dirty="0" smtClean="0"/>
            </a:br>
            <a:r>
              <a:rPr lang="tr-TR" b="1" dirty="0" smtClean="0"/>
              <a:t>Bil ki akrep yelkovanı geçerse,</a:t>
            </a:r>
            <a:br>
              <a:rPr lang="tr-TR" b="1" dirty="0" smtClean="0"/>
            </a:br>
            <a:r>
              <a:rPr lang="tr-TR" b="1" dirty="0" smtClean="0"/>
              <a:t>Atan bu yüreğim durur.</a:t>
            </a:r>
            <a:br>
              <a:rPr lang="tr-TR" b="1" dirty="0" smtClean="0"/>
            </a:br>
            <a:r>
              <a:rPr lang="tr-TR" b="1" dirty="0" smtClean="0"/>
              <a:t>Bırak bozuk kalsın, hiç değilse;</a:t>
            </a:r>
          </a:p>
          <a:p>
            <a:pPr algn="ctr"/>
            <a:r>
              <a:rPr lang="tr-TR" b="1" dirty="0" smtClean="0"/>
              <a:t>Bir bozuk saattir yüreğim, hep sende durur.</a:t>
            </a:r>
            <a:endParaRPr lang="tr-TR" b="1" dirty="0"/>
          </a:p>
        </p:txBody>
      </p:sp>
      <p:sp>
        <p:nvSpPr>
          <p:cNvPr id="8" name="7 Metin kutusu"/>
          <p:cNvSpPr txBox="1"/>
          <p:nvPr/>
        </p:nvSpPr>
        <p:spPr>
          <a:xfrm>
            <a:off x="1115616" y="260648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BİR BOZUK SAATİR YÜREĞİM, HEP SENDE DURUR</a:t>
            </a:r>
            <a:endParaRPr lang="tr-TR" b="1" dirty="0"/>
          </a:p>
        </p:txBody>
      </p:sp>
      <p:sp>
        <p:nvSpPr>
          <p:cNvPr id="9" name="8 Metin kutusu"/>
          <p:cNvSpPr txBox="1"/>
          <p:nvPr/>
        </p:nvSpPr>
        <p:spPr>
          <a:xfrm>
            <a:off x="5724128" y="6237312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i="1" dirty="0" smtClean="0">
                <a:latin typeface="Brush Script MT" pitchFamily="66" charset="0"/>
              </a:rPr>
              <a:t>TURGUT UYAR</a:t>
            </a:r>
            <a:endParaRPr lang="tr-TR" sz="2000" b="1" i="1" dirty="0">
              <a:latin typeface="Brush Script MT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Resim" descr="dadaloglu_azmi_cird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0"/>
            <a:ext cx="4283968" cy="5184576"/>
          </a:xfrm>
          <a:prstGeom prst="rect">
            <a:avLst/>
          </a:prstGeom>
        </p:spPr>
      </p:pic>
      <p:sp>
        <p:nvSpPr>
          <p:cNvPr id="10" name="9 Dikdörtgen"/>
          <p:cNvSpPr/>
          <p:nvPr/>
        </p:nvSpPr>
        <p:spPr>
          <a:xfrm>
            <a:off x="179512" y="188640"/>
            <a:ext cx="33393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EPİK ŞİİR</a:t>
            </a:r>
            <a:endParaRPr lang="tr-TR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39552" y="1484784"/>
            <a:ext cx="48965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Savaş, kahramanlık ve yiğitlik gibi konuları coşkulu bir anlatımla işleyen şiirlere denir.</a:t>
            </a:r>
          </a:p>
          <a:p>
            <a:pPr>
              <a:buFont typeface="Arial" pitchFamily="34" charset="0"/>
              <a:buChar char="•"/>
            </a:pPr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Destansı özellikler gösteren şiirlerdir.</a:t>
            </a:r>
          </a:p>
          <a:p>
            <a:pPr>
              <a:buFont typeface="Arial" pitchFamily="34" charset="0"/>
              <a:buChar char="•"/>
            </a:pPr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Okuyanda coşku, yiğitlik duygusu, savaşma arzusu uyandırır. </a:t>
            </a:r>
          </a:p>
          <a:p>
            <a:pPr>
              <a:buFont typeface="Arial" pitchFamily="34" charset="0"/>
              <a:buChar char="•"/>
            </a:pPr>
            <a:endParaRPr lang="tr-TR" dirty="0" smtClean="0"/>
          </a:p>
          <a:p>
            <a:endParaRPr lang="tr-TR" dirty="0"/>
          </a:p>
        </p:txBody>
      </p:sp>
      <p:pic>
        <p:nvPicPr>
          <p:cNvPr id="12" name="11 Resim" descr="Dömeke_Harbi_Zonar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33056"/>
            <a:ext cx="5508104" cy="2924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740658-istiklal-marsi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95536" y="836712"/>
            <a:ext cx="432048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Dur yolcu! Bilmeden gelip bastığın Bu toprak, bir devrin battığı yerdir. Eğil de kulak ver, bu sessiz yığın Bir vatan kalbinin attığı yerdir.</a:t>
            </a:r>
          </a:p>
          <a:p>
            <a:endParaRPr lang="tr-TR" dirty="0" smtClean="0"/>
          </a:p>
          <a:p>
            <a:r>
              <a:rPr lang="tr-TR" dirty="0" smtClean="0"/>
              <a:t>Bu ıssız, gölgesiz yolun sonunda Gördüğün bir tümsek, Anadolu'nda, İstiklâl uğrunda, namus yolunda Can veren </a:t>
            </a:r>
            <a:r>
              <a:rPr lang="tr-TR" dirty="0" err="1" smtClean="0"/>
              <a:t>Mehmed'in</a:t>
            </a:r>
            <a:r>
              <a:rPr lang="tr-TR" dirty="0" smtClean="0"/>
              <a:t> yattığı yerdir.</a:t>
            </a:r>
          </a:p>
          <a:p>
            <a:endParaRPr lang="tr-TR" dirty="0" smtClean="0"/>
          </a:p>
          <a:p>
            <a:r>
              <a:rPr lang="tr-TR" dirty="0" smtClean="0"/>
              <a:t>Bu tümsek, koparken büyük zelzele, Son vatan parçası geçerken ele, </a:t>
            </a:r>
            <a:r>
              <a:rPr lang="tr-TR" dirty="0" err="1" smtClean="0"/>
              <a:t>Mehmed'in</a:t>
            </a:r>
            <a:r>
              <a:rPr lang="tr-TR" dirty="0" smtClean="0"/>
              <a:t> düşmanı boğduğu sele Mübarek kanını kattığı yerdir.</a:t>
            </a:r>
          </a:p>
          <a:p>
            <a:endParaRPr lang="tr-TR" dirty="0" smtClean="0"/>
          </a:p>
          <a:p>
            <a:r>
              <a:rPr lang="tr-TR" dirty="0" smtClean="0"/>
              <a:t>Düşün ki, </a:t>
            </a:r>
            <a:r>
              <a:rPr lang="tr-TR" dirty="0" err="1" smtClean="0"/>
              <a:t>haşr</a:t>
            </a:r>
            <a:r>
              <a:rPr lang="tr-TR" dirty="0" smtClean="0"/>
              <a:t> olan kan, kemik, etin Yaptığı bu tümsek, amansız, çetin Bir harbin sonunda bütün milletin Hürriyet zevkini tattığı yerdir. 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971600" y="260648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Freestyle Script" pitchFamily="66" charset="0"/>
              </a:rPr>
              <a:t>BİR YOLCUYA</a:t>
            </a:r>
            <a:endParaRPr lang="tr-TR" sz="2800" b="1" dirty="0">
              <a:solidFill>
                <a:srgbClr val="FF0000"/>
              </a:solidFill>
              <a:latin typeface="Freestyle Script" pitchFamily="66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899592" y="623731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Brush Script MT" pitchFamily="66" charset="0"/>
              </a:rPr>
              <a:t>NECMETTİN HALİL ONAN</a:t>
            </a:r>
            <a:endParaRPr lang="tr-TR" dirty="0">
              <a:latin typeface="Brush Script MT" pitchFamily="66" charset="0"/>
            </a:endParaRPr>
          </a:p>
        </p:txBody>
      </p:sp>
      <p:pic>
        <p:nvPicPr>
          <p:cNvPr id="8" name="7 Resim" descr="ataturk-kocatepe-aaac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0"/>
            <a:ext cx="428396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395536" y="1268760"/>
            <a:ext cx="40324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Belli bir düşünceyi aşılamak ya da belli bir konuda öğüt, bilgi vermek, ahlâkî bir ders çıkarmak amacıyla öğretici nitelikte yazılan duygu yönü zayıf şiir türüdür.</a:t>
            </a:r>
          </a:p>
          <a:p>
            <a:pPr>
              <a:buFont typeface="Arial" pitchFamily="34" charset="0"/>
              <a:buChar char="•"/>
            </a:pPr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Amaç belli bir düşünceyi benimsetmektir.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827584" y="548680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tr-TR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DİDAKTİK ŞİİR</a:t>
            </a:r>
            <a:endParaRPr lang="tr-TR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51520" y="4077072"/>
            <a:ext cx="35638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0070C0"/>
                </a:solidFill>
              </a:rPr>
              <a:t>İlim ilim bilmektir</a:t>
            </a:r>
            <a:br>
              <a:rPr lang="tr-TR" dirty="0" smtClean="0">
                <a:solidFill>
                  <a:srgbClr val="0070C0"/>
                </a:solidFill>
              </a:rPr>
            </a:br>
            <a:r>
              <a:rPr lang="tr-TR" dirty="0" smtClean="0">
                <a:solidFill>
                  <a:srgbClr val="0070C0"/>
                </a:solidFill>
              </a:rPr>
              <a:t>İlim kendin bilmektir</a:t>
            </a:r>
            <a:br>
              <a:rPr lang="tr-TR" dirty="0" smtClean="0">
                <a:solidFill>
                  <a:srgbClr val="0070C0"/>
                </a:solidFill>
              </a:rPr>
            </a:br>
            <a:r>
              <a:rPr lang="tr-TR" dirty="0" smtClean="0">
                <a:solidFill>
                  <a:srgbClr val="0070C0"/>
                </a:solidFill>
              </a:rPr>
              <a:t>Sen kendini bilmezsen</a:t>
            </a:r>
            <a:br>
              <a:rPr lang="tr-TR" dirty="0" smtClean="0">
                <a:solidFill>
                  <a:srgbClr val="0070C0"/>
                </a:solidFill>
              </a:rPr>
            </a:br>
            <a:r>
              <a:rPr lang="tr-TR" dirty="0" smtClean="0">
                <a:solidFill>
                  <a:srgbClr val="0070C0"/>
                </a:solidFill>
              </a:rPr>
              <a:t>Ya nice okumaktır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                        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1619672" y="5445224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latin typeface="Freestyle Script" pitchFamily="66" charset="0"/>
              </a:rPr>
              <a:t>YUNUS EMRE</a:t>
            </a:r>
            <a:endParaRPr lang="tr-TR" sz="2400" b="1" dirty="0">
              <a:latin typeface="Freestyle Script" pitchFamily="66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076056" y="1412776"/>
            <a:ext cx="3131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chemeClr val="accent4">
                    <a:lumMod val="50000"/>
                  </a:schemeClr>
                </a:solidFill>
              </a:rPr>
              <a:t>Kitap en iyi arkadaş</a:t>
            </a:r>
            <a:br>
              <a:rPr lang="tr-TR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tr-TR" dirty="0" smtClean="0">
                <a:solidFill>
                  <a:schemeClr val="accent4">
                    <a:lumMod val="50000"/>
                  </a:schemeClr>
                </a:solidFill>
              </a:rPr>
              <a:t>Bana neyi sorsam söyler.</a:t>
            </a:r>
            <a:br>
              <a:rPr lang="tr-TR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tr-TR" dirty="0" smtClean="0">
                <a:solidFill>
                  <a:schemeClr val="accent4">
                    <a:lumMod val="50000"/>
                  </a:schemeClr>
                </a:solidFill>
              </a:rPr>
              <a:t>Ne anlatsa en sonunda</a:t>
            </a:r>
            <a:br>
              <a:rPr lang="tr-TR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tr-TR" dirty="0" smtClean="0">
                <a:solidFill>
                  <a:schemeClr val="accent4">
                    <a:lumMod val="50000"/>
                  </a:schemeClr>
                </a:solidFill>
              </a:rPr>
              <a:t>Çalış, iyi, doğru ol der</a:t>
            </a:r>
            <a:endParaRPr lang="tr-TR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012160" y="2636912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latin typeface="Freestyle Script" pitchFamily="66" charset="0"/>
              </a:rPr>
              <a:t>FAZIL HÜSNÜ DAĞLARCA</a:t>
            </a:r>
            <a:endParaRPr lang="tr-TR" sz="2000" b="1" dirty="0">
              <a:latin typeface="Freestyle Script" pitchFamily="66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283968" y="3573016"/>
            <a:ext cx="41399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Topraktandır cümle beden</a:t>
            </a:r>
            <a:b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Nefsini öldür ölmeden</a:t>
            </a:r>
            <a:b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Böyle emretmiş Yaradan</a:t>
            </a:r>
            <a:b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Sen kalemsin ben uç muyum?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                                 </a:t>
            </a:r>
            <a:r>
              <a:rPr lang="tr-TR" sz="2800" b="1" dirty="0" smtClean="0">
                <a:latin typeface="Brush Script MT" pitchFamily="66" charset="0"/>
              </a:rPr>
              <a:t>Âşık Veysel</a:t>
            </a:r>
            <a:endParaRPr lang="tr-TR" sz="2800" b="1" dirty="0">
              <a:latin typeface="Brush Script MT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içer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204864"/>
            <a:ext cx="4248472" cy="2304256"/>
          </a:xfrm>
          <a:prstGeom prst="rect">
            <a:avLst/>
          </a:prstGeom>
        </p:spPr>
      </p:pic>
      <p:pic>
        <p:nvPicPr>
          <p:cNvPr id="5" name="4 Resim" descr="yunus emre-yunus-yunus_emre-etrafca-yunus_emre_siirler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210279">
            <a:off x="4268440" y="4096762"/>
            <a:ext cx="4392488" cy="2520884"/>
          </a:xfrm>
          <a:prstGeom prst="rect">
            <a:avLst/>
          </a:prstGeom>
        </p:spPr>
      </p:pic>
      <p:pic>
        <p:nvPicPr>
          <p:cNvPr id="6" name="5 Resim" descr="yunusemrenasihatsozler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13238">
            <a:off x="118124" y="4511444"/>
            <a:ext cx="4824536" cy="2016224"/>
          </a:xfrm>
          <a:prstGeom prst="rect">
            <a:avLst/>
          </a:prstGeom>
        </p:spPr>
      </p:pic>
      <p:pic>
        <p:nvPicPr>
          <p:cNvPr id="7" name="6 Resim" descr="Yunus Emr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302392">
            <a:off x="266440" y="185581"/>
            <a:ext cx="4320480" cy="2169180"/>
          </a:xfrm>
          <a:prstGeom prst="rect">
            <a:avLst/>
          </a:prstGeom>
        </p:spPr>
      </p:pic>
      <p:pic>
        <p:nvPicPr>
          <p:cNvPr id="8" name="7 Resim" descr="yunus-emre-sozleri-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397360">
            <a:off x="4552045" y="241200"/>
            <a:ext cx="4284793" cy="1893503"/>
          </a:xfrm>
          <a:prstGeom prst="rect">
            <a:avLst/>
          </a:prstGeom>
        </p:spPr>
      </p:pic>
      <p:pic>
        <p:nvPicPr>
          <p:cNvPr id="11" name="10 Resim" descr="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50514">
            <a:off x="4501858" y="2055737"/>
            <a:ext cx="4392488" cy="1982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2836273-m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0"/>
            <a:ext cx="4139952" cy="6858000"/>
          </a:xfrm>
          <a:prstGeom prst="rect">
            <a:avLst/>
          </a:prstGeom>
        </p:spPr>
      </p:pic>
      <p:sp>
        <p:nvSpPr>
          <p:cNvPr id="4" name="3 Metin kutusu"/>
          <p:cNvSpPr txBox="1"/>
          <p:nvPr/>
        </p:nvSpPr>
        <p:spPr>
          <a:xfrm>
            <a:off x="467544" y="404664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tr-TR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PASTOREL ŞİİR</a:t>
            </a:r>
            <a:endParaRPr lang="tr-TR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467544" y="1484784"/>
            <a:ext cx="38164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Doğa güzelliklerini, orman, yayla, dağ, köy ve çoban yaşamını ve bunlara duyulan özlemleri anlatan şiir türüdür.</a:t>
            </a:r>
          </a:p>
          <a:p>
            <a:pPr>
              <a:buFont typeface="Arial" pitchFamily="34" charset="0"/>
              <a:buChar char="•"/>
            </a:pPr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Doğaya karşı bir sevgi bir imrenme söz konusudur bunlarda.</a:t>
            </a:r>
          </a:p>
          <a:p>
            <a:pPr>
              <a:buFont typeface="Arial" pitchFamily="34" charset="0"/>
              <a:buChar char="•"/>
            </a:pPr>
            <a:endParaRPr lang="tr-TR" dirty="0" smtClean="0"/>
          </a:p>
          <a:p>
            <a:pPr>
              <a:buFont typeface="Arial" pitchFamily="34" charset="0"/>
              <a:buChar char="•"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is Klasi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375</TotalTime>
  <Words>411</Words>
  <PresentationFormat>Ekran Gösterisi (4:3)</PresentationFormat>
  <Paragraphs>98</Paragraphs>
  <Slides>14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Cumba</vt:lpstr>
      <vt:lpstr>KONULARINA GÖRE ŞİİR TÜRLERİ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2016-03-14T19:14:57Z</dcterms:created>
  <dcterms:modified xsi:type="dcterms:W3CDTF">2016-12-13T16:02:13Z</dcterms:modified>
  <cp:category>www.sorubak.com</cp:category>
</cp:coreProperties>
</file>