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2"/>
    <p:sldMasterId id="2147483686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2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59129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2114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4901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492750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9771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10933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18515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38477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47262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08992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9370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62679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0656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84381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920313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74682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945339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70797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0600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8136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28200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59968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078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30950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587072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8595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442633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6284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6616876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2363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57435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4012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1658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5751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hyperlink" Target="http://www.egitimhane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46682" y="1147314"/>
            <a:ext cx="7766936" cy="1408989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tr-TR" sz="8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tr-TR" sz="8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tr-TR" sz="80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Fiilimsiler</a:t>
            </a:r>
            <a:endParaRPr lang="tr-TR" sz="8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37" y="3003532"/>
            <a:ext cx="9753600" cy="2543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8929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15683"/>
          </a:xfrm>
        </p:spPr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475117"/>
            <a:ext cx="8596668" cy="456624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tr-TR" b="1" dirty="0"/>
          </a:p>
          <a:p>
            <a:r>
              <a:rPr lang="tr-T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Çalış</a:t>
            </a:r>
            <a:r>
              <a:rPr lang="tr-TR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derslerinde başarılı olur.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sıfat-fiil    isim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ümlesinde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“çalış-” fiili “-an” sıfat – fiil ekini almıştır. Görüldüğü gibi “çalışan” sözcüğü “öğrenci” ismini anlamca tamamlamıştır. Yani sıfat görevinde kullanılmıştır. Dolayısıyla “çalışan” sözcüğü sıfat-fiildir.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Yaralan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yolcular hastaneye kaldırıldı.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kırıl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ası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ellerinle mi vurdun minicik yavruya?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Dönül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akşamın ufkundayız, vakit çok geç.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İnanıl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ır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bir olay değil yaşadığımız.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Akşama kadar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arama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dık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yer bırakmamışlar.</a:t>
            </a:r>
          </a:p>
          <a:p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Sarar</a:t>
            </a:r>
            <a:r>
              <a:rPr lang="tr-TR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yapraklar her tarafı kaplamış.</a:t>
            </a:r>
          </a:p>
          <a:p>
            <a:pPr marL="0" indent="0">
              <a:buNone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58496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tr-T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3" y="1535503"/>
            <a:ext cx="9277549" cy="4572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Bazı sözcükler, sıfat-fiil eklerini alarak kalıcı isim olur. Fiilimsi özelliğini kaybeder.</a:t>
            </a:r>
          </a:p>
          <a:p>
            <a:pPr marL="0" indent="0">
              <a:buNone/>
            </a:pPr>
            <a:r>
              <a:rPr lang="tr-TR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</a:p>
          <a:p>
            <a:r>
              <a:rPr lang="tr-TR" sz="2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Yakacak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sıkıntısını bu yıl da çekeceğiz.</a:t>
            </a:r>
          </a:p>
          <a:p>
            <a:r>
              <a:rPr lang="tr-TR" sz="21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Dolmuş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tıklım tıklımdı.</a:t>
            </a:r>
          </a:p>
          <a:p>
            <a:pPr marL="0" indent="0">
              <a:buNone/>
            </a:pPr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Cümlelerinde 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altı çizili sözcükler fiilimsi değildir. Fiilimsi özelliğini kaybetmiş, bir varlığa ad olmuştur. Hangi sözcüğün ad olup </a:t>
            </a:r>
            <a:r>
              <a:rPr lang="tr-TR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hanginin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olmadığını anlamak için sözcüğü olumsuz yapmayı deneyebiliriz. Eğer sözcük “-</a:t>
            </a:r>
            <a:r>
              <a:rPr lang="tr-TR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-me” olumsuzluk ekiyle olumsuz yapılabiliyorsa, fiil olma anlamı devam ediyor demektir ve bu yüzden sözcük sıfat – fiil olur. Ancak bu eklerle olumsuz yapılamıyorsa sözcük artık fiil anlamını tamamen kaybetmiş ve isim olmuştur. Yukarıdaki cümlelerde geçen “yakacak” sözcüğünü “yakmayacak” şekline getiremeyiz; “dolmuş” sözcüğünü de “dolmamış” şeklinde söyleyemeyiz.</a:t>
            </a:r>
          </a:p>
          <a:p>
            <a:pPr marL="0" indent="0">
              <a:buNone/>
            </a:pPr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Bu 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durum sıfatlarla sıfat-fiillerin ayrılmasında da kullanılabilir:</a:t>
            </a:r>
          </a:p>
          <a:p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Ağacın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1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kırık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dallarını kökünden kestik.”</a:t>
            </a:r>
          </a:p>
          <a:p>
            <a:pPr marL="0" indent="0">
              <a:buNone/>
            </a:pPr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Cümlesinde 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“kırık” sözcüğü sıfat – fiil değildir; çünkü biz bu sözcüğü “</a:t>
            </a:r>
            <a:r>
              <a:rPr lang="tr-TR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kırmayık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şeklinde olumsuz yapamayız. Ancak;</a:t>
            </a:r>
          </a:p>
          <a:p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Ağacın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1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kırılmış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dallarını kökünden kestik.”</a:t>
            </a:r>
          </a:p>
          <a:p>
            <a:pPr marL="0" indent="0">
              <a:buNone/>
            </a:pPr>
            <a:r>
              <a:rPr lang="tr-TR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Cümlesindeki </a:t>
            </a:r>
            <a:r>
              <a:rPr lang="tr-TR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“kırılmış” sözcüğünü “kırılmamış” şeklinde olumsuz yapabiliriz. Öyleyse bu sözcük sıfat-fiildir.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3953220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4913"/>
          </a:xfrm>
        </p:spPr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Uyarı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tr-T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664899"/>
            <a:ext cx="8889360" cy="4376464"/>
          </a:xfrm>
        </p:spPr>
        <p:txBody>
          <a:bodyPr>
            <a:noAutofit/>
          </a:bodyPr>
          <a:lstStyle/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Kimi zaman sıfat – fiiller çekimli fiillerle karıştırılabilir. Karıştırmamak için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sözcüğün yüklem görevinde mi yoksa sıfat görevinde mi kullanıldığına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bakmalıyız.</a:t>
            </a:r>
          </a:p>
          <a:p>
            <a:pPr marL="0" indent="0">
              <a:buNone/>
            </a:pPr>
            <a:r>
              <a:rPr lang="tr-T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Örnek</a:t>
            </a:r>
            <a:endParaRPr lang="tr-TR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Tut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dizlerim birden düzeldi.  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=Sıfat Fiil Eki  (Sıfat görevinde)</a:t>
            </a:r>
            <a:b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Dedemin dizleri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tut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              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“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 Geniş Zaman Kipinin  Olumsuzluk Eki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(Yüklem görevinde)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Koş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adımlarla yanıma geldi.    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“-ar, -er” = Sıfat Fiil Eki  (Sıfat görevinde)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sabah mutlaka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koş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          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“-ar, -er” = Geniş Zaman Kip Eki  (Yüklem görevinde)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yıl şampiyonuz.               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acak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 Sıfat Fiil Eki  (Sıfat görevinde)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Seneye bize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                 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”-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acak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 Gelecek Zaman Kip Eki  (Yüklem görevinde)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Yırtıl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pantolon ile dışarı çıkma.   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-muş,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 Sıfat Fiil Eki  (Sıfat görevinde)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sevdiği pantolonu </a:t>
            </a:r>
            <a:r>
              <a:rPr lang="tr-TR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yırtıl</a:t>
            </a:r>
            <a:r>
              <a:rPr lang="tr-TR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“-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-muş, -</a:t>
            </a:r>
            <a:r>
              <a:rPr lang="tr-TR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müş</a:t>
            </a:r>
            <a:r>
              <a:rPr lang="tr-T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= Öğrenilen Geçmiş Zaman Kip Eki  (Yüklem görevinde)</a:t>
            </a:r>
            <a:endParaRPr lang="tr-T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8994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24309"/>
          </a:xfrm>
        </p:spPr>
        <p:txBody>
          <a:bodyPr/>
          <a:lstStyle/>
          <a:p>
            <a:r>
              <a:rPr lang="tr-TR" dirty="0" smtClean="0"/>
              <a:t>Uyarı </a:t>
            </a:r>
            <a:r>
              <a:rPr lang="tr-TR" dirty="0" smtClean="0">
                <a:solidFill>
                  <a:srgbClr val="FF0000"/>
                </a:solidFill>
              </a:rPr>
              <a:t>!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Sıfat-fiiller niteledikleri isim düştüğünde onun yerine geçerek bir isim gibi kullanılırlar yani adlaşırlar. Sıfat-fiiller adlaşmış olsa bile fiilimsi sayılırlar.</a:t>
            </a:r>
          </a:p>
          <a:p>
            <a:pPr marL="0" indent="0">
              <a:buNone/>
            </a:pPr>
            <a:r>
              <a:rPr lang="tr-TR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Örnek</a:t>
            </a:r>
            <a:endParaRPr lang="tr-TR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Geziden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öğrenciler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salona 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geçsin.</a:t>
            </a:r>
          </a:p>
          <a:p>
            <a:pPr marL="0" indent="0">
              <a:buNone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Cümlesinde “dönen” sıfat-fiili “öğrenciler” isminin sıfatı durumundadır.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Geziden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ler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salona geçsin.</a:t>
            </a:r>
          </a:p>
          <a:p>
            <a:pPr marL="0" indent="0">
              <a:buNone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Cümlesinde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“öğrenciler” ismi düşmüş “dönen” sıfat-fiili ismin yerine geçmiştir ve adlaşmış sıfat-fiil olmuştur.</a:t>
            </a:r>
          </a:p>
          <a:p>
            <a:endParaRPr lang="tr-T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376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3.ZARF-FİİL 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(BAĞ-FİİL, ULAÇ)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Fiillere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getirilen “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-alı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(-eli),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madan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meden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-ince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ınca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-unca, -ünce),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-ip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ıp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üp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-arak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(-erek),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dıkça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(-dikçe,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dukça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-dükçe,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tıkça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-tikçe, 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tukça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tükçe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-e… -e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(-a… -a),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-r… 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(-r…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casına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cesine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meksizin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maksızın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tr-T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dığında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diğinde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duğunda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-düğünde, -tığında,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tiğinde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-tuğunda,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tüğünde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)” ekleriyle oluşturulan sözcüklerdir. Birleşik bir cümlede iki cümleyi bağladıkları için bağlaç; özne, nesne, tümleç aldıkları için fiil sayılan kelimelerdir. Bağ fiillere “ulaç” da denir. Çekim ekleri almazlar. Cümlede zarf olarak kullanılırlar.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27206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98430"/>
          </a:xfrm>
        </p:spPr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Dereyi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gör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meden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paçaları sıvama.</a:t>
            </a:r>
          </a:p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elin eşeğini türkü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çağır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arak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arar.</a:t>
            </a:r>
          </a:p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kesilir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parmak acımaz.</a:t>
            </a:r>
          </a:p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Çocuklar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konuş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konuş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yanımızdan geçtiler.</a:t>
            </a:r>
          </a:p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İçeri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gire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gir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konuşmaya başladı.</a:t>
            </a:r>
          </a:p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mahalleden </a:t>
            </a:r>
            <a:r>
              <a:rPr lang="tr-T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ayrıl</a:t>
            </a:r>
            <a:r>
              <a:rPr lang="tr-TR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alı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tam üç yıl olmuş.</a:t>
            </a:r>
          </a:p>
          <a:p>
            <a:pPr marL="0" indent="0">
              <a:buNone/>
            </a:pPr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Cümlelerinde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altı çizili sözcükler zarf – fiildir.</a:t>
            </a:r>
          </a:p>
          <a:p>
            <a:pPr marL="0" indent="0">
              <a:buNone/>
            </a:pPr>
            <a:endParaRPr lang="tr-T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14112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Konuş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arak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halletmeliyiz bütün problemleri.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Küçükken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gül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oynay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okula giderdik.</a:t>
            </a:r>
          </a:p>
          <a:p>
            <a:pPr marL="0" indent="0">
              <a:buNone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Cümlelerinde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“konuşarak” ve “güle oynaya” zarf-fiilleri, yükleme sorduğumuz “nasıl?” sorusunun karşılığıdır ve yüklemi “</a:t>
            </a:r>
            <a:r>
              <a:rPr lang="tr-T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durum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bakımından etkilemiştir</a:t>
            </a: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Sizinle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İstanbul’a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ince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görüşürüz.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Ders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çalışır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uyuyakalmışım.</a:t>
            </a:r>
          </a:p>
          <a:p>
            <a:pPr marL="0" indent="0">
              <a:buNone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Cümlelerinde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ise “gelince” ve “çalışırken” zarf-fiilleri, yükleme sorduğumuz “ne zaman?” sorusunun karşılığıdır ve  yüklemi “</a:t>
            </a:r>
            <a:r>
              <a:rPr lang="tr-T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zaman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bakımından nitelemiştir.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37477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81177"/>
          </a:xfrm>
        </p:spPr>
        <p:txBody>
          <a:bodyPr/>
          <a:lstStyle/>
          <a:p>
            <a:r>
              <a:rPr lang="tr-TR" dirty="0" smtClean="0"/>
              <a:t>İzlediğiniz İçin Teşekkürler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Hazırlayan:</a:t>
            </a:r>
          </a:p>
          <a:p>
            <a:pPr marL="0" indent="0">
              <a:buNone/>
            </a:pPr>
            <a:r>
              <a:rPr lang="tr-TR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Ömer Naci Fikri</a:t>
            </a:r>
          </a:p>
          <a:p>
            <a:pPr marL="0" indent="0">
              <a:buNone/>
            </a:pPr>
            <a:r>
              <a:rPr lang="tr-TR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8/A 736</a:t>
            </a:r>
          </a:p>
          <a:p>
            <a:pPr marL="0" indent="0">
              <a:buNone/>
            </a:pPr>
            <a:endParaRPr lang="tr-TR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2400" dirty="0" smtClean="0">
                <a:hlinkClick r:id="rId3"/>
              </a:rPr>
              <a:t>www.</a:t>
            </a:r>
            <a:r>
              <a:rPr lang="tr-TR" sz="2400" dirty="0" err="1" smtClean="0">
                <a:hlinkClick r:id="rId3"/>
              </a:rPr>
              <a:t>sorubak</a:t>
            </a:r>
            <a:r>
              <a:rPr lang="tr-TR" sz="2400" smtClean="0">
                <a:hlinkClick r:id="rId3"/>
              </a:rPr>
              <a:t>.com</a:t>
            </a:r>
            <a:r>
              <a:rPr lang="tr-TR" sz="2400" smtClean="0"/>
              <a:t> </a:t>
            </a:r>
            <a:endParaRPr lang="tr-TR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ülen Yüz 3"/>
          <p:cNvSpPr/>
          <p:nvPr/>
        </p:nvSpPr>
        <p:spPr>
          <a:xfrm>
            <a:off x="6383548" y="609600"/>
            <a:ext cx="750498" cy="71886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9758705" y="6488668"/>
            <a:ext cx="2433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egitimhane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9184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sndAc>
          <p:stSnd>
            <p:snd r:embed="rId5" name="applause.wav"/>
          </p:stSnd>
        </p:sndAc>
      </p:transition>
    </mc:Choice>
    <mc:Fallback>
      <p:transition spd="slow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3155"/>
          </a:xfrm>
        </p:spPr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Fiilimsi Nedir ?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0685" y="1794295"/>
            <a:ext cx="8596668" cy="4247068"/>
          </a:xfrm>
        </p:spPr>
        <p:txBody>
          <a:bodyPr>
            <a:normAutofit/>
          </a:bodyPr>
          <a:lstStyle/>
          <a:p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Fiillere getirilen birtakım eklerle oluşturulan; fiillerin isim, sıfat, zarf şeklini yapan sözcüklere </a:t>
            </a:r>
            <a:r>
              <a:rPr lang="tr-TR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fiilimsi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denir.</a:t>
            </a:r>
          </a:p>
          <a:p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Fiilimsiler, eylemden türeyen, ancak eylemin bütün özelliklerini göstermeyen sözcüklerdir. Bunlar bir fiil gibi olumsuz yapılabilir; ancak bir fiil gibi </a:t>
            </a:r>
            <a:r>
              <a:rPr lang="tr-TR" sz="20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çekimlenemez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Örneğin; “silmek” fiilini “siliyorum” biçiminde </a:t>
            </a:r>
            <a:r>
              <a:rPr lang="tr-T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çekimleyebiliriz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ama “silen” sıfat-fiilini “</a:t>
            </a:r>
            <a:r>
              <a:rPr lang="tr-T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sileniyorum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biçiminde </a:t>
            </a:r>
            <a:r>
              <a:rPr lang="tr-T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çekimleyemeyiz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Fiilimsiler, fiillere getirilen “</a:t>
            </a:r>
            <a:r>
              <a:rPr lang="tr-T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fiilimsi ekleri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ile ortaya çıkarlar. Yani fiiller bazı ekler sayesinde fiilimsi olurlar. Bu ekler </a:t>
            </a:r>
            <a:r>
              <a:rPr lang="tr-T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fiilden isim yapma ekleri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olarak da bilinir ki bunlar eklendiği fiili isim soylu sözcük yaparak o sözcüğün cümlede “isim, sıfat ve zarf” görevinde kullanılmasını sağlarlar. (Fiilimsiler, fiilden isim yapma eki aldıkları için türemiş bir sözcük olarak kabul edilirler.)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955" y="-1"/>
            <a:ext cx="3324045" cy="33240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39538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Fiilimsilerin Özellikleri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018581"/>
            <a:ext cx="8596668" cy="4022781"/>
          </a:xfrm>
        </p:spPr>
        <p:txBody>
          <a:bodyPr/>
          <a:lstStyle/>
          <a:p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Eylemlerden 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türetilir; eylem anlamını yitirmediklerinden mastar </a:t>
            </a:r>
            <a:r>
              <a:rPr lang="tr-T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eki (-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mek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alabilirler.</a:t>
            </a:r>
          </a:p>
          <a:p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Olumsuzluk eki (-me, -</a:t>
            </a:r>
            <a:r>
              <a:rPr lang="tr-T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alabilirler.</a:t>
            </a:r>
          </a:p>
          <a:p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Fiillerin aldığı “fiil çekim eklerini” yani şahıs ekleri, haber ve dilek kiplerini </a:t>
            </a:r>
            <a:r>
              <a:rPr lang="tr-TR" sz="24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alamazlar.</a:t>
            </a:r>
            <a:endParaRPr lang="tr-TR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Yarım yargı bildirir, yan cümlecikte yüklem olurlar. Yan cümlecikte özne, tümleç gibi öğeler bulunabilir. Geçişli olanlar nesne de alabilirler.</a:t>
            </a:r>
          </a:p>
          <a:p>
            <a:r>
              <a:rPr lang="tr-T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Cümlede ad soylu sözcük (ad, sıfat, zarf) gibi görev yaparlar.</a:t>
            </a:r>
          </a:p>
          <a:p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5532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491707"/>
            <a:ext cx="8596668" cy="5549656"/>
          </a:xfrm>
        </p:spPr>
        <p:txBody>
          <a:bodyPr/>
          <a:lstStyle/>
          <a:p>
            <a:pPr marL="0" indent="0">
              <a:buNone/>
            </a:pPr>
            <a:r>
              <a:rPr lang="tr-TR" sz="6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Fiilimsiler </a:t>
            </a:r>
            <a:r>
              <a:rPr lang="tr-TR" sz="6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Üçe </a:t>
            </a:r>
            <a:r>
              <a:rPr lang="tr-TR" sz="6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tr-TR" sz="6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yrılır</a:t>
            </a:r>
            <a:r>
              <a:rPr lang="tr-TR" sz="6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tr-TR" sz="5400" dirty="0" smtClean="0"/>
          </a:p>
          <a:p>
            <a:r>
              <a:rPr lang="tr-TR" sz="5400" dirty="0" smtClean="0"/>
              <a:t>İsim-Fiil </a:t>
            </a:r>
            <a:r>
              <a:rPr lang="tr-TR" sz="5400" dirty="0"/>
              <a:t>(Mastar)</a:t>
            </a:r>
          </a:p>
          <a:p>
            <a:r>
              <a:rPr lang="tr-TR" sz="5400" dirty="0"/>
              <a:t>Sıfat-Fiil (Ortaç)</a:t>
            </a:r>
          </a:p>
          <a:p>
            <a:r>
              <a:rPr lang="tr-TR" sz="5400" dirty="0"/>
              <a:t>Zarf Fiil (Bağ-Fiil, Ulaç)</a:t>
            </a:r>
          </a:p>
          <a:p>
            <a:endParaRPr lang="tr-TR" sz="5400" dirty="0"/>
          </a:p>
        </p:txBody>
      </p:sp>
    </p:spTree>
    <p:extLst>
      <p:ext uri="{BB962C8B-B14F-4D97-AF65-F5344CB8AC3E}">
        <p14:creationId xmlns="" xmlns:p14="http://schemas.microsoft.com/office/powerpoint/2010/main" val="17912240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2430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1.İSİM-FİİL </a:t>
            </a:r>
            <a:r>
              <a:rPr lang="tr-TR" dirty="0"/>
              <a:t>(MASTAR)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Fiillere getirilen 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-me, 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mek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ış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-iş, 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uş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-üş”</a:t>
            </a: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ekleriyle yapılır. Bu ekleri, aklımızda daha kolay kalması için 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“-iş,-me,-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mek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veya 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ış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,-</a:t>
            </a:r>
            <a:r>
              <a:rPr lang="tr-T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şeklinde kodlayabiliriz. Bu ekler fillere gelerek onları cümle içinde “isim” yaparlar. İsim-fiiller, fiillerin isim gibi kullanılabilen şekilleridir.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94441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41562"/>
          </a:xfrm>
        </p:spPr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32428" y="1846053"/>
            <a:ext cx="8596668" cy="4031407"/>
          </a:xfrm>
        </p:spPr>
        <p:txBody>
          <a:bodyPr>
            <a:normAutofit/>
          </a:bodyPr>
          <a:lstStyle/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Onunla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tanış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yı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ben de istiyorum.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Şiir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okuy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uş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herkes hayran kaldı.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Balık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tut</a:t>
            </a:r>
            <a:r>
              <a:rPr lang="tr-T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bir yetenek işidir.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Evin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tarafını güzelce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temizle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nizi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istiyorum.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köyden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ayrıl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bana çok zor gelmişti.</a:t>
            </a:r>
          </a:p>
          <a:p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Kitap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kaplay</a:t>
            </a:r>
            <a:r>
              <a:rPr lang="tr-TR" sz="2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ış</a:t>
            </a:r>
            <a:r>
              <a:rPr lang="tr-T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ını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beğendim.</a:t>
            </a:r>
          </a:p>
          <a:p>
            <a:pPr marL="0" indent="0">
              <a:buNone/>
            </a:pPr>
            <a:r>
              <a:rPr lang="tr-T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Yukarıdaki </a:t>
            </a: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cümlelerde altı çizili sözcükler fiil değil, isim – fiildir. Dikkat ederseniz bunlar “kalem, saygı, ölüm” gibi tam bir isim değil, yapısında eylem anlamı taşıyan bir isimdir. </a:t>
            </a:r>
          </a:p>
        </p:txBody>
      </p:sp>
    </p:spTree>
    <p:extLst>
      <p:ext uri="{BB962C8B-B14F-4D97-AF65-F5344CB8AC3E}">
        <p14:creationId xmlns="" xmlns:p14="http://schemas.microsoft.com/office/powerpoint/2010/main" val="693831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7606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tr-TR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tr-T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İsim – fiiller, </a:t>
            </a:r>
            <a:r>
              <a:rPr lang="tr-TR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isim </a:t>
            </a:r>
            <a:r>
              <a:rPr lang="tr-TR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çekim eklerini</a:t>
            </a:r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alabilir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tr-TR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endParaRPr lang="tr-TR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 çocuğun </a:t>
            </a:r>
            <a:r>
              <a:rPr lang="tr-TR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yürüyüşünde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bile hayır yok.</a:t>
            </a:r>
          </a:p>
          <a:p>
            <a:pPr marL="0" indent="0">
              <a:buNone/>
            </a:pP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tr-TR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ümlesinde </a:t>
            </a:r>
            <a:r>
              <a:rPr lang="tr-T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“yürüyüşünde” isim – fiili, iyelik (-ü) ve hâl eklerini (-de) alarak kullanılmıştır.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761526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Uyarı </a:t>
            </a:r>
            <a:r>
              <a:rPr lang="tr-TR" dirty="0" smtClean="0">
                <a:solidFill>
                  <a:srgbClr val="FF0000"/>
                </a:solidFill>
              </a:rPr>
              <a:t>!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854679"/>
            <a:ext cx="8596668" cy="41866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İsim 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fiil eki almış olmasına rağmen zamanla kalıplaşarak bir varlığın veya kavramın adı haline gelmiş sözcükler vardır. Bunlar fiilimsi olarak kabul edilmezler.</a:t>
            </a:r>
          </a:p>
          <a:p>
            <a:pPr marL="0" indent="0">
              <a:buNone/>
            </a:pPr>
            <a:r>
              <a:rPr lang="tr-TR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Örnek</a:t>
            </a:r>
            <a:endParaRPr lang="tr-TR" sz="1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Bahçedeki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kaz</a:t>
            </a:r>
            <a:r>
              <a:rPr lang="tr-TR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herhalde kaybolmuş.</a:t>
            </a:r>
          </a:p>
          <a:p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Masadaki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dol</a:t>
            </a:r>
            <a:r>
              <a:rPr lang="tr-TR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çok güzel görünüyor.</a:t>
            </a:r>
          </a:p>
          <a:p>
            <a:r>
              <a:rPr lang="tr-TR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Danış</a:t>
            </a:r>
            <a:r>
              <a:rPr lang="tr-TR" sz="19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beklediğini söyledi.</a:t>
            </a:r>
          </a:p>
          <a:p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Elindeki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çak</a:t>
            </a:r>
            <a:r>
              <a:rPr lang="tr-TR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ile oynaması annesini tedirgin etti.</a:t>
            </a:r>
          </a:p>
          <a:p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gün 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dondur</a:t>
            </a:r>
            <a:r>
              <a:rPr lang="tr-TR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yersen çok hasta olabilirsin.</a:t>
            </a:r>
          </a:p>
          <a:p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Kötü 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hava şartları sebebiyle tüm 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uç</a:t>
            </a:r>
            <a:r>
              <a:rPr lang="tr-TR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uş</a:t>
            </a:r>
            <a:r>
              <a:rPr lang="tr-TR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iptal edilmiş.</a:t>
            </a:r>
          </a:p>
          <a:p>
            <a:pPr marL="0" indent="0">
              <a:buNone/>
            </a:pPr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Yukarıdaki </a:t>
            </a:r>
            <a:r>
              <a:rPr lang="tr-TR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cümlelerde altı çizili sözcükler, isim – fiil eklerini almış olmalarına rağmen, isim – fiil özelliğini yitirmiştir. Artık bu cümlelerde bir nesneye ve kavrama isim olarak </a:t>
            </a:r>
            <a:r>
              <a:rPr lang="tr-TR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kullanılmıştır.</a:t>
            </a:r>
            <a:endParaRPr lang="tr-TR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64517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27826"/>
          </a:xfrm>
        </p:spPr>
        <p:txBody>
          <a:bodyPr>
            <a:noAutofit/>
          </a:bodyPr>
          <a:lstStyle/>
          <a:p>
            <a: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SIFAT-FİİL (ORTAÇ)</a:t>
            </a:r>
            <a:br>
              <a:rPr lang="tr-T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tr-T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2061713"/>
            <a:ext cx="8596668" cy="39796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Fiillere 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getirilen 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“-an, -en, -ası, -esi,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-ar, -er,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dık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-dik,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duk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-dük,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acak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mış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miş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-muş, 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müş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ekleriyle yapılır. Bu ekleri, aklımızda daha kolay kalması için 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“-an,-ası,-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,-ar,-dik,-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ecek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,-</a:t>
            </a:r>
            <a:r>
              <a:rPr lang="tr-TR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miş</a:t>
            </a:r>
            <a:r>
              <a:rPr lang="tr-T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tr-T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şeklinde kodlayabiliriz. Çoğu zaman sıfat görevinde kullanılırlar. Varlıkları niteledikleri için sıfat, yan cümlecik kurdukları için de fiil sayılan kelimelerdir.</a:t>
            </a:r>
          </a:p>
          <a:p>
            <a:endParaRPr lang="tr-T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575447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ristal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1_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Kristal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2_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Kristal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254</TotalTime>
  <Words>198</Words>
  <PresentationFormat>Özel</PresentationFormat>
  <Paragraphs>103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Kristal</vt:lpstr>
      <vt:lpstr>1_Kristal</vt:lpstr>
      <vt:lpstr>2_Kristal</vt:lpstr>
      <vt:lpstr> Fiilimsiler</vt:lpstr>
      <vt:lpstr>Fiilimsi Nedir ?</vt:lpstr>
      <vt:lpstr>Fiilimsilerin Özellikleri</vt:lpstr>
      <vt:lpstr>Slayt 4</vt:lpstr>
      <vt:lpstr>1.İSİM-FİİL (MASTAR) </vt:lpstr>
      <vt:lpstr>Örnek</vt:lpstr>
      <vt:lpstr> NOT !</vt:lpstr>
      <vt:lpstr>Uyarı !</vt:lpstr>
      <vt:lpstr>2. SIFAT-FİİL (ORTAÇ) </vt:lpstr>
      <vt:lpstr>Örnek</vt:lpstr>
      <vt:lpstr>NOT !</vt:lpstr>
      <vt:lpstr>Uyarı !</vt:lpstr>
      <vt:lpstr>Uyarı !</vt:lpstr>
      <vt:lpstr>3.ZARF-FİİL (BAĞ-FİİL, ULAÇ) </vt:lpstr>
      <vt:lpstr>Örnek</vt:lpstr>
      <vt:lpstr>Örnek</vt:lpstr>
      <vt:lpstr>İzlediğiniz İçin Teşekkürler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2016-03-25T15:07:54Z</dcterms:created>
  <dcterms:modified xsi:type="dcterms:W3CDTF">2016-10-08T07:15:49Z</dcterms:modified>
  <cp:category>www.sorubak.com</cp:category>
</cp:coreProperties>
</file>