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E0F674-FA37-42B5-8463-F362EF69DA77}" type="datetimeFigureOut">
              <a:rPr lang="tr-TR" smtClean="0"/>
              <a:pPr/>
              <a:t>24.12.2016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8CD965-8F73-4005-8A20-3FECB391DCBE}" type="slidenum">
              <a:rPr lang="tr-TR" smtClean="0"/>
              <a:pPr/>
              <a:t>‹#›</a:t>
            </a:fld>
            <a:endParaRPr lang="tr-TR"/>
          </a:p>
        </p:txBody>
      </p:sp>
    </p:spTree>
    <p:extLst>
      <p:ext uri="{BB962C8B-B14F-4D97-AF65-F5344CB8AC3E}">
        <p14:creationId xmlns="" xmlns:p14="http://schemas.microsoft.com/office/powerpoint/2010/main" val="3237491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28CD965-8F73-4005-8A20-3FECB391DCBE}" type="slidenum">
              <a:rPr lang="tr-TR" smtClean="0"/>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28CD965-8F73-4005-8A20-3FECB391DCBE}" type="slidenum">
              <a:rPr lang="tr-TR" smtClean="0"/>
              <a:pPr/>
              <a:t>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fld id="{A28CD965-8F73-4005-8A20-3FECB391DCBE}" type="slidenum">
              <a:rPr lang="tr-TR" smtClean="0"/>
              <a:pPr/>
              <a:t>4</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28CD965-8F73-4005-8A20-3FECB391DCBE}" type="slidenum">
              <a:rPr lang="tr-TR" smtClean="0"/>
              <a:pPr/>
              <a:t>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28CD965-8F73-4005-8A20-3FECB391DCBE}" type="slidenum">
              <a:rPr lang="tr-TR" smtClean="0"/>
              <a:pPr/>
              <a:t>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A28CD965-8F73-4005-8A20-3FECB391DCBE}" type="slidenum">
              <a:rPr lang="tr-TR" smtClean="0"/>
              <a:pPr/>
              <a:t>7</a:t>
            </a:fld>
            <a:endParaRPr lang="tr-TR"/>
          </a:p>
        </p:txBody>
      </p:sp>
    </p:spTree>
    <p:extLst>
      <p:ext uri="{BB962C8B-B14F-4D97-AF65-F5344CB8AC3E}">
        <p14:creationId xmlns="" xmlns:p14="http://schemas.microsoft.com/office/powerpoint/2010/main" val="745845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F622EFFF-AE88-453E-8AF6-AC898AFCD0E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622EFFF-AE88-453E-8AF6-AC898AFCD0E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622EFFF-AE88-453E-8AF6-AC898AFCD0E6}"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CB8B5E62-76BD-4E52-A513-927FAA13AE09}" type="datetimeFigureOut">
              <a:rPr lang="tr-TR" smtClean="0"/>
              <a:pPr/>
              <a:t>24.12.2016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F622EFFF-AE88-453E-8AF6-AC898AFCD0E6}"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B8B5E62-76BD-4E52-A513-927FAA13AE09}" type="datetimeFigureOut">
              <a:rPr lang="tr-TR" smtClean="0"/>
              <a:pPr/>
              <a:t>24.12.2016</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622EFFF-AE88-453E-8AF6-AC898AFCD0E6}"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www.egitimhan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pPr algn="ctr"/>
            <a:r>
              <a:rPr lang="tr-TR" dirty="0" smtClean="0"/>
              <a:t>ÖĞRETİMDE BİRLİĞİN SAĞLANMASI </a:t>
            </a:r>
            <a:endParaRPr lang="tr-TR" dirty="0"/>
          </a:p>
        </p:txBody>
      </p:sp>
      <p:sp>
        <p:nvSpPr>
          <p:cNvPr id="3" name="Alt Başlık 2"/>
          <p:cNvSpPr>
            <a:spLocks noGrp="1"/>
          </p:cNvSpPr>
          <p:nvPr>
            <p:ph type="subTitle" idx="1"/>
          </p:nvPr>
        </p:nvSpPr>
        <p:spPr>
          <a:xfrm>
            <a:off x="533400" y="3228536"/>
            <a:ext cx="7854696" cy="1280584"/>
          </a:xfrm>
        </p:spPr>
        <p:txBody>
          <a:bodyPr/>
          <a:lstStyle/>
          <a:p>
            <a:pPr algn="ctr"/>
            <a:r>
              <a:rPr lang="tr-TR" dirty="0" smtClean="0"/>
              <a:t>HAZIRLAYAN :</a:t>
            </a:r>
          </a:p>
          <a:p>
            <a:pPr algn="ctr"/>
            <a:r>
              <a:rPr lang="tr-TR" i="1" dirty="0" smtClean="0">
                <a:solidFill>
                  <a:srgbClr val="FF0000"/>
                </a:solidFill>
              </a:rPr>
              <a:t>UMUT MERCAN</a:t>
            </a:r>
            <a:endParaRPr lang="tr-TR" i="1" dirty="0">
              <a:solidFill>
                <a:srgbClr val="FF0000"/>
              </a:solidFill>
            </a:endParaRPr>
          </a:p>
        </p:txBody>
      </p:sp>
      <p:pic>
        <p:nvPicPr>
          <p:cNvPr id="1026" name="Picture 2" descr="C:\Users\Umut M\Desktop\i (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4365798"/>
            <a:ext cx="2051720" cy="2492202"/>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Umut M\Desktop\ata_70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21064" y="4365798"/>
            <a:ext cx="3322936" cy="249220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67757365"/>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1000"/>
                                        <p:tgtEl>
                                          <p:spTgt spid="1026"/>
                                        </p:tgtEl>
                                      </p:cBhvr>
                                    </p:animEffect>
                                    <p:anim calcmode="lin" valueType="num">
                                      <p:cBhvr>
                                        <p:cTn id="24" dur="1000" fill="hold"/>
                                        <p:tgtEl>
                                          <p:spTgt spid="1026"/>
                                        </p:tgtEl>
                                        <p:attrNameLst>
                                          <p:attrName>ppt_x</p:attrName>
                                        </p:attrNameLst>
                                      </p:cBhvr>
                                      <p:tavLst>
                                        <p:tav tm="0">
                                          <p:val>
                                            <p:strVal val="#ppt_x"/>
                                          </p:val>
                                        </p:tav>
                                        <p:tav tm="100000">
                                          <p:val>
                                            <p:strVal val="#ppt_x"/>
                                          </p:val>
                                        </p:tav>
                                      </p:tavLst>
                                    </p:anim>
                                    <p:anim calcmode="lin" valueType="num">
                                      <p:cBhvr>
                                        <p:cTn id="2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027"/>
                                        </p:tgtEl>
                                        <p:attrNameLst>
                                          <p:attrName>style.visibility</p:attrName>
                                        </p:attrNameLst>
                                      </p:cBhvr>
                                      <p:to>
                                        <p:strVal val="visible"/>
                                      </p:to>
                                    </p:set>
                                    <p:animEffect transition="in" filter="fade">
                                      <p:cBhvr>
                                        <p:cTn id="30" dur="1000"/>
                                        <p:tgtEl>
                                          <p:spTgt spid="1027"/>
                                        </p:tgtEl>
                                      </p:cBhvr>
                                    </p:animEffect>
                                    <p:anim calcmode="lin" valueType="num">
                                      <p:cBhvr>
                                        <p:cTn id="31" dur="1000" fill="hold"/>
                                        <p:tgtEl>
                                          <p:spTgt spid="1027"/>
                                        </p:tgtEl>
                                        <p:attrNameLst>
                                          <p:attrName>ppt_x</p:attrName>
                                        </p:attrNameLst>
                                      </p:cBhvr>
                                      <p:tavLst>
                                        <p:tav tm="0">
                                          <p:val>
                                            <p:strVal val="#ppt_x"/>
                                          </p:val>
                                        </p:tav>
                                        <p:tav tm="100000">
                                          <p:val>
                                            <p:strVal val="#ppt_x"/>
                                          </p:val>
                                        </p:tav>
                                      </p:tavLst>
                                    </p:anim>
                                    <p:anim calcmode="lin" valueType="num">
                                      <p:cBhvr>
                                        <p:cTn id="32"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spcBef>
                <a:spcPts val="0"/>
              </a:spcBef>
            </a:pPr>
            <a:r>
              <a:rPr lang="tr-TR" sz="2200" b="1" dirty="0" err="1" smtClean="0">
                <a:solidFill>
                  <a:srgbClr val="FF0000"/>
                </a:solidFill>
              </a:rPr>
              <a:t>Tevhid</a:t>
            </a:r>
            <a:r>
              <a:rPr lang="tr-TR" sz="2200" b="1" dirty="0" smtClean="0">
                <a:solidFill>
                  <a:srgbClr val="FF0000"/>
                </a:solidFill>
              </a:rPr>
              <a:t>-i </a:t>
            </a:r>
            <a:r>
              <a:rPr lang="tr-TR" sz="2200" b="1" dirty="0">
                <a:solidFill>
                  <a:srgbClr val="FF0000"/>
                </a:solidFill>
              </a:rPr>
              <a:t>Tedrisat (Öğretim Birliği</a:t>
            </a:r>
            <a:r>
              <a:rPr lang="tr-TR" sz="2200" b="1" dirty="0" smtClean="0">
                <a:solidFill>
                  <a:srgbClr val="FF0000"/>
                </a:solidFill>
              </a:rPr>
              <a:t>)</a:t>
            </a:r>
            <a:r>
              <a:rPr lang="tr-TR" sz="2200" dirty="0">
                <a:solidFill>
                  <a:prstClr val="black"/>
                </a:solidFill>
                <a:ea typeface="+mn-ea"/>
                <a:cs typeface="+mn-cs"/>
              </a:rPr>
              <a:t/>
            </a:r>
            <a:br>
              <a:rPr lang="tr-TR" sz="2200" dirty="0">
                <a:solidFill>
                  <a:prstClr val="black"/>
                </a:solidFill>
                <a:ea typeface="+mn-ea"/>
                <a:cs typeface="+mn-cs"/>
              </a:rPr>
            </a:br>
            <a:r>
              <a:rPr lang="tr-TR" sz="3100" dirty="0">
                <a:solidFill>
                  <a:srgbClr val="FF0000"/>
                </a:solidFill>
              </a:rPr>
              <a:t>Kanunu ve Medreselerin Kaldırılması (3 Mart 1924):</a:t>
            </a:r>
          </a:p>
        </p:txBody>
      </p:sp>
      <p:sp>
        <p:nvSpPr>
          <p:cNvPr id="3" name="İçerik Yer Tutucusu 2"/>
          <p:cNvSpPr>
            <a:spLocks noGrp="1"/>
          </p:cNvSpPr>
          <p:nvPr>
            <p:ph idx="1"/>
          </p:nvPr>
        </p:nvSpPr>
        <p:spPr/>
        <p:txBody>
          <a:bodyPr/>
          <a:lstStyle/>
          <a:p>
            <a:r>
              <a:rPr lang="tr-TR" dirty="0"/>
              <a:t>Cumhuriyet öncesi dönemde ülkemizde eğitim öğretim birliği </a:t>
            </a:r>
            <a:r>
              <a:rPr lang="tr-TR" dirty="0" smtClean="0"/>
              <a:t>yoktu. Azınlık okulları , batı tarzında eğitim veren okullar , dini eğitim veren medreseler ve yabancı okullar bulunuyordu. Eğitimde birlik olmadığı için öğrenciler farklı dünya görüşlerine sahip kişiler olarak </a:t>
            </a:r>
            <a:r>
              <a:rPr lang="tr-TR" dirty="0"/>
              <a:t>yetişiyorlardı. Bu durumda </a:t>
            </a:r>
            <a:r>
              <a:rPr lang="tr-TR" dirty="0" smtClean="0"/>
              <a:t>vatandaşlar </a:t>
            </a:r>
            <a:r>
              <a:rPr lang="tr-TR" dirty="0"/>
              <a:t>arasında kültür ve ülkü birliğini sağlamak mümkün olamıyor ve eğitim millî birliği sağlamanın değil, dağılmanın bir aracı hâline </a:t>
            </a:r>
            <a:r>
              <a:rPr lang="tr-TR" dirty="0" smtClean="0"/>
              <a:t>geliyordu.</a:t>
            </a:r>
            <a:endParaRPr lang="tr-TR" dirty="0"/>
          </a:p>
        </p:txBody>
      </p:sp>
    </p:spTree>
    <p:extLst>
      <p:ext uri="{BB962C8B-B14F-4D97-AF65-F5344CB8AC3E}">
        <p14:creationId xmlns="" xmlns:p14="http://schemas.microsoft.com/office/powerpoint/2010/main" val="493090380"/>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dirty="0" smtClean="0">
                <a:solidFill>
                  <a:srgbClr val="FF0000"/>
                </a:solidFill>
              </a:rPr>
              <a:t>Atatürk’ün Eğitime </a:t>
            </a:r>
            <a:r>
              <a:rPr lang="tr-TR" dirty="0">
                <a:solidFill>
                  <a:srgbClr val="FF0000"/>
                </a:solidFill>
              </a:rPr>
              <a:t>O</a:t>
            </a:r>
            <a:r>
              <a:rPr lang="tr-TR" dirty="0" smtClean="0">
                <a:solidFill>
                  <a:srgbClr val="FF0000"/>
                </a:solidFill>
              </a:rPr>
              <a:t>lan </a:t>
            </a:r>
            <a:r>
              <a:rPr lang="tr-TR" dirty="0">
                <a:solidFill>
                  <a:srgbClr val="FF0000"/>
                </a:solidFill>
              </a:rPr>
              <a:t>İ</a:t>
            </a:r>
            <a:r>
              <a:rPr lang="tr-TR" dirty="0" smtClean="0">
                <a:solidFill>
                  <a:srgbClr val="FF0000"/>
                </a:solidFill>
              </a:rPr>
              <a:t>lgisi</a:t>
            </a:r>
            <a:endParaRPr lang="tr-TR" dirty="0">
              <a:solidFill>
                <a:srgbClr val="FF0000"/>
              </a:solidFill>
            </a:endParaRPr>
          </a:p>
        </p:txBody>
      </p:sp>
      <p:sp>
        <p:nvSpPr>
          <p:cNvPr id="3" name="İçerik Yer Tutucusu 2"/>
          <p:cNvSpPr>
            <a:spLocks noGrp="1"/>
          </p:cNvSpPr>
          <p:nvPr>
            <p:ph idx="1"/>
          </p:nvPr>
        </p:nvSpPr>
        <p:spPr>
          <a:xfrm>
            <a:off x="457200" y="1935480"/>
            <a:ext cx="8229600" cy="3869784"/>
          </a:xfrm>
        </p:spPr>
        <p:txBody>
          <a:bodyPr>
            <a:normAutofit fontScale="92500" lnSpcReduction="10000"/>
          </a:bodyPr>
          <a:lstStyle/>
          <a:p>
            <a:r>
              <a:rPr lang="tr-TR" sz="2000" dirty="0" smtClean="0"/>
              <a:t>Atatürk  öğretimde milli birlik oluşturulamadıkça ve eğitimi çağdaş bilimin gereklerine uygun hâle getirmedikçe millî varlığımızı sürdüremeyeceğimizin bilincinde olan bir </a:t>
            </a:r>
            <a:r>
              <a:rPr lang="tr-TR" sz="2000" dirty="0" err="1" smtClean="0"/>
              <a:t>liderdi.Bu</a:t>
            </a:r>
            <a:r>
              <a:rPr lang="tr-TR" sz="2000" dirty="0" smtClean="0"/>
              <a:t> nedenle Sakarya Savaşı öncesinde Maarif Kongresini toplamıştır.</a:t>
            </a:r>
          </a:p>
          <a:p>
            <a:r>
              <a:rPr lang="tr-TR" sz="1900" dirty="0"/>
              <a:t>Mustafa Kemal, eğitim öğretime olan ilgisini büyük zaferin kazanılmasından sonra da devam ettirmiş </a:t>
            </a:r>
            <a:r>
              <a:rPr lang="tr-TR" sz="1900" dirty="0" smtClean="0"/>
              <a:t> ve </a:t>
            </a:r>
            <a:r>
              <a:rPr lang="tr-TR" sz="1900" dirty="0"/>
              <a:t>Maarif Kongresi’nde benimsenen ilkeleri hayata geçirmeye çalışmıştır. En çok da öğretimin birleştirilmesi üzerinde durmuş ve 31 Ocak 1923’te İzmir’de halk ile konuşurken “... Milletimizin, memleketimizin irfan </a:t>
            </a:r>
            <a:r>
              <a:rPr lang="tr-TR" sz="1900" dirty="0" smtClean="0"/>
              <a:t>yuvaları </a:t>
            </a:r>
            <a:r>
              <a:rPr lang="tr-TR" sz="1900" dirty="0"/>
              <a:t>bir olmalıdır. Bütün memleket evladı kadın ve erkek aynı suretle oradan çıkmalıdır.” </a:t>
            </a:r>
            <a:r>
              <a:rPr lang="tr-TR" sz="1900" dirty="0" smtClean="0"/>
              <a:t> </a:t>
            </a:r>
            <a:r>
              <a:rPr lang="tr-TR" sz="1900" dirty="0"/>
              <a:t>diyerek bu konuya dikkat çekmiştir. Mustafa Kemal, öğretim birliğini gerçekleştirmek amacıyla bir yasa tasarısının hazırlanmasını sağlamıştır. </a:t>
            </a:r>
            <a:r>
              <a:rPr lang="tr-TR" sz="1900" dirty="0">
                <a:solidFill>
                  <a:srgbClr val="00B0F0"/>
                </a:solidFill>
              </a:rPr>
              <a:t>Tasarının 3 Mart 1924’te </a:t>
            </a:r>
            <a:r>
              <a:rPr lang="tr-TR" sz="1900" dirty="0" err="1">
                <a:solidFill>
                  <a:srgbClr val="00B0F0"/>
                </a:solidFill>
              </a:rPr>
              <a:t>Tevhid</a:t>
            </a:r>
            <a:r>
              <a:rPr lang="tr-TR" sz="1900" dirty="0">
                <a:solidFill>
                  <a:srgbClr val="00B0F0"/>
                </a:solidFill>
              </a:rPr>
              <a:t>-i Tedrisat (Öğretim Birliği) Kanunu adıyla kabul edilmesiyle de ülkemizde öğretim birliğinin hayata geçirilmesi yolunda önemli bir adım atılmıştır.</a:t>
            </a:r>
            <a:endParaRPr lang="tr-TR" sz="1900" dirty="0" smtClean="0">
              <a:solidFill>
                <a:srgbClr val="00B0F0"/>
              </a:solidFill>
            </a:endParaRPr>
          </a:p>
          <a:p>
            <a:pPr marL="0" indent="0">
              <a:buNone/>
            </a:pPr>
            <a:endParaRPr lang="tr-TR" dirty="0"/>
          </a:p>
        </p:txBody>
      </p:sp>
    </p:spTree>
    <p:extLst>
      <p:ext uri="{BB962C8B-B14F-4D97-AF65-F5344CB8AC3E}">
        <p14:creationId xmlns="" xmlns:p14="http://schemas.microsoft.com/office/powerpoint/2010/main" val="1530849536"/>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3600" dirty="0" err="1">
                <a:solidFill>
                  <a:srgbClr val="FF0000"/>
                </a:solidFill>
              </a:rPr>
              <a:t>Tevhid</a:t>
            </a:r>
            <a:r>
              <a:rPr lang="tr-TR" sz="3600" dirty="0">
                <a:solidFill>
                  <a:srgbClr val="FF0000"/>
                </a:solidFill>
              </a:rPr>
              <a:t>-i Tedrisat (Öğretim Birliği) Kanunu </a:t>
            </a:r>
          </a:p>
        </p:txBody>
      </p:sp>
      <p:sp>
        <p:nvSpPr>
          <p:cNvPr id="3" name="İçerik Yer Tutucusu 2"/>
          <p:cNvSpPr>
            <a:spLocks noGrp="1"/>
          </p:cNvSpPr>
          <p:nvPr>
            <p:ph idx="1"/>
          </p:nvPr>
        </p:nvSpPr>
        <p:spPr/>
        <p:txBody>
          <a:bodyPr/>
          <a:lstStyle/>
          <a:p>
            <a:r>
              <a:rPr lang="tr-TR" dirty="0"/>
              <a:t>Mustafa Kemal, Öğretim Birliği Kanunu’nun gerekçesini ve amacını şu sözlerle açıklamıştır: “Bir milletin kültür ve millî eğitim siyasetinde, milletin fikir ve duygu bakımından birliğini sağlamak için öğretim birliği en doğru, en bilimsel, en çağdaş ve her yerde yararları görülmüş bir ilkedir. Bir milletin fertleri ancak bir türlü eğitim görebilir, iki türlü eğitim bir memlekette iki türlü insan yetiştirir. Bu ise his ve fikir birliğine ve dayanışma amaçlarına aykırıdır.”</a:t>
            </a:r>
          </a:p>
        </p:txBody>
      </p:sp>
    </p:spTree>
    <p:extLst>
      <p:ext uri="{BB962C8B-B14F-4D97-AF65-F5344CB8AC3E}">
        <p14:creationId xmlns="" xmlns:p14="http://schemas.microsoft.com/office/powerpoint/2010/main" val="2830467282"/>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solidFill>
                  <a:srgbClr val="FF0000"/>
                </a:solidFill>
              </a:rPr>
              <a:t>Sonuçları</a:t>
            </a:r>
            <a:endParaRPr lang="tr-TR" dirty="0">
              <a:solidFill>
                <a:srgbClr val="FF0000"/>
              </a:solidFill>
            </a:endParaRPr>
          </a:p>
        </p:txBody>
      </p:sp>
      <p:sp>
        <p:nvSpPr>
          <p:cNvPr id="3" name="İçerik Yer Tutucusu 2"/>
          <p:cNvSpPr>
            <a:spLocks noGrp="1"/>
          </p:cNvSpPr>
          <p:nvPr>
            <p:ph idx="1"/>
          </p:nvPr>
        </p:nvSpPr>
        <p:spPr/>
        <p:txBody>
          <a:bodyPr>
            <a:normAutofit lnSpcReduction="10000"/>
          </a:bodyPr>
          <a:lstStyle/>
          <a:p>
            <a:pPr marL="514350" indent="-514350">
              <a:buFont typeface="+mj-lt"/>
              <a:buAutoNum type="arabicPeriod"/>
            </a:pPr>
            <a:r>
              <a:rPr lang="tr-TR" dirty="0" smtClean="0"/>
              <a:t> </a:t>
            </a:r>
            <a:r>
              <a:rPr lang="tr-TR" dirty="0"/>
              <a:t>Öğretim birliği sağlanarak TC. Sınırları içindeki bütün okullar Milli Eğitim </a:t>
            </a:r>
            <a:r>
              <a:rPr lang="tr-TR" dirty="0" err="1"/>
              <a:t>Bakanlığı‟na</a:t>
            </a:r>
            <a:r>
              <a:rPr lang="tr-TR" dirty="0"/>
              <a:t> bağlandı.</a:t>
            </a:r>
          </a:p>
          <a:p>
            <a:pPr marL="514350" indent="-514350">
              <a:buFont typeface="+mj-lt"/>
              <a:buAutoNum type="arabicPeriod"/>
            </a:pPr>
            <a:r>
              <a:rPr lang="tr-TR" dirty="0" smtClean="0"/>
              <a:t> Eğitimin laikleşmesi </a:t>
            </a:r>
            <a:r>
              <a:rPr lang="tr-TR" dirty="0"/>
              <a:t>alanında önemli bir adım atıldı.</a:t>
            </a:r>
          </a:p>
          <a:p>
            <a:pPr marL="514350" indent="-514350">
              <a:buFont typeface="+mj-lt"/>
              <a:buAutoNum type="arabicPeriod"/>
            </a:pPr>
            <a:r>
              <a:rPr lang="tr-TR" dirty="0" smtClean="0"/>
              <a:t> </a:t>
            </a:r>
            <a:r>
              <a:rPr lang="tr-TR" dirty="0"/>
              <a:t>Medreseler kapatılarak eğitimde </a:t>
            </a:r>
            <a:r>
              <a:rPr lang="tr-TR" dirty="0" smtClean="0"/>
              <a:t>laikleşme gerçekleştirildi</a:t>
            </a:r>
            <a:r>
              <a:rPr lang="tr-TR" dirty="0"/>
              <a:t>.</a:t>
            </a:r>
          </a:p>
          <a:p>
            <a:pPr marL="514350" indent="-514350">
              <a:buFont typeface="+mj-lt"/>
              <a:buAutoNum type="arabicPeriod"/>
            </a:pPr>
            <a:r>
              <a:rPr lang="tr-TR" dirty="0" smtClean="0"/>
              <a:t> Çağdaş </a:t>
            </a:r>
            <a:r>
              <a:rPr lang="tr-TR" dirty="0"/>
              <a:t>eğitim öğretim kurumları açıldı.</a:t>
            </a:r>
          </a:p>
          <a:p>
            <a:pPr marL="514350" indent="-514350">
              <a:buFont typeface="+mj-lt"/>
              <a:buAutoNum type="arabicPeriod"/>
            </a:pPr>
            <a:r>
              <a:rPr lang="tr-TR" dirty="0" smtClean="0"/>
              <a:t> </a:t>
            </a:r>
            <a:r>
              <a:rPr lang="tr-TR" dirty="0"/>
              <a:t>Yabancı ve azınlık okullarının dini ve siyasi amaçlı </a:t>
            </a:r>
            <a:r>
              <a:rPr lang="tr-TR" dirty="0" smtClean="0"/>
              <a:t>öğretimi </a:t>
            </a:r>
            <a:r>
              <a:rPr lang="tr-TR" dirty="0"/>
              <a:t>durdurularak, zararlı faaliyetleri engellendi</a:t>
            </a:r>
            <a:r>
              <a:rPr lang="tr-TR" dirty="0" smtClean="0"/>
              <a:t>.</a:t>
            </a:r>
          </a:p>
          <a:p>
            <a:pPr marL="0" indent="0">
              <a:buNone/>
            </a:pPr>
            <a:r>
              <a:rPr lang="tr-TR" dirty="0">
                <a:solidFill>
                  <a:srgbClr val="92D050"/>
                </a:solidFill>
              </a:rPr>
              <a:t>Not </a:t>
            </a:r>
            <a:r>
              <a:rPr lang="tr-TR" dirty="0" smtClean="0">
                <a:solidFill>
                  <a:srgbClr val="92D050"/>
                </a:solidFill>
              </a:rPr>
              <a:t>: </a:t>
            </a:r>
            <a:r>
              <a:rPr lang="tr-TR" dirty="0" smtClean="0">
                <a:solidFill>
                  <a:srgbClr val="00B0F0"/>
                </a:solidFill>
              </a:rPr>
              <a:t>Atatürk’e </a:t>
            </a:r>
            <a:r>
              <a:rPr lang="tr-TR" dirty="0">
                <a:solidFill>
                  <a:srgbClr val="00B0F0"/>
                </a:solidFill>
              </a:rPr>
              <a:t>göre eğitim sistemi </a:t>
            </a:r>
            <a:r>
              <a:rPr lang="tr-TR" u="sng" dirty="0">
                <a:solidFill>
                  <a:srgbClr val="00B0F0"/>
                </a:solidFill>
              </a:rPr>
              <a:t>milli</a:t>
            </a:r>
            <a:r>
              <a:rPr lang="tr-TR" dirty="0">
                <a:solidFill>
                  <a:srgbClr val="00B0F0"/>
                </a:solidFill>
              </a:rPr>
              <a:t> ve </a:t>
            </a:r>
            <a:r>
              <a:rPr lang="tr-TR" u="sng" dirty="0" smtClean="0">
                <a:solidFill>
                  <a:srgbClr val="00B0F0"/>
                </a:solidFill>
              </a:rPr>
              <a:t>çağdaş</a:t>
            </a:r>
            <a:r>
              <a:rPr lang="tr-TR" dirty="0" smtClean="0">
                <a:solidFill>
                  <a:srgbClr val="00B0F0"/>
                </a:solidFill>
              </a:rPr>
              <a:t> olmalıdır.</a:t>
            </a:r>
            <a:endParaRPr lang="tr-TR" dirty="0">
              <a:solidFill>
                <a:srgbClr val="00B0F0"/>
              </a:solidFill>
            </a:endParaRPr>
          </a:p>
        </p:txBody>
      </p:sp>
    </p:spTree>
    <p:extLst>
      <p:ext uri="{BB962C8B-B14F-4D97-AF65-F5344CB8AC3E}">
        <p14:creationId xmlns="" xmlns:p14="http://schemas.microsoft.com/office/powerpoint/2010/main" val="2695414933"/>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a:solidFill>
                  <a:srgbClr val="FF0000"/>
                </a:solidFill>
              </a:rPr>
              <a:t>Milli Eğitimde Gözetilecek </a:t>
            </a:r>
            <a:r>
              <a:rPr lang="tr-TR" dirty="0" smtClean="0">
                <a:solidFill>
                  <a:srgbClr val="FF0000"/>
                </a:solidFill>
              </a:rPr>
              <a:t>Esaslar</a:t>
            </a:r>
            <a:endParaRPr lang="tr-TR" dirty="0">
              <a:solidFill>
                <a:srgbClr val="FF0000"/>
              </a:solidFill>
            </a:endParaRPr>
          </a:p>
        </p:txBody>
      </p:sp>
      <p:sp>
        <p:nvSpPr>
          <p:cNvPr id="3" name="İçerik Yer Tutucusu 2"/>
          <p:cNvSpPr>
            <a:spLocks noGrp="1"/>
          </p:cNvSpPr>
          <p:nvPr>
            <p:ph idx="1"/>
          </p:nvPr>
        </p:nvSpPr>
        <p:spPr/>
        <p:txBody>
          <a:bodyPr>
            <a:normAutofit fontScale="85000" lnSpcReduction="10000"/>
          </a:bodyPr>
          <a:lstStyle/>
          <a:p>
            <a:r>
              <a:rPr lang="tr-TR" dirty="0" smtClean="0"/>
              <a:t>Öğretimde </a:t>
            </a:r>
            <a:r>
              <a:rPr lang="tr-TR" dirty="0"/>
              <a:t>birlik </a:t>
            </a:r>
            <a:r>
              <a:rPr lang="tr-TR" dirty="0" smtClean="0"/>
              <a:t>sağlanması (</a:t>
            </a:r>
            <a:r>
              <a:rPr lang="tr-TR" dirty="0"/>
              <a:t>MEB)</a:t>
            </a:r>
          </a:p>
          <a:p>
            <a:r>
              <a:rPr lang="tr-TR" dirty="0" smtClean="0"/>
              <a:t>Eğitimde </a:t>
            </a:r>
            <a:r>
              <a:rPr lang="tr-TR" dirty="0"/>
              <a:t>kız erkek çocuklarına </a:t>
            </a:r>
            <a:r>
              <a:rPr lang="tr-TR" dirty="0" smtClean="0"/>
              <a:t>eşitlik sağlanması(Karma Eğitim</a:t>
            </a:r>
            <a:r>
              <a:rPr lang="tr-TR" dirty="0"/>
              <a:t>)</a:t>
            </a:r>
          </a:p>
          <a:p>
            <a:r>
              <a:rPr lang="tr-TR" dirty="0" smtClean="0"/>
              <a:t>Eğitimin yaygınlaştırılması </a:t>
            </a:r>
            <a:r>
              <a:rPr lang="tr-TR" dirty="0"/>
              <a:t>ve </a:t>
            </a:r>
            <a:r>
              <a:rPr lang="tr-TR" dirty="0" smtClean="0"/>
              <a:t>kolaylaştırılması</a:t>
            </a:r>
            <a:r>
              <a:rPr lang="tr-TR" dirty="0"/>
              <a:t>,</a:t>
            </a:r>
          </a:p>
          <a:p>
            <a:r>
              <a:rPr lang="tr-TR" dirty="0" smtClean="0"/>
              <a:t>İlköğretimin </a:t>
            </a:r>
            <a:r>
              <a:rPr lang="tr-TR" dirty="0"/>
              <a:t>zorunlu ve ücretsiz olması,</a:t>
            </a:r>
          </a:p>
          <a:p>
            <a:r>
              <a:rPr lang="tr-TR" dirty="0" smtClean="0"/>
              <a:t>Öğretimde </a:t>
            </a:r>
            <a:r>
              <a:rPr lang="tr-TR" dirty="0"/>
              <a:t>teori ve uygulamanın birlikte verilmesi, eğitimin uygulamalı yapılması.</a:t>
            </a:r>
          </a:p>
          <a:p>
            <a:r>
              <a:rPr lang="tr-TR" dirty="0" smtClean="0"/>
              <a:t>Öğretim </a:t>
            </a:r>
            <a:r>
              <a:rPr lang="tr-TR" dirty="0"/>
              <a:t>programlarının çağın gereklerine uygun ve sosyal hayatın ihtiyaçlarına cevap verecek ş</a:t>
            </a:r>
            <a:r>
              <a:rPr lang="tr-TR" dirty="0" smtClean="0"/>
              <a:t>ekilde düzenlenmesi,</a:t>
            </a:r>
          </a:p>
          <a:p>
            <a:r>
              <a:rPr lang="tr-TR" dirty="0" smtClean="0"/>
              <a:t>Eğitim </a:t>
            </a:r>
            <a:r>
              <a:rPr lang="tr-TR" dirty="0"/>
              <a:t>programlarının milli, bilimsel ve </a:t>
            </a:r>
            <a:r>
              <a:rPr lang="tr-TR" dirty="0" smtClean="0"/>
              <a:t>çağdaş </a:t>
            </a:r>
            <a:r>
              <a:rPr lang="tr-TR" dirty="0"/>
              <a:t>olması,</a:t>
            </a:r>
          </a:p>
          <a:p>
            <a:r>
              <a:rPr lang="tr-TR" dirty="0" smtClean="0"/>
              <a:t>Eğitim </a:t>
            </a:r>
            <a:r>
              <a:rPr lang="tr-TR" dirty="0"/>
              <a:t>ve öğretimde disiplin sağlanması,</a:t>
            </a:r>
          </a:p>
          <a:p>
            <a:r>
              <a:rPr lang="tr-TR" dirty="0" smtClean="0"/>
              <a:t>Yetenekli </a:t>
            </a:r>
            <a:r>
              <a:rPr lang="tr-TR" dirty="0"/>
              <a:t>öğretmenlerin </a:t>
            </a:r>
            <a:r>
              <a:rPr lang="tr-TR" dirty="0" smtClean="0"/>
              <a:t>yetiştirilmesi </a:t>
            </a:r>
            <a:r>
              <a:rPr lang="tr-TR" dirty="0"/>
              <a:t>ve öğretmenlik mesleğinin çekici hale getirilmesi.</a:t>
            </a:r>
          </a:p>
        </p:txBody>
      </p:sp>
    </p:spTree>
    <p:extLst>
      <p:ext uri="{BB962C8B-B14F-4D97-AF65-F5344CB8AC3E}">
        <p14:creationId xmlns="" xmlns:p14="http://schemas.microsoft.com/office/powerpoint/2010/main" val="2213423292"/>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grpId="0" nodeType="clickEffect">
                                  <p:stCondLst>
                                    <p:cond delay="0"/>
                                  </p:stCondLst>
                                  <p:childTnLst>
                                    <p:set>
                                      <p:cBhvr>
                                        <p:cTn id="84" dur="1" fill="hold">
                                          <p:stCondLst>
                                            <p:cond delay="0"/>
                                          </p:stCondLst>
                                        </p:cTn>
                                        <p:tgtEl>
                                          <p:spTgt spid="3">
                                            <p:txEl>
                                              <p:pRg st="4" end="4"/>
                                            </p:txEl>
                                          </p:spTgt>
                                        </p:tgtEl>
                                        <p:attrNameLst>
                                          <p:attrName>style.visibility</p:attrName>
                                        </p:attrNameLst>
                                      </p:cBhvr>
                                      <p:to>
                                        <p:strVal val="visible"/>
                                      </p:to>
                                    </p:set>
                                    <p:animEffect transition="in" filter="wipe(down)">
                                      <p:cBhvr>
                                        <p:cTn id="85" dur="580">
                                          <p:stCondLst>
                                            <p:cond delay="0"/>
                                          </p:stCondLst>
                                        </p:cTn>
                                        <p:tgtEl>
                                          <p:spTgt spid="3">
                                            <p:txEl>
                                              <p:pRg st="4" end="4"/>
                                            </p:txEl>
                                          </p:spTgt>
                                        </p:tgtEl>
                                      </p:cBhvr>
                                    </p:animEffect>
                                    <p:anim calcmode="lin" valueType="num">
                                      <p:cBhvr>
                                        <p:cTn id="86"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1" dur="26">
                                          <p:stCondLst>
                                            <p:cond delay="650"/>
                                          </p:stCondLst>
                                        </p:cTn>
                                        <p:tgtEl>
                                          <p:spTgt spid="3">
                                            <p:txEl>
                                              <p:pRg st="4" end="4"/>
                                            </p:txEl>
                                          </p:spTgt>
                                        </p:tgtEl>
                                      </p:cBhvr>
                                      <p:to x="100000" y="60000"/>
                                    </p:animScale>
                                    <p:animScale>
                                      <p:cBhvr>
                                        <p:cTn id="92" dur="166" decel="50000">
                                          <p:stCondLst>
                                            <p:cond delay="676"/>
                                          </p:stCondLst>
                                        </p:cTn>
                                        <p:tgtEl>
                                          <p:spTgt spid="3">
                                            <p:txEl>
                                              <p:pRg st="4" end="4"/>
                                            </p:txEl>
                                          </p:spTgt>
                                        </p:tgtEl>
                                      </p:cBhvr>
                                      <p:to x="100000" y="100000"/>
                                    </p:animScale>
                                    <p:animScale>
                                      <p:cBhvr>
                                        <p:cTn id="93" dur="26">
                                          <p:stCondLst>
                                            <p:cond delay="1312"/>
                                          </p:stCondLst>
                                        </p:cTn>
                                        <p:tgtEl>
                                          <p:spTgt spid="3">
                                            <p:txEl>
                                              <p:pRg st="4" end="4"/>
                                            </p:txEl>
                                          </p:spTgt>
                                        </p:tgtEl>
                                      </p:cBhvr>
                                      <p:to x="100000" y="80000"/>
                                    </p:animScale>
                                    <p:animScale>
                                      <p:cBhvr>
                                        <p:cTn id="94" dur="166" decel="50000">
                                          <p:stCondLst>
                                            <p:cond delay="1338"/>
                                          </p:stCondLst>
                                        </p:cTn>
                                        <p:tgtEl>
                                          <p:spTgt spid="3">
                                            <p:txEl>
                                              <p:pRg st="4" end="4"/>
                                            </p:txEl>
                                          </p:spTgt>
                                        </p:tgtEl>
                                      </p:cBhvr>
                                      <p:to x="100000" y="100000"/>
                                    </p:animScale>
                                    <p:animScale>
                                      <p:cBhvr>
                                        <p:cTn id="95" dur="26">
                                          <p:stCondLst>
                                            <p:cond delay="1642"/>
                                          </p:stCondLst>
                                        </p:cTn>
                                        <p:tgtEl>
                                          <p:spTgt spid="3">
                                            <p:txEl>
                                              <p:pRg st="4" end="4"/>
                                            </p:txEl>
                                          </p:spTgt>
                                        </p:tgtEl>
                                      </p:cBhvr>
                                      <p:to x="100000" y="90000"/>
                                    </p:animScale>
                                    <p:animScale>
                                      <p:cBhvr>
                                        <p:cTn id="96" dur="166" decel="50000">
                                          <p:stCondLst>
                                            <p:cond delay="1668"/>
                                          </p:stCondLst>
                                        </p:cTn>
                                        <p:tgtEl>
                                          <p:spTgt spid="3">
                                            <p:txEl>
                                              <p:pRg st="4" end="4"/>
                                            </p:txEl>
                                          </p:spTgt>
                                        </p:tgtEl>
                                      </p:cBhvr>
                                      <p:to x="100000" y="100000"/>
                                    </p:animScale>
                                    <p:animScale>
                                      <p:cBhvr>
                                        <p:cTn id="97" dur="26">
                                          <p:stCondLst>
                                            <p:cond delay="1808"/>
                                          </p:stCondLst>
                                        </p:cTn>
                                        <p:tgtEl>
                                          <p:spTgt spid="3">
                                            <p:txEl>
                                              <p:pRg st="4" end="4"/>
                                            </p:txEl>
                                          </p:spTgt>
                                        </p:tgtEl>
                                      </p:cBhvr>
                                      <p:to x="100000" y="95000"/>
                                    </p:animScale>
                                    <p:animScale>
                                      <p:cBhvr>
                                        <p:cTn id="98" dur="166" decel="50000">
                                          <p:stCondLst>
                                            <p:cond delay="1834"/>
                                          </p:stCondLst>
                                        </p:cTn>
                                        <p:tgtEl>
                                          <p:spTgt spid="3">
                                            <p:txEl>
                                              <p:pRg st="4" end="4"/>
                                            </p:txEl>
                                          </p:spTgt>
                                        </p:tgtEl>
                                      </p:cBhvr>
                                      <p:to x="100000" y="100000"/>
                                    </p:animScale>
                                  </p:childTnLst>
                                </p:cTn>
                              </p:par>
                            </p:childTnLst>
                          </p:cTn>
                        </p:par>
                      </p:childTnLst>
                    </p:cTn>
                  </p:par>
                  <p:par>
                    <p:cTn id="99" fill="hold">
                      <p:stCondLst>
                        <p:cond delay="indefinite"/>
                      </p:stCondLst>
                      <p:childTnLst>
                        <p:par>
                          <p:cTn id="100" fill="hold">
                            <p:stCondLst>
                              <p:cond delay="0"/>
                            </p:stCondLst>
                            <p:childTnLst>
                              <p:par>
                                <p:cTn id="101" presetID="26" presetClass="entr" presetSubtype="0" fill="hold" grpId="0" nodeType="click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animEffect transition="in" filter="wipe(down)">
                                      <p:cBhvr>
                                        <p:cTn id="103" dur="580">
                                          <p:stCondLst>
                                            <p:cond delay="0"/>
                                          </p:stCondLst>
                                        </p:cTn>
                                        <p:tgtEl>
                                          <p:spTgt spid="3">
                                            <p:txEl>
                                              <p:pRg st="5" end="5"/>
                                            </p:txEl>
                                          </p:spTgt>
                                        </p:tgtEl>
                                      </p:cBhvr>
                                    </p:animEffect>
                                    <p:anim calcmode="lin" valueType="num">
                                      <p:cBhvr>
                                        <p:cTn id="10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9" dur="26">
                                          <p:stCondLst>
                                            <p:cond delay="650"/>
                                          </p:stCondLst>
                                        </p:cTn>
                                        <p:tgtEl>
                                          <p:spTgt spid="3">
                                            <p:txEl>
                                              <p:pRg st="5" end="5"/>
                                            </p:txEl>
                                          </p:spTgt>
                                        </p:tgtEl>
                                      </p:cBhvr>
                                      <p:to x="100000" y="60000"/>
                                    </p:animScale>
                                    <p:animScale>
                                      <p:cBhvr>
                                        <p:cTn id="110" dur="166" decel="50000">
                                          <p:stCondLst>
                                            <p:cond delay="676"/>
                                          </p:stCondLst>
                                        </p:cTn>
                                        <p:tgtEl>
                                          <p:spTgt spid="3">
                                            <p:txEl>
                                              <p:pRg st="5" end="5"/>
                                            </p:txEl>
                                          </p:spTgt>
                                        </p:tgtEl>
                                      </p:cBhvr>
                                      <p:to x="100000" y="100000"/>
                                    </p:animScale>
                                    <p:animScale>
                                      <p:cBhvr>
                                        <p:cTn id="111" dur="26">
                                          <p:stCondLst>
                                            <p:cond delay="1312"/>
                                          </p:stCondLst>
                                        </p:cTn>
                                        <p:tgtEl>
                                          <p:spTgt spid="3">
                                            <p:txEl>
                                              <p:pRg st="5" end="5"/>
                                            </p:txEl>
                                          </p:spTgt>
                                        </p:tgtEl>
                                      </p:cBhvr>
                                      <p:to x="100000" y="80000"/>
                                    </p:animScale>
                                    <p:animScale>
                                      <p:cBhvr>
                                        <p:cTn id="112" dur="166" decel="50000">
                                          <p:stCondLst>
                                            <p:cond delay="1338"/>
                                          </p:stCondLst>
                                        </p:cTn>
                                        <p:tgtEl>
                                          <p:spTgt spid="3">
                                            <p:txEl>
                                              <p:pRg st="5" end="5"/>
                                            </p:txEl>
                                          </p:spTgt>
                                        </p:tgtEl>
                                      </p:cBhvr>
                                      <p:to x="100000" y="100000"/>
                                    </p:animScale>
                                    <p:animScale>
                                      <p:cBhvr>
                                        <p:cTn id="113" dur="26">
                                          <p:stCondLst>
                                            <p:cond delay="1642"/>
                                          </p:stCondLst>
                                        </p:cTn>
                                        <p:tgtEl>
                                          <p:spTgt spid="3">
                                            <p:txEl>
                                              <p:pRg st="5" end="5"/>
                                            </p:txEl>
                                          </p:spTgt>
                                        </p:tgtEl>
                                      </p:cBhvr>
                                      <p:to x="100000" y="90000"/>
                                    </p:animScale>
                                    <p:animScale>
                                      <p:cBhvr>
                                        <p:cTn id="114" dur="166" decel="50000">
                                          <p:stCondLst>
                                            <p:cond delay="1668"/>
                                          </p:stCondLst>
                                        </p:cTn>
                                        <p:tgtEl>
                                          <p:spTgt spid="3">
                                            <p:txEl>
                                              <p:pRg st="5" end="5"/>
                                            </p:txEl>
                                          </p:spTgt>
                                        </p:tgtEl>
                                      </p:cBhvr>
                                      <p:to x="100000" y="100000"/>
                                    </p:animScale>
                                    <p:animScale>
                                      <p:cBhvr>
                                        <p:cTn id="115" dur="26">
                                          <p:stCondLst>
                                            <p:cond delay="1808"/>
                                          </p:stCondLst>
                                        </p:cTn>
                                        <p:tgtEl>
                                          <p:spTgt spid="3">
                                            <p:txEl>
                                              <p:pRg st="5" end="5"/>
                                            </p:txEl>
                                          </p:spTgt>
                                        </p:tgtEl>
                                      </p:cBhvr>
                                      <p:to x="100000" y="95000"/>
                                    </p:animScale>
                                    <p:animScale>
                                      <p:cBhvr>
                                        <p:cTn id="116" dur="166" decel="50000">
                                          <p:stCondLst>
                                            <p:cond delay="1834"/>
                                          </p:stCondLst>
                                        </p:cTn>
                                        <p:tgtEl>
                                          <p:spTgt spid="3">
                                            <p:txEl>
                                              <p:pRg st="5" end="5"/>
                                            </p:txEl>
                                          </p:spTgt>
                                        </p:tgtEl>
                                      </p:cBhvr>
                                      <p:to x="100000" y="100000"/>
                                    </p:animScale>
                                  </p:childTnLst>
                                </p:cTn>
                              </p:par>
                            </p:childTnLst>
                          </p:cTn>
                        </p:par>
                      </p:childTnLst>
                    </p:cTn>
                  </p:par>
                  <p:par>
                    <p:cTn id="117" fill="hold">
                      <p:stCondLst>
                        <p:cond delay="indefinite"/>
                      </p:stCondLst>
                      <p:childTnLst>
                        <p:par>
                          <p:cTn id="118" fill="hold">
                            <p:stCondLst>
                              <p:cond delay="0"/>
                            </p:stCondLst>
                            <p:childTnLst>
                              <p:par>
                                <p:cTn id="119" presetID="26" presetClass="entr" presetSubtype="0" fill="hold" grpId="0" nodeType="clickEffect">
                                  <p:stCondLst>
                                    <p:cond delay="0"/>
                                  </p:stCondLst>
                                  <p:childTnLst>
                                    <p:set>
                                      <p:cBhvr>
                                        <p:cTn id="120" dur="1" fill="hold">
                                          <p:stCondLst>
                                            <p:cond delay="0"/>
                                          </p:stCondLst>
                                        </p:cTn>
                                        <p:tgtEl>
                                          <p:spTgt spid="3">
                                            <p:txEl>
                                              <p:pRg st="6" end="6"/>
                                            </p:txEl>
                                          </p:spTgt>
                                        </p:tgtEl>
                                        <p:attrNameLst>
                                          <p:attrName>style.visibility</p:attrName>
                                        </p:attrNameLst>
                                      </p:cBhvr>
                                      <p:to>
                                        <p:strVal val="visible"/>
                                      </p:to>
                                    </p:set>
                                    <p:animEffect transition="in" filter="wipe(down)">
                                      <p:cBhvr>
                                        <p:cTn id="121" dur="580">
                                          <p:stCondLst>
                                            <p:cond delay="0"/>
                                          </p:stCondLst>
                                        </p:cTn>
                                        <p:tgtEl>
                                          <p:spTgt spid="3">
                                            <p:txEl>
                                              <p:pRg st="6" end="6"/>
                                            </p:txEl>
                                          </p:spTgt>
                                        </p:tgtEl>
                                      </p:cBhvr>
                                    </p:animEffect>
                                    <p:anim calcmode="lin" valueType="num">
                                      <p:cBhvr>
                                        <p:cTn id="122"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3">
                                            <p:txEl>
                                              <p:pRg st="6" end="6"/>
                                            </p:txEl>
                                          </p:spTgt>
                                        </p:tgtEl>
                                      </p:cBhvr>
                                      <p:to x="100000" y="60000"/>
                                    </p:animScale>
                                    <p:animScale>
                                      <p:cBhvr>
                                        <p:cTn id="128" dur="166" decel="50000">
                                          <p:stCondLst>
                                            <p:cond delay="676"/>
                                          </p:stCondLst>
                                        </p:cTn>
                                        <p:tgtEl>
                                          <p:spTgt spid="3">
                                            <p:txEl>
                                              <p:pRg st="6" end="6"/>
                                            </p:txEl>
                                          </p:spTgt>
                                        </p:tgtEl>
                                      </p:cBhvr>
                                      <p:to x="100000" y="100000"/>
                                    </p:animScale>
                                    <p:animScale>
                                      <p:cBhvr>
                                        <p:cTn id="129" dur="26">
                                          <p:stCondLst>
                                            <p:cond delay="1312"/>
                                          </p:stCondLst>
                                        </p:cTn>
                                        <p:tgtEl>
                                          <p:spTgt spid="3">
                                            <p:txEl>
                                              <p:pRg st="6" end="6"/>
                                            </p:txEl>
                                          </p:spTgt>
                                        </p:tgtEl>
                                      </p:cBhvr>
                                      <p:to x="100000" y="80000"/>
                                    </p:animScale>
                                    <p:animScale>
                                      <p:cBhvr>
                                        <p:cTn id="130" dur="166" decel="50000">
                                          <p:stCondLst>
                                            <p:cond delay="1338"/>
                                          </p:stCondLst>
                                        </p:cTn>
                                        <p:tgtEl>
                                          <p:spTgt spid="3">
                                            <p:txEl>
                                              <p:pRg st="6" end="6"/>
                                            </p:txEl>
                                          </p:spTgt>
                                        </p:tgtEl>
                                      </p:cBhvr>
                                      <p:to x="100000" y="100000"/>
                                    </p:animScale>
                                    <p:animScale>
                                      <p:cBhvr>
                                        <p:cTn id="131" dur="26">
                                          <p:stCondLst>
                                            <p:cond delay="1642"/>
                                          </p:stCondLst>
                                        </p:cTn>
                                        <p:tgtEl>
                                          <p:spTgt spid="3">
                                            <p:txEl>
                                              <p:pRg st="6" end="6"/>
                                            </p:txEl>
                                          </p:spTgt>
                                        </p:tgtEl>
                                      </p:cBhvr>
                                      <p:to x="100000" y="90000"/>
                                    </p:animScale>
                                    <p:animScale>
                                      <p:cBhvr>
                                        <p:cTn id="132" dur="166" decel="50000">
                                          <p:stCondLst>
                                            <p:cond delay="1668"/>
                                          </p:stCondLst>
                                        </p:cTn>
                                        <p:tgtEl>
                                          <p:spTgt spid="3">
                                            <p:txEl>
                                              <p:pRg st="6" end="6"/>
                                            </p:txEl>
                                          </p:spTgt>
                                        </p:tgtEl>
                                      </p:cBhvr>
                                      <p:to x="100000" y="100000"/>
                                    </p:animScale>
                                    <p:animScale>
                                      <p:cBhvr>
                                        <p:cTn id="133" dur="26">
                                          <p:stCondLst>
                                            <p:cond delay="1808"/>
                                          </p:stCondLst>
                                        </p:cTn>
                                        <p:tgtEl>
                                          <p:spTgt spid="3">
                                            <p:txEl>
                                              <p:pRg st="6" end="6"/>
                                            </p:txEl>
                                          </p:spTgt>
                                        </p:tgtEl>
                                      </p:cBhvr>
                                      <p:to x="100000" y="95000"/>
                                    </p:animScale>
                                    <p:animScale>
                                      <p:cBhvr>
                                        <p:cTn id="134" dur="166" decel="50000">
                                          <p:stCondLst>
                                            <p:cond delay="1834"/>
                                          </p:stCondLst>
                                        </p:cTn>
                                        <p:tgtEl>
                                          <p:spTgt spid="3">
                                            <p:txEl>
                                              <p:pRg st="6" end="6"/>
                                            </p:txEl>
                                          </p:spTgt>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grpId="0" nodeType="clickEffect">
                                  <p:stCondLst>
                                    <p:cond delay="0"/>
                                  </p:stCondLst>
                                  <p:childTnLst>
                                    <p:set>
                                      <p:cBhvr>
                                        <p:cTn id="138" dur="1" fill="hold">
                                          <p:stCondLst>
                                            <p:cond delay="0"/>
                                          </p:stCondLst>
                                        </p:cTn>
                                        <p:tgtEl>
                                          <p:spTgt spid="3">
                                            <p:txEl>
                                              <p:pRg st="7" end="7"/>
                                            </p:txEl>
                                          </p:spTgt>
                                        </p:tgtEl>
                                        <p:attrNameLst>
                                          <p:attrName>style.visibility</p:attrName>
                                        </p:attrNameLst>
                                      </p:cBhvr>
                                      <p:to>
                                        <p:strVal val="visible"/>
                                      </p:to>
                                    </p:set>
                                    <p:animEffect transition="in" filter="wipe(down)">
                                      <p:cBhvr>
                                        <p:cTn id="139" dur="580">
                                          <p:stCondLst>
                                            <p:cond delay="0"/>
                                          </p:stCondLst>
                                        </p:cTn>
                                        <p:tgtEl>
                                          <p:spTgt spid="3">
                                            <p:txEl>
                                              <p:pRg st="7" end="7"/>
                                            </p:txEl>
                                          </p:spTgt>
                                        </p:tgtEl>
                                      </p:cBhvr>
                                    </p:animEffect>
                                    <p:anim calcmode="lin" valueType="num">
                                      <p:cBhvr>
                                        <p:cTn id="140"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45" dur="26">
                                          <p:stCondLst>
                                            <p:cond delay="650"/>
                                          </p:stCondLst>
                                        </p:cTn>
                                        <p:tgtEl>
                                          <p:spTgt spid="3">
                                            <p:txEl>
                                              <p:pRg st="7" end="7"/>
                                            </p:txEl>
                                          </p:spTgt>
                                        </p:tgtEl>
                                      </p:cBhvr>
                                      <p:to x="100000" y="60000"/>
                                    </p:animScale>
                                    <p:animScale>
                                      <p:cBhvr>
                                        <p:cTn id="146" dur="166" decel="50000">
                                          <p:stCondLst>
                                            <p:cond delay="676"/>
                                          </p:stCondLst>
                                        </p:cTn>
                                        <p:tgtEl>
                                          <p:spTgt spid="3">
                                            <p:txEl>
                                              <p:pRg st="7" end="7"/>
                                            </p:txEl>
                                          </p:spTgt>
                                        </p:tgtEl>
                                      </p:cBhvr>
                                      <p:to x="100000" y="100000"/>
                                    </p:animScale>
                                    <p:animScale>
                                      <p:cBhvr>
                                        <p:cTn id="147" dur="26">
                                          <p:stCondLst>
                                            <p:cond delay="1312"/>
                                          </p:stCondLst>
                                        </p:cTn>
                                        <p:tgtEl>
                                          <p:spTgt spid="3">
                                            <p:txEl>
                                              <p:pRg st="7" end="7"/>
                                            </p:txEl>
                                          </p:spTgt>
                                        </p:tgtEl>
                                      </p:cBhvr>
                                      <p:to x="100000" y="80000"/>
                                    </p:animScale>
                                    <p:animScale>
                                      <p:cBhvr>
                                        <p:cTn id="148" dur="166" decel="50000">
                                          <p:stCondLst>
                                            <p:cond delay="1338"/>
                                          </p:stCondLst>
                                        </p:cTn>
                                        <p:tgtEl>
                                          <p:spTgt spid="3">
                                            <p:txEl>
                                              <p:pRg st="7" end="7"/>
                                            </p:txEl>
                                          </p:spTgt>
                                        </p:tgtEl>
                                      </p:cBhvr>
                                      <p:to x="100000" y="100000"/>
                                    </p:animScale>
                                    <p:animScale>
                                      <p:cBhvr>
                                        <p:cTn id="149" dur="26">
                                          <p:stCondLst>
                                            <p:cond delay="1642"/>
                                          </p:stCondLst>
                                        </p:cTn>
                                        <p:tgtEl>
                                          <p:spTgt spid="3">
                                            <p:txEl>
                                              <p:pRg st="7" end="7"/>
                                            </p:txEl>
                                          </p:spTgt>
                                        </p:tgtEl>
                                      </p:cBhvr>
                                      <p:to x="100000" y="90000"/>
                                    </p:animScale>
                                    <p:animScale>
                                      <p:cBhvr>
                                        <p:cTn id="150" dur="166" decel="50000">
                                          <p:stCondLst>
                                            <p:cond delay="1668"/>
                                          </p:stCondLst>
                                        </p:cTn>
                                        <p:tgtEl>
                                          <p:spTgt spid="3">
                                            <p:txEl>
                                              <p:pRg st="7" end="7"/>
                                            </p:txEl>
                                          </p:spTgt>
                                        </p:tgtEl>
                                      </p:cBhvr>
                                      <p:to x="100000" y="100000"/>
                                    </p:animScale>
                                    <p:animScale>
                                      <p:cBhvr>
                                        <p:cTn id="151" dur="26">
                                          <p:stCondLst>
                                            <p:cond delay="1808"/>
                                          </p:stCondLst>
                                        </p:cTn>
                                        <p:tgtEl>
                                          <p:spTgt spid="3">
                                            <p:txEl>
                                              <p:pRg st="7" end="7"/>
                                            </p:txEl>
                                          </p:spTgt>
                                        </p:tgtEl>
                                      </p:cBhvr>
                                      <p:to x="100000" y="95000"/>
                                    </p:animScale>
                                    <p:animScale>
                                      <p:cBhvr>
                                        <p:cTn id="152" dur="166" decel="50000">
                                          <p:stCondLst>
                                            <p:cond delay="1834"/>
                                          </p:stCondLst>
                                        </p:cTn>
                                        <p:tgtEl>
                                          <p:spTgt spid="3">
                                            <p:txEl>
                                              <p:pRg st="7" end="7"/>
                                            </p:txEl>
                                          </p:spTgt>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3">
                                            <p:txEl>
                                              <p:pRg st="8" end="8"/>
                                            </p:txEl>
                                          </p:spTgt>
                                        </p:tgtEl>
                                        <p:attrNameLst>
                                          <p:attrName>style.visibility</p:attrName>
                                        </p:attrNameLst>
                                      </p:cBhvr>
                                      <p:to>
                                        <p:strVal val="visible"/>
                                      </p:to>
                                    </p:set>
                                    <p:animEffect transition="in" filter="wipe(down)">
                                      <p:cBhvr>
                                        <p:cTn id="157" dur="580">
                                          <p:stCondLst>
                                            <p:cond delay="0"/>
                                          </p:stCondLst>
                                        </p:cTn>
                                        <p:tgtEl>
                                          <p:spTgt spid="3">
                                            <p:txEl>
                                              <p:pRg st="8" end="8"/>
                                            </p:txEl>
                                          </p:spTgt>
                                        </p:tgtEl>
                                      </p:cBhvr>
                                    </p:animEffect>
                                    <p:anim calcmode="lin" valueType="num">
                                      <p:cBhvr>
                                        <p:cTn id="158"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63" dur="26">
                                          <p:stCondLst>
                                            <p:cond delay="650"/>
                                          </p:stCondLst>
                                        </p:cTn>
                                        <p:tgtEl>
                                          <p:spTgt spid="3">
                                            <p:txEl>
                                              <p:pRg st="8" end="8"/>
                                            </p:txEl>
                                          </p:spTgt>
                                        </p:tgtEl>
                                      </p:cBhvr>
                                      <p:to x="100000" y="60000"/>
                                    </p:animScale>
                                    <p:animScale>
                                      <p:cBhvr>
                                        <p:cTn id="164" dur="166" decel="50000">
                                          <p:stCondLst>
                                            <p:cond delay="676"/>
                                          </p:stCondLst>
                                        </p:cTn>
                                        <p:tgtEl>
                                          <p:spTgt spid="3">
                                            <p:txEl>
                                              <p:pRg st="8" end="8"/>
                                            </p:txEl>
                                          </p:spTgt>
                                        </p:tgtEl>
                                      </p:cBhvr>
                                      <p:to x="100000" y="100000"/>
                                    </p:animScale>
                                    <p:animScale>
                                      <p:cBhvr>
                                        <p:cTn id="165" dur="26">
                                          <p:stCondLst>
                                            <p:cond delay="1312"/>
                                          </p:stCondLst>
                                        </p:cTn>
                                        <p:tgtEl>
                                          <p:spTgt spid="3">
                                            <p:txEl>
                                              <p:pRg st="8" end="8"/>
                                            </p:txEl>
                                          </p:spTgt>
                                        </p:tgtEl>
                                      </p:cBhvr>
                                      <p:to x="100000" y="80000"/>
                                    </p:animScale>
                                    <p:animScale>
                                      <p:cBhvr>
                                        <p:cTn id="166" dur="166" decel="50000">
                                          <p:stCondLst>
                                            <p:cond delay="1338"/>
                                          </p:stCondLst>
                                        </p:cTn>
                                        <p:tgtEl>
                                          <p:spTgt spid="3">
                                            <p:txEl>
                                              <p:pRg st="8" end="8"/>
                                            </p:txEl>
                                          </p:spTgt>
                                        </p:tgtEl>
                                      </p:cBhvr>
                                      <p:to x="100000" y="100000"/>
                                    </p:animScale>
                                    <p:animScale>
                                      <p:cBhvr>
                                        <p:cTn id="167" dur="26">
                                          <p:stCondLst>
                                            <p:cond delay="1642"/>
                                          </p:stCondLst>
                                        </p:cTn>
                                        <p:tgtEl>
                                          <p:spTgt spid="3">
                                            <p:txEl>
                                              <p:pRg st="8" end="8"/>
                                            </p:txEl>
                                          </p:spTgt>
                                        </p:tgtEl>
                                      </p:cBhvr>
                                      <p:to x="100000" y="90000"/>
                                    </p:animScale>
                                    <p:animScale>
                                      <p:cBhvr>
                                        <p:cTn id="168" dur="166" decel="50000">
                                          <p:stCondLst>
                                            <p:cond delay="1668"/>
                                          </p:stCondLst>
                                        </p:cTn>
                                        <p:tgtEl>
                                          <p:spTgt spid="3">
                                            <p:txEl>
                                              <p:pRg st="8" end="8"/>
                                            </p:txEl>
                                          </p:spTgt>
                                        </p:tgtEl>
                                      </p:cBhvr>
                                      <p:to x="100000" y="100000"/>
                                    </p:animScale>
                                    <p:animScale>
                                      <p:cBhvr>
                                        <p:cTn id="169" dur="26">
                                          <p:stCondLst>
                                            <p:cond delay="1808"/>
                                          </p:stCondLst>
                                        </p:cTn>
                                        <p:tgtEl>
                                          <p:spTgt spid="3">
                                            <p:txEl>
                                              <p:pRg st="8" end="8"/>
                                            </p:txEl>
                                          </p:spTgt>
                                        </p:tgtEl>
                                      </p:cBhvr>
                                      <p:to x="100000" y="95000"/>
                                    </p:animScale>
                                    <p:animScale>
                                      <p:cBhvr>
                                        <p:cTn id="170"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mut M\Desktop\glck.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31640" y="620688"/>
            <a:ext cx="6336704" cy="531574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Oval Belirtme Çizgisi 2"/>
          <p:cNvSpPr/>
          <p:nvPr/>
        </p:nvSpPr>
        <p:spPr>
          <a:xfrm>
            <a:off x="7055768" y="570531"/>
            <a:ext cx="2088232" cy="115212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Dinlediğiniz için </a:t>
            </a:r>
            <a:r>
              <a:rPr lang="tr-TR" sz="1400" dirty="0" smtClean="0"/>
              <a:t>TEŞEKKÜRLER</a:t>
            </a:r>
            <a:endParaRPr lang="tr-TR" sz="1400" dirty="0"/>
          </a:p>
        </p:txBody>
      </p:sp>
      <p:sp>
        <p:nvSpPr>
          <p:cNvPr id="4" name="3 Dikdörtgen"/>
          <p:cNvSpPr/>
          <p:nvPr/>
        </p:nvSpPr>
        <p:spPr>
          <a:xfrm>
            <a:off x="6792522" y="6488668"/>
            <a:ext cx="2351478" cy="369332"/>
          </a:xfrm>
          <a:prstGeom prst="rect">
            <a:avLst/>
          </a:prstGeom>
        </p:spPr>
        <p:txBody>
          <a:bodyPr wrap="none">
            <a:spAutoFit/>
          </a:bodyPr>
          <a:lstStyle/>
          <a:p>
            <a:r>
              <a:rPr lang="tr-TR" u="sng" dirty="0" smtClean="0">
                <a:hlinkClick r:id="rId4"/>
              </a:rPr>
              <a:t>www.</a:t>
            </a:r>
            <a:r>
              <a:rPr lang="tr-TR" u="sng" dirty="0" err="1" smtClean="0">
                <a:hlinkClick r:id="rId4"/>
              </a:rPr>
              <a:t>egitimhane</a:t>
            </a:r>
            <a:r>
              <a:rPr lang="tr-TR" u="sng" dirty="0" smtClean="0">
                <a:hlinkClick r:id="rId4"/>
              </a:rPr>
              <a:t>.com</a:t>
            </a:r>
            <a:endParaRPr lang="tr-TR" dirty="0"/>
          </a:p>
        </p:txBody>
      </p:sp>
    </p:spTree>
    <p:extLst>
      <p:ext uri="{BB962C8B-B14F-4D97-AF65-F5344CB8AC3E}">
        <p14:creationId xmlns="" xmlns:p14="http://schemas.microsoft.com/office/powerpoint/2010/main" val="1135555720"/>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132</TotalTime>
  <Words>453</Words>
  <PresentationFormat>Ekran Gösterisi (4:3)</PresentationFormat>
  <Paragraphs>36</Paragraphs>
  <Slides>7</Slides>
  <Notes>6</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Akış</vt:lpstr>
      <vt:lpstr>ÖĞRETİMDE BİRLİĞİN SAĞLANMASI </vt:lpstr>
      <vt:lpstr>Tevhid-i Tedrisat (Öğretim Birliği) Kanunu ve Medreselerin Kaldırılması (3 Mart 1924):</vt:lpstr>
      <vt:lpstr>Atatürk’ün Eğitime Olan İlgisi</vt:lpstr>
      <vt:lpstr>Tevhid-i Tedrisat (Öğretim Birliği) Kanunu </vt:lpstr>
      <vt:lpstr>Sonuçları</vt:lpstr>
      <vt:lpstr>Milli Eğitimde Gözetilecek Esaslar</vt:lpstr>
      <vt:lpstr>Slayt 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2016-12-07T16:46:31Z</dcterms:created>
  <dcterms:modified xsi:type="dcterms:W3CDTF">2016-12-23T21:39:24Z</dcterms:modified>
  <cp:category>www.sorubak.com</cp:category>
</cp:coreProperties>
</file>