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2"/>
  </p:notesMasterIdLst>
  <p:sldIdLst>
    <p:sldId id="287" r:id="rId2"/>
    <p:sldId id="29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CC"/>
    <a:srgbClr val="A800A8"/>
    <a:srgbClr val="FF33CC"/>
    <a:srgbClr val="FFFFCC"/>
    <a:srgbClr val="FF00FF"/>
    <a:srgbClr val="FF66FF"/>
    <a:srgbClr val="3333CC"/>
    <a:srgbClr val="9A69F3"/>
    <a:srgbClr val="DF0B0B"/>
    <a:srgbClr val="59FF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02918-8E03-49DD-B42F-7CE0F21418A9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53865-0FAA-4691-84E3-FD93866173E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702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53865-0FAA-4691-84E3-FD93866173E1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53865-0FAA-4691-84E3-FD93866173E1}" type="slidenum">
              <a:rPr lang="tr-TR" smtClean="0"/>
              <a:pPr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273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12.04.2017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urkceciler.com/vecize/oz_deyisler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Işıklandırılmış kırmızı sahne perdesi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42844" y="2143116"/>
            <a:ext cx="9001156" cy="769441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r>
              <a:rPr lang="tr-TR" sz="4400" dirty="0" smtClean="0">
                <a:solidFill>
                  <a:schemeClr val="bg1"/>
                </a:solidFill>
              </a:rPr>
              <a:t>       Umarım beğenirsiniz</a:t>
            </a:r>
          </a:p>
        </p:txBody>
      </p:sp>
    </p:spTree>
  </p:cSld>
  <p:clrMapOvr>
    <a:masterClrMapping/>
  </p:clrMapOvr>
  <p:transition spd="slow">
    <p:randomBar/>
    <p:sndAc>
      <p:stSnd>
        <p:snd r:embed="rId3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6082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tx1"/>
                </a:solidFill>
              </a:rPr>
              <a:t>Koşula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smtClean="0"/>
              <a:t>(</a:t>
            </a:r>
            <a:r>
              <a:rPr lang="tr-TR" dirty="0" smtClean="0">
                <a:solidFill>
                  <a:srgbClr val="FFC000"/>
                </a:solidFill>
              </a:rPr>
              <a:t>ş</a:t>
            </a:r>
            <a:r>
              <a:rPr lang="en-GB" dirty="0" err="1" smtClean="0">
                <a:solidFill>
                  <a:srgbClr val="FFC000"/>
                </a:solidFill>
              </a:rPr>
              <a:t>arta</a:t>
            </a:r>
            <a:r>
              <a:rPr lang="en-GB" dirty="0" smtClean="0"/>
              <a:t>) </a:t>
            </a:r>
            <a:r>
              <a:rPr lang="en-GB" dirty="0" err="1" smtClean="0">
                <a:solidFill>
                  <a:schemeClr val="tx1"/>
                </a:solidFill>
              </a:rPr>
              <a:t>Bağlılık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en-GB" dirty="0" smtClean="0"/>
              <a:t>(</a:t>
            </a:r>
            <a:r>
              <a:rPr lang="en-GB" dirty="0" err="1" smtClean="0">
                <a:solidFill>
                  <a:schemeClr val="accent2">
                    <a:lumMod val="50000"/>
                  </a:schemeClr>
                </a:solidFill>
              </a:rPr>
              <a:t>örnekler</a:t>
            </a:r>
            <a:r>
              <a:rPr lang="en-GB" dirty="0" smtClean="0"/>
              <a:t>)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571472" y="2214554"/>
            <a:ext cx="8143932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66FF"/>
                </a:solidFill>
              </a:rPr>
              <a:t>Sanatçı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yapıtında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toplumu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anlatırsa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ölümsüzleşir</a:t>
            </a:r>
            <a:r>
              <a:rPr lang="tr-TR" sz="2600" b="1" dirty="0" smtClean="0">
                <a:solidFill>
                  <a:srgbClr val="FF66FF"/>
                </a:solidFill>
              </a:rPr>
              <a:t>.</a:t>
            </a:r>
            <a:r>
              <a:rPr lang="en-GB" sz="2600" b="1" dirty="0" smtClean="0">
                <a:solidFill>
                  <a:srgbClr val="FF66FF"/>
                </a:solidFill>
              </a:rPr>
              <a:t/>
            </a:r>
            <a:br>
              <a:rPr lang="en-GB" sz="2600" b="1" dirty="0" smtClean="0">
                <a:solidFill>
                  <a:srgbClr val="FF66FF"/>
                </a:solidFill>
              </a:rPr>
            </a:br>
            <a:endParaRPr lang="tr-TR" sz="2600" b="1" dirty="0" smtClean="0">
              <a:solidFill>
                <a:srgbClr val="FF66FF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66FF"/>
                </a:solidFill>
              </a:rPr>
              <a:t>Akşam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baban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gelsin</a:t>
            </a:r>
            <a:r>
              <a:rPr lang="tr-TR" sz="2600" b="1" dirty="0" smtClean="0">
                <a:solidFill>
                  <a:srgbClr val="FF66FF"/>
                </a:solidFill>
              </a:rPr>
              <a:t>, </a:t>
            </a:r>
            <a:r>
              <a:rPr lang="en-GB" sz="2600" b="1" dirty="0" err="1" smtClean="0">
                <a:solidFill>
                  <a:srgbClr val="FF66FF"/>
                </a:solidFill>
              </a:rPr>
              <a:t>alışverişe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çıkarız</a:t>
            </a:r>
            <a:r>
              <a:rPr lang="en-GB" sz="2600" b="1" dirty="0" smtClean="0">
                <a:solidFill>
                  <a:srgbClr val="FF66FF"/>
                </a:solidFill>
              </a:rPr>
              <a:t>.</a:t>
            </a:r>
            <a:br>
              <a:rPr lang="en-GB" sz="2600" b="1" dirty="0" smtClean="0">
                <a:solidFill>
                  <a:srgbClr val="FF66FF"/>
                </a:solidFill>
              </a:rPr>
            </a:br>
            <a:endParaRPr lang="tr-TR" sz="2600" b="1" dirty="0" smtClean="0">
              <a:solidFill>
                <a:srgbClr val="FF66FF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66FF"/>
                </a:solidFill>
              </a:rPr>
              <a:t>Müzik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dinleyebilirsin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ama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sesini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fazla</a:t>
            </a:r>
            <a:r>
              <a:rPr lang="en-GB" sz="2600" b="1" dirty="0" smtClean="0">
                <a:solidFill>
                  <a:srgbClr val="FF66FF"/>
                </a:solidFill>
              </a:rPr>
              <a:t> </a:t>
            </a:r>
            <a:r>
              <a:rPr lang="tr-TR" sz="2600" b="1" dirty="0" smtClean="0">
                <a:solidFill>
                  <a:srgbClr val="FF66FF"/>
                </a:solidFill>
              </a:rPr>
              <a:t>       </a:t>
            </a: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tr-TR" sz="2600" b="1" dirty="0" smtClean="0">
                <a:solidFill>
                  <a:srgbClr val="FF66FF"/>
                </a:solidFill>
              </a:rPr>
              <a:t> </a:t>
            </a:r>
            <a:r>
              <a:rPr lang="en-GB" sz="2600" b="1" dirty="0" err="1" smtClean="0">
                <a:solidFill>
                  <a:srgbClr val="FF66FF"/>
                </a:solidFill>
              </a:rPr>
              <a:t>açmayacaksın</a:t>
            </a:r>
            <a:r>
              <a:rPr lang="en-GB" sz="2600" b="1" dirty="0" smtClean="0">
                <a:solidFill>
                  <a:srgbClr val="FF66FF"/>
                </a:solidFill>
              </a:rPr>
              <a:t>.</a:t>
            </a:r>
            <a:r>
              <a:rPr lang="en-GB" sz="2600" b="1" dirty="0" smtClean="0"/>
              <a:t/>
            </a:r>
            <a:br>
              <a:rPr lang="en-GB" sz="2600" b="1" dirty="0" smtClean="0"/>
            </a:br>
            <a:endParaRPr lang="en-GB" sz="2600" b="1" dirty="0" smtClean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7106" name="Picture 2" descr="türkçe slayt arka res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500034" y="714356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>
                <a:solidFill>
                  <a:schemeClr val="bg1"/>
                </a:solidFill>
              </a:rPr>
              <a:t>Sebep</a:t>
            </a:r>
            <a:r>
              <a:rPr lang="tr-TR" sz="3600" dirty="0" smtClean="0">
                <a:solidFill>
                  <a:schemeClr val="bg1"/>
                </a:solidFill>
              </a:rPr>
              <a:t> </a:t>
            </a:r>
            <a:r>
              <a:rPr lang="en-GB" sz="3600" dirty="0" smtClean="0">
                <a:solidFill>
                  <a:schemeClr val="bg1"/>
                </a:solidFill>
              </a:rPr>
              <a:t>-</a:t>
            </a:r>
            <a:r>
              <a:rPr lang="tr-TR" sz="3600" dirty="0" smtClean="0">
                <a:solidFill>
                  <a:schemeClr val="bg1"/>
                </a:solidFill>
              </a:rPr>
              <a:t> </a:t>
            </a:r>
            <a:r>
              <a:rPr lang="en-GB" sz="3600" dirty="0" err="1" smtClean="0">
                <a:solidFill>
                  <a:schemeClr val="bg1"/>
                </a:solidFill>
              </a:rPr>
              <a:t>Sonuç</a:t>
            </a:r>
            <a:r>
              <a:rPr lang="en-GB" sz="3600" dirty="0" smtClean="0">
                <a:solidFill>
                  <a:schemeClr val="bg1"/>
                </a:solidFill>
              </a:rPr>
              <a:t> (</a:t>
            </a:r>
            <a:r>
              <a:rPr lang="en-GB" sz="3600" dirty="0" err="1" smtClean="0">
                <a:solidFill>
                  <a:schemeClr val="bg1"/>
                </a:solidFill>
              </a:rPr>
              <a:t>neden</a:t>
            </a:r>
            <a:r>
              <a:rPr lang="tr-TR" sz="3600" dirty="0" smtClean="0">
                <a:solidFill>
                  <a:schemeClr val="bg1"/>
                </a:solidFill>
              </a:rPr>
              <a:t> </a:t>
            </a:r>
            <a:r>
              <a:rPr lang="en-GB" sz="3600" dirty="0" smtClean="0">
                <a:solidFill>
                  <a:schemeClr val="bg1"/>
                </a:solidFill>
              </a:rPr>
              <a:t>-</a:t>
            </a:r>
            <a:r>
              <a:rPr lang="tr-TR" sz="3600" dirty="0" smtClean="0">
                <a:solidFill>
                  <a:schemeClr val="bg1"/>
                </a:solidFill>
              </a:rPr>
              <a:t> </a:t>
            </a:r>
            <a:r>
              <a:rPr lang="en-GB" sz="3600" dirty="0" err="1" smtClean="0">
                <a:solidFill>
                  <a:schemeClr val="bg1"/>
                </a:solidFill>
              </a:rPr>
              <a:t>sonuç</a:t>
            </a:r>
            <a:r>
              <a:rPr lang="en-GB" sz="3600" dirty="0" smtClean="0">
                <a:solidFill>
                  <a:schemeClr val="bg1"/>
                </a:solidFill>
              </a:rPr>
              <a:t>) </a:t>
            </a:r>
            <a:r>
              <a:rPr lang="en-GB" sz="3600" dirty="0" err="1" smtClean="0">
                <a:solidFill>
                  <a:schemeClr val="bg1"/>
                </a:solidFill>
              </a:rPr>
              <a:t>İlişkisi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85786" y="2643182"/>
            <a:ext cx="7715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b="1" dirty="0" smtClean="0">
                <a:solidFill>
                  <a:schemeClr val="bg1"/>
                </a:solidFill>
              </a:rPr>
              <a:t>Bu tip </a:t>
            </a:r>
            <a:r>
              <a:rPr lang="en-GB" sz="2800" b="1" dirty="0" err="1" smtClean="0">
                <a:solidFill>
                  <a:schemeClr val="bg1"/>
                </a:solidFill>
              </a:rPr>
              <a:t>yargıları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bulmak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için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yükleme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smtClean="0"/>
              <a:t>“</a:t>
            </a:r>
            <a:r>
              <a:rPr lang="en-GB" sz="2800" b="1" dirty="0" err="1" smtClean="0"/>
              <a:t>niçin</a:t>
            </a:r>
            <a:r>
              <a:rPr lang="en-GB" sz="2800" b="1" dirty="0" smtClean="0"/>
              <a:t>” </a:t>
            </a:r>
            <a:r>
              <a:rPr lang="en-GB" sz="2800" b="1" dirty="0" err="1" smtClean="0">
                <a:solidFill>
                  <a:schemeClr val="bg1"/>
                </a:solidFill>
              </a:rPr>
              <a:t>sorusu</a:t>
            </a:r>
            <a:r>
              <a:rPr lang="en-GB" sz="2800" b="1" dirty="0" smtClean="0">
                <a:solidFill>
                  <a:schemeClr val="bg1"/>
                </a:solidFill>
              </a:rPr>
              <a:t> </a:t>
            </a:r>
            <a:r>
              <a:rPr lang="en-GB" sz="2800" b="1" dirty="0" err="1" smtClean="0">
                <a:solidFill>
                  <a:schemeClr val="bg1"/>
                </a:solidFill>
              </a:rPr>
              <a:t>sorulabilir</a:t>
            </a:r>
            <a:r>
              <a:rPr lang="en-GB" sz="2800" b="1" dirty="0" smtClean="0">
                <a:solidFill>
                  <a:schemeClr val="bg1"/>
                </a:solidFill>
              </a:rPr>
              <a:t>. </a:t>
            </a: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b="1" dirty="0" smtClean="0"/>
              <a:t>          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0178" name="Picture 2" descr="türkçe slayt arka res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000100" y="714356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/>
              <a:t>Sebep</a:t>
            </a:r>
            <a:r>
              <a:rPr lang="tr-TR" sz="3600" dirty="0" smtClean="0"/>
              <a:t> </a:t>
            </a:r>
            <a:r>
              <a:rPr lang="en-GB" sz="3600" dirty="0" smtClean="0"/>
              <a:t>-</a:t>
            </a:r>
            <a:r>
              <a:rPr lang="tr-TR" sz="3600" dirty="0" smtClean="0"/>
              <a:t> </a:t>
            </a:r>
            <a:r>
              <a:rPr lang="en-GB" sz="3600" dirty="0" err="1" smtClean="0"/>
              <a:t>Sonuç</a:t>
            </a:r>
            <a:r>
              <a:rPr lang="en-GB" sz="3600" dirty="0" smtClean="0"/>
              <a:t> (</a:t>
            </a:r>
            <a:r>
              <a:rPr lang="en-GB" sz="3600" dirty="0" err="1" smtClean="0"/>
              <a:t>neden</a:t>
            </a:r>
            <a:r>
              <a:rPr lang="tr-TR" sz="3600" dirty="0" smtClean="0"/>
              <a:t> </a:t>
            </a:r>
            <a:r>
              <a:rPr lang="en-GB" sz="3600" dirty="0" smtClean="0"/>
              <a:t>-</a:t>
            </a:r>
            <a:r>
              <a:rPr lang="tr-TR" sz="3600" dirty="0" smtClean="0"/>
              <a:t> </a:t>
            </a:r>
            <a:r>
              <a:rPr lang="en-GB" sz="3600" dirty="0" err="1" smtClean="0"/>
              <a:t>sonuç</a:t>
            </a:r>
            <a:r>
              <a:rPr lang="en-GB" sz="3600" dirty="0" smtClean="0"/>
              <a:t>) </a:t>
            </a:r>
            <a:r>
              <a:rPr lang="en-GB" sz="3600" dirty="0" err="1" smtClean="0"/>
              <a:t>İlişkisi</a:t>
            </a:r>
            <a:r>
              <a:rPr lang="en-GB" sz="3600" dirty="0" smtClean="0"/>
              <a:t> (</a:t>
            </a:r>
            <a:r>
              <a:rPr lang="en-GB" sz="3600" dirty="0" err="1" smtClean="0">
                <a:solidFill>
                  <a:srgbClr val="0000FF"/>
                </a:solidFill>
              </a:rPr>
              <a:t>örnekler</a:t>
            </a:r>
            <a:r>
              <a:rPr lang="en-GB" sz="3600" dirty="0" smtClean="0">
                <a:solidFill>
                  <a:srgbClr val="0000FF"/>
                </a:solidFill>
              </a:rPr>
              <a:t>)</a:t>
            </a:r>
            <a:r>
              <a:rPr lang="ar-SA" sz="3600" dirty="0" smtClean="0">
                <a:solidFill>
                  <a:srgbClr val="0000FF"/>
                </a:solidFill>
                <a:cs typeface="Arial" charset="0"/>
              </a:rPr>
              <a:t>‏</a:t>
            </a:r>
            <a:endParaRPr lang="tr-TR" sz="3600" dirty="0">
              <a:solidFill>
                <a:srgbClr val="0000FF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857224" y="2714620"/>
            <a:ext cx="7643866" cy="2568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9900"/>
                </a:solidFill>
              </a:rPr>
              <a:t>Sınavda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heyecanlandığı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için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bazı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soruları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yapamadı</a:t>
            </a:r>
            <a:r>
              <a:rPr lang="en-GB" sz="2600" b="1" dirty="0" smtClean="0">
                <a:solidFill>
                  <a:srgbClr val="009900"/>
                </a:solidFill>
              </a:rPr>
              <a:t>.</a:t>
            </a:r>
            <a:br>
              <a:rPr lang="en-GB" sz="2600" b="1" dirty="0" smtClean="0">
                <a:solidFill>
                  <a:srgbClr val="009900"/>
                </a:solidFill>
              </a:rPr>
            </a:br>
            <a:endParaRPr lang="tr-TR" sz="2600" b="1" dirty="0" smtClean="0">
              <a:solidFill>
                <a:srgbClr val="009900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9900"/>
                </a:solidFill>
              </a:rPr>
              <a:t>Bakımsızlıktan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ev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harabeye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dönmüştü</a:t>
            </a:r>
            <a:r>
              <a:rPr lang="en-GB" sz="2600" b="1" dirty="0" smtClean="0">
                <a:solidFill>
                  <a:srgbClr val="009900"/>
                </a:solidFill>
              </a:rPr>
              <a:t>.</a:t>
            </a:r>
            <a:br>
              <a:rPr lang="en-GB" sz="2600" b="1" dirty="0" smtClean="0">
                <a:solidFill>
                  <a:srgbClr val="009900"/>
                </a:solidFill>
              </a:rPr>
            </a:br>
            <a:endParaRPr lang="tr-TR" sz="2600" b="1" dirty="0" smtClean="0">
              <a:solidFill>
                <a:srgbClr val="009900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9900"/>
                </a:solidFill>
              </a:rPr>
              <a:t>Matbaanın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bulunmasıyla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okuma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yazma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oranı</a:t>
            </a:r>
            <a:r>
              <a:rPr lang="en-GB" sz="2600" b="1" dirty="0" smtClean="0">
                <a:solidFill>
                  <a:srgbClr val="009900"/>
                </a:solidFill>
              </a:rPr>
              <a:t> </a:t>
            </a:r>
            <a:r>
              <a:rPr lang="en-GB" sz="2600" b="1" dirty="0" err="1" smtClean="0">
                <a:solidFill>
                  <a:srgbClr val="009900"/>
                </a:solidFill>
              </a:rPr>
              <a:t>arttı</a:t>
            </a:r>
            <a:r>
              <a:rPr lang="en-GB" sz="2600" b="1" dirty="0" smtClean="0">
                <a:solidFill>
                  <a:srgbClr val="009900"/>
                </a:solidFill>
              </a:rPr>
              <a:t>.</a:t>
            </a:r>
            <a:r>
              <a:rPr lang="en-GB" b="1" dirty="0" smtClean="0"/>
              <a:t/>
            </a:r>
            <a:br>
              <a:rPr lang="en-GB" b="1" dirty="0" smtClean="0"/>
            </a:br>
            <a:endParaRPr lang="en-GB" b="1" dirty="0" smtClean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9154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 b="92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14348" y="714356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>
                <a:solidFill>
                  <a:srgbClr val="00FF00"/>
                </a:solidFill>
              </a:rPr>
              <a:t>Amaç</a:t>
            </a:r>
            <a:r>
              <a:rPr lang="tr-TR" sz="3600" dirty="0" smtClean="0">
                <a:solidFill>
                  <a:srgbClr val="00FF00"/>
                </a:solidFill>
              </a:rPr>
              <a:t> </a:t>
            </a:r>
            <a:r>
              <a:rPr lang="en-GB" sz="3600" dirty="0" smtClean="0">
                <a:solidFill>
                  <a:srgbClr val="00FF00"/>
                </a:solidFill>
              </a:rPr>
              <a:t>-</a:t>
            </a:r>
            <a:r>
              <a:rPr lang="tr-TR" sz="3600" dirty="0" smtClean="0">
                <a:solidFill>
                  <a:srgbClr val="00FF00"/>
                </a:solidFill>
              </a:rPr>
              <a:t> </a:t>
            </a:r>
            <a:r>
              <a:rPr lang="en-GB" sz="3600" dirty="0" err="1" smtClean="0">
                <a:solidFill>
                  <a:srgbClr val="00FF00"/>
                </a:solidFill>
              </a:rPr>
              <a:t>Sonuç</a:t>
            </a:r>
            <a:r>
              <a:rPr lang="en-GB" sz="3600" dirty="0" smtClean="0">
                <a:solidFill>
                  <a:srgbClr val="00FF00"/>
                </a:solidFill>
              </a:rPr>
              <a:t> </a:t>
            </a:r>
            <a:r>
              <a:rPr lang="en-GB" sz="3600" dirty="0" err="1" smtClean="0">
                <a:solidFill>
                  <a:srgbClr val="00FF00"/>
                </a:solidFill>
              </a:rPr>
              <a:t>İlişkisi</a:t>
            </a:r>
            <a:r>
              <a:rPr lang="en-GB" sz="3600" dirty="0" smtClean="0">
                <a:solidFill>
                  <a:srgbClr val="00FF00"/>
                </a:solidFill>
              </a:rPr>
              <a:t> </a:t>
            </a:r>
            <a:endParaRPr lang="tr-TR" sz="3600" dirty="0">
              <a:solidFill>
                <a:srgbClr val="00FF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642910" y="2143116"/>
            <a:ext cx="72866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7030A0"/>
                </a:solidFill>
              </a:rPr>
              <a:t>Öznenin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işi</a:t>
            </a:r>
            <a:r>
              <a:rPr lang="en-GB" sz="2600" b="1" dirty="0" smtClean="0">
                <a:solidFill>
                  <a:srgbClr val="7030A0"/>
                </a:solidFill>
              </a:rPr>
              <a:t>, </a:t>
            </a:r>
            <a:r>
              <a:rPr lang="en-GB" sz="2600" b="1" dirty="0" err="1" smtClean="0">
                <a:solidFill>
                  <a:srgbClr val="7030A0"/>
                </a:solidFill>
              </a:rPr>
              <a:t>hareketi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gerçekleştirme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amacı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ve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sonucu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cümle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içinde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verilir</a:t>
            </a:r>
            <a:r>
              <a:rPr lang="en-GB" sz="2600" b="1" dirty="0" smtClean="0">
                <a:solidFill>
                  <a:srgbClr val="7030A0"/>
                </a:solidFill>
              </a:rPr>
              <a:t>. 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smtClean="0">
                <a:solidFill>
                  <a:srgbClr val="7030A0"/>
                </a:solidFill>
              </a:rPr>
              <a:t>Bu </a:t>
            </a:r>
            <a:r>
              <a:rPr lang="en-GB" sz="2600" b="1" dirty="0" err="1" smtClean="0">
                <a:solidFill>
                  <a:srgbClr val="7030A0"/>
                </a:solidFill>
              </a:rPr>
              <a:t>tür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cümlelerde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için</a:t>
            </a:r>
            <a:r>
              <a:rPr lang="en-GB" sz="2600" b="1" dirty="0" smtClean="0">
                <a:solidFill>
                  <a:srgbClr val="7030A0"/>
                </a:solidFill>
              </a:rPr>
              <a:t>,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diye,üzere</a:t>
            </a:r>
            <a:r>
              <a:rPr lang="en-GB" sz="2600" b="1" dirty="0" smtClean="0">
                <a:solidFill>
                  <a:srgbClr val="7030A0"/>
                </a:solidFill>
              </a:rPr>
              <a:t>,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dolayı</a:t>
            </a:r>
            <a:r>
              <a:rPr lang="en-GB" sz="2600" b="1" dirty="0" smtClean="0">
                <a:solidFill>
                  <a:srgbClr val="7030A0"/>
                </a:solidFill>
              </a:rPr>
              <a:t>,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ötürü</a:t>
            </a:r>
            <a:r>
              <a:rPr lang="en-GB" sz="2600" b="1" dirty="0" smtClean="0">
                <a:solidFill>
                  <a:srgbClr val="7030A0"/>
                </a:solidFill>
              </a:rPr>
              <a:t>,</a:t>
            </a:r>
            <a:r>
              <a:rPr lang="tr-TR" sz="2600" b="1" dirty="0" smtClean="0">
                <a:solidFill>
                  <a:srgbClr val="7030A0"/>
                </a:solidFill>
              </a:rPr>
              <a:t> maksadıyla ifadeleri sıkça </a:t>
            </a:r>
            <a:r>
              <a:rPr lang="en-GB" sz="2600" b="1" dirty="0" err="1" smtClean="0">
                <a:solidFill>
                  <a:srgbClr val="7030A0"/>
                </a:solidFill>
              </a:rPr>
              <a:t>geçer</a:t>
            </a:r>
            <a:r>
              <a:rPr lang="en-GB" sz="2600" b="1" dirty="0" smtClean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857224" y="4214818"/>
            <a:ext cx="72866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smtClean="0">
                <a:solidFill>
                  <a:srgbClr val="7030A0"/>
                </a:solidFill>
              </a:rPr>
              <a:t>Bu </a:t>
            </a:r>
            <a:r>
              <a:rPr lang="en-GB" sz="2600" b="1" dirty="0" err="1" smtClean="0">
                <a:solidFill>
                  <a:srgbClr val="7030A0"/>
                </a:solidFill>
              </a:rPr>
              <a:t>ifadelerden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bazıları</a:t>
            </a:r>
            <a:r>
              <a:rPr lang="en-GB" sz="2600" b="1" dirty="0" smtClean="0">
                <a:solidFill>
                  <a:srgbClr val="7030A0"/>
                </a:solidFill>
              </a:rPr>
              <a:t> "</a:t>
            </a:r>
            <a:r>
              <a:rPr lang="en-GB" sz="2600" b="1" dirty="0" err="1" smtClean="0">
                <a:solidFill>
                  <a:srgbClr val="7030A0"/>
                </a:solidFill>
              </a:rPr>
              <a:t>sebep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smtClean="0">
                <a:solidFill>
                  <a:srgbClr val="7030A0"/>
                </a:solidFill>
              </a:rPr>
              <a:t>-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sonuç</a:t>
            </a:r>
            <a:r>
              <a:rPr lang="en-GB" sz="2600" b="1" dirty="0" smtClean="0">
                <a:solidFill>
                  <a:srgbClr val="7030A0"/>
                </a:solidFill>
              </a:rPr>
              <a:t>" </a:t>
            </a:r>
            <a:r>
              <a:rPr lang="en-GB" sz="2600" b="1" dirty="0" err="1" smtClean="0">
                <a:solidFill>
                  <a:srgbClr val="7030A0"/>
                </a:solidFill>
              </a:rPr>
              <a:t>bildiren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cümlelerde</a:t>
            </a:r>
            <a:r>
              <a:rPr lang="en-GB" sz="2600" b="1" dirty="0" smtClean="0">
                <a:solidFill>
                  <a:srgbClr val="7030A0"/>
                </a:solidFill>
              </a:rPr>
              <a:t> de </a:t>
            </a:r>
            <a:r>
              <a:rPr lang="en-GB" sz="2600" b="1" dirty="0" err="1" smtClean="0">
                <a:solidFill>
                  <a:srgbClr val="7030A0"/>
                </a:solidFill>
              </a:rPr>
              <a:t>geçebilir</a:t>
            </a:r>
            <a:r>
              <a:rPr lang="en-GB" sz="2600" b="1" dirty="0" smtClean="0">
                <a:solidFill>
                  <a:srgbClr val="7030A0"/>
                </a:solidFill>
              </a:rPr>
              <a:t>.</a:t>
            </a:r>
            <a:r>
              <a:rPr lang="tr-TR" sz="2600" b="1" dirty="0" smtClean="0">
                <a:solidFill>
                  <a:srgbClr val="7030A0"/>
                </a:solidFill>
              </a:rPr>
              <a:t>  </a:t>
            </a:r>
            <a:r>
              <a:rPr lang="en-GB" sz="2600" b="1" dirty="0" err="1" smtClean="0">
                <a:solidFill>
                  <a:srgbClr val="7030A0"/>
                </a:solidFill>
              </a:rPr>
              <a:t>Amaç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smtClean="0">
                <a:solidFill>
                  <a:srgbClr val="7030A0"/>
                </a:solidFill>
              </a:rPr>
              <a:t>-</a:t>
            </a:r>
            <a:r>
              <a:rPr lang="en-GB" sz="2600" b="1" dirty="0" err="1" smtClean="0">
                <a:solidFill>
                  <a:srgbClr val="7030A0"/>
                </a:solidFill>
              </a:rPr>
              <a:t>sonuç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cümlelerinde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smtClean="0"/>
              <a:t>"</a:t>
            </a:r>
            <a:r>
              <a:rPr lang="en-GB" sz="2600" b="1" dirty="0" err="1" smtClean="0"/>
              <a:t>hangi</a:t>
            </a:r>
            <a:r>
              <a:rPr lang="en-GB" sz="2600" b="1" dirty="0" smtClean="0"/>
              <a:t> </a:t>
            </a:r>
            <a:r>
              <a:rPr lang="en-GB" sz="2600" b="1" dirty="0" err="1" smtClean="0"/>
              <a:t>amaçla</a:t>
            </a:r>
            <a:r>
              <a:rPr lang="en-GB" sz="2600" b="1" dirty="0" smtClean="0"/>
              <a:t>,</a:t>
            </a:r>
            <a:r>
              <a:rPr lang="tr-TR" sz="2600" b="1" dirty="0" smtClean="0"/>
              <a:t> </a:t>
            </a:r>
            <a:r>
              <a:rPr lang="en-GB" sz="2600" b="1" dirty="0" err="1" smtClean="0"/>
              <a:t>hangi</a:t>
            </a:r>
            <a:r>
              <a:rPr lang="en-GB" sz="2600" b="1" dirty="0" smtClean="0"/>
              <a:t> </a:t>
            </a:r>
            <a:r>
              <a:rPr lang="en-GB" sz="2600" b="1" dirty="0" err="1" smtClean="0"/>
              <a:t>maksatla</a:t>
            </a:r>
            <a:r>
              <a:rPr lang="tr-TR" sz="2600" b="1" dirty="0" smtClean="0"/>
              <a:t>’’ </a:t>
            </a:r>
            <a:r>
              <a:rPr lang="tr-TR" sz="2600" b="1" dirty="0" smtClean="0">
                <a:solidFill>
                  <a:srgbClr val="7030A0"/>
                </a:solidFill>
              </a:rPr>
              <a:t>anlamları bulunabilir.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tr-TR" sz="2600" b="1" dirty="0" smtClean="0">
                <a:solidFill>
                  <a:srgbClr val="7030A0"/>
                </a:solidFill>
              </a:rPr>
              <a:t> </a:t>
            </a:r>
            <a:endParaRPr lang="en-GB" sz="2600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8130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642910" y="428604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571472" y="571480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/>
              <a:t>Amaç</a:t>
            </a:r>
            <a:r>
              <a:rPr lang="tr-TR" sz="3600" dirty="0" smtClean="0"/>
              <a:t> </a:t>
            </a:r>
            <a:r>
              <a:rPr lang="en-GB" sz="3600" dirty="0" smtClean="0"/>
              <a:t>-</a:t>
            </a:r>
            <a:r>
              <a:rPr lang="tr-TR" sz="3600" dirty="0" smtClean="0"/>
              <a:t> </a:t>
            </a:r>
            <a:r>
              <a:rPr lang="en-GB" sz="3600" dirty="0" err="1" smtClean="0"/>
              <a:t>Sonuç</a:t>
            </a:r>
            <a:r>
              <a:rPr lang="en-GB" sz="3600" dirty="0" smtClean="0"/>
              <a:t> </a:t>
            </a:r>
            <a:r>
              <a:rPr lang="en-GB" sz="3600" dirty="0" err="1" smtClean="0"/>
              <a:t>İlişkisi</a:t>
            </a:r>
            <a:r>
              <a:rPr lang="en-GB" sz="3600" dirty="0" smtClean="0"/>
              <a:t> (</a:t>
            </a:r>
            <a:r>
              <a:rPr lang="en-GB" sz="3600" dirty="0" err="1" smtClean="0">
                <a:solidFill>
                  <a:srgbClr val="99CCFF"/>
                </a:solidFill>
              </a:rPr>
              <a:t>örnekler</a:t>
            </a:r>
            <a:r>
              <a:rPr lang="tr-TR" sz="3600" dirty="0" smtClean="0"/>
              <a:t>)</a:t>
            </a:r>
            <a:endParaRPr lang="tr-TR" sz="36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500034" y="2000240"/>
            <a:ext cx="7858180" cy="299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C000"/>
                </a:solidFill>
              </a:rPr>
              <a:t>Borçlarından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kurtulmak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için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evini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satmış</a:t>
            </a:r>
            <a:r>
              <a:rPr lang="en-GB" sz="2600" b="1" dirty="0" smtClean="0">
                <a:solidFill>
                  <a:srgbClr val="FFC000"/>
                </a:solidFill>
              </a:rPr>
              <a:t>.</a:t>
            </a:r>
            <a:br>
              <a:rPr lang="en-GB" sz="2600" b="1" dirty="0" smtClean="0">
                <a:solidFill>
                  <a:srgbClr val="FFC000"/>
                </a:solidFill>
              </a:rPr>
            </a:br>
            <a:endParaRPr lang="tr-TR" sz="2600" b="1" dirty="0" smtClean="0">
              <a:solidFill>
                <a:srgbClr val="FFC000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C000"/>
                </a:solidFill>
              </a:rPr>
              <a:t>Ailesini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görmeye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Almanya’ya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gitmiş</a:t>
            </a:r>
            <a:r>
              <a:rPr lang="en-GB" sz="2600" b="1" dirty="0" smtClean="0">
                <a:solidFill>
                  <a:srgbClr val="FFC000"/>
                </a:solidFill>
              </a:rPr>
              <a:t>. </a:t>
            </a:r>
            <a:br>
              <a:rPr lang="en-GB" sz="2600" b="1" dirty="0" smtClean="0">
                <a:solidFill>
                  <a:srgbClr val="FFC000"/>
                </a:solidFill>
              </a:rPr>
            </a:br>
            <a:endParaRPr lang="tr-TR" sz="2600" b="1" dirty="0" smtClean="0">
              <a:solidFill>
                <a:srgbClr val="FFC000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C000"/>
                </a:solidFill>
              </a:rPr>
              <a:t>Başbakan</a:t>
            </a:r>
            <a:r>
              <a:rPr lang="en-GB" sz="2600" b="1" dirty="0" smtClean="0">
                <a:solidFill>
                  <a:srgbClr val="FFC000"/>
                </a:solidFill>
              </a:rPr>
              <a:t>, </a:t>
            </a:r>
            <a:r>
              <a:rPr lang="en-GB" sz="2600" b="1" dirty="0" err="1" smtClean="0">
                <a:solidFill>
                  <a:srgbClr val="FFC000"/>
                </a:solidFill>
              </a:rPr>
              <a:t>ticari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anlaşmalar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yapmak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üzere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yurtdışına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çıkıyor</a:t>
            </a:r>
            <a:r>
              <a:rPr lang="en-GB" sz="2600" b="1" dirty="0" smtClean="0">
                <a:solidFill>
                  <a:srgbClr val="FFC000"/>
                </a:solidFill>
              </a:rPr>
              <a:t>.</a:t>
            </a:r>
            <a:br>
              <a:rPr lang="en-GB" sz="2600" b="1" dirty="0" smtClean="0">
                <a:solidFill>
                  <a:srgbClr val="FFC000"/>
                </a:solidFill>
              </a:rPr>
            </a:br>
            <a:endParaRPr lang="tr-TR" sz="2600" b="1" dirty="0" smtClean="0">
              <a:solidFill>
                <a:srgbClr val="FFC000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smtClean="0">
                <a:solidFill>
                  <a:srgbClr val="FFC000"/>
                </a:solidFill>
              </a:rPr>
              <a:t>Bu</a:t>
            </a:r>
            <a:r>
              <a:rPr lang="tr-TR" sz="2600" b="1" dirty="0" smtClean="0">
                <a:solidFill>
                  <a:srgbClr val="FFC000"/>
                </a:solidFill>
              </a:rPr>
              <a:t>, </a:t>
            </a:r>
            <a:r>
              <a:rPr lang="en-GB" sz="2600" b="1" dirty="0" err="1" smtClean="0">
                <a:solidFill>
                  <a:srgbClr val="FFC000"/>
                </a:solidFill>
              </a:rPr>
              <a:t>bizi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birbirimize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düşürmek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maksadıyla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söylenmiş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bir</a:t>
            </a:r>
            <a:r>
              <a:rPr lang="en-GB" sz="2600" b="1" dirty="0" smtClean="0">
                <a:solidFill>
                  <a:srgbClr val="FFC000"/>
                </a:solidFill>
              </a:rPr>
              <a:t> </a:t>
            </a:r>
            <a:r>
              <a:rPr lang="en-GB" sz="2600" b="1" dirty="0" err="1" smtClean="0">
                <a:solidFill>
                  <a:srgbClr val="FFC000"/>
                </a:solidFill>
              </a:rPr>
              <a:t>sözdür</a:t>
            </a:r>
            <a:r>
              <a:rPr lang="en-GB" sz="2600" b="1" dirty="0" smtClean="0">
                <a:solidFill>
                  <a:srgbClr val="FFC000"/>
                </a:solidFill>
              </a:rPr>
              <a:t>.</a:t>
            </a:r>
            <a:endParaRPr lang="tr-TR" sz="2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02" name="Picture 2" descr="resim arka plan eğit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928662" y="0"/>
            <a:ext cx="7358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solidFill>
                  <a:srgbClr val="FFFF99"/>
                </a:solidFill>
              </a:rPr>
              <a:t>DOĞRUDAN ANLATIMLI CÜMLELER </a:t>
            </a:r>
            <a:endParaRPr lang="tr-TR" sz="3600" dirty="0">
              <a:solidFill>
                <a:srgbClr val="FFFF99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642910" y="1643050"/>
            <a:ext cx="800105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990099"/>
                </a:solidFill>
              </a:rPr>
              <a:t>Herhangi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bir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konuda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bir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kişinin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görüş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ve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düşünceleri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hiçbir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değişikliğe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uğratılmadan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verilir</a:t>
            </a:r>
            <a:r>
              <a:rPr lang="en-GB" sz="2600" b="1" dirty="0" smtClean="0">
                <a:solidFill>
                  <a:srgbClr val="990099"/>
                </a:solidFill>
              </a:rPr>
              <a:t>.</a:t>
            </a:r>
            <a:r>
              <a:rPr lang="tr-TR" sz="2600" b="1" dirty="0" smtClean="0">
                <a:solidFill>
                  <a:srgbClr val="990099"/>
                </a:solidFill>
              </a:rPr>
              <a:t>  </a:t>
            </a:r>
            <a:r>
              <a:rPr lang="en-GB" sz="2600" b="1" dirty="0" smtClean="0">
                <a:solidFill>
                  <a:srgbClr val="990099"/>
                </a:solidFill>
              </a:rPr>
              <a:t>Bu </a:t>
            </a:r>
            <a:r>
              <a:rPr lang="en-GB" sz="2600" b="1" dirty="0" err="1" smtClean="0">
                <a:solidFill>
                  <a:srgbClr val="990099"/>
                </a:solidFill>
              </a:rPr>
              <a:t>cümle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genellikle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tırnak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içinde</a:t>
            </a:r>
            <a:r>
              <a:rPr lang="en-GB" sz="2600" b="1" dirty="0" smtClean="0">
                <a:solidFill>
                  <a:srgbClr val="990099"/>
                </a:solidFill>
              </a:rPr>
              <a:t> </a:t>
            </a:r>
            <a:r>
              <a:rPr lang="en-GB" sz="2600" b="1" dirty="0" err="1" smtClean="0">
                <a:solidFill>
                  <a:srgbClr val="990099"/>
                </a:solidFill>
              </a:rPr>
              <a:t>gösterilir</a:t>
            </a:r>
            <a:r>
              <a:rPr lang="en-GB" sz="2600" b="1" dirty="0" smtClean="0">
                <a:solidFill>
                  <a:srgbClr val="990099"/>
                </a:solidFill>
              </a:rPr>
              <a:t>.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2226" name="AutoShape 2" descr="resim arka plan eğiti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2228" name="AutoShape 4" descr="resim arka plan eğiti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2230" name="AutoShape 6" descr="resim arka plan eğiti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2232" name="AutoShape 8" descr="resim arka plan eğitim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2234" name="Picture 10" descr="resim arka plan eğit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1000100" y="500042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1" name="10 Dikdörtgen"/>
          <p:cNvSpPr/>
          <p:nvPr/>
        </p:nvSpPr>
        <p:spPr>
          <a:xfrm>
            <a:off x="714348" y="642918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DOĞRUDAN ANLATIMLI CÜMLELER</a:t>
            </a:r>
            <a:r>
              <a:rPr lang="tr-TR" sz="3600" dirty="0" smtClean="0"/>
              <a:t> </a:t>
            </a:r>
            <a:r>
              <a:rPr lang="en-GB" sz="3600" dirty="0" smtClean="0"/>
              <a:t>(</a:t>
            </a:r>
            <a:r>
              <a:rPr lang="en-GB" sz="3600" dirty="0" err="1" smtClean="0">
                <a:solidFill>
                  <a:srgbClr val="3366FF"/>
                </a:solidFill>
              </a:rPr>
              <a:t>örnek</a:t>
            </a:r>
            <a:r>
              <a:rPr lang="tr-TR" sz="3600" dirty="0" err="1" smtClean="0">
                <a:solidFill>
                  <a:srgbClr val="3366FF"/>
                </a:solidFill>
              </a:rPr>
              <a:t>ler</a:t>
            </a:r>
            <a:r>
              <a:rPr lang="en-GB" sz="3600" dirty="0" smtClean="0"/>
              <a:t>)</a:t>
            </a:r>
            <a:r>
              <a:rPr lang="ar-SA" sz="3600" dirty="0" smtClean="0">
                <a:cs typeface="Arial" charset="0"/>
              </a:rPr>
              <a:t>‏</a:t>
            </a:r>
            <a:endParaRPr lang="tr-TR" sz="3600" dirty="0"/>
          </a:p>
        </p:txBody>
      </p:sp>
      <p:sp>
        <p:nvSpPr>
          <p:cNvPr id="12" name="11 Dikdörtgen"/>
          <p:cNvSpPr/>
          <p:nvPr/>
        </p:nvSpPr>
        <p:spPr>
          <a:xfrm>
            <a:off x="714348" y="2690336"/>
            <a:ext cx="764386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smtClean="0">
                <a:solidFill>
                  <a:srgbClr val="7B3DAF"/>
                </a:solidFill>
              </a:rPr>
              <a:t>Bu </a:t>
            </a:r>
            <a:r>
              <a:rPr lang="en-GB" sz="2600" b="1" dirty="0" err="1" smtClean="0">
                <a:solidFill>
                  <a:srgbClr val="7B3DAF"/>
                </a:solidFill>
              </a:rPr>
              <a:t>konuda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atalarımız</a:t>
            </a:r>
            <a:r>
              <a:rPr lang="en-GB" sz="2600" b="1" dirty="0" smtClean="0">
                <a:solidFill>
                  <a:srgbClr val="7B3DAF"/>
                </a:solidFill>
              </a:rPr>
              <a:t>: “</a:t>
            </a:r>
            <a:r>
              <a:rPr lang="en-GB" sz="2600" b="1" dirty="0" err="1" smtClean="0">
                <a:solidFill>
                  <a:srgbClr val="7B3DAF"/>
                </a:solidFill>
              </a:rPr>
              <a:t>Cesurun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bakışı</a:t>
            </a:r>
            <a:r>
              <a:rPr lang="en-GB" sz="2600" b="1" dirty="0" smtClean="0">
                <a:solidFill>
                  <a:srgbClr val="7B3DAF"/>
                </a:solidFill>
              </a:rPr>
              <a:t>, </a:t>
            </a:r>
            <a:r>
              <a:rPr lang="en-GB" sz="2600" b="1" dirty="0" err="1" smtClean="0">
                <a:solidFill>
                  <a:srgbClr val="7B3DAF"/>
                </a:solidFill>
              </a:rPr>
              <a:t>korkağın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kılıcından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keskindir</a:t>
            </a:r>
            <a:r>
              <a:rPr lang="en-GB" sz="2600" b="1" dirty="0" smtClean="0">
                <a:solidFill>
                  <a:srgbClr val="7B3DAF"/>
                </a:solidFill>
              </a:rPr>
              <a:t>.” der.</a:t>
            </a:r>
            <a:br>
              <a:rPr lang="en-GB" sz="2600" b="1" dirty="0" smtClean="0">
                <a:solidFill>
                  <a:srgbClr val="7B3DAF"/>
                </a:solidFill>
              </a:rPr>
            </a:br>
            <a:endParaRPr lang="tr-TR" sz="2600" b="1" dirty="0" smtClean="0">
              <a:solidFill>
                <a:srgbClr val="7B3DAF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7B3DAF"/>
                </a:solidFill>
              </a:rPr>
              <a:t>Descartes’in</a:t>
            </a:r>
            <a:r>
              <a:rPr lang="en-GB" sz="2600" b="1" dirty="0" smtClean="0">
                <a:solidFill>
                  <a:srgbClr val="7B3DAF"/>
                </a:solidFill>
              </a:rPr>
              <a:t>: “</a:t>
            </a:r>
            <a:r>
              <a:rPr lang="en-GB" sz="2600" b="1" dirty="0" err="1" smtClean="0">
                <a:solidFill>
                  <a:srgbClr val="7B3DAF"/>
                </a:solidFill>
              </a:rPr>
              <a:t>Düşünüyorum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öyleyse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varım</a:t>
            </a:r>
            <a:r>
              <a:rPr lang="en-GB" sz="2600" b="1" dirty="0" smtClean="0">
                <a:solidFill>
                  <a:srgbClr val="7B3DAF"/>
                </a:solidFill>
              </a:rPr>
              <a:t>.”</a:t>
            </a:r>
            <a:r>
              <a:rPr lang="tr-TR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sözü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çok</a:t>
            </a:r>
            <a:r>
              <a:rPr lang="en-GB" sz="2600" b="1" dirty="0" smtClean="0">
                <a:solidFill>
                  <a:srgbClr val="7B3DAF"/>
                </a:solidFill>
              </a:rPr>
              <a:t> </a:t>
            </a:r>
            <a:r>
              <a:rPr lang="en-GB" sz="2600" b="1" dirty="0" err="1" smtClean="0">
                <a:solidFill>
                  <a:srgbClr val="7B3DAF"/>
                </a:solidFill>
              </a:rPr>
              <a:t>ünlüdür</a:t>
            </a:r>
            <a:r>
              <a:rPr lang="en-GB" sz="2600" b="1" dirty="0" smtClean="0">
                <a:solidFill>
                  <a:srgbClr val="7B3DAF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3250" name="Picture 2" descr="türkçe slayt arka res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928662" y="714356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chemeClr val="bg1"/>
                </a:solidFill>
              </a:rPr>
              <a:t>DOLAYLI ANLATIMLI CÜMLELER 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28662" y="1928802"/>
            <a:ext cx="685804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FF00"/>
                </a:solidFill>
              </a:rPr>
              <a:t>Bir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kişinin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sözünün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söylendiği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biçimde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değil</a:t>
            </a:r>
            <a:r>
              <a:rPr lang="en-GB" sz="2600" b="1" dirty="0" smtClean="0">
                <a:solidFill>
                  <a:srgbClr val="FFFF00"/>
                </a:solidFill>
              </a:rPr>
              <a:t> de,</a:t>
            </a:r>
            <a:r>
              <a:rPr lang="tr-TR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bazı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değişiklikler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yapılarak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aktarıldığı</a:t>
            </a:r>
            <a:r>
              <a:rPr lang="en-GB" sz="2600" b="1" dirty="0" smtClean="0">
                <a:solidFill>
                  <a:srgbClr val="FFFF00"/>
                </a:solidFill>
              </a:rPr>
              <a:t> </a:t>
            </a:r>
            <a:r>
              <a:rPr lang="en-GB" sz="2600" b="1" dirty="0" err="1" smtClean="0">
                <a:solidFill>
                  <a:srgbClr val="FFFF00"/>
                </a:solidFill>
              </a:rPr>
              <a:t>cümlelerdir</a:t>
            </a:r>
            <a:r>
              <a:rPr lang="en-GB" sz="2600" b="1" dirty="0" smtClean="0">
                <a:solidFill>
                  <a:srgbClr val="FFFF00"/>
                </a:solidFill>
              </a:rPr>
              <a:t>.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4274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816" y="0"/>
            <a:ext cx="9429816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00034" y="928670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DOLAYLI ANLATIMLI CÜMLELER (</a:t>
            </a:r>
            <a:r>
              <a:rPr lang="en-GB" sz="3600" dirty="0" err="1" smtClean="0">
                <a:solidFill>
                  <a:schemeClr val="accent6"/>
                </a:solidFill>
              </a:rPr>
              <a:t>örnek</a:t>
            </a:r>
            <a:r>
              <a:rPr lang="tr-TR" sz="3600" dirty="0" err="1" smtClean="0">
                <a:solidFill>
                  <a:schemeClr val="accent6"/>
                </a:solidFill>
              </a:rPr>
              <a:t>ler</a:t>
            </a:r>
            <a:r>
              <a:rPr lang="en-GB" sz="3600" dirty="0" smtClean="0"/>
              <a:t>)</a:t>
            </a:r>
            <a:r>
              <a:rPr lang="ar-SA" sz="3600" dirty="0" smtClean="0">
                <a:cs typeface="Arial" charset="0"/>
              </a:rPr>
              <a:t>‏</a:t>
            </a:r>
            <a:endParaRPr lang="tr-TR" sz="3600" dirty="0"/>
          </a:p>
        </p:txBody>
      </p:sp>
      <p:sp>
        <p:nvSpPr>
          <p:cNvPr id="6" name="5 Dikdörtgen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714348" y="2413338"/>
            <a:ext cx="614365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FFCCCC"/>
                </a:solidFill>
              </a:rPr>
              <a:t>Onunla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bir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daha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konuşmayacağını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söyledi</a:t>
            </a:r>
            <a:r>
              <a:rPr lang="en-GB" sz="2600" b="1" dirty="0" smtClean="0">
                <a:solidFill>
                  <a:srgbClr val="FFCCCC"/>
                </a:solidFill>
              </a:rPr>
              <a:t>.</a:t>
            </a:r>
            <a:br>
              <a:rPr lang="en-GB" sz="2600" b="1" dirty="0" smtClean="0">
                <a:solidFill>
                  <a:srgbClr val="FFCCCC"/>
                </a:solidFill>
              </a:rPr>
            </a:br>
            <a:endParaRPr lang="tr-TR" sz="2600" b="1" dirty="0" smtClean="0">
              <a:solidFill>
                <a:srgbClr val="FFCCCC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smtClean="0">
                <a:solidFill>
                  <a:srgbClr val="FFCCCC"/>
                </a:solidFill>
              </a:rPr>
              <a:t>Bernard Shaw, </a:t>
            </a:r>
            <a:r>
              <a:rPr lang="en-GB" sz="2600" b="1" dirty="0" err="1" smtClean="0">
                <a:solidFill>
                  <a:srgbClr val="FFCCCC"/>
                </a:solidFill>
              </a:rPr>
              <a:t>düşünmenin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ruhun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kendisiyle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konuşması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olduğunu</a:t>
            </a:r>
            <a:r>
              <a:rPr lang="en-GB" sz="2600" b="1" dirty="0" smtClean="0">
                <a:solidFill>
                  <a:srgbClr val="FFCCCC"/>
                </a:solidFill>
              </a:rPr>
              <a:t> </a:t>
            </a:r>
            <a:r>
              <a:rPr lang="en-GB" sz="2600" b="1" dirty="0" err="1" smtClean="0">
                <a:solidFill>
                  <a:srgbClr val="FFCCCC"/>
                </a:solidFill>
              </a:rPr>
              <a:t>söylerdi</a:t>
            </a:r>
            <a:r>
              <a:rPr lang="en-GB" sz="2600" b="1" dirty="0" smtClean="0">
                <a:solidFill>
                  <a:srgbClr val="FFCCCC"/>
                </a:solidFill>
              </a:rPr>
              <a:t>.</a:t>
            </a:r>
            <a:r>
              <a:rPr lang="en-GB" b="1" dirty="0" smtClean="0"/>
              <a:t/>
            </a:r>
            <a:br>
              <a:rPr lang="en-GB" b="1" dirty="0" smtClean="0"/>
            </a:br>
            <a:endParaRPr lang="en-GB" b="1" dirty="0" smtClean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türkçe slayt arka res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285728"/>
            <a:ext cx="8786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FFFF00"/>
                </a:solidFill>
              </a:rPr>
              <a:t>ÜSLUP VE İÇERİK (KONU)</a:t>
            </a:r>
            <a:r>
              <a:rPr lang="tr-TR" sz="3600" dirty="0" smtClean="0">
                <a:solidFill>
                  <a:srgbClr val="FFFF00"/>
                </a:solidFill>
              </a:rPr>
              <a:t> </a:t>
            </a:r>
            <a:r>
              <a:rPr lang="en-GB" sz="3600" dirty="0" smtClean="0">
                <a:solidFill>
                  <a:srgbClr val="FFFF00"/>
                </a:solidFill>
              </a:rPr>
              <a:t>CÜMLESİ</a:t>
            </a:r>
            <a:endParaRPr lang="tr-TR" sz="3600" dirty="0">
              <a:solidFill>
                <a:srgbClr val="FFFF00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8596" y="1643050"/>
            <a:ext cx="77867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Yazarın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yapıtında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neyi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anlattığı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konuya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(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içerik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)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girer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. Bu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konuyu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işlerken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kullandığı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sözcükler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ve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cümleler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de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üsluba</a:t>
            </a:r>
            <a:r>
              <a:rPr lang="en-GB" sz="26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bg2">
                    <a:lumMod val="90000"/>
                  </a:schemeClr>
                </a:solidFill>
              </a:rPr>
              <a:t>girer</a:t>
            </a:r>
            <a:r>
              <a:rPr lang="tr-TR" sz="2600" b="1" dirty="0" smtClean="0">
                <a:solidFill>
                  <a:schemeClr val="bg2">
                    <a:lumMod val="90000"/>
                  </a:schemeClr>
                </a:solidFill>
              </a:rPr>
              <a:t>.</a:t>
            </a:r>
            <a:endParaRPr lang="en-GB" sz="2600" b="1" dirty="0" smtClean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4452" y="0"/>
            <a:ext cx="9328452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500034" y="357166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</a:rPr>
              <a:t>CÜMLEDE ANLAM</a:t>
            </a:r>
            <a:endParaRPr lang="tr-TR" sz="2400" b="1" dirty="0">
              <a:solidFill>
                <a:srgbClr val="FF00FF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2910" y="714356"/>
            <a:ext cx="850109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FFCC"/>
                </a:solidFill>
              </a:rPr>
              <a:t>-Öznel anlatım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-Nesnel anlatım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-Koşula</a:t>
            </a:r>
            <a:r>
              <a:rPr lang="tr-TR" dirty="0" smtClean="0"/>
              <a:t> (</a:t>
            </a:r>
            <a:r>
              <a:rPr lang="tr-TR" dirty="0" smtClean="0">
                <a:solidFill>
                  <a:srgbClr val="FFFFCC"/>
                </a:solidFill>
              </a:rPr>
              <a:t>şarta</a:t>
            </a:r>
            <a:r>
              <a:rPr lang="tr-TR" dirty="0" smtClean="0"/>
              <a:t>) </a:t>
            </a:r>
            <a:r>
              <a:rPr lang="tr-TR" dirty="0" smtClean="0">
                <a:solidFill>
                  <a:srgbClr val="FFFFCC"/>
                </a:solidFill>
              </a:rPr>
              <a:t>bağlılık 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-Sebep-sonuç</a:t>
            </a:r>
            <a:r>
              <a:rPr lang="tr-TR" dirty="0" smtClean="0"/>
              <a:t>(</a:t>
            </a:r>
            <a:r>
              <a:rPr lang="tr-TR" dirty="0" smtClean="0">
                <a:solidFill>
                  <a:srgbClr val="FFFFCC"/>
                </a:solidFill>
              </a:rPr>
              <a:t>neden-sonuç</a:t>
            </a:r>
            <a:r>
              <a:rPr lang="tr-TR" dirty="0" smtClean="0"/>
              <a:t>)</a:t>
            </a:r>
          </a:p>
          <a:p>
            <a:pPr>
              <a:buFontTx/>
              <a:buChar char="-"/>
            </a:pPr>
            <a:r>
              <a:rPr lang="tr-TR" dirty="0" smtClean="0">
                <a:solidFill>
                  <a:srgbClr val="FFFFCC"/>
                </a:solidFill>
              </a:rPr>
              <a:t>Amaç</a:t>
            </a:r>
            <a:r>
              <a:rPr lang="tr-TR" dirty="0" smtClean="0"/>
              <a:t>-</a:t>
            </a:r>
            <a:r>
              <a:rPr lang="tr-TR" dirty="0" smtClean="0">
                <a:solidFill>
                  <a:srgbClr val="FFFFCC"/>
                </a:solidFill>
              </a:rPr>
              <a:t> sonuç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-Doğrudan anlatım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-Dolaylı anlatım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</a:t>
            </a:r>
            <a:r>
              <a:rPr lang="tr-TR" dirty="0" err="1" smtClean="0">
                <a:solidFill>
                  <a:srgbClr val="FFFFCC"/>
                </a:solidFill>
              </a:rPr>
              <a:t>Üslüp</a:t>
            </a:r>
            <a:r>
              <a:rPr lang="tr-TR" dirty="0" smtClean="0">
                <a:solidFill>
                  <a:srgbClr val="FFFFCC"/>
                </a:solidFill>
              </a:rPr>
              <a:t> ve içerik </a:t>
            </a:r>
            <a:r>
              <a:rPr lang="tr-TR" dirty="0" smtClean="0"/>
              <a:t>(</a:t>
            </a:r>
            <a:r>
              <a:rPr lang="tr-TR" dirty="0" smtClean="0">
                <a:solidFill>
                  <a:srgbClr val="FFFFCC"/>
                </a:solidFill>
              </a:rPr>
              <a:t>konu</a:t>
            </a:r>
            <a:r>
              <a:rPr lang="tr-TR" dirty="0" smtClean="0"/>
              <a:t>)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-Aşamalı durumu bildiren 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-Kinayeli anlatım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-Atasözü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-Özdeyiş </a:t>
            </a:r>
            <a:r>
              <a:rPr lang="tr-TR" dirty="0" smtClean="0"/>
              <a:t>(</a:t>
            </a:r>
            <a:r>
              <a:rPr lang="tr-TR" dirty="0" err="1" smtClean="0">
                <a:solidFill>
                  <a:srgbClr val="FFFFCC"/>
                </a:solidFill>
              </a:rPr>
              <a:t>vezice</a:t>
            </a:r>
            <a:r>
              <a:rPr lang="tr-TR" dirty="0" smtClean="0"/>
              <a:t>)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-Deyimler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-Tanımlama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-Ön yargı peşin</a:t>
            </a:r>
            <a:r>
              <a:rPr lang="tr-TR" dirty="0" smtClean="0"/>
              <a:t> (</a:t>
            </a:r>
            <a:r>
              <a:rPr lang="tr-TR" dirty="0" smtClean="0">
                <a:solidFill>
                  <a:srgbClr val="FFFFCC"/>
                </a:solidFill>
              </a:rPr>
              <a:t>hüküm</a:t>
            </a:r>
            <a:r>
              <a:rPr lang="tr-TR" dirty="0" smtClean="0"/>
              <a:t>)</a:t>
            </a:r>
          </a:p>
          <a:p>
            <a:pPr>
              <a:buFontTx/>
              <a:buChar char="-"/>
            </a:pPr>
            <a:r>
              <a:rPr lang="tr-TR" dirty="0" smtClean="0">
                <a:solidFill>
                  <a:srgbClr val="FFFFCC"/>
                </a:solidFill>
              </a:rPr>
              <a:t>Öneri </a:t>
            </a:r>
            <a:r>
              <a:rPr lang="tr-TR" dirty="0" smtClean="0"/>
              <a:t>(</a:t>
            </a:r>
            <a:r>
              <a:rPr lang="tr-TR" dirty="0" smtClean="0">
                <a:solidFill>
                  <a:srgbClr val="FFFFCC"/>
                </a:solidFill>
              </a:rPr>
              <a:t>tavsiye</a:t>
            </a:r>
            <a:r>
              <a:rPr lang="tr-TR" dirty="0" smtClean="0"/>
              <a:t>)</a:t>
            </a:r>
            <a:endParaRPr lang="tr-TR" dirty="0" smtClean="0">
              <a:solidFill>
                <a:srgbClr val="FFFFCC"/>
              </a:solidFill>
            </a:endParaRPr>
          </a:p>
          <a:p>
            <a:r>
              <a:rPr lang="tr-TR" dirty="0" smtClean="0">
                <a:solidFill>
                  <a:srgbClr val="FFFFCC"/>
                </a:solidFill>
              </a:rPr>
              <a:t>-Varsayım</a:t>
            </a:r>
          </a:p>
          <a:p>
            <a:r>
              <a:rPr lang="tr-TR" dirty="0" smtClean="0">
                <a:solidFill>
                  <a:srgbClr val="FFFFCC"/>
                </a:solidFill>
              </a:rPr>
              <a:t>-Karşılaştırma</a:t>
            </a:r>
          </a:p>
          <a:p>
            <a:pPr>
              <a:buClr>
                <a:srgbClr val="006666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tr-TR" dirty="0" smtClean="0">
                <a:solidFill>
                  <a:srgbClr val="FFFFCC"/>
                </a:solidFill>
              </a:rPr>
              <a:t>-</a:t>
            </a:r>
            <a:r>
              <a:rPr lang="en-GB" dirty="0" smtClean="0">
                <a:solidFill>
                  <a:srgbClr val="FFFFCC"/>
                </a:solidFill>
              </a:rPr>
              <a:t>D</a:t>
            </a:r>
            <a:r>
              <a:rPr lang="tr-TR" dirty="0" err="1" smtClean="0">
                <a:solidFill>
                  <a:srgbClr val="FFFFCC"/>
                </a:solidFill>
              </a:rPr>
              <a:t>iğer</a:t>
            </a:r>
            <a:r>
              <a:rPr lang="en-GB" dirty="0" smtClean="0">
                <a:solidFill>
                  <a:srgbClr val="FFFFCC"/>
                </a:solidFill>
              </a:rPr>
              <a:t> </a:t>
            </a:r>
            <a:r>
              <a:rPr lang="tr-TR" dirty="0" smtClean="0">
                <a:solidFill>
                  <a:srgbClr val="FFFFCC"/>
                </a:solidFill>
              </a:rPr>
              <a:t>anlam ilgileri içeren yargılar</a:t>
            </a:r>
            <a:r>
              <a:rPr lang="en-GB" dirty="0" smtClean="0">
                <a:solidFill>
                  <a:srgbClr val="FFFFCC"/>
                </a:solidFill>
              </a:rPr>
              <a:t>(</a:t>
            </a:r>
            <a:r>
              <a:rPr lang="en-GB" dirty="0" err="1" smtClean="0">
                <a:solidFill>
                  <a:srgbClr val="FFFFCC"/>
                </a:solidFill>
              </a:rPr>
              <a:t>İstek</a:t>
            </a:r>
            <a:r>
              <a:rPr lang="en-GB" dirty="0" smtClean="0">
                <a:solidFill>
                  <a:srgbClr val="FFFFCC"/>
                </a:solidFill>
              </a:rPr>
              <a:t>,</a:t>
            </a:r>
            <a:r>
              <a:rPr lang="tr-TR" dirty="0" smtClean="0">
                <a:solidFill>
                  <a:srgbClr val="FFFFCC"/>
                </a:solidFill>
              </a:rPr>
              <a:t>K</a:t>
            </a:r>
            <a:r>
              <a:rPr lang="en-GB" dirty="0" err="1" smtClean="0">
                <a:solidFill>
                  <a:srgbClr val="FFFFCC"/>
                </a:solidFill>
              </a:rPr>
              <a:t>arşılıklıYapma,Beğenme</a:t>
            </a:r>
            <a:r>
              <a:rPr lang="tr-TR" dirty="0" smtClean="0">
                <a:solidFill>
                  <a:srgbClr val="FFFFCC"/>
                </a:solidFill>
              </a:rPr>
              <a:t> vb.)</a:t>
            </a:r>
          </a:p>
          <a:p>
            <a:pPr>
              <a:buClr>
                <a:srgbClr val="006666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tr-TR" dirty="0" smtClean="0">
                <a:solidFill>
                  <a:srgbClr val="FFFFCC"/>
                </a:solidFill>
              </a:rPr>
              <a:t>-Yorum</a:t>
            </a:r>
          </a:p>
          <a:p>
            <a:pPr>
              <a:buClr>
                <a:srgbClr val="006666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tr-TR" dirty="0" smtClean="0">
                <a:solidFill>
                  <a:srgbClr val="FFFFCC"/>
                </a:solidFill>
              </a:rPr>
              <a:t>-Değerlendirme</a:t>
            </a:r>
            <a:endParaRPr lang="tr-TR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strips/>
    <p:sndAc>
      <p:stSnd>
        <p:snd r:embed="rId2" name="voltag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</a:t>
            </a:r>
            <a:endParaRPr lang="tr-TR" dirty="0"/>
          </a:p>
        </p:txBody>
      </p:sp>
      <p:pic>
        <p:nvPicPr>
          <p:cNvPr id="30722" name="Picture 2" descr="türkçe slayt arka resim eğit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FFFF99"/>
                </a:solidFill>
              </a:rPr>
              <a:t>ÜSLUP VE İÇERİK (KONU)</a:t>
            </a:r>
            <a:r>
              <a:rPr lang="tr-TR" sz="3600" dirty="0" smtClean="0">
                <a:solidFill>
                  <a:srgbClr val="FFFF99"/>
                </a:solidFill>
              </a:rPr>
              <a:t> </a:t>
            </a:r>
            <a:r>
              <a:rPr lang="en-GB" sz="3600" dirty="0" smtClean="0">
                <a:solidFill>
                  <a:srgbClr val="FFFF99"/>
                </a:solidFill>
              </a:rPr>
              <a:t>CÜMLESİ </a:t>
            </a:r>
            <a:r>
              <a:rPr lang="en-GB" sz="3600" dirty="0" smtClean="0"/>
              <a:t>(</a:t>
            </a:r>
            <a:r>
              <a:rPr lang="en-GB" sz="3600" dirty="0" err="1" smtClean="0">
                <a:solidFill>
                  <a:srgbClr val="FFFF00"/>
                </a:solidFill>
              </a:rPr>
              <a:t>örnek</a:t>
            </a:r>
            <a:r>
              <a:rPr lang="tr-TR" sz="3600" dirty="0" err="1" smtClean="0">
                <a:solidFill>
                  <a:srgbClr val="FFFF00"/>
                </a:solidFill>
              </a:rPr>
              <a:t>ler</a:t>
            </a:r>
            <a:r>
              <a:rPr lang="en-GB" sz="3600" dirty="0" smtClean="0"/>
              <a:t>)</a:t>
            </a:r>
            <a:r>
              <a:rPr lang="ar-SA" sz="3600" dirty="0" smtClean="0">
                <a:cs typeface="Arial" charset="0"/>
              </a:rPr>
              <a:t>‏</a:t>
            </a:r>
            <a:endParaRPr lang="tr-TR" sz="3600" dirty="0"/>
          </a:p>
        </p:txBody>
      </p:sp>
      <p:sp>
        <p:nvSpPr>
          <p:cNvPr id="6" name="5 Dikdörtgen"/>
          <p:cNvSpPr/>
          <p:nvPr/>
        </p:nvSpPr>
        <p:spPr>
          <a:xfrm>
            <a:off x="0" y="1571612"/>
            <a:ext cx="9144000" cy="2149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6666"/>
                </a:solidFill>
              </a:rPr>
              <a:t>Yazar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yapıtında</a:t>
            </a:r>
            <a:r>
              <a:rPr lang="en-GB" sz="2600" b="1" dirty="0" smtClean="0">
                <a:solidFill>
                  <a:srgbClr val="006666"/>
                </a:solidFill>
              </a:rPr>
              <a:t> 1.</a:t>
            </a:r>
            <a:r>
              <a:rPr lang="tr-TR" sz="2600" b="1" dirty="0" smtClean="0">
                <a:solidFill>
                  <a:srgbClr val="006666"/>
                </a:solidFill>
              </a:rPr>
              <a:t>  Dünya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Savaşı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yıllarındaki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insanların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çektiği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acıları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gözler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önüne</a:t>
            </a:r>
            <a:r>
              <a:rPr lang="en-GB" sz="2600" b="1" dirty="0" smtClean="0">
                <a:solidFill>
                  <a:srgbClr val="006666"/>
                </a:solidFill>
              </a:rPr>
              <a:t> serer</a:t>
            </a:r>
            <a:r>
              <a:rPr lang="en-GB" sz="2600" b="1" dirty="0" smtClean="0">
                <a:solidFill>
                  <a:srgbClr val="00FF00"/>
                </a:solidFill>
              </a:rPr>
              <a:t>.</a:t>
            </a:r>
            <a:r>
              <a:rPr lang="tr-TR" sz="2600" b="1" dirty="0" smtClean="0">
                <a:solidFill>
                  <a:srgbClr val="00FF00"/>
                </a:solidFill>
              </a:rPr>
              <a:t>  </a:t>
            </a:r>
            <a:r>
              <a:rPr lang="tr-TR" sz="2600" b="1" dirty="0" smtClean="0"/>
              <a:t>(</a:t>
            </a:r>
            <a:r>
              <a:rPr lang="en-GB" sz="2600" b="1" dirty="0" err="1" smtClean="0">
                <a:solidFill>
                  <a:srgbClr val="FF0000"/>
                </a:solidFill>
              </a:rPr>
              <a:t>Konu</a:t>
            </a:r>
            <a:r>
              <a:rPr lang="en-GB" sz="2600" b="1" dirty="0" smtClean="0">
                <a:solidFill>
                  <a:srgbClr val="FF0000"/>
                </a:solidFill>
              </a:rPr>
              <a:t>)</a:t>
            </a:r>
            <a:r>
              <a:rPr lang="en-GB" sz="2600" b="1" dirty="0" smtClean="0"/>
              <a:t/>
            </a:r>
            <a:br>
              <a:rPr lang="en-GB" sz="2600" b="1" dirty="0" smtClean="0"/>
            </a:br>
            <a:endParaRPr lang="tr-TR" sz="2600" b="1" dirty="0" smtClean="0"/>
          </a:p>
          <a:p>
            <a:pPr>
              <a:lnSpc>
                <a:spcPct val="9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6666"/>
                </a:solidFill>
              </a:rPr>
              <a:t>Betimlemelerde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sıfatlara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sıkça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yer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veren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sanatçı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cümleleri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uzun</a:t>
            </a:r>
            <a:r>
              <a:rPr lang="en-GB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err="1" smtClean="0">
                <a:solidFill>
                  <a:srgbClr val="006666"/>
                </a:solidFill>
              </a:rPr>
              <a:t>tutmuştur</a:t>
            </a:r>
            <a:r>
              <a:rPr lang="en-GB" sz="2600" b="1" dirty="0" smtClean="0">
                <a:solidFill>
                  <a:srgbClr val="006666"/>
                </a:solidFill>
              </a:rPr>
              <a:t>. </a:t>
            </a:r>
            <a:r>
              <a:rPr lang="tr-TR" sz="2600" b="1" dirty="0" smtClean="0">
                <a:solidFill>
                  <a:srgbClr val="006666"/>
                </a:solidFill>
              </a:rPr>
              <a:t> </a:t>
            </a:r>
            <a:r>
              <a:rPr lang="en-GB" sz="2600" b="1" dirty="0" smtClean="0">
                <a:solidFill>
                  <a:srgbClr val="002060"/>
                </a:solidFill>
              </a:rPr>
              <a:t>(</a:t>
            </a:r>
            <a:r>
              <a:rPr lang="en-GB" sz="2600" b="1" dirty="0" err="1" smtClean="0">
                <a:solidFill>
                  <a:srgbClr val="002060"/>
                </a:solidFill>
              </a:rPr>
              <a:t>Üslup</a:t>
            </a:r>
            <a:r>
              <a:rPr lang="en-GB" sz="2600" b="1" dirty="0" smtClean="0"/>
              <a:t>)</a:t>
            </a:r>
            <a:r>
              <a:rPr lang="en-GB" b="1" dirty="0" smtClean="0"/>
              <a:t/>
            </a:r>
            <a:br>
              <a:rPr lang="en-GB" b="1" dirty="0" smtClean="0"/>
            </a:br>
            <a:endParaRPr lang="en-GB" b="1" dirty="0" smtClean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1746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500042"/>
            <a:ext cx="9687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/>
              <a:t> </a:t>
            </a:r>
            <a:r>
              <a:rPr lang="en-GB" sz="3600" dirty="0" smtClean="0"/>
              <a:t>AŞAMALI DURUM BİLDİREN CÜMLELER </a:t>
            </a:r>
            <a:endParaRPr lang="tr-TR" sz="3600" dirty="0"/>
          </a:p>
        </p:txBody>
      </p:sp>
      <p:sp>
        <p:nvSpPr>
          <p:cNvPr id="6" name="5 Dikdörtgen"/>
          <p:cNvSpPr/>
          <p:nvPr/>
        </p:nvSpPr>
        <p:spPr>
          <a:xfrm>
            <a:off x="642910" y="1857364"/>
            <a:ext cx="792961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7863F7"/>
                </a:solidFill>
              </a:rPr>
              <a:t>Bir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olayın</a:t>
            </a:r>
            <a:r>
              <a:rPr lang="en-GB" sz="2600" b="1" dirty="0" smtClean="0">
                <a:solidFill>
                  <a:srgbClr val="7863F7"/>
                </a:solidFill>
              </a:rPr>
              <a:t>, </a:t>
            </a:r>
            <a:r>
              <a:rPr lang="en-GB" sz="2600" b="1" dirty="0" err="1" smtClean="0">
                <a:solidFill>
                  <a:srgbClr val="7863F7"/>
                </a:solidFill>
              </a:rPr>
              <a:t>durumun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olumlu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ya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da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olumsuz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yönde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giderek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değiştiğini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anlatan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cümlelerdir</a:t>
            </a:r>
            <a:r>
              <a:rPr lang="en-GB" sz="2600" b="1" dirty="0" smtClean="0">
                <a:solidFill>
                  <a:srgbClr val="7863F7"/>
                </a:solidFill>
              </a:rPr>
              <a:t>.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endParaRPr lang="tr-TR" dirty="0"/>
          </a:p>
        </p:txBody>
      </p:sp>
      <p:pic>
        <p:nvPicPr>
          <p:cNvPr id="32770" name="Picture 2" descr="Artigos de papelaria da escola isolado sobre o branco com copyspace  Modelos lexicai"/>
          <p:cNvPicPr>
            <a:picLocks noChangeAspect="1" noChangeArrowheads="1"/>
          </p:cNvPicPr>
          <p:nvPr/>
        </p:nvPicPr>
        <p:blipFill>
          <a:blip r:embed="rId3" cstate="print"/>
          <a:srcRect l="2747" t="8425" r="35726" b="28001"/>
          <a:stretch>
            <a:fillRect/>
          </a:stretch>
        </p:blipFill>
        <p:spPr bwMode="auto">
          <a:xfrm>
            <a:off x="0" y="81616"/>
            <a:ext cx="9144000" cy="677638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71435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7863F7"/>
                </a:solidFill>
              </a:rPr>
              <a:t>AŞAMALI DURUM BİLDİREN CÜMLELER </a:t>
            </a:r>
            <a:r>
              <a:rPr lang="en-GB" sz="3600" dirty="0" smtClean="0"/>
              <a:t>(</a:t>
            </a:r>
            <a:r>
              <a:rPr lang="en-GB" sz="3600" dirty="0" err="1" smtClean="0">
                <a:solidFill>
                  <a:srgbClr val="0070C0"/>
                </a:solidFill>
              </a:rPr>
              <a:t>örnek</a:t>
            </a:r>
            <a:r>
              <a:rPr lang="tr-TR" sz="3600" dirty="0" err="1" smtClean="0">
                <a:solidFill>
                  <a:srgbClr val="0070C0"/>
                </a:solidFill>
              </a:rPr>
              <a:t>ler</a:t>
            </a:r>
            <a:r>
              <a:rPr lang="en-GB" sz="3600" dirty="0" smtClean="0"/>
              <a:t>)</a:t>
            </a:r>
            <a:r>
              <a:rPr lang="ar-SA" dirty="0" smtClean="0">
                <a:cs typeface="Arial" charset="0"/>
              </a:rPr>
              <a:t>‏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0" y="3286124"/>
            <a:ext cx="91440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00CC"/>
                </a:solidFill>
              </a:rPr>
              <a:t>Kadın</a:t>
            </a:r>
            <a:r>
              <a:rPr lang="en-GB" sz="2600" b="1" dirty="0" smtClean="0">
                <a:solidFill>
                  <a:srgbClr val="0000CC"/>
                </a:solidFill>
              </a:rPr>
              <a:t>, her </a:t>
            </a:r>
            <a:r>
              <a:rPr lang="en-GB" sz="2600" b="1" dirty="0" err="1" smtClean="0">
                <a:solidFill>
                  <a:srgbClr val="0000CC"/>
                </a:solidFill>
              </a:rPr>
              <a:t>geçen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gün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biraz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daha</a:t>
            </a:r>
            <a:r>
              <a:rPr lang="en-GB" sz="2600" b="1" dirty="0" smtClean="0">
                <a:solidFill>
                  <a:srgbClr val="0000CC"/>
                </a:solidFill>
              </a:rPr>
              <a:t>    </a:t>
            </a:r>
            <a:r>
              <a:rPr lang="en-GB" sz="2600" b="1" dirty="0" err="1" smtClean="0">
                <a:solidFill>
                  <a:srgbClr val="0000CC"/>
                </a:solidFill>
              </a:rPr>
              <a:t>kötüleşiyor</a:t>
            </a:r>
            <a:r>
              <a:rPr lang="en-GB" sz="2600" b="1" dirty="0" smtClean="0">
                <a:solidFill>
                  <a:srgbClr val="0000CC"/>
                </a:solidFill>
              </a:rPr>
              <a:t>.</a:t>
            </a:r>
            <a:br>
              <a:rPr lang="en-GB" sz="2600" b="1" dirty="0" smtClean="0">
                <a:solidFill>
                  <a:srgbClr val="0000CC"/>
                </a:solidFill>
              </a:rPr>
            </a:br>
            <a:endParaRPr lang="tr-TR" sz="2600" b="1" dirty="0" smtClean="0">
              <a:solidFill>
                <a:srgbClr val="0000CC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00CC"/>
                </a:solidFill>
              </a:rPr>
              <a:t>Havalar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gittikçe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soğuyor</a:t>
            </a:r>
            <a:r>
              <a:rPr lang="en-GB" sz="2600" b="1" dirty="0" smtClean="0">
                <a:solidFill>
                  <a:srgbClr val="0000CC"/>
                </a:solidFill>
              </a:rPr>
              <a:t>.</a:t>
            </a:r>
            <a:br>
              <a:rPr lang="en-GB" sz="2600" b="1" dirty="0" smtClean="0">
                <a:solidFill>
                  <a:srgbClr val="0000CC"/>
                </a:solidFill>
              </a:rPr>
            </a:br>
            <a:endParaRPr lang="tr-TR" sz="2600" b="1" dirty="0" smtClean="0">
              <a:solidFill>
                <a:srgbClr val="0000CC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smtClean="0">
                <a:solidFill>
                  <a:srgbClr val="0000CC"/>
                </a:solidFill>
              </a:rPr>
              <a:t>Bu </a:t>
            </a:r>
            <a:r>
              <a:rPr lang="en-GB" sz="2600" b="1" dirty="0" err="1" smtClean="0">
                <a:solidFill>
                  <a:srgbClr val="0000CC"/>
                </a:solidFill>
              </a:rPr>
              <a:t>çocuğun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günden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güne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huyu</a:t>
            </a:r>
            <a:r>
              <a:rPr lang="en-GB" sz="2600" b="1" dirty="0" smtClean="0">
                <a:solidFill>
                  <a:srgbClr val="0000CC"/>
                </a:solidFill>
              </a:rPr>
              <a:t> </a:t>
            </a:r>
            <a:r>
              <a:rPr lang="en-GB" sz="2600" b="1" dirty="0" err="1" smtClean="0">
                <a:solidFill>
                  <a:srgbClr val="0000CC"/>
                </a:solidFill>
              </a:rPr>
              <a:t>değişiyor</a:t>
            </a:r>
            <a:r>
              <a:rPr lang="en-GB" sz="2600" b="1" dirty="0" smtClean="0">
                <a:solidFill>
                  <a:srgbClr val="0000CC"/>
                </a:solidFill>
              </a:rPr>
              <a:t>.</a:t>
            </a:r>
            <a:endParaRPr lang="tr-TR" sz="2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3794" name="Picture 2" descr="türkçe slayt arka resim renkli ile ilgili görsel sonucu"/>
          <p:cNvPicPr>
            <a:picLocks noChangeAspect="1" noChangeArrowheads="1"/>
          </p:cNvPicPr>
          <p:nvPr/>
        </p:nvPicPr>
        <p:blipFill>
          <a:blip r:embed="rId3" cstate="print"/>
          <a:srcRect r="39713" b="22945"/>
          <a:stretch>
            <a:fillRect/>
          </a:stretch>
        </p:blipFill>
        <p:spPr bwMode="auto">
          <a:xfrm>
            <a:off x="0" y="-43355"/>
            <a:ext cx="9144000" cy="6901355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642918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0000CC"/>
                </a:solidFill>
              </a:rPr>
              <a:t>KİNAYELİ ANLATIMLI CÜMLE </a:t>
            </a:r>
            <a:endParaRPr lang="tr-TR" sz="3600" dirty="0">
              <a:solidFill>
                <a:srgbClr val="0000CC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0" y="2571744"/>
            <a:ext cx="878684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FFCC"/>
                </a:solidFill>
              </a:rPr>
              <a:t>Bir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gerçeği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ortaya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koymak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amacıyla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sözü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imalı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olarak</a:t>
            </a:r>
            <a:r>
              <a:rPr lang="en-GB" sz="2600" b="1" dirty="0" smtClean="0">
                <a:solidFill>
                  <a:srgbClr val="00FFCC"/>
                </a:solidFill>
              </a:rPr>
              <a:t> tam </a:t>
            </a:r>
            <a:r>
              <a:rPr lang="en-GB" sz="2600" b="1" dirty="0" err="1" smtClean="0">
                <a:solidFill>
                  <a:srgbClr val="00FFCC"/>
                </a:solidFill>
              </a:rPr>
              <a:t>karşıtı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gelecek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biçimde</a:t>
            </a:r>
            <a:r>
              <a:rPr lang="en-GB" sz="2600" b="1" dirty="0" smtClean="0">
                <a:solidFill>
                  <a:srgbClr val="00FFCC"/>
                </a:solidFill>
              </a:rPr>
              <a:t> </a:t>
            </a:r>
            <a:r>
              <a:rPr lang="en-GB" sz="2600" b="1" dirty="0" err="1" smtClean="0">
                <a:solidFill>
                  <a:srgbClr val="00FFCC"/>
                </a:solidFill>
              </a:rPr>
              <a:t>kullanmaktır</a:t>
            </a:r>
            <a:r>
              <a:rPr lang="en-GB" sz="2600" b="1" dirty="0" smtClean="0">
                <a:solidFill>
                  <a:srgbClr val="00FFCC"/>
                </a:solidFill>
              </a:rPr>
              <a:t>.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4818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 r="39746" b="230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285720" y="57148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7863F7"/>
                </a:solidFill>
              </a:rPr>
              <a:t>KİNAYELİ ANLATIMLI CÜMLE </a:t>
            </a:r>
            <a:r>
              <a:rPr lang="tr-TR" sz="3600" dirty="0" smtClean="0"/>
              <a:t>(</a:t>
            </a:r>
            <a:r>
              <a:rPr lang="en-GB" sz="3600" dirty="0" err="1" smtClean="0">
                <a:solidFill>
                  <a:srgbClr val="FF00FF"/>
                </a:solidFill>
              </a:rPr>
              <a:t>örnek</a:t>
            </a:r>
            <a:r>
              <a:rPr lang="tr-TR" sz="3600" dirty="0" err="1" smtClean="0">
                <a:solidFill>
                  <a:srgbClr val="FF00FF"/>
                </a:solidFill>
              </a:rPr>
              <a:t>ler</a:t>
            </a:r>
            <a:r>
              <a:rPr lang="en-GB" sz="3600" dirty="0" smtClean="0"/>
              <a:t>)</a:t>
            </a:r>
            <a:r>
              <a:rPr lang="ar-SA" sz="3600" dirty="0" smtClean="0">
                <a:cs typeface="Arial" charset="0"/>
              </a:rPr>
              <a:t>‏</a:t>
            </a:r>
            <a:endParaRPr lang="tr-TR" sz="3600" dirty="0"/>
          </a:p>
        </p:txBody>
      </p:sp>
      <p:sp>
        <p:nvSpPr>
          <p:cNvPr id="6" name="5 Dikdörtgen"/>
          <p:cNvSpPr/>
          <p:nvPr/>
        </p:nvSpPr>
        <p:spPr>
          <a:xfrm>
            <a:off x="214282" y="2690336"/>
            <a:ext cx="871543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3000" b="1" dirty="0" err="1" smtClean="0">
                <a:solidFill>
                  <a:srgbClr val="006666"/>
                </a:solidFill>
              </a:rPr>
              <a:t>Okulunu</a:t>
            </a:r>
            <a:r>
              <a:rPr lang="en-GB" sz="3000" b="1" dirty="0" smtClean="0">
                <a:solidFill>
                  <a:srgbClr val="006666"/>
                </a:solidFill>
              </a:rPr>
              <a:t> ne </a:t>
            </a:r>
            <a:r>
              <a:rPr lang="en-GB" sz="3000" b="1" dirty="0" err="1" smtClean="0">
                <a:solidFill>
                  <a:srgbClr val="006666"/>
                </a:solidFill>
              </a:rPr>
              <a:t>kadar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çok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sevdiğin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yirmi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gün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devamsızlık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yapmandan</a:t>
            </a:r>
            <a:r>
              <a:rPr lang="en-GB" sz="3000" b="1" dirty="0" smtClean="0">
                <a:solidFill>
                  <a:srgbClr val="006666"/>
                </a:solidFill>
              </a:rPr>
              <a:t>  belli. </a:t>
            </a:r>
            <a:br>
              <a:rPr lang="en-GB" sz="3000" b="1" dirty="0" smtClean="0">
                <a:solidFill>
                  <a:srgbClr val="006666"/>
                </a:solidFill>
              </a:rPr>
            </a:br>
            <a:endParaRPr lang="tr-TR" sz="3000" b="1" dirty="0" smtClean="0">
              <a:solidFill>
                <a:srgbClr val="006666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3000" b="1" dirty="0" err="1" smtClean="0">
                <a:solidFill>
                  <a:srgbClr val="006666"/>
                </a:solidFill>
              </a:rPr>
              <a:t>Eşinin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gözündeki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morluktan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onu</a:t>
            </a:r>
            <a:r>
              <a:rPr lang="en-GB" sz="3000" b="1" dirty="0" smtClean="0">
                <a:solidFill>
                  <a:srgbClr val="006666"/>
                </a:solidFill>
              </a:rPr>
              <a:t> ne </a:t>
            </a:r>
            <a:r>
              <a:rPr lang="en-GB" sz="3000" b="1" dirty="0" err="1" smtClean="0">
                <a:solidFill>
                  <a:srgbClr val="006666"/>
                </a:solidFill>
              </a:rPr>
              <a:t>kadar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çok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sevdiğin</a:t>
            </a:r>
            <a:r>
              <a:rPr lang="en-GB" sz="3000" b="1" dirty="0" smtClean="0">
                <a:solidFill>
                  <a:srgbClr val="006666"/>
                </a:solidFill>
              </a:rPr>
              <a:t> </a:t>
            </a:r>
            <a:r>
              <a:rPr lang="en-GB" sz="3000" b="1" dirty="0" err="1" smtClean="0">
                <a:solidFill>
                  <a:srgbClr val="006666"/>
                </a:solidFill>
              </a:rPr>
              <a:t>anlaşılıyor</a:t>
            </a:r>
            <a:r>
              <a:rPr lang="en-GB" sz="3000" b="1" dirty="0" smtClean="0">
                <a:solidFill>
                  <a:srgbClr val="006666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 descr="TÜRKÇE EĞİTSEL ARKA PLA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85786" y="285728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FFFF99"/>
                </a:solidFill>
              </a:rPr>
              <a:t> ATASÖZÜ</a:t>
            </a:r>
            <a:endParaRPr lang="tr-TR" sz="3600" dirty="0">
              <a:solidFill>
                <a:srgbClr val="FFFF99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500034" y="1214422"/>
            <a:ext cx="635796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Çok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önceleri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söylenmiş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olup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dilden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dile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nesilden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nesile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geçerek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günümüze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kadar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gelmiş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öğüt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bildiren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atalarımızın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hayat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tecrübelerini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yansıtan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ve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milletin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ortak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malı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haline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gelmiş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olan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2">
                    <a:lumMod val="75000"/>
                  </a:schemeClr>
                </a:solidFill>
              </a:rPr>
              <a:t>sözlerdir</a:t>
            </a:r>
            <a:r>
              <a:rPr lang="en-GB" sz="2600" b="1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6866" name="Picture 2" descr="TÜRKÇE EĞİTSEL ARKA PLA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214282" y="357166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err="1" smtClean="0">
                <a:solidFill>
                  <a:srgbClr val="FFC000"/>
                </a:solidFill>
              </a:rPr>
              <a:t>Atasözlerin</a:t>
            </a:r>
            <a:r>
              <a:rPr lang="en-GB" sz="3600" dirty="0" smtClean="0">
                <a:solidFill>
                  <a:srgbClr val="FFC000"/>
                </a:solidFill>
              </a:rPr>
              <a:t> </a:t>
            </a:r>
            <a:r>
              <a:rPr lang="en-GB" sz="3600" dirty="0" err="1" smtClean="0">
                <a:solidFill>
                  <a:srgbClr val="FFC000"/>
                </a:solidFill>
              </a:rPr>
              <a:t>Özelliklerini</a:t>
            </a:r>
            <a:r>
              <a:rPr lang="en-GB" sz="3600" dirty="0" smtClean="0">
                <a:solidFill>
                  <a:srgbClr val="FFC000"/>
                </a:solidFill>
              </a:rPr>
              <a:t> </a:t>
            </a:r>
            <a:r>
              <a:rPr lang="en-GB" sz="3600" dirty="0" err="1" smtClean="0">
                <a:solidFill>
                  <a:srgbClr val="FFC000"/>
                </a:solidFill>
              </a:rPr>
              <a:t>Şöylece</a:t>
            </a:r>
            <a:r>
              <a:rPr lang="en-GB" sz="3600" dirty="0" smtClean="0">
                <a:solidFill>
                  <a:srgbClr val="FFC000"/>
                </a:solidFill>
              </a:rPr>
              <a:t> </a:t>
            </a:r>
            <a:r>
              <a:rPr lang="en-GB" sz="3600" dirty="0" err="1" smtClean="0">
                <a:solidFill>
                  <a:srgbClr val="FFC000"/>
                </a:solidFill>
              </a:rPr>
              <a:t>Özetleyebiliriz</a:t>
            </a:r>
            <a:r>
              <a:rPr lang="en-GB" sz="3600" dirty="0" smtClean="0">
                <a:solidFill>
                  <a:srgbClr val="FFC000"/>
                </a:solidFill>
              </a:rPr>
              <a:t>: </a:t>
            </a:r>
            <a:endParaRPr lang="tr-TR" sz="3600" dirty="0">
              <a:solidFill>
                <a:srgbClr val="FFC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0" y="2385638"/>
            <a:ext cx="8858280" cy="299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7863F7"/>
                </a:solidFill>
              </a:rPr>
              <a:t>Atasözleri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halkın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ortak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malıdır</a:t>
            </a:r>
            <a:r>
              <a:rPr lang="en-GB" sz="2600" b="1" dirty="0" smtClean="0">
                <a:solidFill>
                  <a:srgbClr val="7863F7"/>
                </a:solidFill>
              </a:rPr>
              <a:t>.</a:t>
            </a:r>
            <a:r>
              <a:rPr lang="tr-TR" sz="2600" b="1" dirty="0" smtClean="0">
                <a:solidFill>
                  <a:srgbClr val="7863F7"/>
                </a:solidFill>
              </a:rPr>
              <a:t>  </a:t>
            </a:r>
            <a:r>
              <a:rPr lang="en-GB" sz="2600" b="1" dirty="0" err="1" smtClean="0">
                <a:solidFill>
                  <a:srgbClr val="7863F7"/>
                </a:solidFill>
              </a:rPr>
              <a:t>Söyleyeni</a:t>
            </a:r>
            <a:r>
              <a:rPr lang="en-GB" sz="2600" b="1" dirty="0" smtClean="0">
                <a:solidFill>
                  <a:srgbClr val="7863F7"/>
                </a:solidFill>
              </a:rPr>
              <a:t> belli </a:t>
            </a:r>
            <a:r>
              <a:rPr lang="en-GB" sz="2600" b="1" dirty="0" err="1" smtClean="0">
                <a:solidFill>
                  <a:srgbClr val="7863F7"/>
                </a:solidFill>
              </a:rPr>
              <a:t>değildir</a:t>
            </a:r>
            <a:r>
              <a:rPr lang="en-GB" sz="2600" b="1" dirty="0" smtClean="0">
                <a:solidFill>
                  <a:srgbClr val="7863F7"/>
                </a:solidFill>
              </a:rPr>
              <a:t>. </a:t>
            </a:r>
            <a:endParaRPr lang="tr-TR" sz="2600" b="1" dirty="0" smtClean="0">
              <a:solidFill>
                <a:srgbClr val="7863F7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600" b="1" dirty="0" smtClean="0">
              <a:solidFill>
                <a:srgbClr val="7863F7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7863F7"/>
                </a:solidFill>
              </a:rPr>
              <a:t>Kalıplaşmış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sözlerdir</a:t>
            </a:r>
            <a:r>
              <a:rPr lang="en-GB" sz="2600" b="1" dirty="0" smtClean="0">
                <a:solidFill>
                  <a:srgbClr val="7863F7"/>
                </a:solidFill>
              </a:rPr>
              <a:t>.</a:t>
            </a:r>
            <a:r>
              <a:rPr lang="tr-TR" sz="2600" b="1" dirty="0" smtClean="0">
                <a:solidFill>
                  <a:srgbClr val="7863F7"/>
                </a:solidFill>
              </a:rPr>
              <a:t>  </a:t>
            </a:r>
            <a:r>
              <a:rPr lang="en-GB" sz="2600" b="1" dirty="0" err="1" smtClean="0">
                <a:solidFill>
                  <a:srgbClr val="7863F7"/>
                </a:solidFill>
              </a:rPr>
              <a:t>Sözcüklerin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sırası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değiştirilemez</a:t>
            </a:r>
            <a:r>
              <a:rPr lang="en-GB" sz="2600" b="1" dirty="0" smtClean="0">
                <a:solidFill>
                  <a:srgbClr val="7863F7"/>
                </a:solidFill>
              </a:rPr>
              <a:t>.</a:t>
            </a:r>
            <a:r>
              <a:rPr lang="tr-TR" sz="2600" b="1" dirty="0" smtClean="0">
                <a:solidFill>
                  <a:srgbClr val="7863F7"/>
                </a:solidFill>
              </a:rPr>
              <a:t>  </a:t>
            </a:r>
            <a:r>
              <a:rPr lang="en-GB" sz="2600" b="1" dirty="0" err="1" smtClean="0">
                <a:solidFill>
                  <a:srgbClr val="7863F7"/>
                </a:solidFill>
              </a:rPr>
              <a:t>Bir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sözcüğün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yerine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başka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bir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sözcük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konulamaz</a:t>
            </a:r>
            <a:r>
              <a:rPr lang="tr-TR" sz="2600" b="1" dirty="0" smtClean="0">
                <a:solidFill>
                  <a:srgbClr val="7863F7"/>
                </a:solidFill>
              </a:rPr>
              <a:t>.</a:t>
            </a: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tr-TR" sz="2600" b="1" dirty="0" smtClean="0">
              <a:solidFill>
                <a:srgbClr val="7863F7"/>
              </a:solidFill>
            </a:endParaRPr>
          </a:p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tr-TR" sz="2600" b="1" dirty="0" smtClean="0">
                <a:solidFill>
                  <a:srgbClr val="7863F7"/>
                </a:solidFill>
              </a:rPr>
              <a:t>Kısa </a:t>
            </a:r>
            <a:r>
              <a:rPr lang="en-GB" sz="2600" b="1" dirty="0" err="1" smtClean="0">
                <a:solidFill>
                  <a:srgbClr val="7863F7"/>
                </a:solidFill>
              </a:rPr>
              <a:t>ve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özlü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sözlerdir</a:t>
            </a:r>
            <a:r>
              <a:rPr lang="en-GB" sz="2600" b="1" dirty="0" smtClean="0">
                <a:solidFill>
                  <a:srgbClr val="7863F7"/>
                </a:solidFill>
              </a:rPr>
              <a:t>.</a:t>
            </a:r>
            <a:r>
              <a:rPr lang="tr-TR" sz="2600" b="1" dirty="0" smtClean="0">
                <a:solidFill>
                  <a:srgbClr val="7863F7"/>
                </a:solidFill>
              </a:rPr>
              <a:t>  </a:t>
            </a:r>
            <a:r>
              <a:rPr lang="en-GB" sz="2600" b="1" dirty="0" smtClean="0">
                <a:solidFill>
                  <a:srgbClr val="7863F7"/>
                </a:solidFill>
              </a:rPr>
              <a:t>Hep </a:t>
            </a:r>
            <a:r>
              <a:rPr lang="en-GB" sz="2600" b="1" dirty="0" err="1" smtClean="0">
                <a:solidFill>
                  <a:srgbClr val="7863F7"/>
                </a:solidFill>
              </a:rPr>
              <a:t>insanları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ilgilendiren</a:t>
            </a:r>
            <a:r>
              <a:rPr lang="en-GB" sz="2600" b="1" dirty="0" smtClean="0">
                <a:solidFill>
                  <a:srgbClr val="7863F7"/>
                </a:solidFill>
              </a:rPr>
              <a:t> </a:t>
            </a:r>
            <a:r>
              <a:rPr lang="en-GB" sz="2600" b="1" dirty="0" err="1" smtClean="0">
                <a:solidFill>
                  <a:srgbClr val="7863F7"/>
                </a:solidFill>
              </a:rPr>
              <a:t>sözlerdir</a:t>
            </a:r>
            <a:r>
              <a:rPr lang="en-GB" sz="2600" b="1" dirty="0" smtClean="0">
                <a:solidFill>
                  <a:srgbClr val="7863F7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7890" name="AutoShape 2" descr="TÜRKÇE EĞİTSEL ARKA PLA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7892" name="AutoShape 4" descr="TÜRKÇE EĞİTSEL ARKA PLA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7894" name="Picture 6" descr="TÜRKÇE EĞİTSEL ARKA PLA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571472" y="285728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ÖZDEYİŞ</a:t>
            </a:r>
            <a:r>
              <a:rPr lang="tr-TR" sz="3600" dirty="0" smtClean="0"/>
              <a:t> </a:t>
            </a:r>
            <a:r>
              <a:rPr lang="en-GB" sz="3600" dirty="0" smtClean="0"/>
              <a:t>(</a:t>
            </a:r>
            <a:r>
              <a:rPr lang="en-GB" sz="3600" dirty="0" smtClean="0">
                <a:solidFill>
                  <a:srgbClr val="FF7C80"/>
                </a:solidFill>
              </a:rPr>
              <a:t>VECİZE</a:t>
            </a:r>
            <a:r>
              <a:rPr lang="en-GB" sz="3600" dirty="0" smtClean="0"/>
              <a:t>)</a:t>
            </a:r>
            <a:r>
              <a:rPr lang="en-GB" sz="3600" dirty="0" smtClean="0">
                <a:solidFill>
                  <a:srgbClr val="CCCCFF"/>
                </a:solidFill>
                <a:hlinkClick r:id="rId4"/>
              </a:rPr>
              <a:t> </a:t>
            </a:r>
            <a:endParaRPr lang="tr-TR" sz="3600" dirty="0"/>
          </a:p>
        </p:txBody>
      </p:sp>
      <p:sp>
        <p:nvSpPr>
          <p:cNvPr id="8" name="7 Dikdörtgen"/>
          <p:cNvSpPr/>
          <p:nvPr/>
        </p:nvSpPr>
        <p:spPr>
          <a:xfrm>
            <a:off x="0" y="1357298"/>
            <a:ext cx="914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660066"/>
                </a:solidFill>
              </a:rPr>
              <a:t>Özdeyişler</a:t>
            </a:r>
            <a:r>
              <a:rPr lang="en-GB" sz="2600" b="1" dirty="0" smtClean="0">
                <a:solidFill>
                  <a:srgbClr val="660066"/>
                </a:solidFill>
              </a:rPr>
              <a:t>, </a:t>
            </a:r>
            <a:r>
              <a:rPr lang="en-GB" sz="2600" b="1" dirty="0" err="1" smtClean="0">
                <a:solidFill>
                  <a:srgbClr val="660066"/>
                </a:solidFill>
              </a:rPr>
              <a:t>ünlü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kişilerin</a:t>
            </a:r>
            <a:r>
              <a:rPr lang="en-GB" sz="2600" b="1" dirty="0" smtClean="0">
                <a:solidFill>
                  <a:srgbClr val="660066"/>
                </a:solidFill>
              </a:rPr>
              <a:t>, </a:t>
            </a:r>
            <a:r>
              <a:rPr lang="en-GB" sz="2600" b="1" dirty="0" err="1" smtClean="0">
                <a:solidFill>
                  <a:srgbClr val="660066"/>
                </a:solidFill>
              </a:rPr>
              <a:t>devlet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adamlarının</a:t>
            </a:r>
            <a:r>
              <a:rPr lang="en-GB" sz="2600" b="1" dirty="0" smtClean="0">
                <a:solidFill>
                  <a:srgbClr val="660066"/>
                </a:solidFill>
              </a:rPr>
              <a:t>, </a:t>
            </a:r>
            <a:r>
              <a:rPr lang="en-GB" sz="2600" b="1" dirty="0" err="1" smtClean="0">
                <a:solidFill>
                  <a:srgbClr val="660066"/>
                </a:solidFill>
              </a:rPr>
              <a:t>sanatçıların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söylemiş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oldukları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kısa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fakat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anlamca</a:t>
            </a:r>
            <a:r>
              <a:rPr lang="en-GB" sz="2600" b="1" dirty="0" smtClean="0">
                <a:solidFill>
                  <a:srgbClr val="660066"/>
                </a:solidFill>
              </a:rPr>
              <a:t>  </a:t>
            </a:r>
            <a:r>
              <a:rPr lang="en-GB" sz="2600" b="1" dirty="0" err="1" smtClean="0">
                <a:solidFill>
                  <a:srgbClr val="660066"/>
                </a:solidFill>
              </a:rPr>
              <a:t>zengin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olan</a:t>
            </a:r>
            <a:r>
              <a:rPr lang="en-GB" sz="2600" b="1" dirty="0" smtClean="0">
                <a:solidFill>
                  <a:srgbClr val="660066"/>
                </a:solidFill>
              </a:rPr>
              <a:t> </a:t>
            </a:r>
            <a:r>
              <a:rPr lang="en-GB" sz="2600" b="1" dirty="0" err="1" smtClean="0">
                <a:solidFill>
                  <a:srgbClr val="660066"/>
                </a:solidFill>
              </a:rPr>
              <a:t>sözlerdir</a:t>
            </a:r>
            <a:r>
              <a:rPr lang="en-GB" sz="2600" b="1" dirty="0" smtClean="0">
                <a:solidFill>
                  <a:srgbClr val="660066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8914" name="Picture 2" descr="TÜRKÇE EĞİTSEL ARKA PLAN ile ilgili görsel sonucu"/>
          <p:cNvPicPr>
            <a:picLocks noChangeAspect="1" noChangeArrowheads="1"/>
          </p:cNvPicPr>
          <p:nvPr/>
        </p:nvPicPr>
        <p:blipFill>
          <a:blip r:embed="rId3" cstate="print"/>
          <a:srcRect l="2343" t="14583" r="15625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142976" y="428604"/>
            <a:ext cx="5500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solidFill>
                  <a:schemeClr val="accent1"/>
                </a:solidFill>
              </a:rPr>
              <a:t>ÖZDEYİŞ </a:t>
            </a:r>
            <a:r>
              <a:rPr lang="tr-TR" sz="3600" dirty="0" smtClean="0"/>
              <a:t>(</a:t>
            </a:r>
            <a:r>
              <a:rPr lang="tr-TR" sz="3600" dirty="0" smtClean="0">
                <a:solidFill>
                  <a:schemeClr val="accent2"/>
                </a:solidFill>
              </a:rPr>
              <a:t>örnekler</a:t>
            </a:r>
            <a:r>
              <a:rPr lang="tr-TR" sz="3600" dirty="0" smtClean="0"/>
              <a:t>)</a:t>
            </a:r>
            <a:endParaRPr lang="tr-TR" sz="3600" dirty="0"/>
          </a:p>
        </p:txBody>
      </p:sp>
      <p:sp>
        <p:nvSpPr>
          <p:cNvPr id="6" name="5 Dikdörtgen"/>
          <p:cNvSpPr/>
          <p:nvPr/>
        </p:nvSpPr>
        <p:spPr>
          <a:xfrm>
            <a:off x="1500166" y="1928802"/>
            <a:ext cx="557214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FFFF99"/>
                </a:solidFill>
              </a:rPr>
              <a:t>“</a:t>
            </a:r>
            <a:r>
              <a:rPr lang="en-GB" sz="2600" b="1" dirty="0" err="1" smtClean="0">
                <a:solidFill>
                  <a:srgbClr val="FFFF99"/>
                </a:solidFill>
              </a:rPr>
              <a:t>Hayatta</a:t>
            </a:r>
            <a:r>
              <a:rPr lang="en-GB" sz="2600" b="1" dirty="0" smtClean="0">
                <a:solidFill>
                  <a:srgbClr val="FFFF99"/>
                </a:solidFill>
              </a:rPr>
              <a:t> en </a:t>
            </a:r>
            <a:r>
              <a:rPr lang="en-GB" sz="2600" b="1" dirty="0" err="1" smtClean="0">
                <a:solidFill>
                  <a:srgbClr val="FFFF99"/>
                </a:solidFill>
              </a:rPr>
              <a:t>hakiki</a:t>
            </a:r>
            <a:r>
              <a:rPr lang="en-GB" sz="2600" b="1" dirty="0" smtClean="0">
                <a:solidFill>
                  <a:srgbClr val="FFFF99"/>
                </a:solidFill>
              </a:rPr>
              <a:t> </a:t>
            </a:r>
            <a:r>
              <a:rPr lang="en-GB" sz="2600" b="1" dirty="0" err="1" smtClean="0">
                <a:solidFill>
                  <a:srgbClr val="FFFF99"/>
                </a:solidFill>
              </a:rPr>
              <a:t>mürşit</a:t>
            </a:r>
            <a:r>
              <a:rPr lang="en-GB" sz="2600" b="1" dirty="0" smtClean="0">
                <a:solidFill>
                  <a:srgbClr val="FFFF99"/>
                </a:solidFill>
              </a:rPr>
              <a:t> </a:t>
            </a:r>
            <a:r>
              <a:rPr lang="en-GB" sz="2600" b="1" dirty="0" err="1" smtClean="0">
                <a:solidFill>
                  <a:srgbClr val="FFFF99"/>
                </a:solidFill>
              </a:rPr>
              <a:t>ilimdir</a:t>
            </a:r>
            <a:r>
              <a:rPr lang="en-GB" sz="2600" b="1" dirty="0" smtClean="0">
                <a:solidFill>
                  <a:srgbClr val="FFFF99"/>
                </a:solidFill>
              </a:rPr>
              <a:t>.” (</a:t>
            </a:r>
            <a:r>
              <a:rPr lang="en-GB" sz="26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Atatürk</a:t>
            </a:r>
            <a:r>
              <a:rPr lang="en-GB" sz="2600" b="1" dirty="0" smtClean="0">
                <a:solidFill>
                  <a:srgbClr val="FFFF99"/>
                </a:solidFill>
              </a:rPr>
              <a:t>)</a:t>
            </a:r>
            <a:endParaRPr lang="tr-TR" sz="2600" b="1" dirty="0" smtClean="0">
              <a:solidFill>
                <a:srgbClr val="FFFF99"/>
              </a:solidFill>
            </a:endParaRPr>
          </a:p>
          <a:p>
            <a:endParaRPr lang="tr-TR" sz="2600" b="1" dirty="0" smtClean="0">
              <a:solidFill>
                <a:srgbClr val="FFFF99"/>
              </a:solidFill>
            </a:endParaRPr>
          </a:p>
          <a:p>
            <a:r>
              <a:rPr lang="ar-SA" sz="2600" b="1" dirty="0" smtClean="0">
                <a:solidFill>
                  <a:srgbClr val="FFFF99"/>
                </a:solidFill>
                <a:cs typeface="Arial" charset="0"/>
              </a:rPr>
              <a:t>‏</a:t>
            </a:r>
            <a:r>
              <a:rPr lang="en-GB" sz="2600" b="1" dirty="0" smtClean="0">
                <a:solidFill>
                  <a:srgbClr val="FFFF99"/>
                </a:solidFill>
              </a:rPr>
              <a:t>“</a:t>
            </a:r>
            <a:r>
              <a:rPr lang="en-GB" sz="2600" b="1" dirty="0" err="1" smtClean="0">
                <a:solidFill>
                  <a:srgbClr val="FFFF99"/>
                </a:solidFill>
              </a:rPr>
              <a:t>Kargalar</a:t>
            </a:r>
            <a:r>
              <a:rPr lang="en-GB" sz="2600" b="1" dirty="0" smtClean="0">
                <a:solidFill>
                  <a:srgbClr val="FFFF99"/>
                </a:solidFill>
              </a:rPr>
              <a:t> </a:t>
            </a:r>
            <a:r>
              <a:rPr lang="en-GB" sz="2600" b="1" dirty="0" err="1" smtClean="0">
                <a:solidFill>
                  <a:srgbClr val="FFFF99"/>
                </a:solidFill>
              </a:rPr>
              <a:t>ötmeye</a:t>
            </a:r>
            <a:r>
              <a:rPr lang="en-GB" sz="2600" b="1" dirty="0" smtClean="0">
                <a:solidFill>
                  <a:srgbClr val="FFFF99"/>
                </a:solidFill>
              </a:rPr>
              <a:t> </a:t>
            </a:r>
            <a:r>
              <a:rPr lang="en-GB" sz="2600" b="1" dirty="0" err="1" smtClean="0">
                <a:solidFill>
                  <a:srgbClr val="FFFF99"/>
                </a:solidFill>
              </a:rPr>
              <a:t>başlayınca</a:t>
            </a:r>
            <a:r>
              <a:rPr lang="en-GB" sz="2600" b="1" dirty="0" smtClean="0">
                <a:solidFill>
                  <a:srgbClr val="FFFF99"/>
                </a:solidFill>
              </a:rPr>
              <a:t> </a:t>
            </a:r>
            <a:r>
              <a:rPr lang="en-GB" sz="2600" b="1" dirty="0" err="1" smtClean="0">
                <a:solidFill>
                  <a:srgbClr val="FFFF99"/>
                </a:solidFill>
              </a:rPr>
              <a:t>bülbüller</a:t>
            </a:r>
            <a:r>
              <a:rPr lang="en-GB" sz="2600" b="1" dirty="0" smtClean="0">
                <a:solidFill>
                  <a:srgbClr val="FFFF99"/>
                </a:solidFill>
              </a:rPr>
              <a:t> </a:t>
            </a:r>
            <a:r>
              <a:rPr lang="en-GB" sz="2600" b="1" dirty="0" err="1" smtClean="0">
                <a:solidFill>
                  <a:srgbClr val="FFFF99"/>
                </a:solidFill>
              </a:rPr>
              <a:t>susar</a:t>
            </a:r>
            <a:r>
              <a:rPr lang="en-GB" sz="2600" b="1" dirty="0" smtClean="0">
                <a:solidFill>
                  <a:srgbClr val="FFFF99"/>
                </a:solidFill>
              </a:rPr>
              <a:t>.” (</a:t>
            </a:r>
            <a:r>
              <a:rPr lang="en-GB" sz="2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Hz.</a:t>
            </a:r>
            <a:r>
              <a:rPr lang="tr-TR" sz="2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Mevlana</a:t>
            </a:r>
            <a:r>
              <a:rPr lang="en-GB" sz="2600" b="1" dirty="0" smtClean="0">
                <a:solidFill>
                  <a:srgbClr val="FFFF99"/>
                </a:solidFill>
              </a:rPr>
              <a:t>)</a:t>
            </a:r>
            <a:r>
              <a:rPr lang="ar-SA" sz="2600" b="1" dirty="0" smtClean="0">
                <a:solidFill>
                  <a:srgbClr val="FFFF99"/>
                </a:solidFill>
                <a:cs typeface="Arial" charset="0"/>
              </a:rPr>
              <a:t>‏</a:t>
            </a:r>
            <a:endParaRPr lang="en-GB" sz="2600" b="1" dirty="0" smtClean="0">
              <a:solidFill>
                <a:srgbClr val="FFFF99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 descr="power-point-zemin-egitim-egitimteknolojinet (2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57158" y="357166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DEYİM</a:t>
            </a:r>
            <a:endParaRPr lang="tr-TR" sz="3600" dirty="0"/>
          </a:p>
        </p:txBody>
      </p:sp>
      <p:sp>
        <p:nvSpPr>
          <p:cNvPr id="6" name="5 Dikdörtgen"/>
          <p:cNvSpPr/>
          <p:nvPr/>
        </p:nvSpPr>
        <p:spPr>
          <a:xfrm>
            <a:off x="357158" y="1285860"/>
            <a:ext cx="835824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chemeClr val="tx2"/>
                </a:solidFill>
              </a:rPr>
              <a:t>Bazen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bir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olay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veya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durumu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ifade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etmek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için</a:t>
            </a:r>
            <a:r>
              <a:rPr lang="en-GB" sz="2600" b="1" dirty="0" smtClean="0">
                <a:solidFill>
                  <a:schemeClr val="tx2"/>
                </a:solidFill>
              </a:rPr>
              <a:t>, o </a:t>
            </a:r>
            <a:r>
              <a:rPr lang="en-GB" sz="2600" b="1" dirty="0" err="1" smtClean="0">
                <a:solidFill>
                  <a:schemeClr val="tx2"/>
                </a:solidFill>
              </a:rPr>
              <a:t>olay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veya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durumu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birebir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karşılayacak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kelimeler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kullanmayız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da</a:t>
            </a:r>
            <a:r>
              <a:rPr lang="en-GB" sz="2600" b="1" dirty="0" smtClean="0">
                <a:solidFill>
                  <a:schemeClr val="tx2"/>
                </a:solidFill>
              </a:rPr>
              <a:t>; </a:t>
            </a:r>
            <a:r>
              <a:rPr lang="en-GB" sz="2600" b="1" dirty="0" err="1" smtClean="0">
                <a:solidFill>
                  <a:schemeClr val="tx2"/>
                </a:solidFill>
              </a:rPr>
              <a:t>çağrışım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yaptıracak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söz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grupları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kullanırız</a:t>
            </a:r>
            <a:r>
              <a:rPr lang="en-GB" sz="2600" b="1" dirty="0" smtClean="0">
                <a:solidFill>
                  <a:schemeClr val="tx2"/>
                </a:solidFill>
              </a:rPr>
              <a:t>.</a:t>
            </a:r>
            <a:r>
              <a:rPr lang="tr-TR" sz="2600" b="1" dirty="0" smtClean="0">
                <a:solidFill>
                  <a:schemeClr val="tx2"/>
                </a:solidFill>
              </a:rPr>
              <a:t>  Bunu </a:t>
            </a:r>
            <a:r>
              <a:rPr lang="en-GB" sz="2600" b="1" dirty="0" err="1" smtClean="0">
                <a:solidFill>
                  <a:schemeClr val="tx2"/>
                </a:solidFill>
              </a:rPr>
              <a:t>da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ifademize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sanat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ve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akıcılık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kazandırmak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için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yaparız</a:t>
            </a:r>
            <a:r>
              <a:rPr lang="en-GB" sz="2600" b="1" dirty="0" smtClean="0">
                <a:solidFill>
                  <a:schemeClr val="tx2"/>
                </a:solidFill>
              </a:rPr>
              <a:t>. </a:t>
            </a:r>
          </a:p>
        </p:txBody>
      </p:sp>
      <p:sp>
        <p:nvSpPr>
          <p:cNvPr id="7" name="6 Dikdörtgen"/>
          <p:cNvSpPr/>
          <p:nvPr/>
        </p:nvSpPr>
        <p:spPr>
          <a:xfrm>
            <a:off x="285720" y="3214686"/>
            <a:ext cx="814393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chemeClr val="tx2"/>
                </a:solidFill>
              </a:rPr>
              <a:t>Örneğin</a:t>
            </a:r>
            <a:r>
              <a:rPr lang="en-GB" sz="2600" b="1" dirty="0" smtClean="0">
                <a:solidFill>
                  <a:schemeClr val="tx2"/>
                </a:solidFill>
              </a:rPr>
              <a:t>: </a:t>
            </a:r>
            <a:r>
              <a:rPr lang="tr-TR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Bir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insanın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telaşlı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olduğunu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anlatmak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için</a:t>
            </a:r>
            <a:r>
              <a:rPr lang="en-GB" sz="2600" b="1" dirty="0" smtClean="0">
                <a:solidFill>
                  <a:schemeClr val="tx2"/>
                </a:solidFill>
              </a:rPr>
              <a:t> “</a:t>
            </a:r>
            <a:r>
              <a:rPr lang="en-GB" sz="2600" b="1" dirty="0" err="1" smtClean="0">
                <a:solidFill>
                  <a:schemeClr val="tx2"/>
                </a:solidFill>
              </a:rPr>
              <a:t>telaşlıdır</a:t>
            </a:r>
            <a:r>
              <a:rPr lang="en-GB" sz="2600" b="1" dirty="0" smtClean="0">
                <a:solidFill>
                  <a:schemeClr val="tx2"/>
                </a:solidFill>
              </a:rPr>
              <a:t>” </a:t>
            </a:r>
            <a:r>
              <a:rPr lang="en-GB" sz="2600" b="1" dirty="0" err="1" smtClean="0">
                <a:solidFill>
                  <a:schemeClr val="tx2"/>
                </a:solidFill>
              </a:rPr>
              <a:t>demeyiz</a:t>
            </a:r>
            <a:r>
              <a:rPr lang="en-GB" sz="2600" b="1" dirty="0" smtClean="0">
                <a:solidFill>
                  <a:schemeClr val="tx2"/>
                </a:solidFill>
              </a:rPr>
              <a:t> de “</a:t>
            </a:r>
            <a:r>
              <a:rPr lang="en-GB" sz="2600" b="1" dirty="0" err="1" smtClean="0">
                <a:solidFill>
                  <a:schemeClr val="tx2"/>
                </a:solidFill>
              </a:rPr>
              <a:t>Etekleri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tutuşmuş</a:t>
            </a:r>
            <a:r>
              <a:rPr lang="en-GB" sz="2600" b="1" dirty="0" smtClean="0">
                <a:solidFill>
                  <a:schemeClr val="tx2"/>
                </a:solidFill>
              </a:rPr>
              <a:t>” </a:t>
            </a:r>
            <a:r>
              <a:rPr lang="en-GB" sz="2600" b="1" dirty="0" err="1" smtClean="0">
                <a:solidFill>
                  <a:schemeClr val="tx2"/>
                </a:solidFill>
              </a:rPr>
              <a:t>ifadesini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kullanırız</a:t>
            </a:r>
            <a:r>
              <a:rPr lang="en-GB" sz="2600" b="1" dirty="0" smtClean="0">
                <a:solidFill>
                  <a:schemeClr val="tx2"/>
                </a:solidFill>
              </a:rPr>
              <a:t>, </a:t>
            </a:r>
            <a:r>
              <a:rPr lang="en-GB" sz="2600" b="1" dirty="0" err="1" smtClean="0">
                <a:solidFill>
                  <a:schemeClr val="tx2"/>
                </a:solidFill>
              </a:rPr>
              <a:t>ama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herkes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bu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kişinin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telaşlı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olduğunu</a:t>
            </a:r>
            <a:r>
              <a:rPr lang="en-GB" sz="2600" b="1" dirty="0" smtClean="0">
                <a:solidFill>
                  <a:schemeClr val="tx2"/>
                </a:solidFill>
              </a:rPr>
              <a:t> </a:t>
            </a:r>
            <a:r>
              <a:rPr lang="en-GB" sz="2600" b="1" dirty="0" err="1" smtClean="0">
                <a:solidFill>
                  <a:schemeClr val="tx2"/>
                </a:solidFill>
              </a:rPr>
              <a:t>anlar</a:t>
            </a:r>
            <a:r>
              <a:rPr lang="en-GB" sz="2600" b="1" dirty="0" smtClean="0">
                <a:solidFill>
                  <a:schemeClr val="tx2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 flipH="1" flipV="1">
            <a:off x="9940924" y="6857999"/>
            <a:ext cx="60363" cy="45719"/>
            <a:chOff x="2400" y="864"/>
            <a:chExt cx="3836" cy="2559"/>
          </a:xfrm>
        </p:grpSpPr>
        <p:graphicFrame>
          <p:nvGraphicFramePr>
            <p:cNvPr id="5" name="Object 3"/>
            <p:cNvGraphicFramePr>
              <a:graphicFrameLocks noChangeAspect="1"/>
            </p:cNvGraphicFramePr>
            <p:nvPr/>
          </p:nvGraphicFramePr>
          <p:xfrm>
            <a:off x="2400" y="864"/>
            <a:ext cx="3837" cy="2560"/>
          </p:xfrm>
          <a:graphic>
            <a:graphicData uri="http://schemas.openxmlformats.org/presentationml/2006/ole">
              <p:oleObj spid="_x0000_s1028" name="Çizelge" r:id="rId4" imgW="6095951" imgH="4067100" progId="MSGraph.Chart.8">
                <p:embed followColorScheme="full"/>
              </p:oleObj>
            </a:graphicData>
          </a:graphic>
        </p:graphicFrame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400" y="864"/>
              <a:ext cx="3837" cy="256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grpSp>
        <p:nvGrpSpPr>
          <p:cNvPr id="7" name="Group 2"/>
          <p:cNvGrpSpPr>
            <a:grpSpLocks/>
          </p:cNvGrpSpPr>
          <p:nvPr/>
        </p:nvGrpSpPr>
        <p:grpSpPr bwMode="auto">
          <a:xfrm flipH="1">
            <a:off x="9942512" y="5929330"/>
            <a:ext cx="1416098" cy="930257"/>
            <a:chOff x="1189" y="408"/>
            <a:chExt cx="5048" cy="3016"/>
          </a:xfrm>
        </p:grpSpPr>
        <p:graphicFrame>
          <p:nvGraphicFramePr>
            <p:cNvPr id="8" name="Object 3"/>
            <p:cNvGraphicFramePr>
              <a:graphicFrameLocks noChangeAspect="1"/>
            </p:cNvGraphicFramePr>
            <p:nvPr/>
          </p:nvGraphicFramePr>
          <p:xfrm>
            <a:off x="1189" y="408"/>
            <a:ext cx="3837" cy="2560"/>
          </p:xfrm>
          <a:graphic>
            <a:graphicData uri="http://schemas.openxmlformats.org/presentationml/2006/ole">
              <p:oleObj spid="_x0000_s1029" name="Çizelge" r:id="rId5" imgW="6095951" imgH="4067100" progId="MSGraph.Chart.8">
                <p:embed followColorScheme="full"/>
              </p:oleObj>
            </a:graphicData>
          </a:graphic>
        </p:graphicFrame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2400" y="864"/>
              <a:ext cx="3837" cy="256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pic>
        <p:nvPicPr>
          <p:cNvPr id="1029" name="Picture 5" descr="İ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14346" y="0"/>
            <a:ext cx="9144000" cy="6858000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1857356" y="2857496"/>
            <a:ext cx="6215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 </a:t>
            </a:r>
            <a:r>
              <a:rPr lang="tr-TR" sz="4800" dirty="0" smtClean="0">
                <a:solidFill>
                  <a:srgbClr val="7030A0"/>
                </a:solidFill>
              </a:rPr>
              <a:t>CÜMLEDE ANLAM</a:t>
            </a:r>
            <a:endParaRPr lang="tr-TR" sz="4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wheel spokes="8"/>
    <p:sndAc>
      <p:stSnd>
        <p:snd r:embed="rId3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62" name="Picture 2" descr="slayt arka pla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00034" y="428604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err="1" smtClean="0">
                <a:solidFill>
                  <a:schemeClr val="bg2">
                    <a:lumMod val="50000"/>
                  </a:schemeClr>
                </a:solidFill>
              </a:rPr>
              <a:t>Deyimlerin</a:t>
            </a:r>
            <a:r>
              <a:rPr lang="en-GB" sz="3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GB" sz="3600" dirty="0" err="1" smtClean="0">
                <a:solidFill>
                  <a:schemeClr val="bg2">
                    <a:lumMod val="50000"/>
                  </a:schemeClr>
                </a:solidFill>
              </a:rPr>
              <a:t>Özellikleri</a:t>
            </a:r>
            <a:r>
              <a:rPr lang="en-GB" sz="3600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  <a:endParaRPr lang="tr-TR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071546"/>
            <a:ext cx="9144000" cy="2298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7030A0"/>
                </a:solidFill>
              </a:rPr>
              <a:t>Deyimler</a:t>
            </a:r>
            <a:r>
              <a:rPr lang="en-GB" sz="2600" b="1" dirty="0" smtClean="0">
                <a:solidFill>
                  <a:srgbClr val="7030A0"/>
                </a:solidFill>
              </a:rPr>
              <a:t> en </a:t>
            </a:r>
            <a:r>
              <a:rPr lang="en-GB" sz="2600" b="1" dirty="0" err="1" smtClean="0">
                <a:solidFill>
                  <a:srgbClr val="7030A0"/>
                </a:solidFill>
              </a:rPr>
              <a:t>az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iki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kelimeden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oluşur</a:t>
            </a:r>
            <a:r>
              <a:rPr lang="en-GB" sz="2600" b="1" dirty="0" smtClean="0">
                <a:solidFill>
                  <a:srgbClr val="7030A0"/>
                </a:solidFill>
              </a:rPr>
              <a:t>.</a:t>
            </a:r>
            <a:r>
              <a:rPr lang="tr-TR" sz="2600" b="1" dirty="0" smtClean="0">
                <a:solidFill>
                  <a:srgbClr val="7030A0"/>
                </a:solidFill>
              </a:rPr>
              <a:t>  (</a:t>
            </a:r>
            <a:r>
              <a:rPr lang="en-GB" sz="2600" b="1" dirty="0" err="1" smtClean="0">
                <a:solidFill>
                  <a:srgbClr val="7030A0"/>
                </a:solidFill>
              </a:rPr>
              <a:t>Kalp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kırmak</a:t>
            </a:r>
            <a:r>
              <a:rPr lang="en-GB" sz="2600" b="1" dirty="0" smtClean="0">
                <a:solidFill>
                  <a:srgbClr val="7030A0"/>
                </a:solidFill>
              </a:rPr>
              <a:t>)</a:t>
            </a:r>
            <a:endParaRPr lang="tr-TR" sz="2600" b="1" dirty="0" smtClean="0">
              <a:solidFill>
                <a:srgbClr val="7030A0"/>
              </a:solidFill>
            </a:endParaRPr>
          </a:p>
          <a:p>
            <a:pPr>
              <a:spcBef>
                <a:spcPts val="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600" b="1" dirty="0" smtClean="0">
              <a:solidFill>
                <a:srgbClr val="7030A0"/>
              </a:solidFill>
            </a:endParaRPr>
          </a:p>
          <a:p>
            <a:pPr>
              <a:spcBef>
                <a:spcPts val="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7030A0"/>
                </a:solidFill>
              </a:rPr>
              <a:t>Birden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fazla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kelimeden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oluşan</a:t>
            </a:r>
            <a:r>
              <a:rPr lang="en-GB" sz="2600" b="1" dirty="0" smtClean="0">
                <a:solidFill>
                  <a:srgbClr val="7030A0"/>
                </a:solidFill>
              </a:rPr>
              <a:t>, </a:t>
            </a:r>
            <a:r>
              <a:rPr lang="en-GB" sz="2600" b="1" dirty="0" err="1" smtClean="0">
                <a:solidFill>
                  <a:srgbClr val="7030A0"/>
                </a:solidFill>
              </a:rPr>
              <a:t>hatta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cümle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halinde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olan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deyimler</a:t>
            </a:r>
            <a:r>
              <a:rPr lang="en-GB" sz="2600" b="1" dirty="0" smtClean="0">
                <a:solidFill>
                  <a:srgbClr val="7030A0"/>
                </a:solidFill>
              </a:rPr>
              <a:t> de </a:t>
            </a:r>
            <a:r>
              <a:rPr lang="en-GB" sz="2600" b="1" dirty="0" err="1" smtClean="0">
                <a:solidFill>
                  <a:srgbClr val="7030A0"/>
                </a:solidFill>
              </a:rPr>
              <a:t>vardır</a:t>
            </a:r>
            <a:r>
              <a:rPr lang="en-GB" sz="2600" b="1" dirty="0" smtClean="0">
                <a:solidFill>
                  <a:srgbClr val="7030A0"/>
                </a:solidFill>
              </a:rPr>
              <a:t>.</a:t>
            </a:r>
            <a:r>
              <a:rPr lang="tr-TR" sz="2600" b="1" dirty="0" smtClean="0">
                <a:solidFill>
                  <a:srgbClr val="7030A0"/>
                </a:solidFill>
              </a:rPr>
              <a:t>  </a:t>
            </a:r>
            <a:r>
              <a:rPr lang="en-GB" sz="2600" b="1" dirty="0" smtClean="0">
                <a:solidFill>
                  <a:srgbClr val="7030A0"/>
                </a:solidFill>
              </a:rPr>
              <a:t>(</a:t>
            </a:r>
            <a:r>
              <a:rPr lang="en-GB" sz="2600" b="1" dirty="0" err="1" smtClean="0">
                <a:solidFill>
                  <a:srgbClr val="7030A0"/>
                </a:solidFill>
              </a:rPr>
              <a:t>Taşı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gediğine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koymak</a:t>
            </a:r>
            <a:r>
              <a:rPr lang="en-GB" sz="2600" b="1" dirty="0" smtClean="0">
                <a:solidFill>
                  <a:srgbClr val="7030A0"/>
                </a:solidFill>
              </a:rPr>
              <a:t>)</a:t>
            </a:r>
            <a:r>
              <a:rPr lang="tr-TR" sz="2600" b="1" dirty="0" smtClean="0">
                <a:solidFill>
                  <a:srgbClr val="7030A0"/>
                </a:solidFill>
              </a:rPr>
              <a:t> -</a:t>
            </a:r>
            <a:r>
              <a:rPr lang="en-GB" sz="2600" b="1" dirty="0" smtClean="0">
                <a:solidFill>
                  <a:srgbClr val="7030A0"/>
                </a:solidFill>
              </a:rPr>
              <a:t> (</a:t>
            </a:r>
            <a:r>
              <a:rPr lang="en-GB" sz="2600" b="1" dirty="0" err="1" smtClean="0">
                <a:solidFill>
                  <a:srgbClr val="7030A0"/>
                </a:solidFill>
              </a:rPr>
              <a:t>Atı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alan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Üsküdar’ı</a:t>
            </a:r>
            <a:r>
              <a:rPr lang="en-GB" sz="2600" b="1" dirty="0" smtClean="0">
                <a:solidFill>
                  <a:srgbClr val="7030A0"/>
                </a:solidFill>
              </a:rPr>
              <a:t> </a:t>
            </a:r>
            <a:r>
              <a:rPr lang="en-GB" sz="2600" b="1" dirty="0" err="1" smtClean="0">
                <a:solidFill>
                  <a:srgbClr val="7030A0"/>
                </a:solidFill>
              </a:rPr>
              <a:t>geçti</a:t>
            </a:r>
            <a:r>
              <a:rPr lang="en-GB" sz="2600" b="1" dirty="0" smtClean="0">
                <a:solidFill>
                  <a:srgbClr val="7030A0"/>
                </a:solidFill>
              </a:rPr>
              <a:t>) </a:t>
            </a:r>
          </a:p>
        </p:txBody>
      </p:sp>
      <p:sp>
        <p:nvSpPr>
          <p:cNvPr id="7" name="6 Dikdörtgen"/>
          <p:cNvSpPr/>
          <p:nvPr/>
        </p:nvSpPr>
        <p:spPr>
          <a:xfrm>
            <a:off x="0" y="3571876"/>
            <a:ext cx="635795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b="1" u="sng" dirty="0" smtClean="0">
                <a:solidFill>
                  <a:srgbClr val="FF0000"/>
                </a:solidFill>
              </a:rPr>
              <a:t>DİKKAT:</a:t>
            </a:r>
            <a:r>
              <a:rPr lang="en-GB" sz="2600" b="1" dirty="0" smtClean="0">
                <a:solidFill>
                  <a:srgbClr val="FF0000"/>
                </a:solidFill>
              </a:rPr>
              <a:t> </a:t>
            </a:r>
            <a:r>
              <a:rPr lang="tr-TR" sz="2600" b="1" dirty="0" smtClean="0">
                <a:solidFill>
                  <a:srgbClr val="FF0000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Deyimlerle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ilgili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soruları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çözebilmek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için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deyimlerin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ifade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ettikleri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anlamları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bilmemiz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gerekir</a:t>
            </a:r>
            <a:r>
              <a:rPr lang="en-GB" sz="2600" b="1" dirty="0" smtClean="0">
                <a:solidFill>
                  <a:srgbClr val="FF00FF"/>
                </a:solidFill>
              </a:rPr>
              <a:t>.</a:t>
            </a:r>
            <a:r>
              <a:rPr lang="tr-TR" sz="2600" b="1" dirty="0" smtClean="0">
                <a:solidFill>
                  <a:srgbClr val="FF00FF"/>
                </a:solidFill>
              </a:rPr>
              <a:t>  </a:t>
            </a:r>
            <a:r>
              <a:rPr lang="en-GB" sz="2600" b="1" dirty="0" smtClean="0">
                <a:solidFill>
                  <a:srgbClr val="FF00FF"/>
                </a:solidFill>
              </a:rPr>
              <a:t>Bu </a:t>
            </a:r>
            <a:r>
              <a:rPr lang="en-GB" sz="2600" b="1" dirty="0" err="1" smtClean="0">
                <a:solidFill>
                  <a:srgbClr val="FF00FF"/>
                </a:solidFill>
              </a:rPr>
              <a:t>nedenle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bazı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atasözü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ve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deyimleri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gözden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geçirmek</a:t>
            </a:r>
            <a:r>
              <a:rPr lang="en-GB" sz="2600" b="1" dirty="0" smtClean="0">
                <a:solidFill>
                  <a:srgbClr val="FF00FF"/>
                </a:solidFill>
              </a:rPr>
              <a:t> </a:t>
            </a:r>
            <a:r>
              <a:rPr lang="en-GB" sz="2600" b="1" dirty="0" err="1" smtClean="0">
                <a:solidFill>
                  <a:srgbClr val="FF00FF"/>
                </a:solidFill>
              </a:rPr>
              <a:t>gerekir</a:t>
            </a:r>
            <a:endParaRPr lang="tr-TR" sz="2600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 descr="slayt arka plan eğitsel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0" y="0"/>
            <a:ext cx="4143372" cy="7143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en-GB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TANIMLAMA </a:t>
            </a:r>
            <a:endParaRPr kumimoji="0" lang="en-GB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714356"/>
            <a:ext cx="6215074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3300"/>
                </a:solidFill>
              </a:rPr>
              <a:t>Herhangi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bir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şeyin</a:t>
            </a:r>
            <a:r>
              <a:rPr lang="en-GB" sz="2600" b="1" dirty="0" smtClean="0">
                <a:solidFill>
                  <a:srgbClr val="003300"/>
                </a:solidFill>
              </a:rPr>
              <a:t> ne </a:t>
            </a:r>
            <a:r>
              <a:rPr lang="en-GB" sz="2600" b="1" dirty="0" err="1" smtClean="0">
                <a:solidFill>
                  <a:srgbClr val="003300"/>
                </a:solidFill>
              </a:rPr>
              <a:t>olduğunu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anlatan</a:t>
            </a:r>
            <a:r>
              <a:rPr lang="en-GB" sz="2600" b="1" dirty="0" smtClean="0">
                <a:solidFill>
                  <a:srgbClr val="003300"/>
                </a:solidFill>
              </a:rPr>
              <a:t> “Bu </a:t>
            </a:r>
            <a:r>
              <a:rPr lang="en-GB" sz="2600" b="1" dirty="0" err="1" smtClean="0">
                <a:solidFill>
                  <a:srgbClr val="003300"/>
                </a:solidFill>
              </a:rPr>
              <a:t>nedir</a:t>
            </a:r>
            <a:r>
              <a:rPr lang="en-GB" sz="2600" b="1" dirty="0" smtClean="0">
                <a:solidFill>
                  <a:srgbClr val="003300"/>
                </a:solidFill>
              </a:rPr>
              <a:t>?” </a:t>
            </a:r>
            <a:r>
              <a:rPr lang="en-GB" sz="2600" b="1" dirty="0" err="1" smtClean="0">
                <a:solidFill>
                  <a:srgbClr val="003300"/>
                </a:solidFill>
              </a:rPr>
              <a:t>sorusuna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cevap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verebilen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cümlelere</a:t>
            </a:r>
            <a:r>
              <a:rPr lang="en-GB" sz="2600" b="1" dirty="0" smtClean="0">
                <a:solidFill>
                  <a:srgbClr val="003300"/>
                </a:solidFill>
              </a:rPr>
              <a:t> “</a:t>
            </a:r>
            <a:r>
              <a:rPr lang="en-GB" sz="2600" b="1" dirty="0" err="1" smtClean="0">
                <a:solidFill>
                  <a:srgbClr val="003300"/>
                </a:solidFill>
              </a:rPr>
              <a:t>tanım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cümlesi</a:t>
            </a:r>
            <a:r>
              <a:rPr lang="en-GB" sz="2600" b="1" dirty="0" smtClean="0">
                <a:solidFill>
                  <a:srgbClr val="003300"/>
                </a:solidFill>
              </a:rPr>
              <a:t>” </a:t>
            </a:r>
            <a:r>
              <a:rPr lang="en-GB" sz="2600" b="1" dirty="0" err="1" smtClean="0">
                <a:solidFill>
                  <a:srgbClr val="003300"/>
                </a:solidFill>
              </a:rPr>
              <a:t>diyoruz</a:t>
            </a:r>
            <a:r>
              <a:rPr lang="en-GB" sz="2600" b="1" dirty="0" smtClean="0">
                <a:solidFill>
                  <a:srgbClr val="003300"/>
                </a:solidFill>
              </a:rPr>
              <a:t>.</a:t>
            </a:r>
            <a:r>
              <a:rPr lang="tr-TR" sz="2600" b="1" dirty="0" smtClean="0">
                <a:solidFill>
                  <a:srgbClr val="003300"/>
                </a:solidFill>
              </a:rPr>
              <a:t>  </a:t>
            </a:r>
            <a:r>
              <a:rPr lang="en-GB" sz="2600" b="1" dirty="0" smtClean="0">
                <a:solidFill>
                  <a:srgbClr val="003300"/>
                </a:solidFill>
              </a:rPr>
              <a:t> “</a:t>
            </a:r>
            <a:r>
              <a:rPr lang="en-GB" sz="2600" b="1" dirty="0" err="1" smtClean="0">
                <a:solidFill>
                  <a:srgbClr val="003300"/>
                </a:solidFill>
              </a:rPr>
              <a:t>Kitap</a:t>
            </a:r>
            <a:r>
              <a:rPr lang="en-GB" sz="2600" b="1" dirty="0" smtClean="0">
                <a:solidFill>
                  <a:srgbClr val="003300"/>
                </a:solidFill>
              </a:rPr>
              <a:t>, size </a:t>
            </a:r>
            <a:r>
              <a:rPr lang="en-GB" sz="2600" b="1" dirty="0" err="1" smtClean="0">
                <a:solidFill>
                  <a:srgbClr val="003300"/>
                </a:solidFill>
              </a:rPr>
              <a:t>istediğiniz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zaman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ders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vermeye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hazır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bir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öğretmendir</a:t>
            </a:r>
            <a:r>
              <a:rPr lang="en-GB" sz="2600" b="1" dirty="0" smtClean="0">
                <a:solidFill>
                  <a:srgbClr val="003300"/>
                </a:solidFill>
              </a:rPr>
              <a:t>.”</a:t>
            </a:r>
          </a:p>
        </p:txBody>
      </p:sp>
      <p:sp>
        <p:nvSpPr>
          <p:cNvPr id="7" name="6 Dikdörtgen"/>
          <p:cNvSpPr/>
          <p:nvPr/>
        </p:nvSpPr>
        <p:spPr>
          <a:xfrm>
            <a:off x="0" y="3214686"/>
            <a:ext cx="892971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3300"/>
                </a:solidFill>
              </a:rPr>
              <a:t>Cümlesinde</a:t>
            </a:r>
            <a:r>
              <a:rPr lang="en-GB" sz="2600" b="1" dirty="0" smtClean="0">
                <a:solidFill>
                  <a:srgbClr val="003300"/>
                </a:solidFill>
              </a:rPr>
              <a:t> “</a:t>
            </a:r>
            <a:r>
              <a:rPr lang="en-GB" sz="2600" b="1" dirty="0" err="1" smtClean="0">
                <a:solidFill>
                  <a:srgbClr val="003300"/>
                </a:solidFill>
              </a:rPr>
              <a:t>kitap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nedir</a:t>
            </a:r>
            <a:r>
              <a:rPr lang="en-GB" sz="2600" b="1" dirty="0" smtClean="0">
                <a:solidFill>
                  <a:srgbClr val="003300"/>
                </a:solidFill>
              </a:rPr>
              <a:t>?”  </a:t>
            </a:r>
            <a:r>
              <a:rPr lang="en-GB" sz="2600" b="1" dirty="0" err="1" smtClean="0">
                <a:solidFill>
                  <a:srgbClr val="003300"/>
                </a:solidFill>
              </a:rPr>
              <a:t>dediğimizde</a:t>
            </a:r>
            <a:r>
              <a:rPr lang="en-GB" sz="2600" b="1" dirty="0" smtClean="0">
                <a:solidFill>
                  <a:srgbClr val="003300"/>
                </a:solidFill>
              </a:rPr>
              <a:t> “</a:t>
            </a:r>
            <a:r>
              <a:rPr lang="en-GB" sz="2600" b="1" dirty="0" err="1" smtClean="0">
                <a:solidFill>
                  <a:srgbClr val="003300"/>
                </a:solidFill>
              </a:rPr>
              <a:t>İstediğiniz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zaman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ders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vermeye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hazır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bir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öğretmendir</a:t>
            </a:r>
            <a:r>
              <a:rPr lang="en-GB" sz="2600" b="1" dirty="0" smtClean="0">
                <a:solidFill>
                  <a:srgbClr val="003300"/>
                </a:solidFill>
              </a:rPr>
              <a:t>.” </a:t>
            </a:r>
            <a:r>
              <a:rPr lang="en-GB" sz="2600" b="1" dirty="0" err="1" smtClean="0">
                <a:solidFill>
                  <a:srgbClr val="003300"/>
                </a:solidFill>
              </a:rPr>
              <a:t>cevabını</a:t>
            </a:r>
            <a:r>
              <a:rPr lang="en-GB" sz="2600" b="1" dirty="0" smtClean="0">
                <a:solidFill>
                  <a:srgbClr val="003300"/>
                </a:solidFill>
              </a:rPr>
              <a:t> </a:t>
            </a:r>
            <a:r>
              <a:rPr lang="en-GB" sz="2600" b="1" dirty="0" err="1" smtClean="0">
                <a:solidFill>
                  <a:srgbClr val="003300"/>
                </a:solidFill>
              </a:rPr>
              <a:t>alabiliriz</a:t>
            </a:r>
            <a:r>
              <a:rPr lang="en-GB" sz="2600" b="1" dirty="0" smtClean="0">
                <a:solidFill>
                  <a:srgbClr val="003300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 descr="slayt arka plan eğitsel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357290" y="428604"/>
            <a:ext cx="6429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ÖN YARGI (</a:t>
            </a:r>
            <a:r>
              <a:rPr lang="tr-TR" sz="3600" dirty="0" smtClean="0">
                <a:solidFill>
                  <a:schemeClr val="bg2">
                    <a:lumMod val="50000"/>
                  </a:schemeClr>
                </a:solidFill>
              </a:rPr>
              <a:t>Peşin Hüküm</a:t>
            </a:r>
            <a:r>
              <a:rPr lang="en-GB" sz="3600" dirty="0" smtClean="0"/>
              <a:t>) </a:t>
            </a:r>
            <a:endParaRPr lang="tr-TR" sz="3600" dirty="0"/>
          </a:p>
        </p:txBody>
      </p:sp>
      <p:sp>
        <p:nvSpPr>
          <p:cNvPr id="6" name="5 Dikdörtgen"/>
          <p:cNvSpPr/>
          <p:nvPr/>
        </p:nvSpPr>
        <p:spPr>
          <a:xfrm>
            <a:off x="1714480" y="1357298"/>
            <a:ext cx="578647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990033"/>
                </a:solidFill>
              </a:rPr>
              <a:t>Bir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olay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veya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kişiyle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ilgili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değişik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sebeplerden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dolayı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önceden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edindiğimiz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olumlu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veya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olumsuz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yargılardır</a:t>
            </a:r>
            <a:r>
              <a:rPr lang="en-GB" sz="2600" b="1" dirty="0" smtClean="0">
                <a:solidFill>
                  <a:srgbClr val="990033"/>
                </a:solidFill>
              </a:rPr>
              <a:t>. </a:t>
            </a:r>
            <a:r>
              <a:rPr lang="tr-TR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Kısaca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özetlersek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ön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yargı</a:t>
            </a:r>
            <a:r>
              <a:rPr lang="en-GB" sz="2600" b="1" dirty="0" smtClean="0">
                <a:solidFill>
                  <a:srgbClr val="990033"/>
                </a:solidFill>
              </a:rPr>
              <a:t>, </a:t>
            </a:r>
            <a:r>
              <a:rPr lang="en-GB" sz="2600" b="1" dirty="0" err="1" smtClean="0">
                <a:solidFill>
                  <a:srgbClr val="990033"/>
                </a:solidFill>
              </a:rPr>
              <a:t>sonuçla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ilgili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önceden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karar</a:t>
            </a:r>
            <a:r>
              <a:rPr lang="en-GB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err="1" smtClean="0">
                <a:solidFill>
                  <a:srgbClr val="990033"/>
                </a:solidFill>
              </a:rPr>
              <a:t>vermektir</a:t>
            </a:r>
            <a:r>
              <a:rPr lang="en-GB" sz="2600" b="1" dirty="0" smtClean="0">
                <a:solidFill>
                  <a:srgbClr val="990033"/>
                </a:solidFill>
              </a:rPr>
              <a:t>. </a:t>
            </a:r>
            <a:r>
              <a:rPr lang="tr-TR" sz="2600" b="1" dirty="0" smtClean="0">
                <a:solidFill>
                  <a:srgbClr val="990033"/>
                </a:solidFill>
              </a:rPr>
              <a:t> </a:t>
            </a:r>
            <a:r>
              <a:rPr lang="en-GB" sz="2600" b="1" dirty="0" smtClean="0">
                <a:solidFill>
                  <a:srgbClr val="990033"/>
                </a:solidFill>
              </a:rPr>
              <a:t>(</a:t>
            </a:r>
            <a:r>
              <a:rPr lang="en-GB" sz="2600" b="1" dirty="0" smtClean="0"/>
              <a:t>Bu </a:t>
            </a:r>
            <a:r>
              <a:rPr lang="en-GB" sz="2600" b="1" dirty="0" err="1" smtClean="0"/>
              <a:t>takım</a:t>
            </a:r>
            <a:r>
              <a:rPr lang="en-GB" sz="2600" b="1" dirty="0" smtClean="0"/>
              <a:t> </a:t>
            </a:r>
            <a:r>
              <a:rPr lang="en-GB" sz="2600" b="1" dirty="0" err="1" smtClean="0"/>
              <a:t>bu</a:t>
            </a:r>
            <a:r>
              <a:rPr lang="en-GB" sz="2600" b="1" dirty="0" smtClean="0"/>
              <a:t> </a:t>
            </a:r>
            <a:r>
              <a:rPr lang="en-GB" sz="2600" b="1" dirty="0" err="1" smtClean="0"/>
              <a:t>sene</a:t>
            </a:r>
            <a:r>
              <a:rPr lang="en-GB" sz="2600" b="1" dirty="0" smtClean="0"/>
              <a:t> </a:t>
            </a:r>
            <a:r>
              <a:rPr lang="en-GB" sz="2600" b="1" dirty="0" err="1" smtClean="0"/>
              <a:t>kesin</a:t>
            </a:r>
            <a:r>
              <a:rPr lang="en-GB" sz="2600" b="1" dirty="0" smtClean="0"/>
              <a:t> </a:t>
            </a:r>
            <a:r>
              <a:rPr lang="en-GB" sz="2600" b="1" dirty="0" err="1" smtClean="0"/>
              <a:t>şampiyon</a:t>
            </a:r>
            <a:r>
              <a:rPr lang="en-GB" sz="2600" b="1" dirty="0" smtClean="0"/>
              <a:t> </a:t>
            </a:r>
            <a:r>
              <a:rPr lang="en-GB" sz="2600" b="1" dirty="0" err="1" smtClean="0"/>
              <a:t>olacak</a:t>
            </a:r>
            <a:r>
              <a:rPr lang="en-GB" sz="2600" b="1" dirty="0" smtClean="0">
                <a:solidFill>
                  <a:srgbClr val="990033"/>
                </a:solidFill>
              </a:rPr>
              <a:t>)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4" name="Picture 4" descr="slayt tasarımları indi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52518" cy="6885321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28596" y="357166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66CCFF"/>
                </a:solidFill>
              </a:rPr>
              <a:t>ÖNERİ</a:t>
            </a:r>
            <a:r>
              <a:rPr lang="en-GB" sz="3600" dirty="0" smtClean="0"/>
              <a:t> (</a:t>
            </a:r>
            <a:r>
              <a:rPr lang="en-GB" sz="3600" dirty="0" err="1" smtClean="0">
                <a:solidFill>
                  <a:srgbClr val="FFFF99"/>
                </a:solidFill>
              </a:rPr>
              <a:t>Tavsiye</a:t>
            </a:r>
            <a:r>
              <a:rPr lang="en-GB" sz="3600" dirty="0" smtClean="0"/>
              <a:t>) </a:t>
            </a:r>
            <a:endParaRPr lang="tr-TR" sz="3600" dirty="0"/>
          </a:p>
        </p:txBody>
      </p:sp>
      <p:sp>
        <p:nvSpPr>
          <p:cNvPr id="7" name="6 Dikdörtgen"/>
          <p:cNvSpPr/>
          <p:nvPr/>
        </p:nvSpPr>
        <p:spPr>
          <a:xfrm>
            <a:off x="0" y="1785926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98FF65"/>
                </a:solidFill>
              </a:rPr>
              <a:t>Bir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konudaki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eksikliğin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giderilmesi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için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teklif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getirmeye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smtClean="0"/>
              <a:t>“</a:t>
            </a:r>
            <a:r>
              <a:rPr lang="en-GB" sz="2600" b="1" dirty="0" err="1" smtClean="0">
                <a:solidFill>
                  <a:srgbClr val="FF0000"/>
                </a:solidFill>
              </a:rPr>
              <a:t>öneri</a:t>
            </a:r>
            <a:r>
              <a:rPr lang="en-GB" sz="2600" b="1" dirty="0" smtClean="0"/>
              <a:t>” </a:t>
            </a:r>
            <a:r>
              <a:rPr lang="en-GB" sz="2600" b="1" dirty="0" err="1" smtClean="0">
                <a:solidFill>
                  <a:srgbClr val="98FF65"/>
                </a:solidFill>
              </a:rPr>
              <a:t>adı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veriyoruz</a:t>
            </a:r>
            <a:r>
              <a:rPr lang="en-GB" sz="2600" b="1" dirty="0" smtClean="0">
                <a:solidFill>
                  <a:srgbClr val="98FF65"/>
                </a:solidFill>
              </a:rPr>
              <a:t>.  </a:t>
            </a:r>
            <a:r>
              <a:rPr lang="en-GB" sz="2600" b="1" dirty="0" smtClean="0"/>
              <a:t>“</a:t>
            </a:r>
            <a:r>
              <a:rPr lang="en-GB" sz="2600" b="1" dirty="0" err="1" smtClean="0">
                <a:solidFill>
                  <a:schemeClr val="accent2"/>
                </a:solidFill>
              </a:rPr>
              <a:t>Hikayede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olayların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yeri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ve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zamanı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iyi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tahlil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edilip</a:t>
            </a:r>
            <a:r>
              <a:rPr lang="en-GB" sz="2600" b="1" dirty="0" smtClean="0">
                <a:solidFill>
                  <a:schemeClr val="accent2"/>
                </a:solidFill>
              </a:rPr>
              <a:t>, </a:t>
            </a:r>
            <a:r>
              <a:rPr lang="en-GB" sz="2600" b="1" dirty="0" err="1" smtClean="0">
                <a:solidFill>
                  <a:schemeClr val="accent2"/>
                </a:solidFill>
              </a:rPr>
              <a:t>yazıya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aktarılmalıdır</a:t>
            </a:r>
            <a:r>
              <a:rPr lang="en-GB" sz="2600" b="1" dirty="0" smtClean="0">
                <a:solidFill>
                  <a:srgbClr val="98FF65"/>
                </a:solidFill>
              </a:rPr>
              <a:t>.</a:t>
            </a:r>
            <a:r>
              <a:rPr lang="tr-TR" sz="2600" b="1" dirty="0" smtClean="0"/>
              <a:t>’’</a:t>
            </a:r>
            <a:r>
              <a:rPr lang="tr-TR" sz="2600" b="1" dirty="0" smtClean="0">
                <a:solidFill>
                  <a:srgbClr val="98FF65"/>
                </a:solidFill>
              </a:rPr>
              <a:t> cümlesi </a:t>
            </a:r>
            <a:r>
              <a:rPr lang="en-GB" sz="2600" b="1" dirty="0" err="1" smtClean="0">
                <a:solidFill>
                  <a:srgbClr val="98FF65"/>
                </a:solidFill>
              </a:rPr>
              <a:t>bir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öneri</a:t>
            </a:r>
            <a:r>
              <a:rPr lang="en-GB" sz="2600" b="1" dirty="0" smtClean="0">
                <a:solidFill>
                  <a:srgbClr val="98FF65"/>
                </a:solidFill>
              </a:rPr>
              <a:t> </a:t>
            </a:r>
            <a:r>
              <a:rPr lang="en-GB" sz="2600" b="1" dirty="0" err="1" smtClean="0">
                <a:solidFill>
                  <a:srgbClr val="98FF65"/>
                </a:solidFill>
              </a:rPr>
              <a:t>cümlesidir</a:t>
            </a:r>
            <a:r>
              <a:rPr lang="en-GB" sz="2600" b="1" dirty="0" smtClean="0">
                <a:solidFill>
                  <a:srgbClr val="98FF65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8130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42844" y="642918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 smtClean="0">
                <a:solidFill>
                  <a:srgbClr val="800080"/>
                </a:solidFill>
              </a:rPr>
              <a:t>VARSAYIM</a:t>
            </a:r>
            <a:endParaRPr lang="tr-TR" sz="3600" b="1" dirty="0">
              <a:solidFill>
                <a:srgbClr val="800080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857364"/>
            <a:ext cx="871540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B86E00"/>
                </a:solidFill>
              </a:rPr>
              <a:t>Bir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durumun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sonucunun</a:t>
            </a:r>
            <a:r>
              <a:rPr lang="en-GB" sz="2600" b="1" dirty="0" smtClean="0">
                <a:solidFill>
                  <a:srgbClr val="B86E00"/>
                </a:solidFill>
              </a:rPr>
              <a:t> ne </a:t>
            </a:r>
            <a:r>
              <a:rPr lang="en-GB" sz="2600" b="1" dirty="0" err="1" smtClean="0">
                <a:solidFill>
                  <a:srgbClr val="B86E00"/>
                </a:solidFill>
              </a:rPr>
              <a:t>olduğunu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bilmeden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onu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kendimize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göre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bir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sonuca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bağlamaya</a:t>
            </a:r>
            <a:r>
              <a:rPr lang="en-GB" sz="2600" b="1" dirty="0" smtClean="0">
                <a:solidFill>
                  <a:srgbClr val="B86E00"/>
                </a:solidFill>
              </a:rPr>
              <a:t> “</a:t>
            </a:r>
            <a:r>
              <a:rPr lang="en-GB" sz="2600" b="1" dirty="0" err="1" smtClean="0">
                <a:solidFill>
                  <a:srgbClr val="FF0000"/>
                </a:solidFill>
              </a:rPr>
              <a:t>varsayım</a:t>
            </a:r>
            <a:r>
              <a:rPr lang="en-GB" sz="2600" b="1" dirty="0" smtClean="0">
                <a:solidFill>
                  <a:srgbClr val="B86E00"/>
                </a:solidFill>
              </a:rPr>
              <a:t>” </a:t>
            </a:r>
            <a:r>
              <a:rPr lang="en-GB" sz="2600" b="1" dirty="0" err="1" smtClean="0">
                <a:solidFill>
                  <a:srgbClr val="B86E00"/>
                </a:solidFill>
              </a:rPr>
              <a:t>diyoruz</a:t>
            </a:r>
            <a:r>
              <a:rPr lang="en-GB" sz="2600" b="1" dirty="0" smtClean="0">
                <a:solidFill>
                  <a:srgbClr val="B86E00"/>
                </a:solidFill>
              </a:rPr>
              <a:t>. </a:t>
            </a:r>
            <a:r>
              <a:rPr lang="tr-TR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smtClean="0">
                <a:solidFill>
                  <a:srgbClr val="B86E00"/>
                </a:solidFill>
              </a:rPr>
              <a:t>“</a:t>
            </a:r>
            <a:r>
              <a:rPr lang="en-GB" sz="2600" b="1" dirty="0" err="1" smtClean="0">
                <a:solidFill>
                  <a:srgbClr val="B86E00"/>
                </a:solidFill>
              </a:rPr>
              <a:t>Diyelim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ki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bu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yıl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sınavı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kazandın</a:t>
            </a:r>
            <a:r>
              <a:rPr lang="en-GB" sz="2600" b="1" dirty="0" smtClean="0">
                <a:solidFill>
                  <a:srgbClr val="B86E00"/>
                </a:solidFill>
              </a:rPr>
              <a:t>.”, “</a:t>
            </a:r>
            <a:r>
              <a:rPr lang="en-GB" sz="2600" b="1" dirty="0" err="1" smtClean="0">
                <a:solidFill>
                  <a:srgbClr val="B86E00"/>
                </a:solidFill>
              </a:rPr>
              <a:t>Varsayalım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ki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aniden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çıkageldi</a:t>
            </a:r>
            <a:r>
              <a:rPr lang="en-GB" sz="2600" b="1" dirty="0" smtClean="0">
                <a:solidFill>
                  <a:srgbClr val="B86E00"/>
                </a:solidFill>
              </a:rPr>
              <a:t>.” </a:t>
            </a:r>
            <a:r>
              <a:rPr lang="tr-TR" sz="2600" b="1" dirty="0" smtClean="0">
                <a:solidFill>
                  <a:srgbClr val="B86E00"/>
                </a:solidFill>
              </a:rPr>
              <a:t>c</a:t>
            </a:r>
            <a:r>
              <a:rPr lang="en-GB" sz="2600" b="1" dirty="0" err="1" smtClean="0">
                <a:solidFill>
                  <a:srgbClr val="B86E00"/>
                </a:solidFill>
              </a:rPr>
              <a:t>ümleleri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varsayım</a:t>
            </a:r>
            <a:r>
              <a:rPr lang="en-GB" sz="2600" b="1" dirty="0" smtClean="0">
                <a:solidFill>
                  <a:srgbClr val="B86E00"/>
                </a:solidFill>
              </a:rPr>
              <a:t> </a:t>
            </a:r>
            <a:r>
              <a:rPr lang="en-GB" sz="2600" b="1" dirty="0" err="1" smtClean="0">
                <a:solidFill>
                  <a:srgbClr val="B86E00"/>
                </a:solidFill>
              </a:rPr>
              <a:t>cümleleridir</a:t>
            </a:r>
            <a:r>
              <a:rPr lang="en-GB" sz="2600" b="1" dirty="0" smtClean="0">
                <a:solidFill>
                  <a:srgbClr val="B86E00"/>
                </a:solidFill>
              </a:rPr>
              <a:t>.</a:t>
            </a:r>
            <a:r>
              <a:rPr lang="en-GB" sz="2600" dirty="0" smtClean="0">
                <a:solidFill>
                  <a:srgbClr val="B86E00"/>
                </a:solidFill>
              </a:rPr>
              <a:t>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9154" name="Picture 2" descr="slayt arka plan eğitsel türkçe renkl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357290" y="642918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 smtClean="0">
                <a:solidFill>
                  <a:srgbClr val="0066FF"/>
                </a:solidFill>
              </a:rPr>
              <a:t>KARŞILAŞTIRMA</a:t>
            </a:r>
            <a:endParaRPr lang="tr-TR" sz="3600" b="1" dirty="0">
              <a:solidFill>
                <a:srgbClr val="0066FF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14414" y="1285860"/>
            <a:ext cx="535785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Aralarında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anlamca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ilgi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(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ilişki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)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olan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iki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kavramı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benzerlik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ya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da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zıtlık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yönünden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kıyaslamadır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 </a:t>
            </a:r>
            <a:r>
              <a:rPr lang="tr-TR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“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Sütten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beyaz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dişleri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var.” </a:t>
            </a:r>
            <a:r>
              <a:rPr lang="tr-TR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cümlesindeki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dişlerin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beyazlığı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,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sütün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beyazlığıyla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26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karşılaştırılmıştır</a:t>
            </a:r>
            <a:r>
              <a:rPr lang="en-GB" sz="2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0178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42910" y="0"/>
            <a:ext cx="6000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/>
              <a:t>KARŞILAŞTIRMA</a:t>
            </a:r>
            <a:r>
              <a:rPr lang="tr-TR" sz="3600" dirty="0" smtClean="0"/>
              <a:t> </a:t>
            </a:r>
            <a:r>
              <a:rPr lang="en-GB" sz="3600" dirty="0" smtClean="0"/>
              <a:t>(</a:t>
            </a:r>
            <a:r>
              <a:rPr lang="en-GB" sz="36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örnek</a:t>
            </a:r>
            <a:r>
              <a:rPr lang="tr-TR" sz="36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ler</a:t>
            </a:r>
            <a:r>
              <a:rPr lang="en-GB" sz="3600" dirty="0" smtClean="0"/>
              <a:t>)</a:t>
            </a:r>
            <a:r>
              <a:rPr lang="ar-SA" dirty="0" smtClean="0">
                <a:cs typeface="Arial" charset="0"/>
              </a:rPr>
              <a:t>‏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714348" y="1071546"/>
            <a:ext cx="678661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80C0"/>
                </a:solidFill>
              </a:rPr>
              <a:t>Sinema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da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tiyatro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gibi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görsel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bir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sanattır</a:t>
            </a:r>
            <a:r>
              <a:rPr lang="en-GB" sz="2600" b="1" dirty="0" smtClean="0">
                <a:solidFill>
                  <a:srgbClr val="0080C0"/>
                </a:solidFill>
              </a:rPr>
              <a:t>.</a:t>
            </a:r>
            <a:br>
              <a:rPr lang="en-GB" sz="2600" b="1" dirty="0" smtClean="0">
                <a:solidFill>
                  <a:srgbClr val="0080C0"/>
                </a:solidFill>
              </a:rPr>
            </a:br>
            <a:endParaRPr lang="tr-TR" sz="2600" b="1" dirty="0" smtClean="0">
              <a:solidFill>
                <a:srgbClr val="0080C0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80C0"/>
                </a:solidFill>
              </a:rPr>
              <a:t>Doğu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Anadolu’nun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kışı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Akdeniz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Bölgesi’ne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göre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daha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çetin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geçer</a:t>
            </a:r>
            <a:r>
              <a:rPr lang="en-GB" sz="2600" b="1" dirty="0" smtClean="0">
                <a:solidFill>
                  <a:srgbClr val="0080C0"/>
                </a:solidFill>
              </a:rPr>
              <a:t>.</a:t>
            </a:r>
            <a:br>
              <a:rPr lang="en-GB" sz="2600" b="1" dirty="0" smtClean="0">
                <a:solidFill>
                  <a:srgbClr val="0080C0"/>
                </a:solidFill>
              </a:rPr>
            </a:br>
            <a:endParaRPr lang="tr-TR" sz="2600" b="1" dirty="0" smtClean="0">
              <a:solidFill>
                <a:srgbClr val="0080C0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80C0"/>
                </a:solidFill>
              </a:rPr>
              <a:t>Yahya</a:t>
            </a:r>
            <a:r>
              <a:rPr lang="tr-TR" sz="2600" b="1" dirty="0" smtClean="0">
                <a:solidFill>
                  <a:srgbClr val="0080C0"/>
                </a:solidFill>
              </a:rPr>
              <a:t> Kemal’</a:t>
            </a:r>
            <a:r>
              <a:rPr lang="en-GB" sz="2600" b="1" dirty="0" smtClean="0">
                <a:solidFill>
                  <a:srgbClr val="0080C0"/>
                </a:solidFill>
              </a:rPr>
              <a:t>de </a:t>
            </a:r>
            <a:r>
              <a:rPr lang="en-GB" sz="2600" b="1" dirty="0" err="1" smtClean="0">
                <a:solidFill>
                  <a:srgbClr val="0080C0"/>
                </a:solidFill>
              </a:rPr>
              <a:t>Necip</a:t>
            </a:r>
            <a:r>
              <a:rPr lang="tr-TR" sz="2600" b="1" dirty="0" smtClean="0">
                <a:solidFill>
                  <a:srgbClr val="0080C0"/>
                </a:solidFill>
              </a:rPr>
              <a:t> </a:t>
            </a:r>
            <a:r>
              <a:rPr lang="tr-TR" sz="2600" b="1" dirty="0" err="1" smtClean="0">
                <a:solidFill>
                  <a:srgbClr val="0080C0"/>
                </a:solidFill>
              </a:rPr>
              <a:t>Fazıl’d</a:t>
            </a:r>
            <a:r>
              <a:rPr lang="en-GB" sz="2600" b="1" dirty="0" smtClean="0">
                <a:solidFill>
                  <a:srgbClr val="0080C0"/>
                </a:solidFill>
              </a:rPr>
              <a:t>a </a:t>
            </a:r>
            <a:r>
              <a:rPr lang="en-GB" sz="2600" b="1" dirty="0" err="1" smtClean="0">
                <a:solidFill>
                  <a:srgbClr val="0080C0"/>
                </a:solidFill>
              </a:rPr>
              <a:t>şiirlerinde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ölüm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temasına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çok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yer</a:t>
            </a:r>
            <a:r>
              <a:rPr lang="en-GB" sz="2600" b="1" dirty="0" smtClean="0">
                <a:solidFill>
                  <a:srgbClr val="0080C0"/>
                </a:solidFill>
              </a:rPr>
              <a:t> </a:t>
            </a:r>
            <a:r>
              <a:rPr lang="en-GB" sz="2600" b="1" dirty="0" err="1" smtClean="0">
                <a:solidFill>
                  <a:srgbClr val="0080C0"/>
                </a:solidFill>
              </a:rPr>
              <a:t>vermiştir</a:t>
            </a:r>
            <a:r>
              <a:rPr lang="en-GB" sz="2600" b="1" dirty="0" smtClean="0">
                <a:solidFill>
                  <a:srgbClr val="0080C0"/>
                </a:solidFill>
              </a:rPr>
              <a:t>.</a:t>
            </a:r>
            <a:endParaRPr lang="tr-TR" sz="2600" dirty="0">
              <a:solidFill>
                <a:srgbClr val="0080C0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04" name="Picture 4" descr="slayt arka plan eğitsel türkçe renkl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500034" y="357166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6666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200" dirty="0" smtClean="0">
                <a:solidFill>
                  <a:srgbClr val="9A69F3"/>
                </a:solidFill>
              </a:rPr>
              <a:t>DİĞER ANLAM İLGİLERİ İÇERİN YARGILAR</a:t>
            </a:r>
          </a:p>
          <a:p>
            <a:pPr>
              <a:buClr>
                <a:srgbClr val="006666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200" dirty="0" smtClean="0">
                <a:solidFill>
                  <a:srgbClr val="9A69F3"/>
                </a:solidFill>
              </a:rPr>
              <a:t> (</a:t>
            </a:r>
            <a:r>
              <a:rPr lang="en-GB" sz="3200" dirty="0" err="1" smtClean="0">
                <a:solidFill>
                  <a:srgbClr val="9A69F3"/>
                </a:solidFill>
              </a:rPr>
              <a:t>İstek</a:t>
            </a:r>
            <a:r>
              <a:rPr lang="en-GB" sz="3200" dirty="0" smtClean="0">
                <a:solidFill>
                  <a:srgbClr val="9A69F3"/>
                </a:solidFill>
              </a:rPr>
              <a:t>, </a:t>
            </a:r>
            <a:r>
              <a:rPr lang="tr-TR" sz="3200" dirty="0" smtClean="0">
                <a:solidFill>
                  <a:srgbClr val="9A69F3"/>
                </a:solidFill>
              </a:rPr>
              <a:t>K</a:t>
            </a:r>
            <a:r>
              <a:rPr lang="en-GB" sz="3200" dirty="0" err="1" smtClean="0">
                <a:solidFill>
                  <a:srgbClr val="9A69F3"/>
                </a:solidFill>
              </a:rPr>
              <a:t>arşılıklı</a:t>
            </a:r>
            <a:r>
              <a:rPr lang="en-GB" sz="3200" dirty="0" smtClean="0">
                <a:solidFill>
                  <a:srgbClr val="9A69F3"/>
                </a:solidFill>
              </a:rPr>
              <a:t> </a:t>
            </a:r>
            <a:r>
              <a:rPr lang="en-GB" sz="3200" dirty="0" err="1" smtClean="0">
                <a:solidFill>
                  <a:srgbClr val="9A69F3"/>
                </a:solidFill>
              </a:rPr>
              <a:t>Yapma</a:t>
            </a:r>
            <a:r>
              <a:rPr lang="en-GB" sz="3200" dirty="0" smtClean="0">
                <a:solidFill>
                  <a:srgbClr val="9A69F3"/>
                </a:solidFill>
              </a:rPr>
              <a:t>,</a:t>
            </a:r>
            <a:r>
              <a:rPr lang="tr-TR" sz="3200" dirty="0" smtClean="0">
                <a:solidFill>
                  <a:srgbClr val="9A69F3"/>
                </a:solidFill>
              </a:rPr>
              <a:t> </a:t>
            </a:r>
            <a:r>
              <a:rPr lang="en-GB" sz="3200" dirty="0" err="1" smtClean="0">
                <a:solidFill>
                  <a:srgbClr val="9A69F3"/>
                </a:solidFill>
              </a:rPr>
              <a:t>Beğenme</a:t>
            </a:r>
            <a:r>
              <a:rPr lang="en-GB" sz="3200" dirty="0" smtClean="0">
                <a:solidFill>
                  <a:srgbClr val="9A69F3"/>
                </a:solidFill>
              </a:rPr>
              <a:t> vb.)</a:t>
            </a:r>
            <a:r>
              <a:rPr lang="ar-SA" sz="3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rPr>
              <a:t>‏</a:t>
            </a:r>
            <a:endParaRPr lang="en-GB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142976" y="1357298"/>
            <a:ext cx="621510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33CC33"/>
                </a:solidFill>
              </a:rPr>
              <a:t>Onunla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iki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yıldır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haberleşemiyorum</a:t>
            </a:r>
            <a:r>
              <a:rPr lang="en-GB" sz="2600" b="1" dirty="0" smtClean="0">
                <a:solidFill>
                  <a:srgbClr val="33CC33"/>
                </a:solidFill>
              </a:rPr>
              <a:t>. </a:t>
            </a:r>
            <a:r>
              <a:rPr lang="en-GB" sz="2600" b="1" dirty="0" smtClean="0"/>
              <a:t>(</a:t>
            </a:r>
            <a:r>
              <a:rPr lang="en-GB" sz="2600" b="1" dirty="0" err="1" smtClean="0">
                <a:solidFill>
                  <a:srgbClr val="FF0000"/>
                </a:solidFill>
              </a:rPr>
              <a:t>Karşılıklı</a:t>
            </a:r>
            <a:r>
              <a:rPr lang="en-GB" sz="2600" b="1" dirty="0" smtClean="0">
                <a:solidFill>
                  <a:srgbClr val="FF0000"/>
                </a:solidFill>
              </a:rPr>
              <a:t> </a:t>
            </a:r>
            <a:r>
              <a:rPr lang="en-GB" sz="2600" b="1" dirty="0" err="1" smtClean="0">
                <a:solidFill>
                  <a:srgbClr val="FF0000"/>
                </a:solidFill>
              </a:rPr>
              <a:t>yapma</a:t>
            </a:r>
            <a:r>
              <a:rPr lang="en-GB" sz="2600" b="1" dirty="0" smtClean="0"/>
              <a:t>)</a:t>
            </a:r>
            <a:r>
              <a:rPr lang="ar-SA" sz="2600" b="1" dirty="0" smtClean="0">
                <a:cs typeface="Arial" charset="0"/>
              </a:rPr>
              <a:t>‏</a:t>
            </a:r>
            <a:endParaRPr lang="tr-TR" sz="2600" b="1" dirty="0" smtClean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600" b="1" dirty="0" smtClean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33CC33"/>
                </a:solidFill>
              </a:rPr>
              <a:t>Akşam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gelin</a:t>
            </a:r>
            <a:r>
              <a:rPr lang="en-GB" sz="2600" b="1" dirty="0" smtClean="0">
                <a:solidFill>
                  <a:srgbClr val="33CC33"/>
                </a:solidFill>
              </a:rPr>
              <a:t> de </a:t>
            </a:r>
            <a:r>
              <a:rPr lang="en-GB" sz="2600" b="1" dirty="0" err="1" smtClean="0">
                <a:solidFill>
                  <a:srgbClr val="33CC33"/>
                </a:solidFill>
              </a:rPr>
              <a:t>çay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içelim</a:t>
            </a:r>
            <a:r>
              <a:rPr lang="en-GB" sz="2600" b="1" dirty="0" smtClean="0">
                <a:solidFill>
                  <a:srgbClr val="33CC33"/>
                </a:solidFill>
              </a:rPr>
              <a:t>. </a:t>
            </a:r>
            <a:r>
              <a:rPr lang="tr-TR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smtClean="0"/>
              <a:t>(</a:t>
            </a:r>
            <a:r>
              <a:rPr lang="en-GB" sz="2600" b="1" dirty="0" err="1" smtClean="0">
                <a:solidFill>
                  <a:srgbClr val="FF0000"/>
                </a:solidFill>
              </a:rPr>
              <a:t>İstek</a:t>
            </a:r>
            <a:r>
              <a:rPr lang="en-GB" sz="2600" b="1" dirty="0" smtClean="0"/>
              <a:t>)</a:t>
            </a:r>
            <a:r>
              <a:rPr lang="ar-SA" sz="2600" b="1" dirty="0" smtClean="0">
                <a:cs typeface="Arial" charset="0"/>
              </a:rPr>
              <a:t>‏</a:t>
            </a:r>
            <a:endParaRPr lang="tr-TR" sz="2600" b="1" dirty="0" smtClean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600" b="1" dirty="0" smtClean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33CC33"/>
                </a:solidFill>
              </a:rPr>
              <a:t>Elmaları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kardeş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payı</a:t>
            </a:r>
            <a:r>
              <a:rPr lang="en-GB" sz="2600" b="1" dirty="0" smtClean="0">
                <a:solidFill>
                  <a:srgbClr val="33CC33"/>
                </a:solidFill>
              </a:rPr>
              <a:t> </a:t>
            </a:r>
            <a:r>
              <a:rPr lang="en-GB" sz="2600" b="1" dirty="0" err="1" smtClean="0">
                <a:solidFill>
                  <a:srgbClr val="33CC33"/>
                </a:solidFill>
              </a:rPr>
              <a:t>yaptık</a:t>
            </a:r>
            <a:r>
              <a:rPr lang="en-GB" sz="2600" b="1" dirty="0" smtClean="0">
                <a:solidFill>
                  <a:srgbClr val="33CC33"/>
                </a:solidFill>
              </a:rPr>
              <a:t>.</a:t>
            </a:r>
            <a:r>
              <a:rPr lang="en-GB" sz="2600" b="1" dirty="0" smtClean="0"/>
              <a:t> </a:t>
            </a:r>
            <a:r>
              <a:rPr lang="tr-TR" sz="2600" b="1" dirty="0" smtClean="0"/>
              <a:t> </a:t>
            </a:r>
            <a:r>
              <a:rPr lang="en-GB" sz="2600" b="1" dirty="0" smtClean="0"/>
              <a:t>(</a:t>
            </a:r>
            <a:r>
              <a:rPr lang="en-GB" sz="2600" b="1" dirty="0" err="1" smtClean="0">
                <a:solidFill>
                  <a:srgbClr val="FF0000"/>
                </a:solidFill>
              </a:rPr>
              <a:t>Eşitlik</a:t>
            </a:r>
            <a:r>
              <a:rPr lang="en-GB" sz="2600" b="1" dirty="0" smtClean="0"/>
              <a:t>)</a:t>
            </a:r>
            <a:r>
              <a:rPr lang="ar-SA" sz="2600" b="1" dirty="0" smtClean="0">
                <a:cs typeface="Arial" charset="0"/>
              </a:rPr>
              <a:t>‏</a:t>
            </a:r>
            <a:endParaRPr lang="en-GB" sz="2600" b="1" dirty="0" smtClean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2226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14348" y="642918"/>
            <a:ext cx="428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 smtClean="0">
                <a:solidFill>
                  <a:srgbClr val="FFFFCC"/>
                </a:solidFill>
              </a:rPr>
              <a:t>YORUM</a:t>
            </a:r>
            <a:endParaRPr lang="tr-TR" sz="3600" b="1" dirty="0">
              <a:solidFill>
                <a:srgbClr val="FFFFCC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928662" y="1785926"/>
            <a:ext cx="778674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45000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smtClean="0">
                <a:solidFill>
                  <a:schemeClr val="accent2"/>
                </a:solidFill>
              </a:rPr>
              <a:t>Olay </a:t>
            </a:r>
            <a:r>
              <a:rPr lang="en-GB" sz="2600" b="1" dirty="0" err="1" smtClean="0">
                <a:solidFill>
                  <a:schemeClr val="accent2"/>
                </a:solidFill>
              </a:rPr>
              <a:t>veya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durumu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bir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görüşe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göre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değerlendirmedir</a:t>
            </a:r>
            <a:r>
              <a:rPr lang="en-GB" sz="2600" b="1" dirty="0" smtClean="0">
                <a:solidFill>
                  <a:schemeClr val="accent2"/>
                </a:solidFill>
              </a:rPr>
              <a:t>. </a:t>
            </a:r>
            <a:r>
              <a:rPr lang="tr-TR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smtClean="0">
                <a:solidFill>
                  <a:schemeClr val="accent2"/>
                </a:solidFill>
              </a:rPr>
              <a:t>“</a:t>
            </a:r>
            <a:r>
              <a:rPr lang="en-GB" sz="2600" b="1" dirty="0" err="1" smtClean="0">
                <a:solidFill>
                  <a:schemeClr val="accent2"/>
                </a:solidFill>
              </a:rPr>
              <a:t>Şairin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çok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severek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okunulan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kitap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türü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hikayedir</a:t>
            </a:r>
            <a:r>
              <a:rPr lang="en-GB" sz="2600" b="1" dirty="0" smtClean="0">
                <a:solidFill>
                  <a:schemeClr val="accent2"/>
                </a:solidFill>
              </a:rPr>
              <a:t>”</a:t>
            </a:r>
            <a:r>
              <a:rPr lang="tr-TR" sz="2600" b="1" dirty="0" smtClean="0">
                <a:solidFill>
                  <a:schemeClr val="accent2"/>
                </a:solidFill>
              </a:rPr>
              <a:t> cümlesinde </a:t>
            </a:r>
            <a:r>
              <a:rPr lang="en-GB" sz="2600" b="1" dirty="0" smtClean="0">
                <a:solidFill>
                  <a:schemeClr val="accent2"/>
                </a:solidFill>
              </a:rPr>
              <a:t>“</a:t>
            </a:r>
            <a:r>
              <a:rPr lang="en-GB" sz="2600" b="1" dirty="0" err="1" smtClean="0">
                <a:solidFill>
                  <a:schemeClr val="accent2"/>
                </a:solidFill>
              </a:rPr>
              <a:t>bence</a:t>
            </a:r>
            <a:r>
              <a:rPr lang="en-GB" sz="2600" b="1" dirty="0" smtClean="0">
                <a:solidFill>
                  <a:schemeClr val="accent2"/>
                </a:solidFill>
              </a:rPr>
              <a:t>” </a:t>
            </a:r>
            <a:r>
              <a:rPr lang="en-GB" sz="2600" b="1" dirty="0" err="1" smtClean="0">
                <a:solidFill>
                  <a:schemeClr val="accent2"/>
                </a:solidFill>
              </a:rPr>
              <a:t>ifadesi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vardır</a:t>
            </a:r>
            <a:r>
              <a:rPr lang="en-GB" sz="2600" b="1" dirty="0" smtClean="0">
                <a:solidFill>
                  <a:schemeClr val="accent2"/>
                </a:solidFill>
              </a:rPr>
              <a:t>. </a:t>
            </a:r>
            <a:r>
              <a:rPr lang="tr-TR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smtClean="0">
                <a:solidFill>
                  <a:schemeClr val="accent2"/>
                </a:solidFill>
              </a:rPr>
              <a:t>Bun</a:t>
            </a:r>
            <a:r>
              <a:rPr lang="tr-TR" sz="2600" b="1" dirty="0" smtClean="0">
                <a:solidFill>
                  <a:schemeClr val="accent2"/>
                </a:solidFill>
              </a:rPr>
              <a:t>un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için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öznel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bir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yargı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yapılmıştır</a:t>
            </a:r>
            <a:r>
              <a:rPr lang="en-GB" sz="2600" b="1" dirty="0" smtClean="0">
                <a:solidFill>
                  <a:schemeClr val="accent2"/>
                </a:solidFill>
              </a:rPr>
              <a:t>. </a:t>
            </a:r>
            <a:r>
              <a:rPr lang="tr-TR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Kısaca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olay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veya</a:t>
            </a:r>
            <a:r>
              <a:rPr lang="en-GB" sz="2600" b="1" dirty="0" smtClean="0">
                <a:solidFill>
                  <a:schemeClr val="accent2"/>
                </a:solidFill>
              </a:rPr>
              <a:t> durum </a:t>
            </a:r>
            <a:r>
              <a:rPr lang="en-GB" sz="2600" b="1" dirty="0" err="1" smtClean="0">
                <a:solidFill>
                  <a:schemeClr val="accent2"/>
                </a:solidFill>
              </a:rPr>
              <a:t>kişiye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göre</a:t>
            </a:r>
            <a:r>
              <a:rPr lang="en-GB" sz="2600" b="1" dirty="0" smtClean="0">
                <a:solidFill>
                  <a:schemeClr val="accent2"/>
                </a:solidFill>
              </a:rPr>
              <a:t> </a:t>
            </a:r>
            <a:r>
              <a:rPr lang="en-GB" sz="2600" b="1" dirty="0" err="1" smtClean="0">
                <a:solidFill>
                  <a:schemeClr val="accent2"/>
                </a:solidFill>
              </a:rPr>
              <a:t>değerlendirilmiştir</a:t>
            </a:r>
            <a:r>
              <a:rPr lang="en-GB" sz="2600" b="1" dirty="0" smtClean="0">
                <a:solidFill>
                  <a:schemeClr val="accent2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3250" name="Picture 2" descr="slayt arka plan eğitsel türkçe renkl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357290" y="1214422"/>
            <a:ext cx="6143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solidFill>
                  <a:srgbClr val="DF0B0B"/>
                </a:solidFill>
              </a:rPr>
              <a:t>DEĞERLENDİRME </a:t>
            </a:r>
            <a:endParaRPr lang="tr-TR" sz="3600" dirty="0">
              <a:solidFill>
                <a:srgbClr val="DF0B0B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071538" y="2000240"/>
            <a:ext cx="685804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9A69F3"/>
                </a:solidFill>
              </a:rPr>
              <a:t>Herhangi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bir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durumun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iyi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ya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da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kötü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yönlerini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ortaya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koymadır</a:t>
            </a:r>
            <a:r>
              <a:rPr lang="en-GB" sz="2600" b="1" dirty="0" smtClean="0">
                <a:solidFill>
                  <a:srgbClr val="9A69F3"/>
                </a:solidFill>
              </a:rPr>
              <a:t>. </a:t>
            </a:r>
            <a:r>
              <a:rPr lang="tr-TR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Nesnel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bir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yargı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söz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konusudur</a:t>
            </a:r>
            <a:r>
              <a:rPr lang="en-GB" sz="2600" b="1" dirty="0" smtClean="0">
                <a:solidFill>
                  <a:srgbClr val="9A69F3"/>
                </a:solidFill>
              </a:rPr>
              <a:t>. </a:t>
            </a:r>
            <a:r>
              <a:rPr lang="tr-TR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smtClean="0">
                <a:solidFill>
                  <a:srgbClr val="9A69F3"/>
                </a:solidFill>
              </a:rPr>
              <a:t>“</a:t>
            </a:r>
            <a:r>
              <a:rPr lang="en-GB" sz="2600" b="1" dirty="0" err="1" smtClean="0">
                <a:solidFill>
                  <a:srgbClr val="9A69F3"/>
                </a:solidFill>
              </a:rPr>
              <a:t>Sanatçı</a:t>
            </a:r>
            <a:r>
              <a:rPr lang="en-GB" sz="2600" b="1" dirty="0" smtClean="0">
                <a:solidFill>
                  <a:srgbClr val="9A69F3"/>
                </a:solidFill>
              </a:rPr>
              <a:t>, </a:t>
            </a:r>
            <a:r>
              <a:rPr lang="en-GB" sz="2600" b="1" dirty="0" err="1" smtClean="0">
                <a:solidFill>
                  <a:srgbClr val="9A69F3"/>
                </a:solidFill>
              </a:rPr>
              <a:t>şiirlerinde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yabancı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sözcüklere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bolca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yer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vermiştir</a:t>
            </a:r>
            <a:r>
              <a:rPr lang="en-GB" sz="2600" b="1" dirty="0" smtClean="0">
                <a:solidFill>
                  <a:srgbClr val="9A69F3"/>
                </a:solidFill>
              </a:rPr>
              <a:t>.” </a:t>
            </a:r>
            <a:r>
              <a:rPr lang="tr-TR" sz="2600" b="1" dirty="0" smtClean="0">
                <a:solidFill>
                  <a:srgbClr val="9A69F3"/>
                </a:solidFill>
              </a:rPr>
              <a:t>c</a:t>
            </a:r>
            <a:r>
              <a:rPr lang="en-GB" sz="2600" b="1" dirty="0" err="1" smtClean="0">
                <a:solidFill>
                  <a:srgbClr val="9A69F3"/>
                </a:solidFill>
              </a:rPr>
              <a:t>ümlesinde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nesnel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bir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yargı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söz</a:t>
            </a:r>
            <a:r>
              <a:rPr lang="en-GB" sz="2600" b="1" dirty="0" smtClean="0">
                <a:solidFill>
                  <a:srgbClr val="9A69F3"/>
                </a:solidFill>
              </a:rPr>
              <a:t> </a:t>
            </a:r>
            <a:r>
              <a:rPr lang="en-GB" sz="2600" b="1" dirty="0" err="1" smtClean="0">
                <a:solidFill>
                  <a:srgbClr val="9A69F3"/>
                </a:solidFill>
              </a:rPr>
              <a:t>konusudur</a:t>
            </a:r>
            <a:r>
              <a:rPr lang="en-GB" sz="2600" b="1" dirty="0" smtClean="0">
                <a:solidFill>
                  <a:srgbClr val="9A69F3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42" name="Picture 6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1071538" y="1214422"/>
            <a:ext cx="68580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b="1" dirty="0" err="1" smtClean="0">
                <a:solidFill>
                  <a:prstClr val="black"/>
                </a:solidFill>
              </a:rPr>
              <a:t>Cümle</a:t>
            </a:r>
            <a:r>
              <a:rPr lang="en-GB" sz="2800" b="1" dirty="0" smtClean="0">
                <a:solidFill>
                  <a:prstClr val="white"/>
                </a:solidFill>
              </a:rPr>
              <a:t>: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Sözcüklerin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yan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yana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gelerek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bir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duyguyu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bir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düşünceyi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bir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isteği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bir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işi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kısacası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bir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yargıyı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tam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olarak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anlatabilir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duruma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gelmiş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biçimine</a:t>
            </a:r>
            <a:r>
              <a:rPr lang="en-GB" sz="2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GB" sz="2800" b="1" dirty="0" err="1" smtClean="0">
                <a:solidFill>
                  <a:srgbClr val="FF0000"/>
                </a:solidFill>
              </a:rPr>
              <a:t>cümle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schemeClr val="accent2">
                    <a:lumMod val="75000"/>
                  </a:schemeClr>
                </a:solidFill>
              </a:rPr>
              <a:t>denir</a:t>
            </a:r>
            <a:endParaRPr lang="tr-TR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928794" y="500042"/>
            <a:ext cx="5072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4000" dirty="0" smtClean="0">
                <a:solidFill>
                  <a:prstClr val="black"/>
                </a:solidFill>
              </a:rPr>
              <a:t>CÜMLEDE ANLAM</a:t>
            </a:r>
            <a:endParaRPr lang="tr-TR" sz="4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5298" name="Picture 2" descr="İ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10 Metin kutusu"/>
          <p:cNvSpPr txBox="1"/>
          <p:nvPr/>
        </p:nvSpPr>
        <p:spPr>
          <a:xfrm>
            <a:off x="2928926" y="257174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b="1" i="1" dirty="0">
              <a:solidFill>
                <a:srgbClr val="FF33CC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643042" y="857232"/>
            <a:ext cx="578235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HAZIRLAYANLAR</a:t>
            </a:r>
          </a:p>
          <a:p>
            <a:pPr algn="ctr"/>
            <a:r>
              <a:rPr lang="tr-TR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EMİN SEZER ÖZER</a:t>
            </a:r>
          </a:p>
          <a:p>
            <a:pPr algn="ctr"/>
            <a:r>
              <a:rPr lang="tr-TR" sz="32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ELİF RANA KORKMAZ</a:t>
            </a:r>
          </a:p>
          <a:p>
            <a:pPr algn="ctr"/>
            <a:r>
              <a:rPr lang="tr-TR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EMİNE YONCA DOĞAN</a:t>
            </a:r>
            <a:endParaRPr lang="tr-TR" sz="32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62" name="Picture 2" descr="türkçe slayt arka resim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1000100" y="785794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571472" y="785794"/>
            <a:ext cx="5072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err="1" smtClean="0"/>
              <a:t>Öznel</a:t>
            </a:r>
            <a:r>
              <a:rPr lang="en-GB" sz="5400" dirty="0" smtClean="0"/>
              <a:t> </a:t>
            </a:r>
            <a:r>
              <a:rPr lang="en-GB" sz="5400" dirty="0" err="1" smtClean="0"/>
              <a:t>Anlatım</a:t>
            </a:r>
            <a:r>
              <a:rPr lang="en-GB" sz="5400" dirty="0" smtClean="0"/>
              <a:t> </a:t>
            </a:r>
            <a:endParaRPr lang="tr-TR" sz="5400" dirty="0"/>
          </a:p>
        </p:txBody>
      </p:sp>
      <p:sp>
        <p:nvSpPr>
          <p:cNvPr id="10" name="9 Metin kutusu"/>
          <p:cNvSpPr txBox="1"/>
          <p:nvPr/>
        </p:nvSpPr>
        <p:spPr>
          <a:xfrm>
            <a:off x="1071538" y="2214554"/>
            <a:ext cx="7358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b="1" dirty="0" err="1" smtClean="0">
                <a:solidFill>
                  <a:srgbClr val="002060"/>
                </a:solidFill>
              </a:rPr>
              <a:t>Doğruluğu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ya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da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yanlışlığı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kişiden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kişiye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değişen</a:t>
            </a:r>
            <a:r>
              <a:rPr lang="en-GB" sz="2400" b="1" dirty="0" smtClean="0">
                <a:solidFill>
                  <a:srgbClr val="002060"/>
                </a:solidFill>
              </a:rPr>
              <a:t>, </a:t>
            </a:r>
            <a:r>
              <a:rPr lang="en-GB" sz="2400" b="1" dirty="0" err="1" smtClean="0">
                <a:solidFill>
                  <a:srgbClr val="002060"/>
                </a:solidFill>
              </a:rPr>
              <a:t>doğruluğu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tartışılan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düşüncelerin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anlatıldığı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yargılara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öznel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yargı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denir</a:t>
            </a:r>
            <a:r>
              <a:rPr lang="en-GB" sz="2400" b="1" dirty="0" smtClean="0">
                <a:solidFill>
                  <a:srgbClr val="002060"/>
                </a:solidFill>
              </a:rPr>
              <a:t>. </a:t>
            </a:r>
            <a:r>
              <a:rPr lang="tr-TR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smtClean="0">
                <a:solidFill>
                  <a:srgbClr val="002060"/>
                </a:solidFill>
              </a:rPr>
              <a:t>Bu </a:t>
            </a:r>
            <a:r>
              <a:rPr lang="en-GB" sz="2400" b="1" dirty="0" err="1" smtClean="0">
                <a:solidFill>
                  <a:srgbClr val="002060"/>
                </a:solidFill>
              </a:rPr>
              <a:t>yargıların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kullanıldığı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anlatıma</a:t>
            </a:r>
            <a:r>
              <a:rPr lang="en-GB" sz="2400" b="1" dirty="0" smtClean="0">
                <a:solidFill>
                  <a:srgbClr val="002060"/>
                </a:solidFill>
              </a:rPr>
              <a:t> da </a:t>
            </a:r>
            <a:r>
              <a:rPr lang="en-GB" sz="2400" b="1" dirty="0" err="1" smtClean="0">
                <a:solidFill>
                  <a:srgbClr val="FF0000"/>
                </a:solidFill>
              </a:rPr>
              <a:t>öznel</a:t>
            </a:r>
            <a:r>
              <a:rPr lang="en-GB" sz="2400" b="1" dirty="0" smtClean="0">
                <a:solidFill>
                  <a:srgbClr val="002060"/>
                </a:solidFill>
              </a:rPr>
              <a:t>  </a:t>
            </a:r>
            <a:r>
              <a:rPr lang="en-GB" sz="2400" b="1" dirty="0" err="1" smtClean="0">
                <a:solidFill>
                  <a:srgbClr val="002060"/>
                </a:solidFill>
              </a:rPr>
              <a:t>anlatım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denir</a:t>
            </a:r>
            <a:r>
              <a:rPr lang="en-GB" sz="2400" b="1" dirty="0" smtClean="0">
                <a:solidFill>
                  <a:srgbClr val="002060"/>
                </a:solidFill>
              </a:rPr>
              <a:t>. </a:t>
            </a:r>
            <a:r>
              <a:rPr lang="tr-TR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smtClean="0">
                <a:solidFill>
                  <a:srgbClr val="002060"/>
                </a:solidFill>
              </a:rPr>
              <a:t>Bu </a:t>
            </a:r>
            <a:r>
              <a:rPr lang="en-GB" sz="2400" b="1" dirty="0" err="1" smtClean="0">
                <a:solidFill>
                  <a:srgbClr val="002060"/>
                </a:solidFill>
              </a:rPr>
              <a:t>cümlelerde</a:t>
            </a:r>
            <a:r>
              <a:rPr lang="en-GB" sz="2400" b="1" dirty="0" smtClean="0">
                <a:solidFill>
                  <a:srgbClr val="002060"/>
                </a:solidFill>
              </a:rPr>
              <a:t> (</a:t>
            </a:r>
            <a:r>
              <a:rPr lang="en-GB" sz="2400" b="1" dirty="0" err="1" smtClean="0">
                <a:solidFill>
                  <a:srgbClr val="002060"/>
                </a:solidFill>
              </a:rPr>
              <a:t>yargılarda</a:t>
            </a:r>
            <a:r>
              <a:rPr lang="en-GB" sz="2400" b="1" dirty="0" smtClean="0">
                <a:solidFill>
                  <a:srgbClr val="002060"/>
                </a:solidFill>
              </a:rPr>
              <a:t>) </a:t>
            </a:r>
            <a:r>
              <a:rPr lang="en-GB" sz="2400" b="1" dirty="0" err="1" smtClean="0">
                <a:solidFill>
                  <a:srgbClr val="002060"/>
                </a:solidFill>
              </a:rPr>
              <a:t>bence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ifadesi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vardır</a:t>
            </a:r>
            <a:r>
              <a:rPr lang="en-GB" sz="2400" b="1" dirty="0" smtClean="0">
                <a:solidFill>
                  <a:srgbClr val="002060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1986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000100" y="857232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/>
              <a:t>Öznel</a:t>
            </a:r>
            <a:r>
              <a:rPr lang="en-GB" sz="3600" dirty="0" smtClean="0"/>
              <a:t> </a:t>
            </a:r>
            <a:r>
              <a:rPr lang="tr-TR" sz="3600" dirty="0" smtClean="0"/>
              <a:t>Anlatım</a:t>
            </a:r>
            <a:r>
              <a:rPr lang="en-GB" sz="3600" dirty="0" smtClean="0"/>
              <a:t> (</a:t>
            </a:r>
            <a:r>
              <a:rPr lang="en-GB" sz="3600" dirty="0" err="1" smtClean="0">
                <a:solidFill>
                  <a:schemeClr val="accent3">
                    <a:lumMod val="50000"/>
                  </a:schemeClr>
                </a:solidFill>
              </a:rPr>
              <a:t>örnekler</a:t>
            </a:r>
            <a:r>
              <a:rPr lang="en-GB" sz="3600" dirty="0" smtClean="0"/>
              <a:t>)</a:t>
            </a:r>
            <a:endParaRPr lang="tr-TR" sz="36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1357290" y="2214554"/>
            <a:ext cx="6143668" cy="282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buFontTx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00FF"/>
                </a:solidFill>
              </a:rPr>
              <a:t>İzmir</a:t>
            </a:r>
            <a:r>
              <a:rPr lang="en-GB" sz="2600" b="1" dirty="0" smtClean="0">
                <a:solidFill>
                  <a:srgbClr val="0000FF"/>
                </a:solidFill>
              </a:rPr>
              <a:t>,</a:t>
            </a:r>
            <a:r>
              <a:rPr lang="tr-TR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tarihi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ve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doğal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güzellikleriyle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eşsiz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bir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şehrimizdir</a:t>
            </a:r>
            <a:r>
              <a:rPr lang="en-GB" sz="2600" b="1" dirty="0" smtClean="0">
                <a:solidFill>
                  <a:srgbClr val="0000FF"/>
                </a:solidFill>
              </a:rPr>
              <a:t>.</a:t>
            </a:r>
            <a:br>
              <a:rPr lang="en-GB" sz="2600" b="1" dirty="0" smtClean="0">
                <a:solidFill>
                  <a:srgbClr val="0000FF"/>
                </a:solidFill>
              </a:rPr>
            </a:br>
            <a:endParaRPr lang="tr-TR" sz="2600" b="1" dirty="0" smtClean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00FF"/>
                </a:solidFill>
              </a:rPr>
              <a:t>Şair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söyleyiş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güzelliğiyle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türkü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tadında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bir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şiir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sunuyor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bize</a:t>
            </a:r>
            <a:r>
              <a:rPr lang="en-GB" sz="2600" b="1" dirty="0" smtClean="0">
                <a:solidFill>
                  <a:srgbClr val="0000FF"/>
                </a:solidFill>
              </a:rPr>
              <a:t>.</a:t>
            </a:r>
            <a:br>
              <a:rPr lang="en-GB" sz="2600" b="1" dirty="0" smtClean="0">
                <a:solidFill>
                  <a:srgbClr val="0000FF"/>
                </a:solidFill>
              </a:rPr>
            </a:br>
            <a:endParaRPr lang="tr-TR" sz="2600" b="1" dirty="0" smtClean="0">
              <a:solidFill>
                <a:srgbClr val="0000FF"/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00FF"/>
                </a:solidFill>
              </a:rPr>
              <a:t>Konferansa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katılanların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saçma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sapan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fikirleri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beni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iyice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sıkmıştı</a:t>
            </a:r>
            <a:r>
              <a:rPr lang="en-GB" sz="2600" b="1" dirty="0" smtClean="0">
                <a:solidFill>
                  <a:srgbClr val="0000FF"/>
                </a:solidFill>
              </a:rPr>
              <a:t>.</a:t>
            </a:r>
            <a:endParaRPr lang="tr-TR" sz="2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3010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1071546"/>
            <a:ext cx="75724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 err="1" smtClean="0"/>
              <a:t>Nesnel</a:t>
            </a:r>
            <a:r>
              <a:rPr lang="en-GB" sz="4400" dirty="0" smtClean="0"/>
              <a:t> </a:t>
            </a:r>
            <a:r>
              <a:rPr lang="en-GB" sz="4400" dirty="0" err="1" smtClean="0"/>
              <a:t>Anlatım</a:t>
            </a:r>
            <a:r>
              <a:rPr lang="en-GB" sz="4400" dirty="0" smtClean="0"/>
              <a:t> </a:t>
            </a:r>
            <a:endParaRPr lang="tr-TR" sz="4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928662" y="2500306"/>
            <a:ext cx="735811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6600FF"/>
                </a:solidFill>
              </a:rPr>
              <a:t>Doğruluğu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ya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da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yanlışlığı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kişiden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kişiye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değişmeyen</a:t>
            </a:r>
            <a:r>
              <a:rPr lang="en-GB" sz="2600" b="1" dirty="0" smtClean="0">
                <a:solidFill>
                  <a:srgbClr val="6600FF"/>
                </a:solidFill>
              </a:rPr>
              <a:t>, </a:t>
            </a:r>
            <a:r>
              <a:rPr lang="en-GB" sz="2600" b="1" dirty="0" err="1" smtClean="0">
                <a:solidFill>
                  <a:srgbClr val="6600FF"/>
                </a:solidFill>
              </a:rPr>
              <a:t>deney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ve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gözleme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dayanan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tarafsız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yargılara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FF0000"/>
                </a:solidFill>
              </a:rPr>
              <a:t>nesnel</a:t>
            </a:r>
            <a:r>
              <a:rPr lang="en-GB" sz="2600" b="1" dirty="0" smtClean="0">
                <a:solidFill>
                  <a:srgbClr val="FF0000"/>
                </a:solidFill>
              </a:rPr>
              <a:t> </a:t>
            </a:r>
            <a:r>
              <a:rPr lang="en-GB" sz="2600" b="1" dirty="0" err="1" smtClean="0">
                <a:solidFill>
                  <a:srgbClr val="FF0000"/>
                </a:solidFill>
              </a:rPr>
              <a:t>yargı</a:t>
            </a:r>
            <a:r>
              <a:rPr lang="en-GB" sz="2600" b="1" dirty="0" smtClean="0">
                <a:solidFill>
                  <a:srgbClr val="FF0000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denir</a:t>
            </a:r>
            <a:r>
              <a:rPr lang="en-GB" sz="2600" b="1" dirty="0" smtClean="0">
                <a:solidFill>
                  <a:srgbClr val="6600FF"/>
                </a:solidFill>
              </a:rPr>
              <a:t>.</a:t>
            </a:r>
            <a:r>
              <a:rPr lang="tr-TR" sz="2600" b="1" dirty="0" smtClean="0">
                <a:solidFill>
                  <a:srgbClr val="6600FF"/>
                </a:solidFill>
              </a:rPr>
              <a:t>  B</a:t>
            </a:r>
            <a:r>
              <a:rPr lang="en-GB" sz="2600" b="1" dirty="0" smtClean="0">
                <a:solidFill>
                  <a:srgbClr val="6600FF"/>
                </a:solidFill>
              </a:rPr>
              <a:t>u </a:t>
            </a:r>
            <a:r>
              <a:rPr lang="en-GB" sz="2600" b="1" dirty="0" err="1" smtClean="0">
                <a:solidFill>
                  <a:srgbClr val="6600FF"/>
                </a:solidFill>
              </a:rPr>
              <a:t>yargıların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kullanıldığı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anlatıma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da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nesnel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anlatım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denir</a:t>
            </a:r>
            <a:r>
              <a:rPr lang="en-GB" sz="2600" b="1" dirty="0" smtClean="0">
                <a:solidFill>
                  <a:srgbClr val="6600FF"/>
                </a:solidFill>
              </a:rPr>
              <a:t>. </a:t>
            </a:r>
            <a:r>
              <a:rPr lang="tr-TR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Nesnel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yargılarda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duygu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ve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izlenimlere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yer</a:t>
            </a:r>
            <a:r>
              <a:rPr lang="en-GB" sz="2600" b="1" dirty="0" smtClean="0">
                <a:solidFill>
                  <a:srgbClr val="6600FF"/>
                </a:solidFill>
              </a:rPr>
              <a:t> </a:t>
            </a:r>
            <a:r>
              <a:rPr lang="en-GB" sz="2600" b="1" dirty="0" err="1" smtClean="0">
                <a:solidFill>
                  <a:srgbClr val="6600FF"/>
                </a:solidFill>
              </a:rPr>
              <a:t>verilmez</a:t>
            </a:r>
            <a:r>
              <a:rPr lang="en-GB" sz="2600" b="1" dirty="0" smtClean="0">
                <a:solidFill>
                  <a:srgbClr val="6600FF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4034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285852" y="857232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/>
              <a:t>Nesnel</a:t>
            </a:r>
            <a:r>
              <a:rPr lang="en-GB" sz="3600" dirty="0" smtClean="0"/>
              <a:t> </a:t>
            </a:r>
            <a:r>
              <a:rPr lang="tr-TR" sz="3600" dirty="0" smtClean="0"/>
              <a:t>Anlatım </a:t>
            </a:r>
            <a:r>
              <a:rPr lang="en-GB" sz="3600" dirty="0" smtClean="0"/>
              <a:t>(</a:t>
            </a:r>
            <a:r>
              <a:rPr lang="en-GB" sz="3600" dirty="0" err="1" smtClean="0">
                <a:solidFill>
                  <a:srgbClr val="00B050"/>
                </a:solidFill>
              </a:rPr>
              <a:t>örnekler</a:t>
            </a:r>
            <a:r>
              <a:rPr lang="en-GB" sz="3600" dirty="0" smtClean="0"/>
              <a:t>)</a:t>
            </a:r>
            <a:endParaRPr lang="tr-TR" sz="36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1214414" y="2214554"/>
            <a:ext cx="600079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rgbClr val="002060"/>
                </a:solidFill>
              </a:rPr>
              <a:t>Aruz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ölçüsüyle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yazılan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şiirde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nazım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birimi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dörtlüktür</a:t>
            </a:r>
            <a:r>
              <a:rPr lang="en-GB" sz="2600" b="1" dirty="0" smtClean="0">
                <a:solidFill>
                  <a:srgbClr val="002060"/>
                </a:solidFill>
              </a:rPr>
              <a:t>.</a:t>
            </a:r>
            <a:br>
              <a:rPr lang="en-GB" sz="2600" b="1" dirty="0" smtClean="0">
                <a:solidFill>
                  <a:srgbClr val="002060"/>
                </a:solidFill>
              </a:rPr>
            </a:br>
            <a:endParaRPr lang="tr-TR" sz="2600" b="1" dirty="0" smtClean="0">
              <a:solidFill>
                <a:srgbClr val="002060"/>
              </a:solidFill>
            </a:endParaRP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tr-TR" sz="2600" b="1" dirty="0" smtClean="0">
                <a:solidFill>
                  <a:srgbClr val="002060"/>
                </a:solidFill>
              </a:rPr>
              <a:t>Dört </a:t>
            </a:r>
            <a:r>
              <a:rPr lang="en-GB" sz="2600" b="1" dirty="0" err="1" smtClean="0">
                <a:solidFill>
                  <a:srgbClr val="002060"/>
                </a:solidFill>
              </a:rPr>
              <a:t>perdede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oluşan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bu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oyunda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yazar</a:t>
            </a:r>
            <a:r>
              <a:rPr lang="en-GB" sz="2600" b="1" dirty="0" smtClean="0">
                <a:solidFill>
                  <a:srgbClr val="002060"/>
                </a:solidFill>
              </a:rPr>
              <a:t>,</a:t>
            </a:r>
            <a:r>
              <a:rPr lang="tr-TR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aile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bireyleri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arasındaki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sorunları</a:t>
            </a:r>
            <a:r>
              <a:rPr lang="en-GB" sz="2600" b="1" dirty="0" smtClean="0">
                <a:solidFill>
                  <a:srgbClr val="002060"/>
                </a:solidFill>
              </a:rPr>
              <a:t> </a:t>
            </a:r>
            <a:r>
              <a:rPr lang="en-GB" sz="2600" b="1" dirty="0" err="1" smtClean="0">
                <a:solidFill>
                  <a:srgbClr val="002060"/>
                </a:solidFill>
              </a:rPr>
              <a:t>anlatır</a:t>
            </a:r>
            <a:r>
              <a:rPr lang="en-GB" sz="2600" b="1" dirty="0" smtClean="0">
                <a:solidFill>
                  <a:srgbClr val="002060"/>
                </a:solidFill>
              </a:rPr>
              <a:t>. 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5058" name="Picture 2" descr="İ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142976" y="1214422"/>
            <a:ext cx="6643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 smtClean="0"/>
              <a:t>Koşula</a:t>
            </a:r>
            <a:r>
              <a:rPr lang="en-GB" sz="3600" dirty="0" smtClean="0"/>
              <a:t> (</a:t>
            </a:r>
            <a:r>
              <a:rPr lang="tr-TR" sz="3600" dirty="0" smtClean="0"/>
              <a:t>ş</a:t>
            </a:r>
            <a:r>
              <a:rPr lang="en-GB" sz="3600" dirty="0" err="1" smtClean="0"/>
              <a:t>arta</a:t>
            </a:r>
            <a:r>
              <a:rPr lang="en-GB" sz="3600" dirty="0" smtClean="0"/>
              <a:t>) </a:t>
            </a:r>
            <a:r>
              <a:rPr lang="en-GB" sz="3600" dirty="0" err="1" smtClean="0"/>
              <a:t>Bağlılık</a:t>
            </a:r>
            <a:r>
              <a:rPr lang="en-GB" sz="3600" dirty="0" smtClean="0"/>
              <a:t> </a:t>
            </a:r>
            <a:endParaRPr lang="tr-TR" sz="36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1428728" y="2285992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1071538" y="1928803"/>
            <a:ext cx="67151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err="1" smtClean="0">
                <a:solidFill>
                  <a:schemeClr val="bg1"/>
                </a:solidFill>
              </a:rPr>
              <a:t>Bir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olayın</a:t>
            </a:r>
            <a:r>
              <a:rPr lang="en-GB" sz="2600" b="1" dirty="0" smtClean="0">
                <a:solidFill>
                  <a:schemeClr val="bg1"/>
                </a:solidFill>
              </a:rPr>
              <a:t>, </a:t>
            </a:r>
            <a:r>
              <a:rPr lang="en-GB" sz="2600" b="1" dirty="0" err="1" smtClean="0">
                <a:solidFill>
                  <a:schemeClr val="bg1"/>
                </a:solidFill>
              </a:rPr>
              <a:t>durumun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gerçekleşmesi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için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daha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önceden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olması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gereken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başka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bir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durumun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varlığına</a:t>
            </a:r>
            <a:r>
              <a:rPr lang="en-GB" sz="2600" b="1" dirty="0" smtClean="0">
                <a:solidFill>
                  <a:schemeClr val="bg1"/>
                </a:solidFill>
              </a:rPr>
              <a:t> “</a:t>
            </a:r>
            <a:r>
              <a:rPr lang="en-GB" sz="2600" b="1" dirty="0" err="1" smtClean="0">
                <a:solidFill>
                  <a:srgbClr val="FFFF00"/>
                </a:solidFill>
              </a:rPr>
              <a:t>koşulluk</a:t>
            </a:r>
            <a:r>
              <a:rPr lang="en-GB" sz="2600" b="1" dirty="0" smtClean="0">
                <a:solidFill>
                  <a:schemeClr val="bg1"/>
                </a:solidFill>
              </a:rPr>
              <a:t>” </a:t>
            </a:r>
            <a:r>
              <a:rPr lang="en-GB" sz="2600" b="1" dirty="0" err="1" smtClean="0">
                <a:solidFill>
                  <a:schemeClr val="bg1"/>
                </a:solidFill>
              </a:rPr>
              <a:t>denir</a:t>
            </a:r>
            <a:r>
              <a:rPr lang="tr-TR" sz="2600" b="1" dirty="0" smtClean="0">
                <a:solidFill>
                  <a:schemeClr val="bg1"/>
                </a:solidFill>
              </a:rPr>
              <a:t>.</a:t>
            </a:r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tr-TR" b="1" dirty="0" smtClean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b="1" dirty="0" smtClean="0"/>
          </a:p>
        </p:txBody>
      </p:sp>
      <p:sp>
        <p:nvSpPr>
          <p:cNvPr id="8" name="7 Metin kutusu"/>
          <p:cNvSpPr txBox="1"/>
          <p:nvPr/>
        </p:nvSpPr>
        <p:spPr>
          <a:xfrm>
            <a:off x="1071538" y="3429000"/>
            <a:ext cx="69294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600" b="1" dirty="0" smtClean="0">
                <a:solidFill>
                  <a:schemeClr val="bg1"/>
                </a:solidFill>
              </a:rPr>
              <a:t>Bu tip </a:t>
            </a:r>
            <a:r>
              <a:rPr lang="en-GB" sz="2600" b="1" dirty="0" err="1" smtClean="0">
                <a:solidFill>
                  <a:schemeClr val="bg1"/>
                </a:solidFill>
              </a:rPr>
              <a:t>cümle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anlamlarında</a:t>
            </a:r>
            <a:r>
              <a:rPr lang="en-GB" sz="2600" b="1" dirty="0" smtClean="0">
                <a:solidFill>
                  <a:schemeClr val="bg1"/>
                </a:solidFill>
              </a:rPr>
              <a:t> “</a:t>
            </a:r>
            <a:r>
              <a:rPr lang="en-GB" sz="2600" b="1" dirty="0" err="1" smtClean="0">
                <a:solidFill>
                  <a:srgbClr val="0000FF"/>
                </a:solidFill>
              </a:rPr>
              <a:t>hangi</a:t>
            </a:r>
            <a:r>
              <a:rPr lang="en-GB" sz="2600" b="1" dirty="0" smtClean="0">
                <a:solidFill>
                  <a:srgbClr val="0000FF"/>
                </a:solidFill>
              </a:rPr>
              <a:t> </a:t>
            </a:r>
            <a:r>
              <a:rPr lang="en-GB" sz="2600" b="1" dirty="0" err="1" smtClean="0">
                <a:solidFill>
                  <a:srgbClr val="0000FF"/>
                </a:solidFill>
              </a:rPr>
              <a:t>şartla</a:t>
            </a:r>
            <a:r>
              <a:rPr lang="en-GB" sz="2600" b="1" dirty="0" smtClean="0">
                <a:solidFill>
                  <a:schemeClr val="bg1"/>
                </a:solidFill>
              </a:rPr>
              <a:t>?” </a:t>
            </a:r>
            <a:r>
              <a:rPr lang="en-GB" sz="2600" b="1" dirty="0" err="1" smtClean="0">
                <a:solidFill>
                  <a:schemeClr val="bg1"/>
                </a:solidFill>
              </a:rPr>
              <a:t>sorusunu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temel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cümleye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sorduğumuzda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gerçekleşmesi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gereken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koşulu</a:t>
            </a:r>
            <a:r>
              <a:rPr lang="en-GB" sz="2600" b="1" dirty="0" smtClean="0">
                <a:solidFill>
                  <a:schemeClr val="bg1"/>
                </a:solidFill>
              </a:rPr>
              <a:t> </a:t>
            </a:r>
            <a:r>
              <a:rPr lang="en-GB" sz="2600" b="1" dirty="0" err="1" smtClean="0">
                <a:solidFill>
                  <a:schemeClr val="bg1"/>
                </a:solidFill>
              </a:rPr>
              <a:t>bulabiliriz</a:t>
            </a:r>
            <a:r>
              <a:rPr lang="tr-TR" sz="2600" b="1" dirty="0" smtClean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2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380</TotalTime>
  <Words>1143</Words>
  <PresentationFormat>Ekran Gösterisi (4:3)</PresentationFormat>
  <Paragraphs>142</Paragraphs>
  <Slides>40</Slides>
  <Notes>2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2" baseType="lpstr">
      <vt:lpstr>Kalabalık</vt:lpstr>
      <vt:lpstr>Çizelge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Koşula (şarta) Bağlılık (örnekler)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  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2017-02-09T16:13:07Z</dcterms:created>
  <dcterms:modified xsi:type="dcterms:W3CDTF">2017-04-12T17:41:49Z</dcterms:modified>
  <cp:category>www.sorubak.com</cp:category>
</cp:coreProperties>
</file>