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slides/slide89.xml" ContentType="application/vnd.openxmlformats-officedocument.presentationml.slide+xml"/>
  <Override PartName="/ppt/slides/slide98.xml" ContentType="application/vnd.openxmlformats-officedocument.presentationml.slide+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layout3.xml" ContentType="application/vnd.openxmlformats-officedocument.drawingml.diagramLayout+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67"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31" r:id="rId71"/>
    <p:sldId id="325" r:id="rId72"/>
    <p:sldId id="326" r:id="rId73"/>
    <p:sldId id="328" r:id="rId74"/>
    <p:sldId id="329" r:id="rId75"/>
    <p:sldId id="330" r:id="rId76"/>
    <p:sldId id="332" r:id="rId77"/>
    <p:sldId id="333" r:id="rId78"/>
    <p:sldId id="334" r:id="rId79"/>
    <p:sldId id="335" r:id="rId80"/>
    <p:sldId id="336" r:id="rId81"/>
    <p:sldId id="337" r:id="rId82"/>
    <p:sldId id="339" r:id="rId83"/>
    <p:sldId id="338"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s>
</file>

<file path=ppt/diagrams/_rels/data3.xml.rels><?xml version="1.0" encoding="UTF-8" standalone="yes"?>
<Relationships xmlns="http://schemas.openxmlformats.org/package/2006/relationships"><Relationship Id="rId1" Type="http://schemas.openxmlformats.org/officeDocument/2006/relationships/image" Target="../media/image46.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46.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10E3DC-48B7-4A66-B1A9-BB815415FE14}" type="doc">
      <dgm:prSet loTypeId="urn:microsoft.com/office/officeart/2005/8/layout/radial6" loCatId="cycle" qsTypeId="urn:microsoft.com/office/officeart/2005/8/quickstyle/3d2" qsCatId="3D" csTypeId="urn:microsoft.com/office/officeart/2005/8/colors/accent1_2" csCatId="accent1" phldr="1"/>
      <dgm:spPr/>
      <dgm:t>
        <a:bodyPr/>
        <a:lstStyle/>
        <a:p>
          <a:endParaRPr lang="tr-TR"/>
        </a:p>
      </dgm:t>
    </dgm:pt>
    <dgm:pt modelId="{279D9F11-14A4-4796-AF12-4A2AF23B57B5}">
      <dgm:prSet phldrT="[Metin]"/>
      <dgm:spPr/>
      <dgm:t>
        <a:bodyPr/>
        <a:lstStyle/>
        <a:p>
          <a:r>
            <a:rPr lang="tr-TR" dirty="0" smtClean="0"/>
            <a:t>Mondros</a:t>
          </a:r>
        </a:p>
        <a:p>
          <a:r>
            <a:rPr lang="tr-TR" dirty="0" smtClean="0"/>
            <a:t>Ateşkes</a:t>
          </a:r>
        </a:p>
        <a:p>
          <a:r>
            <a:rPr lang="tr-TR" dirty="0" smtClean="0"/>
            <a:t>Antlaşması</a:t>
          </a:r>
          <a:endParaRPr lang="tr-TR" dirty="0"/>
        </a:p>
      </dgm:t>
    </dgm:pt>
    <dgm:pt modelId="{2BE36536-6C37-4353-A38D-BE57C5DD4596}" type="parTrans" cxnId="{AF37BC6C-4E97-431E-AEBC-BCF2564362DC}">
      <dgm:prSet/>
      <dgm:spPr/>
      <dgm:t>
        <a:bodyPr/>
        <a:lstStyle/>
        <a:p>
          <a:endParaRPr lang="tr-TR"/>
        </a:p>
      </dgm:t>
    </dgm:pt>
    <dgm:pt modelId="{2442B4E4-439F-4BAD-8174-AE87415C6A01}" type="sibTrans" cxnId="{AF37BC6C-4E97-431E-AEBC-BCF2564362DC}">
      <dgm:prSet/>
      <dgm:spPr/>
      <dgm:t>
        <a:bodyPr/>
        <a:lstStyle/>
        <a:p>
          <a:endParaRPr lang="tr-TR"/>
        </a:p>
      </dgm:t>
    </dgm:pt>
    <dgm:pt modelId="{7D2E1FD1-EED0-4C30-B8B8-9AAE1D642352}">
      <dgm:prSet phldrT="[Metin]" custT="1"/>
      <dgm:spPr>
        <a:solidFill>
          <a:schemeClr val="accent2">
            <a:lumMod val="50000"/>
          </a:schemeClr>
        </a:solidFill>
      </dgm:spPr>
      <dgm:t>
        <a:bodyPr/>
        <a:lstStyle/>
        <a:p>
          <a:r>
            <a:rPr lang="tr-TR" sz="1800" dirty="0" smtClean="0"/>
            <a:t>Osmanlıyı işgal etmek</a:t>
          </a:r>
          <a:endParaRPr lang="tr-TR" sz="1800" dirty="0"/>
        </a:p>
      </dgm:t>
    </dgm:pt>
    <dgm:pt modelId="{923CCDFD-402C-484B-AA03-F67E8FBC9C05}" type="parTrans" cxnId="{CF41DCF9-DF79-4F9F-9735-9FBBB86597CB}">
      <dgm:prSet/>
      <dgm:spPr/>
      <dgm:t>
        <a:bodyPr/>
        <a:lstStyle/>
        <a:p>
          <a:endParaRPr lang="tr-TR"/>
        </a:p>
      </dgm:t>
    </dgm:pt>
    <dgm:pt modelId="{43703FC4-C890-43ED-A4E8-FF1E63B803D0}" type="sibTrans" cxnId="{CF41DCF9-DF79-4F9F-9735-9FBBB86597CB}">
      <dgm:prSet/>
      <dgm:spPr/>
      <dgm:t>
        <a:bodyPr/>
        <a:lstStyle/>
        <a:p>
          <a:endParaRPr lang="tr-TR"/>
        </a:p>
      </dgm:t>
    </dgm:pt>
    <dgm:pt modelId="{3CF9AEDE-CE44-4752-9EE6-5E9184B13345}">
      <dgm:prSet phldrT="[Metin]" custT="1"/>
      <dgm:spPr>
        <a:solidFill>
          <a:srgbClr val="FFFF00"/>
        </a:solidFill>
      </dgm:spPr>
      <dgm:t>
        <a:bodyPr/>
        <a:lstStyle/>
        <a:p>
          <a:r>
            <a:rPr lang="tr-TR" sz="1600" dirty="0" smtClean="0">
              <a:solidFill>
                <a:schemeClr val="tx1"/>
              </a:solidFill>
            </a:rPr>
            <a:t>Osmanlı ülkesini savunmasız bırakmak</a:t>
          </a:r>
          <a:endParaRPr lang="tr-TR" sz="1600" dirty="0">
            <a:solidFill>
              <a:schemeClr val="tx1"/>
            </a:solidFill>
          </a:endParaRPr>
        </a:p>
      </dgm:t>
    </dgm:pt>
    <dgm:pt modelId="{3E9DB650-3BF9-470D-955A-0565109E60EA}" type="parTrans" cxnId="{CB8D7C57-30A4-45D1-9F8B-34297D4E88BA}">
      <dgm:prSet/>
      <dgm:spPr/>
      <dgm:t>
        <a:bodyPr/>
        <a:lstStyle/>
        <a:p>
          <a:endParaRPr lang="tr-TR"/>
        </a:p>
      </dgm:t>
    </dgm:pt>
    <dgm:pt modelId="{59E9100F-7099-41B7-9E2C-FE1FFA913BDF}" type="sibTrans" cxnId="{CB8D7C57-30A4-45D1-9F8B-34297D4E88BA}">
      <dgm:prSet/>
      <dgm:spPr/>
      <dgm:t>
        <a:bodyPr/>
        <a:lstStyle/>
        <a:p>
          <a:endParaRPr lang="tr-TR"/>
        </a:p>
      </dgm:t>
    </dgm:pt>
    <dgm:pt modelId="{A33A7CF2-7D1F-49BE-BAD5-3D32672A8DCF}">
      <dgm:prSet phldrT="[Metin]" custT="1"/>
      <dgm:spPr>
        <a:solidFill>
          <a:srgbClr val="FF0000"/>
        </a:solidFill>
      </dgm:spPr>
      <dgm:t>
        <a:bodyPr/>
        <a:lstStyle/>
        <a:p>
          <a:r>
            <a:rPr lang="tr-TR" sz="1600" dirty="0" smtClean="0"/>
            <a:t>Olası direniş hareketlerini engellemek</a:t>
          </a:r>
          <a:endParaRPr lang="tr-TR" sz="1600" dirty="0"/>
        </a:p>
      </dgm:t>
    </dgm:pt>
    <dgm:pt modelId="{B8EEDAB8-9B8C-4ED5-845A-9D8BB778A6B5}" type="parTrans" cxnId="{EDBBE45C-D527-48DD-AE10-B0164E55C7F2}">
      <dgm:prSet/>
      <dgm:spPr/>
      <dgm:t>
        <a:bodyPr/>
        <a:lstStyle/>
        <a:p>
          <a:endParaRPr lang="tr-TR"/>
        </a:p>
      </dgm:t>
    </dgm:pt>
    <dgm:pt modelId="{36687ABE-F632-499C-A117-FD7ADA6BA44D}" type="sibTrans" cxnId="{EDBBE45C-D527-48DD-AE10-B0164E55C7F2}">
      <dgm:prSet/>
      <dgm:spPr/>
      <dgm:t>
        <a:bodyPr/>
        <a:lstStyle/>
        <a:p>
          <a:endParaRPr lang="tr-TR"/>
        </a:p>
      </dgm:t>
    </dgm:pt>
    <dgm:pt modelId="{56D2CBE4-EE93-4C9C-9A9F-F54D4B602FBB}">
      <dgm:prSet phldrT="[Metin]" custT="1"/>
      <dgm:spPr>
        <a:solidFill>
          <a:schemeClr val="tx2">
            <a:lumMod val="75000"/>
          </a:schemeClr>
        </a:solidFill>
      </dgm:spPr>
      <dgm:t>
        <a:bodyPr/>
        <a:lstStyle/>
        <a:p>
          <a:r>
            <a:rPr lang="tr-TR" sz="1600" dirty="0" smtClean="0"/>
            <a:t>I.Dünya Savaşı sırasındaki gizli anlaşmaları uygulamak</a:t>
          </a:r>
          <a:endParaRPr lang="tr-TR" sz="1600" dirty="0"/>
        </a:p>
      </dgm:t>
    </dgm:pt>
    <dgm:pt modelId="{52CBF709-96E9-4C04-8248-AA61ADCC9959}" type="parTrans" cxnId="{6CCA0049-DF03-49E8-84C3-A95D4072E6B8}">
      <dgm:prSet/>
      <dgm:spPr/>
      <dgm:t>
        <a:bodyPr/>
        <a:lstStyle/>
        <a:p>
          <a:endParaRPr lang="tr-TR"/>
        </a:p>
      </dgm:t>
    </dgm:pt>
    <dgm:pt modelId="{5FDDFD54-4F0C-42F2-936D-0FBACC88E8FF}" type="sibTrans" cxnId="{6CCA0049-DF03-49E8-84C3-A95D4072E6B8}">
      <dgm:prSet/>
      <dgm:spPr/>
      <dgm:t>
        <a:bodyPr/>
        <a:lstStyle/>
        <a:p>
          <a:endParaRPr lang="tr-TR"/>
        </a:p>
      </dgm:t>
    </dgm:pt>
    <dgm:pt modelId="{8C75238F-87BF-4D10-B1DE-B6F73F205A00}" type="pres">
      <dgm:prSet presAssocID="{C010E3DC-48B7-4A66-B1A9-BB815415FE14}" presName="Name0" presStyleCnt="0">
        <dgm:presLayoutVars>
          <dgm:chMax val="1"/>
          <dgm:dir/>
          <dgm:animLvl val="ctr"/>
          <dgm:resizeHandles val="exact"/>
        </dgm:presLayoutVars>
      </dgm:prSet>
      <dgm:spPr/>
      <dgm:t>
        <a:bodyPr/>
        <a:lstStyle/>
        <a:p>
          <a:endParaRPr lang="tr-TR"/>
        </a:p>
      </dgm:t>
    </dgm:pt>
    <dgm:pt modelId="{EE59B799-0FA9-4754-AA7D-C33B497FDD82}" type="pres">
      <dgm:prSet presAssocID="{279D9F11-14A4-4796-AF12-4A2AF23B57B5}" presName="centerShape" presStyleLbl="node0" presStyleIdx="0" presStyleCnt="1"/>
      <dgm:spPr/>
      <dgm:t>
        <a:bodyPr/>
        <a:lstStyle/>
        <a:p>
          <a:endParaRPr lang="tr-TR"/>
        </a:p>
      </dgm:t>
    </dgm:pt>
    <dgm:pt modelId="{BB3DDE34-1626-4C74-A8C6-D28CAC2CA99E}" type="pres">
      <dgm:prSet presAssocID="{7D2E1FD1-EED0-4C30-B8B8-9AAE1D642352}" presName="node" presStyleLbl="node1" presStyleIdx="0" presStyleCnt="4">
        <dgm:presLayoutVars>
          <dgm:bulletEnabled val="1"/>
        </dgm:presLayoutVars>
      </dgm:prSet>
      <dgm:spPr/>
      <dgm:t>
        <a:bodyPr/>
        <a:lstStyle/>
        <a:p>
          <a:endParaRPr lang="tr-TR"/>
        </a:p>
      </dgm:t>
    </dgm:pt>
    <dgm:pt modelId="{DDE51662-14E1-4B12-9717-BD0C1B6C3ED5}" type="pres">
      <dgm:prSet presAssocID="{7D2E1FD1-EED0-4C30-B8B8-9AAE1D642352}" presName="dummy" presStyleCnt="0"/>
      <dgm:spPr/>
    </dgm:pt>
    <dgm:pt modelId="{9C10AEDB-24F0-44F3-B3CA-7A8DA8CEBF99}" type="pres">
      <dgm:prSet presAssocID="{43703FC4-C890-43ED-A4E8-FF1E63B803D0}" presName="sibTrans" presStyleLbl="sibTrans2D1" presStyleIdx="0" presStyleCnt="4"/>
      <dgm:spPr/>
      <dgm:t>
        <a:bodyPr/>
        <a:lstStyle/>
        <a:p>
          <a:endParaRPr lang="tr-TR"/>
        </a:p>
      </dgm:t>
    </dgm:pt>
    <dgm:pt modelId="{BC456825-60ED-42D4-967E-C818EC0FBCC8}" type="pres">
      <dgm:prSet presAssocID="{3CF9AEDE-CE44-4752-9EE6-5E9184B13345}" presName="node" presStyleLbl="node1" presStyleIdx="1" presStyleCnt="4" custScaleX="117222">
        <dgm:presLayoutVars>
          <dgm:bulletEnabled val="1"/>
        </dgm:presLayoutVars>
      </dgm:prSet>
      <dgm:spPr/>
      <dgm:t>
        <a:bodyPr/>
        <a:lstStyle/>
        <a:p>
          <a:endParaRPr lang="tr-TR"/>
        </a:p>
      </dgm:t>
    </dgm:pt>
    <dgm:pt modelId="{409EB8CA-6AD4-45BC-B2B7-256CBBE51591}" type="pres">
      <dgm:prSet presAssocID="{3CF9AEDE-CE44-4752-9EE6-5E9184B13345}" presName="dummy" presStyleCnt="0"/>
      <dgm:spPr/>
    </dgm:pt>
    <dgm:pt modelId="{3F8AA5E0-F3BC-4E72-B26D-898B4634A64C}" type="pres">
      <dgm:prSet presAssocID="{59E9100F-7099-41B7-9E2C-FE1FFA913BDF}" presName="sibTrans" presStyleLbl="sibTrans2D1" presStyleIdx="1" presStyleCnt="4"/>
      <dgm:spPr/>
      <dgm:t>
        <a:bodyPr/>
        <a:lstStyle/>
        <a:p>
          <a:endParaRPr lang="tr-TR"/>
        </a:p>
      </dgm:t>
    </dgm:pt>
    <dgm:pt modelId="{390558E0-1C82-4105-936E-DD6DC3C67F67}" type="pres">
      <dgm:prSet presAssocID="{A33A7CF2-7D1F-49BE-BAD5-3D32672A8DCF}" presName="node" presStyleLbl="node1" presStyleIdx="2" presStyleCnt="4" custScaleX="129795">
        <dgm:presLayoutVars>
          <dgm:bulletEnabled val="1"/>
        </dgm:presLayoutVars>
      </dgm:prSet>
      <dgm:spPr/>
      <dgm:t>
        <a:bodyPr/>
        <a:lstStyle/>
        <a:p>
          <a:endParaRPr lang="tr-TR"/>
        </a:p>
      </dgm:t>
    </dgm:pt>
    <dgm:pt modelId="{32A7A880-E796-40D6-B80E-83B19F2075F3}" type="pres">
      <dgm:prSet presAssocID="{A33A7CF2-7D1F-49BE-BAD5-3D32672A8DCF}" presName="dummy" presStyleCnt="0"/>
      <dgm:spPr/>
    </dgm:pt>
    <dgm:pt modelId="{4A094319-ABA4-44DC-BE43-75C507B965F9}" type="pres">
      <dgm:prSet presAssocID="{36687ABE-F632-499C-A117-FD7ADA6BA44D}" presName="sibTrans" presStyleLbl="sibTrans2D1" presStyleIdx="2" presStyleCnt="4"/>
      <dgm:spPr/>
      <dgm:t>
        <a:bodyPr/>
        <a:lstStyle/>
        <a:p>
          <a:endParaRPr lang="tr-TR"/>
        </a:p>
      </dgm:t>
    </dgm:pt>
    <dgm:pt modelId="{FA6C3AA8-EC8B-4E56-BDC6-65E5C51D2596}" type="pres">
      <dgm:prSet presAssocID="{56D2CBE4-EE93-4C9C-9A9F-F54D4B602FBB}" presName="node" presStyleLbl="node1" presStyleIdx="3" presStyleCnt="4" custScaleX="130543">
        <dgm:presLayoutVars>
          <dgm:bulletEnabled val="1"/>
        </dgm:presLayoutVars>
      </dgm:prSet>
      <dgm:spPr/>
      <dgm:t>
        <a:bodyPr/>
        <a:lstStyle/>
        <a:p>
          <a:endParaRPr lang="tr-TR"/>
        </a:p>
      </dgm:t>
    </dgm:pt>
    <dgm:pt modelId="{A4CBEB9F-CC43-49CB-A9D0-2B00EA43B84E}" type="pres">
      <dgm:prSet presAssocID="{56D2CBE4-EE93-4C9C-9A9F-F54D4B602FBB}" presName="dummy" presStyleCnt="0"/>
      <dgm:spPr/>
    </dgm:pt>
    <dgm:pt modelId="{E4CDC167-729B-4DC2-A513-8445864BDA5E}" type="pres">
      <dgm:prSet presAssocID="{5FDDFD54-4F0C-42F2-936D-0FBACC88E8FF}" presName="sibTrans" presStyleLbl="sibTrans2D1" presStyleIdx="3" presStyleCnt="4"/>
      <dgm:spPr/>
      <dgm:t>
        <a:bodyPr/>
        <a:lstStyle/>
        <a:p>
          <a:endParaRPr lang="tr-TR"/>
        </a:p>
      </dgm:t>
    </dgm:pt>
  </dgm:ptLst>
  <dgm:cxnLst>
    <dgm:cxn modelId="{1C0ECC09-D743-4AAC-82E4-55319DF5AD94}" type="presOf" srcId="{C010E3DC-48B7-4A66-B1A9-BB815415FE14}" destId="{8C75238F-87BF-4D10-B1DE-B6F73F205A00}" srcOrd="0" destOrd="0" presId="urn:microsoft.com/office/officeart/2005/8/layout/radial6"/>
    <dgm:cxn modelId="{CF41DCF9-DF79-4F9F-9735-9FBBB86597CB}" srcId="{279D9F11-14A4-4796-AF12-4A2AF23B57B5}" destId="{7D2E1FD1-EED0-4C30-B8B8-9AAE1D642352}" srcOrd="0" destOrd="0" parTransId="{923CCDFD-402C-484B-AA03-F67E8FBC9C05}" sibTransId="{43703FC4-C890-43ED-A4E8-FF1E63B803D0}"/>
    <dgm:cxn modelId="{023A9BA5-02D4-45B0-918D-BF6C6C6B2D8C}" type="presOf" srcId="{56D2CBE4-EE93-4C9C-9A9F-F54D4B602FBB}" destId="{FA6C3AA8-EC8B-4E56-BDC6-65E5C51D2596}" srcOrd="0" destOrd="0" presId="urn:microsoft.com/office/officeart/2005/8/layout/radial6"/>
    <dgm:cxn modelId="{90C0F4AE-A2B0-4667-9533-CCB7B8739E39}" type="presOf" srcId="{43703FC4-C890-43ED-A4E8-FF1E63B803D0}" destId="{9C10AEDB-24F0-44F3-B3CA-7A8DA8CEBF99}" srcOrd="0" destOrd="0" presId="urn:microsoft.com/office/officeart/2005/8/layout/radial6"/>
    <dgm:cxn modelId="{340FD687-5871-474B-8FA1-CE6DD90045F2}" type="presOf" srcId="{279D9F11-14A4-4796-AF12-4A2AF23B57B5}" destId="{EE59B799-0FA9-4754-AA7D-C33B497FDD82}" srcOrd="0" destOrd="0" presId="urn:microsoft.com/office/officeart/2005/8/layout/radial6"/>
    <dgm:cxn modelId="{8DE9CCDA-CD7B-4E36-9A2C-B63FFEE391DD}" type="presOf" srcId="{3CF9AEDE-CE44-4752-9EE6-5E9184B13345}" destId="{BC456825-60ED-42D4-967E-C818EC0FBCC8}" srcOrd="0" destOrd="0" presId="urn:microsoft.com/office/officeart/2005/8/layout/radial6"/>
    <dgm:cxn modelId="{D1E33133-6DA2-45F7-AEB2-86793AE23287}" type="presOf" srcId="{7D2E1FD1-EED0-4C30-B8B8-9AAE1D642352}" destId="{BB3DDE34-1626-4C74-A8C6-D28CAC2CA99E}" srcOrd="0" destOrd="0" presId="urn:microsoft.com/office/officeart/2005/8/layout/radial6"/>
    <dgm:cxn modelId="{EDBBE45C-D527-48DD-AE10-B0164E55C7F2}" srcId="{279D9F11-14A4-4796-AF12-4A2AF23B57B5}" destId="{A33A7CF2-7D1F-49BE-BAD5-3D32672A8DCF}" srcOrd="2" destOrd="0" parTransId="{B8EEDAB8-9B8C-4ED5-845A-9D8BB778A6B5}" sibTransId="{36687ABE-F632-499C-A117-FD7ADA6BA44D}"/>
    <dgm:cxn modelId="{CB8D7C57-30A4-45D1-9F8B-34297D4E88BA}" srcId="{279D9F11-14A4-4796-AF12-4A2AF23B57B5}" destId="{3CF9AEDE-CE44-4752-9EE6-5E9184B13345}" srcOrd="1" destOrd="0" parTransId="{3E9DB650-3BF9-470D-955A-0565109E60EA}" sibTransId="{59E9100F-7099-41B7-9E2C-FE1FFA913BDF}"/>
    <dgm:cxn modelId="{EC4F2263-9D2F-4DB9-A6EC-BDB2A90117A8}" type="presOf" srcId="{36687ABE-F632-499C-A117-FD7ADA6BA44D}" destId="{4A094319-ABA4-44DC-BE43-75C507B965F9}" srcOrd="0" destOrd="0" presId="urn:microsoft.com/office/officeart/2005/8/layout/radial6"/>
    <dgm:cxn modelId="{6CCA0049-DF03-49E8-84C3-A95D4072E6B8}" srcId="{279D9F11-14A4-4796-AF12-4A2AF23B57B5}" destId="{56D2CBE4-EE93-4C9C-9A9F-F54D4B602FBB}" srcOrd="3" destOrd="0" parTransId="{52CBF709-96E9-4C04-8248-AA61ADCC9959}" sibTransId="{5FDDFD54-4F0C-42F2-936D-0FBACC88E8FF}"/>
    <dgm:cxn modelId="{B204A507-F913-4BF7-A2EE-2B43C08C2CBB}" type="presOf" srcId="{59E9100F-7099-41B7-9E2C-FE1FFA913BDF}" destId="{3F8AA5E0-F3BC-4E72-B26D-898B4634A64C}" srcOrd="0" destOrd="0" presId="urn:microsoft.com/office/officeart/2005/8/layout/radial6"/>
    <dgm:cxn modelId="{182B7739-9064-4F17-87FD-CA1B19867412}" type="presOf" srcId="{5FDDFD54-4F0C-42F2-936D-0FBACC88E8FF}" destId="{E4CDC167-729B-4DC2-A513-8445864BDA5E}" srcOrd="0" destOrd="0" presId="urn:microsoft.com/office/officeart/2005/8/layout/radial6"/>
    <dgm:cxn modelId="{D9171270-661C-42E6-9674-0B1386B086A8}" type="presOf" srcId="{A33A7CF2-7D1F-49BE-BAD5-3D32672A8DCF}" destId="{390558E0-1C82-4105-936E-DD6DC3C67F67}" srcOrd="0" destOrd="0" presId="urn:microsoft.com/office/officeart/2005/8/layout/radial6"/>
    <dgm:cxn modelId="{AF37BC6C-4E97-431E-AEBC-BCF2564362DC}" srcId="{C010E3DC-48B7-4A66-B1A9-BB815415FE14}" destId="{279D9F11-14A4-4796-AF12-4A2AF23B57B5}" srcOrd="0" destOrd="0" parTransId="{2BE36536-6C37-4353-A38D-BE57C5DD4596}" sibTransId="{2442B4E4-439F-4BAD-8174-AE87415C6A01}"/>
    <dgm:cxn modelId="{E57DFB57-26A7-47F8-93CC-17BC247409CF}" type="presParOf" srcId="{8C75238F-87BF-4D10-B1DE-B6F73F205A00}" destId="{EE59B799-0FA9-4754-AA7D-C33B497FDD82}" srcOrd="0" destOrd="0" presId="urn:microsoft.com/office/officeart/2005/8/layout/radial6"/>
    <dgm:cxn modelId="{CE6377AF-D0DA-4DB5-8165-CEFF17306A01}" type="presParOf" srcId="{8C75238F-87BF-4D10-B1DE-B6F73F205A00}" destId="{BB3DDE34-1626-4C74-A8C6-D28CAC2CA99E}" srcOrd="1" destOrd="0" presId="urn:microsoft.com/office/officeart/2005/8/layout/radial6"/>
    <dgm:cxn modelId="{ADE01873-E4B7-4074-93EC-F008D871C382}" type="presParOf" srcId="{8C75238F-87BF-4D10-B1DE-B6F73F205A00}" destId="{DDE51662-14E1-4B12-9717-BD0C1B6C3ED5}" srcOrd="2" destOrd="0" presId="urn:microsoft.com/office/officeart/2005/8/layout/radial6"/>
    <dgm:cxn modelId="{B03910D0-90E8-4C72-9464-4DB40DA0EAA2}" type="presParOf" srcId="{8C75238F-87BF-4D10-B1DE-B6F73F205A00}" destId="{9C10AEDB-24F0-44F3-B3CA-7A8DA8CEBF99}" srcOrd="3" destOrd="0" presId="urn:microsoft.com/office/officeart/2005/8/layout/radial6"/>
    <dgm:cxn modelId="{A5C600FF-9718-43CA-9FF9-0981194611A1}" type="presParOf" srcId="{8C75238F-87BF-4D10-B1DE-B6F73F205A00}" destId="{BC456825-60ED-42D4-967E-C818EC0FBCC8}" srcOrd="4" destOrd="0" presId="urn:microsoft.com/office/officeart/2005/8/layout/radial6"/>
    <dgm:cxn modelId="{40F1B1DA-0372-46D4-A946-158B65A5398E}" type="presParOf" srcId="{8C75238F-87BF-4D10-B1DE-B6F73F205A00}" destId="{409EB8CA-6AD4-45BC-B2B7-256CBBE51591}" srcOrd="5" destOrd="0" presId="urn:microsoft.com/office/officeart/2005/8/layout/radial6"/>
    <dgm:cxn modelId="{9EFA0B77-D483-4FE6-AFD0-1CA80EBD8981}" type="presParOf" srcId="{8C75238F-87BF-4D10-B1DE-B6F73F205A00}" destId="{3F8AA5E0-F3BC-4E72-B26D-898B4634A64C}" srcOrd="6" destOrd="0" presId="urn:microsoft.com/office/officeart/2005/8/layout/radial6"/>
    <dgm:cxn modelId="{B568C5D6-1069-4C7A-A28A-2D6155640BC5}" type="presParOf" srcId="{8C75238F-87BF-4D10-B1DE-B6F73F205A00}" destId="{390558E0-1C82-4105-936E-DD6DC3C67F67}" srcOrd="7" destOrd="0" presId="urn:microsoft.com/office/officeart/2005/8/layout/radial6"/>
    <dgm:cxn modelId="{568CCD84-5F9E-4128-A9BB-80A931E510DE}" type="presParOf" srcId="{8C75238F-87BF-4D10-B1DE-B6F73F205A00}" destId="{32A7A880-E796-40D6-B80E-83B19F2075F3}" srcOrd="8" destOrd="0" presId="urn:microsoft.com/office/officeart/2005/8/layout/radial6"/>
    <dgm:cxn modelId="{31786950-D992-40C1-8421-874E33C59C05}" type="presParOf" srcId="{8C75238F-87BF-4D10-B1DE-B6F73F205A00}" destId="{4A094319-ABA4-44DC-BE43-75C507B965F9}" srcOrd="9" destOrd="0" presId="urn:microsoft.com/office/officeart/2005/8/layout/radial6"/>
    <dgm:cxn modelId="{11C3BC77-E55A-4D62-8577-2B280F6C3018}" type="presParOf" srcId="{8C75238F-87BF-4D10-B1DE-B6F73F205A00}" destId="{FA6C3AA8-EC8B-4E56-BDC6-65E5C51D2596}" srcOrd="10" destOrd="0" presId="urn:microsoft.com/office/officeart/2005/8/layout/radial6"/>
    <dgm:cxn modelId="{6BE2DF47-8B7F-468D-B14C-DC2A3CC5E7BD}" type="presParOf" srcId="{8C75238F-87BF-4D10-B1DE-B6F73F205A00}" destId="{A4CBEB9F-CC43-49CB-A9D0-2B00EA43B84E}" srcOrd="11" destOrd="0" presId="urn:microsoft.com/office/officeart/2005/8/layout/radial6"/>
    <dgm:cxn modelId="{50C1FF9B-C530-48E5-911A-C03D7DC3724C}" type="presParOf" srcId="{8C75238F-87BF-4D10-B1DE-B6F73F205A00}" destId="{E4CDC167-729B-4DC2-A513-8445864BDA5E}" srcOrd="12" destOrd="0" presId="urn:microsoft.com/office/officeart/2005/8/layout/radial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39811EB-0285-46A9-A36C-326A2DE95A2A}" type="doc">
      <dgm:prSet loTypeId="urn:microsoft.com/office/officeart/2005/8/layout/funnel1" loCatId="process" qsTypeId="urn:microsoft.com/office/officeart/2005/8/quickstyle/3d2" qsCatId="3D" csTypeId="urn:microsoft.com/office/officeart/2005/8/colors/colorful2" csCatId="colorful" phldr="1"/>
      <dgm:spPr/>
      <dgm:t>
        <a:bodyPr/>
        <a:lstStyle/>
        <a:p>
          <a:endParaRPr lang="tr-TR"/>
        </a:p>
      </dgm:t>
    </dgm:pt>
    <dgm:pt modelId="{4B5C0CC1-2675-401B-8D36-55FC6B2BD897}">
      <dgm:prSet phldrT="[Metin]"/>
      <dgm:spPr/>
      <dgm:t>
        <a:bodyPr/>
        <a:lstStyle/>
        <a:p>
          <a:r>
            <a:rPr lang="tr-TR" dirty="0" smtClean="0"/>
            <a:t>Trakya Paşaeli MHC</a:t>
          </a:r>
          <a:endParaRPr lang="tr-TR" dirty="0"/>
        </a:p>
      </dgm:t>
    </dgm:pt>
    <dgm:pt modelId="{5762B5E2-FA78-4AE9-BC69-2949F96BBB96}" type="parTrans" cxnId="{5EFBB8CA-26EC-432F-B54A-43720D181807}">
      <dgm:prSet/>
      <dgm:spPr/>
      <dgm:t>
        <a:bodyPr/>
        <a:lstStyle/>
        <a:p>
          <a:endParaRPr lang="tr-TR"/>
        </a:p>
      </dgm:t>
    </dgm:pt>
    <dgm:pt modelId="{4E371EA4-521B-411D-BBB7-F008A38ED06E}" type="sibTrans" cxnId="{5EFBB8CA-26EC-432F-B54A-43720D181807}">
      <dgm:prSet/>
      <dgm:spPr/>
      <dgm:t>
        <a:bodyPr/>
        <a:lstStyle/>
        <a:p>
          <a:endParaRPr lang="tr-TR"/>
        </a:p>
      </dgm:t>
    </dgm:pt>
    <dgm:pt modelId="{584B3888-2AA5-4163-8F27-937CB9C63115}">
      <dgm:prSet phldrT="[Metin]"/>
      <dgm:spPr/>
      <dgm:t>
        <a:bodyPr/>
        <a:lstStyle/>
        <a:p>
          <a:r>
            <a:rPr lang="tr-TR" dirty="0" smtClean="0"/>
            <a:t>Kilikyalılar MHC</a:t>
          </a:r>
          <a:endParaRPr lang="tr-TR" dirty="0"/>
        </a:p>
      </dgm:t>
    </dgm:pt>
    <dgm:pt modelId="{E9E96582-D3A5-474B-998C-9593704F0D2F}" type="parTrans" cxnId="{7C2167A0-D667-4CBF-B89F-C7C1E2C8F96D}">
      <dgm:prSet/>
      <dgm:spPr/>
      <dgm:t>
        <a:bodyPr/>
        <a:lstStyle/>
        <a:p>
          <a:endParaRPr lang="tr-TR"/>
        </a:p>
      </dgm:t>
    </dgm:pt>
    <dgm:pt modelId="{E9B13770-90E8-48B3-9E53-2CC99BDDA4A0}" type="sibTrans" cxnId="{7C2167A0-D667-4CBF-B89F-C7C1E2C8F96D}">
      <dgm:prSet/>
      <dgm:spPr/>
      <dgm:t>
        <a:bodyPr/>
        <a:lstStyle/>
        <a:p>
          <a:endParaRPr lang="tr-TR"/>
        </a:p>
      </dgm:t>
    </dgm:pt>
    <dgm:pt modelId="{716938A3-595D-4612-956B-A166102ED631}">
      <dgm:prSet phldrT="[Metin]"/>
      <dgm:spPr/>
      <dgm:t>
        <a:bodyPr/>
        <a:lstStyle/>
        <a:p>
          <a:r>
            <a:rPr lang="tr-TR" dirty="0" smtClean="0"/>
            <a:t>Diğer Müdafaa-i Hukuk Cemiyetleri</a:t>
          </a:r>
          <a:endParaRPr lang="tr-TR" dirty="0"/>
        </a:p>
      </dgm:t>
    </dgm:pt>
    <dgm:pt modelId="{27B3BCC4-60CA-497C-9864-B4043F54DE1C}" type="parTrans" cxnId="{A45B1985-3131-4418-BFA8-AC6F23D4898C}">
      <dgm:prSet/>
      <dgm:spPr/>
      <dgm:t>
        <a:bodyPr/>
        <a:lstStyle/>
        <a:p>
          <a:endParaRPr lang="tr-TR"/>
        </a:p>
      </dgm:t>
    </dgm:pt>
    <dgm:pt modelId="{58FC95D8-1AF0-4EA9-8F68-0D6796F802FB}" type="sibTrans" cxnId="{A45B1985-3131-4418-BFA8-AC6F23D4898C}">
      <dgm:prSet/>
      <dgm:spPr/>
      <dgm:t>
        <a:bodyPr/>
        <a:lstStyle/>
        <a:p>
          <a:endParaRPr lang="tr-TR"/>
        </a:p>
      </dgm:t>
    </dgm:pt>
    <dgm:pt modelId="{D524DEF7-9A50-4275-8E5C-221EA57EB5DE}">
      <dgm:prSet phldrT="[Metin]"/>
      <dgm:spPr>
        <a:solidFill>
          <a:srgbClr val="C00000"/>
        </a:solidFill>
      </dgm:spPr>
      <dgm:t>
        <a:bodyPr/>
        <a:lstStyle/>
        <a:p>
          <a:r>
            <a:rPr lang="tr-TR" b="1" dirty="0" smtClean="0"/>
            <a:t>ANADOLU VE RUMELİ MÜDAFAA-İ HUKUK CEMİYETİ</a:t>
          </a:r>
          <a:endParaRPr lang="tr-TR" b="1" dirty="0"/>
        </a:p>
      </dgm:t>
    </dgm:pt>
    <dgm:pt modelId="{DE3A0DCC-6228-4AB7-8F20-A1E14A728C9F}" type="parTrans" cxnId="{890A0784-57CF-44C9-AF2E-575E3940BD57}">
      <dgm:prSet/>
      <dgm:spPr/>
      <dgm:t>
        <a:bodyPr/>
        <a:lstStyle/>
        <a:p>
          <a:endParaRPr lang="tr-TR"/>
        </a:p>
      </dgm:t>
    </dgm:pt>
    <dgm:pt modelId="{931756DB-B1E4-4804-AAE2-1FE2741E099B}" type="sibTrans" cxnId="{890A0784-57CF-44C9-AF2E-575E3940BD57}">
      <dgm:prSet/>
      <dgm:spPr/>
      <dgm:t>
        <a:bodyPr/>
        <a:lstStyle/>
        <a:p>
          <a:endParaRPr lang="tr-TR"/>
        </a:p>
      </dgm:t>
    </dgm:pt>
    <dgm:pt modelId="{0175ABDD-6B94-45EB-BB52-7A88D599D446}" type="pres">
      <dgm:prSet presAssocID="{439811EB-0285-46A9-A36C-326A2DE95A2A}" presName="Name0" presStyleCnt="0">
        <dgm:presLayoutVars>
          <dgm:chMax val="4"/>
          <dgm:resizeHandles val="exact"/>
        </dgm:presLayoutVars>
      </dgm:prSet>
      <dgm:spPr/>
      <dgm:t>
        <a:bodyPr/>
        <a:lstStyle/>
        <a:p>
          <a:endParaRPr lang="tr-TR"/>
        </a:p>
      </dgm:t>
    </dgm:pt>
    <dgm:pt modelId="{D22A2286-33D0-4A1C-84A0-5DBEF4922148}" type="pres">
      <dgm:prSet presAssocID="{439811EB-0285-46A9-A36C-326A2DE95A2A}" presName="ellipse" presStyleLbl="trBgShp" presStyleIdx="0" presStyleCnt="1"/>
      <dgm:spPr/>
    </dgm:pt>
    <dgm:pt modelId="{B3A03C17-C45C-4337-B5C9-F855A0586C22}" type="pres">
      <dgm:prSet presAssocID="{439811EB-0285-46A9-A36C-326A2DE95A2A}" presName="arrow1" presStyleLbl="fgShp" presStyleIdx="0" presStyleCnt="1"/>
      <dgm:spPr/>
    </dgm:pt>
    <dgm:pt modelId="{39972BEE-6F19-437B-B497-4AB63F3B48A2}" type="pres">
      <dgm:prSet presAssocID="{439811EB-0285-46A9-A36C-326A2DE95A2A}" presName="rectangle" presStyleLbl="revTx" presStyleIdx="0" presStyleCnt="1">
        <dgm:presLayoutVars>
          <dgm:bulletEnabled val="1"/>
        </dgm:presLayoutVars>
      </dgm:prSet>
      <dgm:spPr/>
      <dgm:t>
        <a:bodyPr/>
        <a:lstStyle/>
        <a:p>
          <a:endParaRPr lang="tr-TR"/>
        </a:p>
      </dgm:t>
    </dgm:pt>
    <dgm:pt modelId="{C5BDD7E8-46A7-48BB-801C-CE10CB49502F}" type="pres">
      <dgm:prSet presAssocID="{584B3888-2AA5-4163-8F27-937CB9C63115}" presName="item1" presStyleLbl="node1" presStyleIdx="0" presStyleCnt="3">
        <dgm:presLayoutVars>
          <dgm:bulletEnabled val="1"/>
        </dgm:presLayoutVars>
      </dgm:prSet>
      <dgm:spPr/>
      <dgm:t>
        <a:bodyPr/>
        <a:lstStyle/>
        <a:p>
          <a:endParaRPr lang="tr-TR"/>
        </a:p>
      </dgm:t>
    </dgm:pt>
    <dgm:pt modelId="{56B7A215-1BBD-49CB-9DFD-1BBCC4429FAC}" type="pres">
      <dgm:prSet presAssocID="{716938A3-595D-4612-956B-A166102ED631}" presName="item2" presStyleLbl="node1" presStyleIdx="1" presStyleCnt="3">
        <dgm:presLayoutVars>
          <dgm:bulletEnabled val="1"/>
        </dgm:presLayoutVars>
      </dgm:prSet>
      <dgm:spPr/>
      <dgm:t>
        <a:bodyPr/>
        <a:lstStyle/>
        <a:p>
          <a:endParaRPr lang="tr-TR"/>
        </a:p>
      </dgm:t>
    </dgm:pt>
    <dgm:pt modelId="{61F967F1-A480-431F-B76E-673443898026}" type="pres">
      <dgm:prSet presAssocID="{D524DEF7-9A50-4275-8E5C-221EA57EB5DE}" presName="item3" presStyleLbl="node1" presStyleIdx="2" presStyleCnt="3">
        <dgm:presLayoutVars>
          <dgm:bulletEnabled val="1"/>
        </dgm:presLayoutVars>
      </dgm:prSet>
      <dgm:spPr/>
      <dgm:t>
        <a:bodyPr/>
        <a:lstStyle/>
        <a:p>
          <a:endParaRPr lang="tr-TR"/>
        </a:p>
      </dgm:t>
    </dgm:pt>
    <dgm:pt modelId="{F30CB6A4-279F-48FE-B62E-7D8DD3C94098}" type="pres">
      <dgm:prSet presAssocID="{439811EB-0285-46A9-A36C-326A2DE95A2A}" presName="funnel" presStyleLbl="trAlignAcc1" presStyleIdx="0" presStyleCnt="1"/>
      <dgm:spPr/>
    </dgm:pt>
  </dgm:ptLst>
  <dgm:cxnLst>
    <dgm:cxn modelId="{1DEFFA45-72BB-437A-A627-EC26055710FB}" type="presOf" srcId="{D524DEF7-9A50-4275-8E5C-221EA57EB5DE}" destId="{39972BEE-6F19-437B-B497-4AB63F3B48A2}" srcOrd="0" destOrd="0" presId="urn:microsoft.com/office/officeart/2005/8/layout/funnel1"/>
    <dgm:cxn modelId="{A45B1985-3131-4418-BFA8-AC6F23D4898C}" srcId="{439811EB-0285-46A9-A36C-326A2DE95A2A}" destId="{716938A3-595D-4612-956B-A166102ED631}" srcOrd="2" destOrd="0" parTransId="{27B3BCC4-60CA-497C-9864-B4043F54DE1C}" sibTransId="{58FC95D8-1AF0-4EA9-8F68-0D6796F802FB}"/>
    <dgm:cxn modelId="{C50533A8-F0D6-4D6C-9F70-C759198C9260}" type="presOf" srcId="{439811EB-0285-46A9-A36C-326A2DE95A2A}" destId="{0175ABDD-6B94-45EB-BB52-7A88D599D446}" srcOrd="0" destOrd="0" presId="urn:microsoft.com/office/officeart/2005/8/layout/funnel1"/>
    <dgm:cxn modelId="{E478B27E-16E5-4545-930F-450EEEC9B89E}" type="presOf" srcId="{716938A3-595D-4612-956B-A166102ED631}" destId="{C5BDD7E8-46A7-48BB-801C-CE10CB49502F}" srcOrd="0" destOrd="0" presId="urn:microsoft.com/office/officeart/2005/8/layout/funnel1"/>
    <dgm:cxn modelId="{5EFBB8CA-26EC-432F-B54A-43720D181807}" srcId="{439811EB-0285-46A9-A36C-326A2DE95A2A}" destId="{4B5C0CC1-2675-401B-8D36-55FC6B2BD897}" srcOrd="0" destOrd="0" parTransId="{5762B5E2-FA78-4AE9-BC69-2949F96BBB96}" sibTransId="{4E371EA4-521B-411D-BBB7-F008A38ED06E}"/>
    <dgm:cxn modelId="{890A0784-57CF-44C9-AF2E-575E3940BD57}" srcId="{439811EB-0285-46A9-A36C-326A2DE95A2A}" destId="{D524DEF7-9A50-4275-8E5C-221EA57EB5DE}" srcOrd="3" destOrd="0" parTransId="{DE3A0DCC-6228-4AB7-8F20-A1E14A728C9F}" sibTransId="{931756DB-B1E4-4804-AAE2-1FE2741E099B}"/>
    <dgm:cxn modelId="{68DD14ED-C540-4869-85CB-0FC1C388C5C1}" type="presOf" srcId="{584B3888-2AA5-4163-8F27-937CB9C63115}" destId="{56B7A215-1BBD-49CB-9DFD-1BBCC4429FAC}" srcOrd="0" destOrd="0" presId="urn:microsoft.com/office/officeart/2005/8/layout/funnel1"/>
    <dgm:cxn modelId="{C2B60600-D617-4FFE-A455-DA94D0031A15}" type="presOf" srcId="{4B5C0CC1-2675-401B-8D36-55FC6B2BD897}" destId="{61F967F1-A480-431F-B76E-673443898026}" srcOrd="0" destOrd="0" presId="urn:microsoft.com/office/officeart/2005/8/layout/funnel1"/>
    <dgm:cxn modelId="{7C2167A0-D667-4CBF-B89F-C7C1E2C8F96D}" srcId="{439811EB-0285-46A9-A36C-326A2DE95A2A}" destId="{584B3888-2AA5-4163-8F27-937CB9C63115}" srcOrd="1" destOrd="0" parTransId="{E9E96582-D3A5-474B-998C-9593704F0D2F}" sibTransId="{E9B13770-90E8-48B3-9E53-2CC99BDDA4A0}"/>
    <dgm:cxn modelId="{997E75C4-6BCB-435C-A82F-070016005709}" type="presParOf" srcId="{0175ABDD-6B94-45EB-BB52-7A88D599D446}" destId="{D22A2286-33D0-4A1C-84A0-5DBEF4922148}" srcOrd="0" destOrd="0" presId="urn:microsoft.com/office/officeart/2005/8/layout/funnel1"/>
    <dgm:cxn modelId="{CF73B2BF-5ABF-4655-A2B4-3E59B07AD59E}" type="presParOf" srcId="{0175ABDD-6B94-45EB-BB52-7A88D599D446}" destId="{B3A03C17-C45C-4337-B5C9-F855A0586C22}" srcOrd="1" destOrd="0" presId="urn:microsoft.com/office/officeart/2005/8/layout/funnel1"/>
    <dgm:cxn modelId="{80D2E8B6-C2CD-4D5B-8F60-74A3B8DF45F7}" type="presParOf" srcId="{0175ABDD-6B94-45EB-BB52-7A88D599D446}" destId="{39972BEE-6F19-437B-B497-4AB63F3B48A2}" srcOrd="2" destOrd="0" presId="urn:microsoft.com/office/officeart/2005/8/layout/funnel1"/>
    <dgm:cxn modelId="{4FA99394-7D04-4900-81E6-26FD72A1532E}" type="presParOf" srcId="{0175ABDD-6B94-45EB-BB52-7A88D599D446}" destId="{C5BDD7E8-46A7-48BB-801C-CE10CB49502F}" srcOrd="3" destOrd="0" presId="urn:microsoft.com/office/officeart/2005/8/layout/funnel1"/>
    <dgm:cxn modelId="{0D45CE32-BD2A-4898-A4AA-EEE1AEBEB74D}" type="presParOf" srcId="{0175ABDD-6B94-45EB-BB52-7A88D599D446}" destId="{56B7A215-1BBD-49CB-9DFD-1BBCC4429FAC}" srcOrd="4" destOrd="0" presId="urn:microsoft.com/office/officeart/2005/8/layout/funnel1"/>
    <dgm:cxn modelId="{DE8609FC-A2F5-4EE4-9F81-0BA6EB5E032A}" type="presParOf" srcId="{0175ABDD-6B94-45EB-BB52-7A88D599D446}" destId="{61F967F1-A480-431F-B76E-673443898026}" srcOrd="5" destOrd="0" presId="urn:microsoft.com/office/officeart/2005/8/layout/funnel1"/>
    <dgm:cxn modelId="{C9433032-189C-4326-B99B-E159296927AC}" type="presParOf" srcId="{0175ABDD-6B94-45EB-BB52-7A88D599D446}" destId="{F30CB6A4-279F-48FE-B62E-7D8DD3C94098}" srcOrd="6" destOrd="0" presId="urn:microsoft.com/office/officeart/2005/8/layout/funnel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E956811-820E-4BB4-94BC-C9F64AEF946F}" type="doc">
      <dgm:prSet loTypeId="urn:microsoft.com/office/officeart/2005/8/layout/radial6" loCatId="cycle" qsTypeId="urn:microsoft.com/office/officeart/2005/8/quickstyle/simple4" qsCatId="simple" csTypeId="urn:microsoft.com/office/officeart/2005/8/colors/accent2_2" csCatId="accent2" phldr="1"/>
      <dgm:spPr/>
      <dgm:t>
        <a:bodyPr/>
        <a:lstStyle/>
        <a:p>
          <a:endParaRPr lang="tr-TR"/>
        </a:p>
      </dgm:t>
    </dgm:pt>
    <dgm:pt modelId="{FAC9DF3F-A9CA-43BE-8964-2259D0FB7E7B}">
      <dgm:prSet phldrT="[Metin]"/>
      <dgm:spPr>
        <a:blipFill rotWithShape="0">
          <a:blip xmlns:r="http://schemas.openxmlformats.org/officeDocument/2006/relationships" r:embed="rId1"/>
          <a:stretch>
            <a:fillRect/>
          </a:stretch>
        </a:blipFill>
      </dgm:spPr>
      <dgm:t>
        <a:bodyPr/>
        <a:lstStyle/>
        <a:p>
          <a:r>
            <a:rPr lang="tr-TR" b="1" dirty="0" smtClean="0">
              <a:solidFill>
                <a:schemeClr val="tx1"/>
              </a:solidFill>
            </a:rPr>
            <a:t>Temsil Heyeti</a:t>
          </a:r>
          <a:endParaRPr lang="tr-TR" b="1" dirty="0">
            <a:solidFill>
              <a:schemeClr val="tx1"/>
            </a:solidFill>
          </a:endParaRPr>
        </a:p>
      </dgm:t>
    </dgm:pt>
    <dgm:pt modelId="{39B3B75C-14E2-46F7-9D94-6446FA72F8C7}" type="parTrans" cxnId="{159414C0-4B13-4C83-AC77-ED7C98CA3C15}">
      <dgm:prSet/>
      <dgm:spPr/>
      <dgm:t>
        <a:bodyPr/>
        <a:lstStyle/>
        <a:p>
          <a:endParaRPr lang="tr-TR"/>
        </a:p>
      </dgm:t>
    </dgm:pt>
    <dgm:pt modelId="{F988B382-500B-4B2E-951F-539363B25C09}" type="sibTrans" cxnId="{159414C0-4B13-4C83-AC77-ED7C98CA3C15}">
      <dgm:prSet/>
      <dgm:spPr/>
      <dgm:t>
        <a:bodyPr/>
        <a:lstStyle/>
        <a:p>
          <a:endParaRPr lang="tr-TR"/>
        </a:p>
      </dgm:t>
    </dgm:pt>
    <dgm:pt modelId="{C7D7CED3-4E6B-4078-A601-37DBFE85C6D9}">
      <dgm:prSet phldrT="[Metin]"/>
      <dgm:spPr/>
      <dgm:t>
        <a:bodyPr/>
        <a:lstStyle/>
        <a:p>
          <a:r>
            <a:rPr lang="tr-TR" dirty="0" smtClean="0"/>
            <a:t>Kuvayı Milliye Birlikleri</a:t>
          </a:r>
          <a:endParaRPr lang="tr-TR" dirty="0"/>
        </a:p>
      </dgm:t>
    </dgm:pt>
    <dgm:pt modelId="{6D5BC421-A022-4951-8D22-F96E3426DAC2}" type="parTrans" cxnId="{FA409CDE-DE7B-453C-AF8F-A09A54D20A01}">
      <dgm:prSet/>
      <dgm:spPr/>
      <dgm:t>
        <a:bodyPr/>
        <a:lstStyle/>
        <a:p>
          <a:endParaRPr lang="tr-TR"/>
        </a:p>
      </dgm:t>
    </dgm:pt>
    <dgm:pt modelId="{696A4E7B-CAD4-4E6F-8E0C-AA91F4396C3C}" type="sibTrans" cxnId="{FA409CDE-DE7B-453C-AF8F-A09A54D20A01}">
      <dgm:prSet/>
      <dgm:spPr/>
      <dgm:t>
        <a:bodyPr/>
        <a:lstStyle/>
        <a:p>
          <a:endParaRPr lang="tr-TR"/>
        </a:p>
      </dgm:t>
    </dgm:pt>
    <dgm:pt modelId="{1FFF189B-1A52-4D25-BD49-F4D3D42176F5}">
      <dgm:prSet phldrT="[Metin]"/>
      <dgm:spPr/>
      <dgm:t>
        <a:bodyPr/>
        <a:lstStyle/>
        <a:p>
          <a:r>
            <a:rPr lang="tr-TR" dirty="0" smtClean="0"/>
            <a:t>Anadolu ve Rumeli MHC</a:t>
          </a:r>
          <a:endParaRPr lang="tr-TR" dirty="0"/>
        </a:p>
      </dgm:t>
    </dgm:pt>
    <dgm:pt modelId="{FED09E9E-01AC-403D-9C0D-E09AE1C32004}" type="parTrans" cxnId="{246366FA-C90C-4620-87AD-C9A0A1C6731D}">
      <dgm:prSet/>
      <dgm:spPr/>
      <dgm:t>
        <a:bodyPr/>
        <a:lstStyle/>
        <a:p>
          <a:endParaRPr lang="tr-TR"/>
        </a:p>
      </dgm:t>
    </dgm:pt>
    <dgm:pt modelId="{61B7DEF7-683C-42BD-A8B5-DC326BA522E5}" type="sibTrans" cxnId="{246366FA-C90C-4620-87AD-C9A0A1C6731D}">
      <dgm:prSet/>
      <dgm:spPr/>
      <dgm:t>
        <a:bodyPr/>
        <a:lstStyle/>
        <a:p>
          <a:endParaRPr lang="tr-TR"/>
        </a:p>
      </dgm:t>
    </dgm:pt>
    <dgm:pt modelId="{E4408FAE-443B-491A-9CBB-4D452417F383}">
      <dgm:prSet phldrT="[Metin]"/>
      <dgm:spPr/>
      <dgm:t>
        <a:bodyPr/>
        <a:lstStyle/>
        <a:p>
          <a:r>
            <a:rPr lang="tr-TR" dirty="0" smtClean="0"/>
            <a:t>…..</a:t>
          </a:r>
          <a:endParaRPr lang="tr-TR" dirty="0"/>
        </a:p>
      </dgm:t>
    </dgm:pt>
    <dgm:pt modelId="{DD1DCF93-1C1E-416A-878A-01C9F01F38A2}" type="parTrans" cxnId="{E80084CB-4DAB-4C3A-8F59-7A630A32F0DE}">
      <dgm:prSet/>
      <dgm:spPr/>
      <dgm:t>
        <a:bodyPr/>
        <a:lstStyle/>
        <a:p>
          <a:endParaRPr lang="tr-TR"/>
        </a:p>
      </dgm:t>
    </dgm:pt>
    <dgm:pt modelId="{4F0E1858-D9F4-41D9-BFFD-C64AEE019B79}" type="sibTrans" cxnId="{E80084CB-4DAB-4C3A-8F59-7A630A32F0DE}">
      <dgm:prSet/>
      <dgm:spPr/>
      <dgm:t>
        <a:bodyPr/>
        <a:lstStyle/>
        <a:p>
          <a:endParaRPr lang="tr-TR"/>
        </a:p>
      </dgm:t>
    </dgm:pt>
    <dgm:pt modelId="{C9267278-68E9-4E2A-969C-0761FE7A8595}">
      <dgm:prSet phldrT="[Metin]"/>
      <dgm:spPr/>
      <dgm:t>
        <a:bodyPr/>
        <a:lstStyle/>
        <a:p>
          <a:r>
            <a:rPr lang="tr-TR" dirty="0" smtClean="0"/>
            <a:t>……</a:t>
          </a:r>
          <a:endParaRPr lang="tr-TR" dirty="0"/>
        </a:p>
      </dgm:t>
    </dgm:pt>
    <dgm:pt modelId="{F4CA22A5-1099-439A-B8BD-9F75937CE3FC}" type="parTrans" cxnId="{A12D7562-87E8-4BD8-8CAD-3E070CC01752}">
      <dgm:prSet/>
      <dgm:spPr/>
      <dgm:t>
        <a:bodyPr/>
        <a:lstStyle/>
        <a:p>
          <a:endParaRPr lang="tr-TR"/>
        </a:p>
      </dgm:t>
    </dgm:pt>
    <dgm:pt modelId="{556EF19D-F4D2-4A25-9DF6-223DCB04B2FF}" type="sibTrans" cxnId="{A12D7562-87E8-4BD8-8CAD-3E070CC01752}">
      <dgm:prSet/>
      <dgm:spPr/>
      <dgm:t>
        <a:bodyPr/>
        <a:lstStyle/>
        <a:p>
          <a:endParaRPr lang="tr-TR"/>
        </a:p>
      </dgm:t>
    </dgm:pt>
    <dgm:pt modelId="{71A5D2A8-2380-4812-B585-4A89836C12A1}" type="pres">
      <dgm:prSet presAssocID="{7E956811-820E-4BB4-94BC-C9F64AEF946F}" presName="Name0" presStyleCnt="0">
        <dgm:presLayoutVars>
          <dgm:chMax val="1"/>
          <dgm:dir/>
          <dgm:animLvl val="ctr"/>
          <dgm:resizeHandles val="exact"/>
        </dgm:presLayoutVars>
      </dgm:prSet>
      <dgm:spPr/>
      <dgm:t>
        <a:bodyPr/>
        <a:lstStyle/>
        <a:p>
          <a:endParaRPr lang="tr-TR"/>
        </a:p>
      </dgm:t>
    </dgm:pt>
    <dgm:pt modelId="{EF9E5136-9E11-4D64-9CFB-346B75A89269}" type="pres">
      <dgm:prSet presAssocID="{FAC9DF3F-A9CA-43BE-8964-2259D0FB7E7B}" presName="centerShape" presStyleLbl="node0" presStyleIdx="0" presStyleCnt="1"/>
      <dgm:spPr/>
      <dgm:t>
        <a:bodyPr/>
        <a:lstStyle/>
        <a:p>
          <a:endParaRPr lang="tr-TR"/>
        </a:p>
      </dgm:t>
    </dgm:pt>
    <dgm:pt modelId="{DF525BA1-1752-4236-9111-A72793BA8591}" type="pres">
      <dgm:prSet presAssocID="{C7D7CED3-4E6B-4078-A601-37DBFE85C6D9}" presName="node" presStyleLbl="node1" presStyleIdx="0" presStyleCnt="4">
        <dgm:presLayoutVars>
          <dgm:bulletEnabled val="1"/>
        </dgm:presLayoutVars>
      </dgm:prSet>
      <dgm:spPr/>
      <dgm:t>
        <a:bodyPr/>
        <a:lstStyle/>
        <a:p>
          <a:endParaRPr lang="tr-TR"/>
        </a:p>
      </dgm:t>
    </dgm:pt>
    <dgm:pt modelId="{CB1F9BF0-B990-4259-8F43-CA0CA0A9FF93}" type="pres">
      <dgm:prSet presAssocID="{C7D7CED3-4E6B-4078-A601-37DBFE85C6D9}" presName="dummy" presStyleCnt="0"/>
      <dgm:spPr/>
    </dgm:pt>
    <dgm:pt modelId="{B0D26AC9-A5E1-43B6-B3B0-6173C405BA38}" type="pres">
      <dgm:prSet presAssocID="{696A4E7B-CAD4-4E6F-8E0C-AA91F4396C3C}" presName="sibTrans" presStyleLbl="sibTrans2D1" presStyleIdx="0" presStyleCnt="4"/>
      <dgm:spPr/>
      <dgm:t>
        <a:bodyPr/>
        <a:lstStyle/>
        <a:p>
          <a:endParaRPr lang="tr-TR"/>
        </a:p>
      </dgm:t>
    </dgm:pt>
    <dgm:pt modelId="{BEA7499F-426C-4B3F-A11F-CAE50F50D03B}" type="pres">
      <dgm:prSet presAssocID="{1FFF189B-1A52-4D25-BD49-F4D3D42176F5}" presName="node" presStyleLbl="node1" presStyleIdx="1" presStyleCnt="4">
        <dgm:presLayoutVars>
          <dgm:bulletEnabled val="1"/>
        </dgm:presLayoutVars>
      </dgm:prSet>
      <dgm:spPr/>
      <dgm:t>
        <a:bodyPr/>
        <a:lstStyle/>
        <a:p>
          <a:endParaRPr lang="tr-TR"/>
        </a:p>
      </dgm:t>
    </dgm:pt>
    <dgm:pt modelId="{9EDA9153-8DA8-46D9-9810-908A23851690}" type="pres">
      <dgm:prSet presAssocID="{1FFF189B-1A52-4D25-BD49-F4D3D42176F5}" presName="dummy" presStyleCnt="0"/>
      <dgm:spPr/>
    </dgm:pt>
    <dgm:pt modelId="{31447F9D-671B-46D9-AB67-70F439EAD81A}" type="pres">
      <dgm:prSet presAssocID="{61B7DEF7-683C-42BD-A8B5-DC326BA522E5}" presName="sibTrans" presStyleLbl="sibTrans2D1" presStyleIdx="1" presStyleCnt="4"/>
      <dgm:spPr/>
      <dgm:t>
        <a:bodyPr/>
        <a:lstStyle/>
        <a:p>
          <a:endParaRPr lang="tr-TR"/>
        </a:p>
      </dgm:t>
    </dgm:pt>
    <dgm:pt modelId="{2472AD84-5724-400F-88B6-6061377DE22D}" type="pres">
      <dgm:prSet presAssocID="{E4408FAE-443B-491A-9CBB-4D452417F383}" presName="node" presStyleLbl="node1" presStyleIdx="2" presStyleCnt="4">
        <dgm:presLayoutVars>
          <dgm:bulletEnabled val="1"/>
        </dgm:presLayoutVars>
      </dgm:prSet>
      <dgm:spPr/>
      <dgm:t>
        <a:bodyPr/>
        <a:lstStyle/>
        <a:p>
          <a:endParaRPr lang="tr-TR"/>
        </a:p>
      </dgm:t>
    </dgm:pt>
    <dgm:pt modelId="{8B58DDBE-21A4-4262-A76E-AC8185777371}" type="pres">
      <dgm:prSet presAssocID="{E4408FAE-443B-491A-9CBB-4D452417F383}" presName="dummy" presStyleCnt="0"/>
      <dgm:spPr/>
    </dgm:pt>
    <dgm:pt modelId="{9D2BA3F6-65B5-49BB-B72C-3F2B19E7ADB3}" type="pres">
      <dgm:prSet presAssocID="{4F0E1858-D9F4-41D9-BFFD-C64AEE019B79}" presName="sibTrans" presStyleLbl="sibTrans2D1" presStyleIdx="2" presStyleCnt="4"/>
      <dgm:spPr/>
      <dgm:t>
        <a:bodyPr/>
        <a:lstStyle/>
        <a:p>
          <a:endParaRPr lang="tr-TR"/>
        </a:p>
      </dgm:t>
    </dgm:pt>
    <dgm:pt modelId="{BA49801A-1EF0-4760-8DAA-D92D002EDBB8}" type="pres">
      <dgm:prSet presAssocID="{C9267278-68E9-4E2A-969C-0761FE7A8595}" presName="node" presStyleLbl="node1" presStyleIdx="3" presStyleCnt="4">
        <dgm:presLayoutVars>
          <dgm:bulletEnabled val="1"/>
        </dgm:presLayoutVars>
      </dgm:prSet>
      <dgm:spPr/>
      <dgm:t>
        <a:bodyPr/>
        <a:lstStyle/>
        <a:p>
          <a:endParaRPr lang="tr-TR"/>
        </a:p>
      </dgm:t>
    </dgm:pt>
    <dgm:pt modelId="{13E22F7F-BAC5-4C21-ABAA-9DEDBC9824FD}" type="pres">
      <dgm:prSet presAssocID="{C9267278-68E9-4E2A-969C-0761FE7A8595}" presName="dummy" presStyleCnt="0"/>
      <dgm:spPr/>
    </dgm:pt>
    <dgm:pt modelId="{A86E9AE2-D366-45BF-A3AB-3888C3D4F3D7}" type="pres">
      <dgm:prSet presAssocID="{556EF19D-F4D2-4A25-9DF6-223DCB04B2FF}" presName="sibTrans" presStyleLbl="sibTrans2D1" presStyleIdx="3" presStyleCnt="4"/>
      <dgm:spPr/>
      <dgm:t>
        <a:bodyPr/>
        <a:lstStyle/>
        <a:p>
          <a:endParaRPr lang="tr-TR"/>
        </a:p>
      </dgm:t>
    </dgm:pt>
  </dgm:ptLst>
  <dgm:cxnLst>
    <dgm:cxn modelId="{643824E7-0AFF-4286-AC20-13AD466CD281}" type="presOf" srcId="{C7D7CED3-4E6B-4078-A601-37DBFE85C6D9}" destId="{DF525BA1-1752-4236-9111-A72793BA8591}" srcOrd="0" destOrd="0" presId="urn:microsoft.com/office/officeart/2005/8/layout/radial6"/>
    <dgm:cxn modelId="{827B3324-91BE-4365-90EC-FA51E831A3AA}" type="presOf" srcId="{E4408FAE-443B-491A-9CBB-4D452417F383}" destId="{2472AD84-5724-400F-88B6-6061377DE22D}" srcOrd="0" destOrd="0" presId="urn:microsoft.com/office/officeart/2005/8/layout/radial6"/>
    <dgm:cxn modelId="{FA409CDE-DE7B-453C-AF8F-A09A54D20A01}" srcId="{FAC9DF3F-A9CA-43BE-8964-2259D0FB7E7B}" destId="{C7D7CED3-4E6B-4078-A601-37DBFE85C6D9}" srcOrd="0" destOrd="0" parTransId="{6D5BC421-A022-4951-8D22-F96E3426DAC2}" sibTransId="{696A4E7B-CAD4-4E6F-8E0C-AA91F4396C3C}"/>
    <dgm:cxn modelId="{7CDDF314-E0E0-4A7F-BC4E-8C0F529DDA78}" type="presOf" srcId="{1FFF189B-1A52-4D25-BD49-F4D3D42176F5}" destId="{BEA7499F-426C-4B3F-A11F-CAE50F50D03B}" srcOrd="0" destOrd="0" presId="urn:microsoft.com/office/officeart/2005/8/layout/radial6"/>
    <dgm:cxn modelId="{E92A0E69-E567-4EB8-9E3A-B791AF2A9272}" type="presOf" srcId="{7E956811-820E-4BB4-94BC-C9F64AEF946F}" destId="{71A5D2A8-2380-4812-B585-4A89836C12A1}" srcOrd="0" destOrd="0" presId="urn:microsoft.com/office/officeart/2005/8/layout/radial6"/>
    <dgm:cxn modelId="{B47B2156-AFDD-4F1D-87A4-1B2F4758286A}" type="presOf" srcId="{4F0E1858-D9F4-41D9-BFFD-C64AEE019B79}" destId="{9D2BA3F6-65B5-49BB-B72C-3F2B19E7ADB3}" srcOrd="0" destOrd="0" presId="urn:microsoft.com/office/officeart/2005/8/layout/radial6"/>
    <dgm:cxn modelId="{4B8C9202-2E9C-4D81-BF92-3B7B120BDC0F}" type="presOf" srcId="{556EF19D-F4D2-4A25-9DF6-223DCB04B2FF}" destId="{A86E9AE2-D366-45BF-A3AB-3888C3D4F3D7}" srcOrd="0" destOrd="0" presId="urn:microsoft.com/office/officeart/2005/8/layout/radial6"/>
    <dgm:cxn modelId="{6D5117C3-981C-4CCD-992B-54EC80230683}" type="presOf" srcId="{696A4E7B-CAD4-4E6F-8E0C-AA91F4396C3C}" destId="{B0D26AC9-A5E1-43B6-B3B0-6173C405BA38}" srcOrd="0" destOrd="0" presId="urn:microsoft.com/office/officeart/2005/8/layout/radial6"/>
    <dgm:cxn modelId="{246366FA-C90C-4620-87AD-C9A0A1C6731D}" srcId="{FAC9DF3F-A9CA-43BE-8964-2259D0FB7E7B}" destId="{1FFF189B-1A52-4D25-BD49-F4D3D42176F5}" srcOrd="1" destOrd="0" parTransId="{FED09E9E-01AC-403D-9C0D-E09AE1C32004}" sibTransId="{61B7DEF7-683C-42BD-A8B5-DC326BA522E5}"/>
    <dgm:cxn modelId="{B68A71B2-00AD-4B5E-ADF1-1848DE616A1B}" type="presOf" srcId="{61B7DEF7-683C-42BD-A8B5-DC326BA522E5}" destId="{31447F9D-671B-46D9-AB67-70F439EAD81A}" srcOrd="0" destOrd="0" presId="urn:microsoft.com/office/officeart/2005/8/layout/radial6"/>
    <dgm:cxn modelId="{A12D7562-87E8-4BD8-8CAD-3E070CC01752}" srcId="{FAC9DF3F-A9CA-43BE-8964-2259D0FB7E7B}" destId="{C9267278-68E9-4E2A-969C-0761FE7A8595}" srcOrd="3" destOrd="0" parTransId="{F4CA22A5-1099-439A-B8BD-9F75937CE3FC}" sibTransId="{556EF19D-F4D2-4A25-9DF6-223DCB04B2FF}"/>
    <dgm:cxn modelId="{954B8318-5937-4CD5-9CC0-E7C053AA067A}" type="presOf" srcId="{C9267278-68E9-4E2A-969C-0761FE7A8595}" destId="{BA49801A-1EF0-4760-8DAA-D92D002EDBB8}" srcOrd="0" destOrd="0" presId="urn:microsoft.com/office/officeart/2005/8/layout/radial6"/>
    <dgm:cxn modelId="{6DDD4935-878E-4D4A-A0C1-DDF9275CEB4E}" type="presOf" srcId="{FAC9DF3F-A9CA-43BE-8964-2259D0FB7E7B}" destId="{EF9E5136-9E11-4D64-9CFB-346B75A89269}" srcOrd="0" destOrd="0" presId="urn:microsoft.com/office/officeart/2005/8/layout/radial6"/>
    <dgm:cxn modelId="{E80084CB-4DAB-4C3A-8F59-7A630A32F0DE}" srcId="{FAC9DF3F-A9CA-43BE-8964-2259D0FB7E7B}" destId="{E4408FAE-443B-491A-9CBB-4D452417F383}" srcOrd="2" destOrd="0" parTransId="{DD1DCF93-1C1E-416A-878A-01C9F01F38A2}" sibTransId="{4F0E1858-D9F4-41D9-BFFD-C64AEE019B79}"/>
    <dgm:cxn modelId="{159414C0-4B13-4C83-AC77-ED7C98CA3C15}" srcId="{7E956811-820E-4BB4-94BC-C9F64AEF946F}" destId="{FAC9DF3F-A9CA-43BE-8964-2259D0FB7E7B}" srcOrd="0" destOrd="0" parTransId="{39B3B75C-14E2-46F7-9D94-6446FA72F8C7}" sibTransId="{F988B382-500B-4B2E-951F-539363B25C09}"/>
    <dgm:cxn modelId="{2E41DA5C-A90A-452E-90D3-6883084CCAEF}" type="presParOf" srcId="{71A5D2A8-2380-4812-B585-4A89836C12A1}" destId="{EF9E5136-9E11-4D64-9CFB-346B75A89269}" srcOrd="0" destOrd="0" presId="urn:microsoft.com/office/officeart/2005/8/layout/radial6"/>
    <dgm:cxn modelId="{42BE7F73-F975-44CA-A4C3-6C434C0E3476}" type="presParOf" srcId="{71A5D2A8-2380-4812-B585-4A89836C12A1}" destId="{DF525BA1-1752-4236-9111-A72793BA8591}" srcOrd="1" destOrd="0" presId="urn:microsoft.com/office/officeart/2005/8/layout/radial6"/>
    <dgm:cxn modelId="{D05D8BC9-A807-45CA-B018-B3DB4A111A3D}" type="presParOf" srcId="{71A5D2A8-2380-4812-B585-4A89836C12A1}" destId="{CB1F9BF0-B990-4259-8F43-CA0CA0A9FF93}" srcOrd="2" destOrd="0" presId="urn:microsoft.com/office/officeart/2005/8/layout/radial6"/>
    <dgm:cxn modelId="{177FD670-A782-4831-AF74-5807AD938760}" type="presParOf" srcId="{71A5D2A8-2380-4812-B585-4A89836C12A1}" destId="{B0D26AC9-A5E1-43B6-B3B0-6173C405BA38}" srcOrd="3" destOrd="0" presId="urn:microsoft.com/office/officeart/2005/8/layout/radial6"/>
    <dgm:cxn modelId="{3A1E870A-88D1-4875-9DF4-94C41A5CCD34}" type="presParOf" srcId="{71A5D2A8-2380-4812-B585-4A89836C12A1}" destId="{BEA7499F-426C-4B3F-A11F-CAE50F50D03B}" srcOrd="4" destOrd="0" presId="urn:microsoft.com/office/officeart/2005/8/layout/radial6"/>
    <dgm:cxn modelId="{8B657AC3-6352-49FF-ACC5-AF582B5011AB}" type="presParOf" srcId="{71A5D2A8-2380-4812-B585-4A89836C12A1}" destId="{9EDA9153-8DA8-46D9-9810-908A23851690}" srcOrd="5" destOrd="0" presId="urn:microsoft.com/office/officeart/2005/8/layout/radial6"/>
    <dgm:cxn modelId="{0BA95F6C-ED6D-4784-9229-03496FD472EA}" type="presParOf" srcId="{71A5D2A8-2380-4812-B585-4A89836C12A1}" destId="{31447F9D-671B-46D9-AB67-70F439EAD81A}" srcOrd="6" destOrd="0" presId="urn:microsoft.com/office/officeart/2005/8/layout/radial6"/>
    <dgm:cxn modelId="{17951CBC-CB05-437E-BF39-FB0CCA5C0000}" type="presParOf" srcId="{71A5D2A8-2380-4812-B585-4A89836C12A1}" destId="{2472AD84-5724-400F-88B6-6061377DE22D}" srcOrd="7" destOrd="0" presId="urn:microsoft.com/office/officeart/2005/8/layout/radial6"/>
    <dgm:cxn modelId="{FD97D536-FB3B-48AC-BD3D-6DAF4074488F}" type="presParOf" srcId="{71A5D2A8-2380-4812-B585-4A89836C12A1}" destId="{8B58DDBE-21A4-4262-A76E-AC8185777371}" srcOrd="8" destOrd="0" presId="urn:microsoft.com/office/officeart/2005/8/layout/radial6"/>
    <dgm:cxn modelId="{4FEAC562-5972-4ECA-95F0-D85AD0ECCD07}" type="presParOf" srcId="{71A5D2A8-2380-4812-B585-4A89836C12A1}" destId="{9D2BA3F6-65B5-49BB-B72C-3F2B19E7ADB3}" srcOrd="9" destOrd="0" presId="urn:microsoft.com/office/officeart/2005/8/layout/radial6"/>
    <dgm:cxn modelId="{72777801-D9E4-463B-BA7D-64D50AF0C518}" type="presParOf" srcId="{71A5D2A8-2380-4812-B585-4A89836C12A1}" destId="{BA49801A-1EF0-4760-8DAA-D92D002EDBB8}" srcOrd="10" destOrd="0" presId="urn:microsoft.com/office/officeart/2005/8/layout/radial6"/>
    <dgm:cxn modelId="{AC822336-3D93-4F35-8F3C-0B57AD63DF71}" type="presParOf" srcId="{71A5D2A8-2380-4812-B585-4A89836C12A1}" destId="{13E22F7F-BAC5-4C21-ABAA-9DEDBC9824FD}" srcOrd="11" destOrd="0" presId="urn:microsoft.com/office/officeart/2005/8/layout/radial6"/>
    <dgm:cxn modelId="{106A99FB-533C-45C8-82AE-310CF4156A22}" type="presParOf" srcId="{71A5D2A8-2380-4812-B585-4A89836C12A1}" destId="{A86E9AE2-D366-45BF-A3AB-3888C3D4F3D7}" srcOrd="12" destOrd="0" presId="urn:microsoft.com/office/officeart/2005/8/layout/radial6"/>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4CDC167-729B-4DC2-A513-8445864BDA5E}">
      <dsp:nvSpPr>
        <dsp:cNvPr id="0" name=""/>
        <dsp:cNvSpPr/>
      </dsp:nvSpPr>
      <dsp:spPr>
        <a:xfrm>
          <a:off x="1854642" y="760574"/>
          <a:ext cx="5076203" cy="5076203"/>
        </a:xfrm>
        <a:prstGeom prst="blockArc">
          <a:avLst>
            <a:gd name="adj1" fmla="val 10800000"/>
            <a:gd name="adj2" fmla="val 16200000"/>
            <a:gd name="adj3" fmla="val 4644"/>
          </a:avLst>
        </a:prstGeom>
        <a:solidFill>
          <a:schemeClr val="accent1">
            <a:tint val="60000"/>
            <a:hueOff val="0"/>
            <a:satOff val="0"/>
            <a:lumOff val="0"/>
            <a:alphaOff val="0"/>
          </a:schemeClr>
        </a:solidFill>
        <a:ln>
          <a:noFill/>
        </a:ln>
        <a:effectLst>
          <a:outerShdw blurRad="50800" dist="381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A094319-ABA4-44DC-BE43-75C507B965F9}">
      <dsp:nvSpPr>
        <dsp:cNvPr id="0" name=""/>
        <dsp:cNvSpPr/>
      </dsp:nvSpPr>
      <dsp:spPr>
        <a:xfrm>
          <a:off x="1854642" y="760574"/>
          <a:ext cx="5076203" cy="5076203"/>
        </a:xfrm>
        <a:prstGeom prst="blockArc">
          <a:avLst>
            <a:gd name="adj1" fmla="val 5400000"/>
            <a:gd name="adj2" fmla="val 10800000"/>
            <a:gd name="adj3" fmla="val 4644"/>
          </a:avLst>
        </a:prstGeom>
        <a:solidFill>
          <a:schemeClr val="accent1">
            <a:tint val="60000"/>
            <a:hueOff val="0"/>
            <a:satOff val="0"/>
            <a:lumOff val="0"/>
            <a:alphaOff val="0"/>
          </a:schemeClr>
        </a:solidFill>
        <a:ln>
          <a:noFill/>
        </a:ln>
        <a:effectLst>
          <a:outerShdw blurRad="50800" dist="381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3F8AA5E0-F3BC-4E72-B26D-898B4634A64C}">
      <dsp:nvSpPr>
        <dsp:cNvPr id="0" name=""/>
        <dsp:cNvSpPr/>
      </dsp:nvSpPr>
      <dsp:spPr>
        <a:xfrm>
          <a:off x="1854642" y="760574"/>
          <a:ext cx="5076203" cy="5076203"/>
        </a:xfrm>
        <a:prstGeom prst="blockArc">
          <a:avLst>
            <a:gd name="adj1" fmla="val 0"/>
            <a:gd name="adj2" fmla="val 5400000"/>
            <a:gd name="adj3" fmla="val 4644"/>
          </a:avLst>
        </a:prstGeom>
        <a:solidFill>
          <a:schemeClr val="accent1">
            <a:tint val="60000"/>
            <a:hueOff val="0"/>
            <a:satOff val="0"/>
            <a:lumOff val="0"/>
            <a:alphaOff val="0"/>
          </a:schemeClr>
        </a:solidFill>
        <a:ln>
          <a:noFill/>
        </a:ln>
        <a:effectLst>
          <a:outerShdw blurRad="50800" dist="381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9C10AEDB-24F0-44F3-B3CA-7A8DA8CEBF99}">
      <dsp:nvSpPr>
        <dsp:cNvPr id="0" name=""/>
        <dsp:cNvSpPr/>
      </dsp:nvSpPr>
      <dsp:spPr>
        <a:xfrm>
          <a:off x="1854642" y="760574"/>
          <a:ext cx="5076203" cy="5076203"/>
        </a:xfrm>
        <a:prstGeom prst="blockArc">
          <a:avLst>
            <a:gd name="adj1" fmla="val 16200000"/>
            <a:gd name="adj2" fmla="val 0"/>
            <a:gd name="adj3" fmla="val 4644"/>
          </a:avLst>
        </a:prstGeom>
        <a:solidFill>
          <a:schemeClr val="accent1">
            <a:tint val="60000"/>
            <a:hueOff val="0"/>
            <a:satOff val="0"/>
            <a:lumOff val="0"/>
            <a:alphaOff val="0"/>
          </a:schemeClr>
        </a:solidFill>
        <a:ln>
          <a:noFill/>
        </a:ln>
        <a:effectLst>
          <a:outerShdw blurRad="50800" dist="381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EE59B799-0FA9-4754-AA7D-C33B497FDD82}">
      <dsp:nvSpPr>
        <dsp:cNvPr id="0" name=""/>
        <dsp:cNvSpPr/>
      </dsp:nvSpPr>
      <dsp:spPr>
        <a:xfrm>
          <a:off x="3223456" y="2129387"/>
          <a:ext cx="2338576" cy="2338576"/>
        </a:xfrm>
        <a:prstGeom prst="ellipse">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tr-TR" sz="2300" kern="1200" dirty="0" smtClean="0"/>
            <a:t>Mondros</a:t>
          </a:r>
        </a:p>
        <a:p>
          <a:pPr lvl="0" algn="ctr" defTabSz="1022350">
            <a:lnSpc>
              <a:spcPct val="90000"/>
            </a:lnSpc>
            <a:spcBef>
              <a:spcPct val="0"/>
            </a:spcBef>
            <a:spcAft>
              <a:spcPct val="35000"/>
            </a:spcAft>
          </a:pPr>
          <a:r>
            <a:rPr lang="tr-TR" sz="2300" kern="1200" dirty="0" smtClean="0"/>
            <a:t>Ateşkes</a:t>
          </a:r>
        </a:p>
        <a:p>
          <a:pPr lvl="0" algn="ctr" defTabSz="1022350">
            <a:lnSpc>
              <a:spcPct val="90000"/>
            </a:lnSpc>
            <a:spcBef>
              <a:spcPct val="0"/>
            </a:spcBef>
            <a:spcAft>
              <a:spcPct val="35000"/>
            </a:spcAft>
          </a:pPr>
          <a:r>
            <a:rPr lang="tr-TR" sz="2300" kern="1200" dirty="0" smtClean="0"/>
            <a:t>Antlaşması</a:t>
          </a:r>
          <a:endParaRPr lang="tr-TR" sz="2300" kern="1200" dirty="0"/>
        </a:p>
      </dsp:txBody>
      <dsp:txXfrm>
        <a:off x="3223456" y="2129387"/>
        <a:ext cx="2338576" cy="2338576"/>
      </dsp:txXfrm>
    </dsp:sp>
    <dsp:sp modelId="{BB3DDE34-1626-4C74-A8C6-D28CAC2CA99E}">
      <dsp:nvSpPr>
        <dsp:cNvPr id="0" name=""/>
        <dsp:cNvSpPr/>
      </dsp:nvSpPr>
      <dsp:spPr>
        <a:xfrm>
          <a:off x="3574242" y="1004"/>
          <a:ext cx="1637003" cy="1637003"/>
        </a:xfrm>
        <a:prstGeom prst="ellipse">
          <a:avLst/>
        </a:prstGeom>
        <a:solidFill>
          <a:schemeClr val="accent2">
            <a:lumMod val="50000"/>
          </a:schemeClr>
        </a:soli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tr-TR" sz="1800" kern="1200" dirty="0" smtClean="0"/>
            <a:t>Osmanlıyı işgal etmek</a:t>
          </a:r>
          <a:endParaRPr lang="tr-TR" sz="1800" kern="1200" dirty="0"/>
        </a:p>
      </dsp:txBody>
      <dsp:txXfrm>
        <a:off x="3574242" y="1004"/>
        <a:ext cx="1637003" cy="1637003"/>
      </dsp:txXfrm>
    </dsp:sp>
    <dsp:sp modelId="{BC456825-60ED-42D4-967E-C818EC0FBCC8}">
      <dsp:nvSpPr>
        <dsp:cNvPr id="0" name=""/>
        <dsp:cNvSpPr/>
      </dsp:nvSpPr>
      <dsp:spPr>
        <a:xfrm>
          <a:off x="5912450" y="2480174"/>
          <a:ext cx="1918927" cy="1637003"/>
        </a:xfrm>
        <a:prstGeom prst="ellipse">
          <a:avLst/>
        </a:prstGeom>
        <a:solidFill>
          <a:srgbClr val="FFFF00"/>
        </a:soli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kern="1200" dirty="0" smtClean="0">
              <a:solidFill>
                <a:schemeClr val="tx1"/>
              </a:solidFill>
            </a:rPr>
            <a:t>Osmanlı ülkesini savunmasız bırakmak</a:t>
          </a:r>
          <a:endParaRPr lang="tr-TR" sz="1600" kern="1200" dirty="0">
            <a:solidFill>
              <a:schemeClr val="tx1"/>
            </a:solidFill>
          </a:endParaRPr>
        </a:p>
      </dsp:txBody>
      <dsp:txXfrm>
        <a:off x="5912450" y="2480174"/>
        <a:ext cx="1918927" cy="1637003"/>
      </dsp:txXfrm>
    </dsp:sp>
    <dsp:sp modelId="{390558E0-1C82-4105-936E-DD6DC3C67F67}">
      <dsp:nvSpPr>
        <dsp:cNvPr id="0" name=""/>
        <dsp:cNvSpPr/>
      </dsp:nvSpPr>
      <dsp:spPr>
        <a:xfrm>
          <a:off x="3330370" y="4959344"/>
          <a:ext cx="2124748" cy="1637003"/>
        </a:xfrm>
        <a:prstGeom prst="ellipse">
          <a:avLst/>
        </a:prstGeom>
        <a:solidFill>
          <a:srgbClr val="FF0000"/>
        </a:soli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kern="1200" dirty="0" smtClean="0"/>
            <a:t>Olası direniş hareketlerini engellemek</a:t>
          </a:r>
          <a:endParaRPr lang="tr-TR" sz="1600" kern="1200" dirty="0"/>
        </a:p>
      </dsp:txBody>
      <dsp:txXfrm>
        <a:off x="3330370" y="4959344"/>
        <a:ext cx="2124748" cy="1637003"/>
      </dsp:txXfrm>
    </dsp:sp>
    <dsp:sp modelId="{FA6C3AA8-EC8B-4E56-BDC6-65E5C51D2596}">
      <dsp:nvSpPr>
        <dsp:cNvPr id="0" name=""/>
        <dsp:cNvSpPr/>
      </dsp:nvSpPr>
      <dsp:spPr>
        <a:xfrm>
          <a:off x="845078" y="2480174"/>
          <a:ext cx="2136993" cy="1637003"/>
        </a:xfrm>
        <a:prstGeom prst="ellipse">
          <a:avLst/>
        </a:prstGeom>
        <a:solidFill>
          <a:schemeClr val="tx2">
            <a:lumMod val="75000"/>
          </a:schemeClr>
        </a:soli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kern="1200" dirty="0" smtClean="0"/>
            <a:t>I.Dünya Savaşı sırasındaki gizli anlaşmaları uygulamak</a:t>
          </a:r>
          <a:endParaRPr lang="tr-TR" sz="1600" kern="1200" dirty="0"/>
        </a:p>
      </dsp:txBody>
      <dsp:txXfrm>
        <a:off x="845078" y="2480174"/>
        <a:ext cx="2136993" cy="1637003"/>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22A2286-33D0-4A1C-84A0-5DBEF4922148}">
      <dsp:nvSpPr>
        <dsp:cNvPr id="0" name=""/>
        <dsp:cNvSpPr/>
      </dsp:nvSpPr>
      <dsp:spPr>
        <a:xfrm>
          <a:off x="1404620" y="165099"/>
          <a:ext cx="3276600" cy="1137920"/>
        </a:xfrm>
        <a:prstGeom prst="ellipse">
          <a:avLst/>
        </a:prstGeom>
        <a:solidFill>
          <a:schemeClr val="accent2">
            <a:tint val="50000"/>
            <a:alpha val="40000"/>
            <a:hueOff val="0"/>
            <a:satOff val="0"/>
            <a:lumOff val="0"/>
            <a:alphaOff val="0"/>
          </a:schemeClr>
        </a:solidFill>
        <a:ln>
          <a:noFill/>
        </a:ln>
        <a:effectLst/>
        <a:sp3d z="-152400" prstMaterial="matte"/>
      </dsp:spPr>
      <dsp:style>
        <a:lnRef idx="0">
          <a:scrgbClr r="0" g="0" b="0"/>
        </a:lnRef>
        <a:fillRef idx="1">
          <a:scrgbClr r="0" g="0" b="0"/>
        </a:fillRef>
        <a:effectRef idx="0">
          <a:scrgbClr r="0" g="0" b="0"/>
        </a:effectRef>
        <a:fontRef idx="minor"/>
      </dsp:style>
    </dsp:sp>
    <dsp:sp modelId="{B3A03C17-C45C-4337-B5C9-F855A0586C22}">
      <dsp:nvSpPr>
        <dsp:cNvPr id="0" name=""/>
        <dsp:cNvSpPr/>
      </dsp:nvSpPr>
      <dsp:spPr>
        <a:xfrm>
          <a:off x="2730500" y="2951479"/>
          <a:ext cx="635000" cy="406400"/>
        </a:xfrm>
        <a:prstGeom prst="downArrow">
          <a:avLst/>
        </a:prstGeom>
        <a:solidFill>
          <a:schemeClr val="accent2">
            <a:tint val="40000"/>
            <a:hueOff val="0"/>
            <a:satOff val="0"/>
            <a:lumOff val="0"/>
            <a:alphaOff val="0"/>
          </a:schemeClr>
        </a:solidFill>
        <a:ln>
          <a:noFill/>
        </a:ln>
        <a:effectLst>
          <a:outerShdw blurRad="50800" dist="38100" dir="5400000" rotWithShape="0">
            <a:srgbClr val="000000">
              <a:alpha val="35000"/>
            </a:srgbClr>
          </a:outerShdw>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39972BEE-6F19-437B-B497-4AB63F3B48A2}">
      <dsp:nvSpPr>
        <dsp:cNvPr id="0" name=""/>
        <dsp:cNvSpPr/>
      </dsp:nvSpPr>
      <dsp:spPr>
        <a:xfrm>
          <a:off x="1524000" y="3276600"/>
          <a:ext cx="3048000" cy="762000"/>
        </a:xfrm>
        <a:prstGeom prst="rect">
          <a:avLst/>
        </a:prstGeom>
        <a:solidFill>
          <a:srgbClr val="C00000"/>
        </a:solid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666750">
            <a:lnSpc>
              <a:spcPct val="90000"/>
            </a:lnSpc>
            <a:spcBef>
              <a:spcPct val="0"/>
            </a:spcBef>
            <a:spcAft>
              <a:spcPct val="35000"/>
            </a:spcAft>
          </a:pPr>
          <a:r>
            <a:rPr lang="tr-TR" sz="1500" b="1" kern="1200" dirty="0" smtClean="0"/>
            <a:t>ANADOLU VE RUMELİ MÜDAFAA-İ HUKUK CEMİYETİ</a:t>
          </a:r>
          <a:endParaRPr lang="tr-TR" sz="1500" b="1" kern="1200" dirty="0"/>
        </a:p>
      </dsp:txBody>
      <dsp:txXfrm>
        <a:off x="1524000" y="3276600"/>
        <a:ext cx="3048000" cy="762000"/>
      </dsp:txXfrm>
    </dsp:sp>
    <dsp:sp modelId="{C5BDD7E8-46A7-48BB-801C-CE10CB49502F}">
      <dsp:nvSpPr>
        <dsp:cNvPr id="0" name=""/>
        <dsp:cNvSpPr/>
      </dsp:nvSpPr>
      <dsp:spPr>
        <a:xfrm>
          <a:off x="2595880" y="1390904"/>
          <a:ext cx="1143000" cy="1143000"/>
        </a:xfrm>
        <a:prstGeom prst="ellipse">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tr-TR" sz="1100" kern="1200" dirty="0" smtClean="0"/>
            <a:t>Diğer Müdafaa-i Hukuk Cemiyetleri</a:t>
          </a:r>
          <a:endParaRPr lang="tr-TR" sz="1100" kern="1200" dirty="0"/>
        </a:p>
      </dsp:txBody>
      <dsp:txXfrm>
        <a:off x="2595880" y="1390904"/>
        <a:ext cx="1143000" cy="1143000"/>
      </dsp:txXfrm>
    </dsp:sp>
    <dsp:sp modelId="{56B7A215-1BBD-49CB-9DFD-1BBCC4429FAC}">
      <dsp:nvSpPr>
        <dsp:cNvPr id="0" name=""/>
        <dsp:cNvSpPr/>
      </dsp:nvSpPr>
      <dsp:spPr>
        <a:xfrm>
          <a:off x="1778000" y="533399"/>
          <a:ext cx="1143000" cy="1143000"/>
        </a:xfrm>
        <a:prstGeom prst="ellipse">
          <a:avLst/>
        </a:prstGeom>
        <a:gradFill rotWithShape="0">
          <a:gsLst>
            <a:gs pos="0">
              <a:schemeClr val="accent2">
                <a:hueOff val="-10081594"/>
                <a:satOff val="4384"/>
                <a:lumOff val="1275"/>
                <a:alphaOff val="0"/>
                <a:shade val="15000"/>
                <a:satMod val="180000"/>
              </a:schemeClr>
            </a:gs>
            <a:gs pos="50000">
              <a:schemeClr val="accent2">
                <a:hueOff val="-10081594"/>
                <a:satOff val="4384"/>
                <a:lumOff val="1275"/>
                <a:alphaOff val="0"/>
                <a:shade val="45000"/>
                <a:satMod val="170000"/>
              </a:schemeClr>
            </a:gs>
            <a:gs pos="70000">
              <a:schemeClr val="accent2">
                <a:hueOff val="-10081594"/>
                <a:satOff val="4384"/>
                <a:lumOff val="1275"/>
                <a:alphaOff val="0"/>
                <a:tint val="99000"/>
                <a:shade val="65000"/>
                <a:satMod val="155000"/>
              </a:schemeClr>
            </a:gs>
            <a:gs pos="100000">
              <a:schemeClr val="accent2">
                <a:hueOff val="-10081594"/>
                <a:satOff val="4384"/>
                <a:lumOff val="1275"/>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tr-TR" sz="1100" kern="1200" dirty="0" smtClean="0"/>
            <a:t>Kilikyalılar MHC</a:t>
          </a:r>
          <a:endParaRPr lang="tr-TR" sz="1100" kern="1200" dirty="0"/>
        </a:p>
      </dsp:txBody>
      <dsp:txXfrm>
        <a:off x="1778000" y="533399"/>
        <a:ext cx="1143000" cy="1143000"/>
      </dsp:txXfrm>
    </dsp:sp>
    <dsp:sp modelId="{61F967F1-A480-431F-B76E-673443898026}">
      <dsp:nvSpPr>
        <dsp:cNvPr id="0" name=""/>
        <dsp:cNvSpPr/>
      </dsp:nvSpPr>
      <dsp:spPr>
        <a:xfrm>
          <a:off x="2946400" y="257047"/>
          <a:ext cx="1143000" cy="1143000"/>
        </a:xfrm>
        <a:prstGeom prst="ellipse">
          <a:avLst/>
        </a:prstGeom>
        <a:gradFill rotWithShape="0">
          <a:gsLst>
            <a:gs pos="0">
              <a:schemeClr val="accent2">
                <a:hueOff val="-20163188"/>
                <a:satOff val="8769"/>
                <a:lumOff val="2550"/>
                <a:alphaOff val="0"/>
                <a:shade val="15000"/>
                <a:satMod val="180000"/>
              </a:schemeClr>
            </a:gs>
            <a:gs pos="50000">
              <a:schemeClr val="accent2">
                <a:hueOff val="-20163188"/>
                <a:satOff val="8769"/>
                <a:lumOff val="2550"/>
                <a:alphaOff val="0"/>
                <a:shade val="45000"/>
                <a:satMod val="170000"/>
              </a:schemeClr>
            </a:gs>
            <a:gs pos="70000">
              <a:schemeClr val="accent2">
                <a:hueOff val="-20163188"/>
                <a:satOff val="8769"/>
                <a:lumOff val="2550"/>
                <a:alphaOff val="0"/>
                <a:tint val="99000"/>
                <a:shade val="65000"/>
                <a:satMod val="155000"/>
              </a:schemeClr>
            </a:gs>
            <a:gs pos="100000">
              <a:schemeClr val="accent2">
                <a:hueOff val="-20163188"/>
                <a:satOff val="8769"/>
                <a:lumOff val="255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tr-TR" sz="1100" kern="1200" dirty="0" smtClean="0"/>
            <a:t>Trakya Paşaeli MHC</a:t>
          </a:r>
          <a:endParaRPr lang="tr-TR" sz="1100" kern="1200" dirty="0"/>
        </a:p>
      </dsp:txBody>
      <dsp:txXfrm>
        <a:off x="2946400" y="257047"/>
        <a:ext cx="1143000" cy="1143000"/>
      </dsp:txXfrm>
    </dsp:sp>
    <dsp:sp modelId="{F30CB6A4-279F-48FE-B62E-7D8DD3C94098}">
      <dsp:nvSpPr>
        <dsp:cNvPr id="0" name=""/>
        <dsp:cNvSpPr/>
      </dsp:nvSpPr>
      <dsp:spPr>
        <a:xfrm>
          <a:off x="1270000" y="25399"/>
          <a:ext cx="3556000" cy="2844800"/>
        </a:xfrm>
        <a:prstGeom prst="funnel">
          <a:avLst/>
        </a:prstGeom>
        <a:solidFill>
          <a:schemeClr val="lt1">
            <a:alpha val="40000"/>
            <a:hueOff val="0"/>
            <a:satOff val="0"/>
            <a:lumOff val="0"/>
            <a:alphaOff val="0"/>
          </a:schemeClr>
        </a:solidFill>
        <a:ln w="9525" cap="flat" cmpd="sng" algn="ctr">
          <a:solidFill>
            <a:schemeClr val="accent2">
              <a:hueOff val="0"/>
              <a:satOff val="0"/>
              <a:lumOff val="0"/>
              <a:alphaOff val="0"/>
            </a:schemeClr>
          </a:solidFill>
          <a:prstDash val="solid"/>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35400"/>
        </a:sp3d>
      </dsp:spPr>
      <dsp:style>
        <a:lnRef idx="1">
          <a:scrgbClr r="0" g="0" b="0"/>
        </a:lnRef>
        <a:fillRef idx="1">
          <a:scrgbClr r="0" g="0" b="0"/>
        </a:fillRef>
        <a:effectRef idx="2">
          <a:scrgbClr r="0" g="0" b="0"/>
        </a:effectRef>
        <a:fontRef idx="minor">
          <a:schemeClr val="lt1"/>
        </a:fontRef>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86E9AE2-D366-45BF-A3AB-3888C3D4F3D7}">
      <dsp:nvSpPr>
        <dsp:cNvPr id="0" name=""/>
        <dsp:cNvSpPr/>
      </dsp:nvSpPr>
      <dsp:spPr>
        <a:xfrm>
          <a:off x="1485285" y="469285"/>
          <a:ext cx="3125428" cy="3125428"/>
        </a:xfrm>
        <a:prstGeom prst="blockArc">
          <a:avLst>
            <a:gd name="adj1" fmla="val 10800000"/>
            <a:gd name="adj2" fmla="val 16200000"/>
            <a:gd name="adj3" fmla="val 4642"/>
          </a:avLst>
        </a:prstGeom>
        <a:gradFill rotWithShape="0">
          <a:gsLst>
            <a:gs pos="0">
              <a:schemeClr val="accent2">
                <a:tint val="60000"/>
                <a:hueOff val="0"/>
                <a:satOff val="0"/>
                <a:lumOff val="0"/>
                <a:alphaOff val="0"/>
                <a:shade val="15000"/>
                <a:satMod val="180000"/>
              </a:schemeClr>
            </a:gs>
            <a:gs pos="50000">
              <a:schemeClr val="accent2">
                <a:tint val="60000"/>
                <a:hueOff val="0"/>
                <a:satOff val="0"/>
                <a:lumOff val="0"/>
                <a:alphaOff val="0"/>
                <a:shade val="45000"/>
                <a:satMod val="170000"/>
              </a:schemeClr>
            </a:gs>
            <a:gs pos="70000">
              <a:schemeClr val="accent2">
                <a:tint val="60000"/>
                <a:hueOff val="0"/>
                <a:satOff val="0"/>
                <a:lumOff val="0"/>
                <a:alphaOff val="0"/>
                <a:tint val="99000"/>
                <a:shade val="65000"/>
                <a:satMod val="155000"/>
              </a:schemeClr>
            </a:gs>
            <a:gs pos="100000">
              <a:schemeClr val="accent2">
                <a:tint val="6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D2BA3F6-65B5-49BB-B72C-3F2B19E7ADB3}">
      <dsp:nvSpPr>
        <dsp:cNvPr id="0" name=""/>
        <dsp:cNvSpPr/>
      </dsp:nvSpPr>
      <dsp:spPr>
        <a:xfrm>
          <a:off x="1485285" y="469285"/>
          <a:ext cx="3125428" cy="3125428"/>
        </a:xfrm>
        <a:prstGeom prst="blockArc">
          <a:avLst>
            <a:gd name="adj1" fmla="val 5400000"/>
            <a:gd name="adj2" fmla="val 10800000"/>
            <a:gd name="adj3" fmla="val 4642"/>
          </a:avLst>
        </a:prstGeom>
        <a:gradFill rotWithShape="0">
          <a:gsLst>
            <a:gs pos="0">
              <a:schemeClr val="accent2">
                <a:tint val="60000"/>
                <a:hueOff val="0"/>
                <a:satOff val="0"/>
                <a:lumOff val="0"/>
                <a:alphaOff val="0"/>
                <a:shade val="15000"/>
                <a:satMod val="180000"/>
              </a:schemeClr>
            </a:gs>
            <a:gs pos="50000">
              <a:schemeClr val="accent2">
                <a:tint val="60000"/>
                <a:hueOff val="0"/>
                <a:satOff val="0"/>
                <a:lumOff val="0"/>
                <a:alphaOff val="0"/>
                <a:shade val="45000"/>
                <a:satMod val="170000"/>
              </a:schemeClr>
            </a:gs>
            <a:gs pos="70000">
              <a:schemeClr val="accent2">
                <a:tint val="60000"/>
                <a:hueOff val="0"/>
                <a:satOff val="0"/>
                <a:lumOff val="0"/>
                <a:alphaOff val="0"/>
                <a:tint val="99000"/>
                <a:shade val="65000"/>
                <a:satMod val="155000"/>
              </a:schemeClr>
            </a:gs>
            <a:gs pos="100000">
              <a:schemeClr val="accent2">
                <a:tint val="6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1447F9D-671B-46D9-AB67-70F439EAD81A}">
      <dsp:nvSpPr>
        <dsp:cNvPr id="0" name=""/>
        <dsp:cNvSpPr/>
      </dsp:nvSpPr>
      <dsp:spPr>
        <a:xfrm>
          <a:off x="1485285" y="469285"/>
          <a:ext cx="3125428" cy="3125428"/>
        </a:xfrm>
        <a:prstGeom prst="blockArc">
          <a:avLst>
            <a:gd name="adj1" fmla="val 0"/>
            <a:gd name="adj2" fmla="val 5400000"/>
            <a:gd name="adj3" fmla="val 4642"/>
          </a:avLst>
        </a:prstGeom>
        <a:gradFill rotWithShape="0">
          <a:gsLst>
            <a:gs pos="0">
              <a:schemeClr val="accent2">
                <a:tint val="60000"/>
                <a:hueOff val="0"/>
                <a:satOff val="0"/>
                <a:lumOff val="0"/>
                <a:alphaOff val="0"/>
                <a:shade val="15000"/>
                <a:satMod val="180000"/>
              </a:schemeClr>
            </a:gs>
            <a:gs pos="50000">
              <a:schemeClr val="accent2">
                <a:tint val="60000"/>
                <a:hueOff val="0"/>
                <a:satOff val="0"/>
                <a:lumOff val="0"/>
                <a:alphaOff val="0"/>
                <a:shade val="45000"/>
                <a:satMod val="170000"/>
              </a:schemeClr>
            </a:gs>
            <a:gs pos="70000">
              <a:schemeClr val="accent2">
                <a:tint val="60000"/>
                <a:hueOff val="0"/>
                <a:satOff val="0"/>
                <a:lumOff val="0"/>
                <a:alphaOff val="0"/>
                <a:tint val="99000"/>
                <a:shade val="65000"/>
                <a:satMod val="155000"/>
              </a:schemeClr>
            </a:gs>
            <a:gs pos="100000">
              <a:schemeClr val="accent2">
                <a:tint val="6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0D26AC9-A5E1-43B6-B3B0-6173C405BA38}">
      <dsp:nvSpPr>
        <dsp:cNvPr id="0" name=""/>
        <dsp:cNvSpPr/>
      </dsp:nvSpPr>
      <dsp:spPr>
        <a:xfrm>
          <a:off x="1485285" y="469285"/>
          <a:ext cx="3125428" cy="3125428"/>
        </a:xfrm>
        <a:prstGeom prst="blockArc">
          <a:avLst>
            <a:gd name="adj1" fmla="val 16200000"/>
            <a:gd name="adj2" fmla="val 0"/>
            <a:gd name="adj3" fmla="val 4642"/>
          </a:avLst>
        </a:prstGeom>
        <a:gradFill rotWithShape="0">
          <a:gsLst>
            <a:gs pos="0">
              <a:schemeClr val="accent2">
                <a:tint val="60000"/>
                <a:hueOff val="0"/>
                <a:satOff val="0"/>
                <a:lumOff val="0"/>
                <a:alphaOff val="0"/>
                <a:shade val="15000"/>
                <a:satMod val="180000"/>
              </a:schemeClr>
            </a:gs>
            <a:gs pos="50000">
              <a:schemeClr val="accent2">
                <a:tint val="60000"/>
                <a:hueOff val="0"/>
                <a:satOff val="0"/>
                <a:lumOff val="0"/>
                <a:alphaOff val="0"/>
                <a:shade val="45000"/>
                <a:satMod val="170000"/>
              </a:schemeClr>
            </a:gs>
            <a:gs pos="70000">
              <a:schemeClr val="accent2">
                <a:tint val="60000"/>
                <a:hueOff val="0"/>
                <a:satOff val="0"/>
                <a:lumOff val="0"/>
                <a:alphaOff val="0"/>
                <a:tint val="99000"/>
                <a:shade val="65000"/>
                <a:satMod val="155000"/>
              </a:schemeClr>
            </a:gs>
            <a:gs pos="100000">
              <a:schemeClr val="accent2">
                <a:tint val="60000"/>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F9E5136-9E11-4D64-9CFB-346B75A89269}">
      <dsp:nvSpPr>
        <dsp:cNvPr id="0" name=""/>
        <dsp:cNvSpPr/>
      </dsp:nvSpPr>
      <dsp:spPr>
        <a:xfrm>
          <a:off x="2328416" y="1312416"/>
          <a:ext cx="1439167" cy="1439167"/>
        </a:xfrm>
        <a:prstGeom prst="ellipse">
          <a:avLst/>
        </a:prstGeom>
        <a:blipFill rotWithShape="0">
          <a:blip xmlns:r="http://schemas.openxmlformats.org/officeDocument/2006/relationships" r:embed="rId1"/>
          <a:stretch>
            <a:fillRect/>
          </a:stretch>
        </a:blip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tr-TR" sz="2300" b="1" kern="1200" dirty="0" smtClean="0">
              <a:solidFill>
                <a:schemeClr val="tx1"/>
              </a:solidFill>
            </a:rPr>
            <a:t>Temsil Heyeti</a:t>
          </a:r>
          <a:endParaRPr lang="tr-TR" sz="2300" b="1" kern="1200" dirty="0">
            <a:solidFill>
              <a:schemeClr val="tx1"/>
            </a:solidFill>
          </a:endParaRPr>
        </a:p>
      </dsp:txBody>
      <dsp:txXfrm>
        <a:off x="2328416" y="1312416"/>
        <a:ext cx="1439167" cy="1439167"/>
      </dsp:txXfrm>
    </dsp:sp>
    <dsp:sp modelId="{DF525BA1-1752-4236-9111-A72793BA8591}">
      <dsp:nvSpPr>
        <dsp:cNvPr id="0" name=""/>
        <dsp:cNvSpPr/>
      </dsp:nvSpPr>
      <dsp:spPr>
        <a:xfrm>
          <a:off x="2544291" y="1843"/>
          <a:ext cx="1007417" cy="1007417"/>
        </a:xfrm>
        <a:prstGeom prst="ellipse">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tr-TR" sz="1100" kern="1200" dirty="0" smtClean="0"/>
            <a:t>Kuvayı Milliye Birlikleri</a:t>
          </a:r>
          <a:endParaRPr lang="tr-TR" sz="1100" kern="1200" dirty="0"/>
        </a:p>
      </dsp:txBody>
      <dsp:txXfrm>
        <a:off x="2544291" y="1843"/>
        <a:ext cx="1007417" cy="1007417"/>
      </dsp:txXfrm>
    </dsp:sp>
    <dsp:sp modelId="{BEA7499F-426C-4B3F-A11F-CAE50F50D03B}">
      <dsp:nvSpPr>
        <dsp:cNvPr id="0" name=""/>
        <dsp:cNvSpPr/>
      </dsp:nvSpPr>
      <dsp:spPr>
        <a:xfrm>
          <a:off x="4070738" y="1528291"/>
          <a:ext cx="1007417" cy="1007417"/>
        </a:xfrm>
        <a:prstGeom prst="ellipse">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tr-TR" sz="1100" kern="1200" dirty="0" smtClean="0"/>
            <a:t>Anadolu ve Rumeli MHC</a:t>
          </a:r>
          <a:endParaRPr lang="tr-TR" sz="1100" kern="1200" dirty="0"/>
        </a:p>
      </dsp:txBody>
      <dsp:txXfrm>
        <a:off x="4070738" y="1528291"/>
        <a:ext cx="1007417" cy="1007417"/>
      </dsp:txXfrm>
    </dsp:sp>
    <dsp:sp modelId="{2472AD84-5724-400F-88B6-6061377DE22D}">
      <dsp:nvSpPr>
        <dsp:cNvPr id="0" name=""/>
        <dsp:cNvSpPr/>
      </dsp:nvSpPr>
      <dsp:spPr>
        <a:xfrm>
          <a:off x="2544291" y="3054738"/>
          <a:ext cx="1007417" cy="1007417"/>
        </a:xfrm>
        <a:prstGeom prst="ellipse">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tr-TR" sz="1100" kern="1200" dirty="0" smtClean="0"/>
            <a:t>…..</a:t>
          </a:r>
          <a:endParaRPr lang="tr-TR" sz="1100" kern="1200" dirty="0"/>
        </a:p>
      </dsp:txBody>
      <dsp:txXfrm>
        <a:off x="2544291" y="3054738"/>
        <a:ext cx="1007417" cy="1007417"/>
      </dsp:txXfrm>
    </dsp:sp>
    <dsp:sp modelId="{BA49801A-1EF0-4760-8DAA-D92D002EDBB8}">
      <dsp:nvSpPr>
        <dsp:cNvPr id="0" name=""/>
        <dsp:cNvSpPr/>
      </dsp:nvSpPr>
      <dsp:spPr>
        <a:xfrm>
          <a:off x="1017843" y="1528291"/>
          <a:ext cx="1007417" cy="1007417"/>
        </a:xfrm>
        <a:prstGeom prst="ellipse">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tr-TR" sz="1100" kern="1200" dirty="0" smtClean="0"/>
            <a:t>……</a:t>
          </a:r>
          <a:endParaRPr lang="tr-TR" sz="1100" kern="1200" dirty="0"/>
        </a:p>
      </dsp:txBody>
      <dsp:txXfrm>
        <a:off x="1017843" y="1528291"/>
        <a:ext cx="1007417" cy="1007417"/>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9 Dik Üçgen"/>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Başlık"/>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grpSp>
        <p:nvGrpSpPr>
          <p:cNvPr id="2" name="1 Grup"/>
          <p:cNvGrpSpPr/>
          <p:nvPr/>
        </p:nvGrpSpPr>
        <p:grpSpPr>
          <a:xfrm>
            <a:off x="-3765" y="4953000"/>
            <a:ext cx="9147765" cy="1912088"/>
            <a:chOff x="-3765" y="4832896"/>
            <a:chExt cx="9147765" cy="2032192"/>
          </a:xfrm>
        </p:grpSpPr>
        <p:sp>
          <p:nvSpPr>
            <p:cNvPr id="7" name="6 Serbest Form"/>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Serbest Form"/>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Serbest Form"/>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Düz Bağlayıcı"/>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Veri Yer Tutucusu"/>
          <p:cNvSpPr>
            <a:spLocks noGrp="1"/>
          </p:cNvSpPr>
          <p:nvPr>
            <p:ph type="dt" sz="half" idx="10"/>
          </p:nvPr>
        </p:nvSpPr>
        <p:spPr/>
        <p:txBody>
          <a:bodyPr/>
          <a:lstStyle>
            <a:lvl1pPr>
              <a:defRPr>
                <a:solidFill>
                  <a:srgbClr val="FFFFFF"/>
                </a:solidFill>
              </a:defRPr>
            </a:lvl1pPr>
            <a:extLst/>
          </a:lstStyle>
          <a:p>
            <a:fld id="{D9F75050-0E15-4C5B-92B0-66D068882F1F}" type="datetimeFigureOut">
              <a:rPr lang="tr-TR" smtClean="0"/>
              <a:pPr/>
              <a:t>08.10.2016</a:t>
            </a:fld>
            <a:endParaRPr lang="tr-TR"/>
          </a:p>
        </p:txBody>
      </p:sp>
      <p:sp>
        <p:nvSpPr>
          <p:cNvPr id="19" name="18 Altbilgi Yer Tutucusu"/>
          <p:cNvSpPr>
            <a:spLocks noGrp="1"/>
          </p:cNvSpPr>
          <p:nvPr>
            <p:ph type="ftr" sz="quarter" idx="11"/>
          </p:nvPr>
        </p:nvSpPr>
        <p:spPr/>
        <p:txBody>
          <a:bodyPr/>
          <a:lstStyle>
            <a:lvl1pPr>
              <a:defRPr>
                <a:solidFill>
                  <a:schemeClr val="accent1">
                    <a:tint val="20000"/>
                  </a:schemeClr>
                </a:solidFill>
              </a:defRPr>
            </a:lvl1pPr>
            <a:extLst/>
          </a:lstStyle>
          <a:p>
            <a:endParaRPr lang="tr-TR"/>
          </a:p>
        </p:txBody>
      </p:sp>
      <p:sp>
        <p:nvSpPr>
          <p:cNvPr id="27" name="26 Slayt Numarası Yer Tutucusu"/>
          <p:cNvSpPr>
            <a:spLocks noGrp="1"/>
          </p:cNvSpPr>
          <p:nvPr>
            <p:ph type="sldNum" sz="quarter" idx="12"/>
          </p:nvPr>
        </p:nvSpPr>
        <p:spPr/>
        <p:txBody>
          <a:bodyPr/>
          <a:lstStyle>
            <a:lvl1pPr>
              <a:defRPr>
                <a:solidFill>
                  <a:srgbClr val="FFFFFF"/>
                </a:solidFill>
              </a:defRPr>
            </a:lvl1pPr>
            <a:extLst/>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1481329"/>
            <a:ext cx="8229600" cy="438607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08.10.2016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44013" y="274640"/>
            <a:ext cx="1777470" cy="5592761"/>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1"/>
            <a:ext cx="6324600" cy="5592760"/>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08.10.2016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Başlık, Metin ve Küçük Resim">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457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Küçük Resim Yer Tutucusu"/>
          <p:cNvSpPr>
            <a:spLocks noGrp="1"/>
          </p:cNvSpPr>
          <p:nvPr>
            <p:ph type="clipArt" sz="half" idx="2"/>
          </p:nvPr>
        </p:nvSpPr>
        <p:spPr>
          <a:xfrm>
            <a:off x="4648200" y="1600200"/>
            <a:ext cx="4038600" cy="4525963"/>
          </a:xfrm>
        </p:spPr>
        <p:txBody>
          <a:bodyPr/>
          <a:lstStyle/>
          <a:p>
            <a:endParaRPr lang="tr-TR"/>
          </a:p>
        </p:txBody>
      </p:sp>
      <p:sp>
        <p:nvSpPr>
          <p:cNvPr id="5" name="4 Veri Yer Tutucusu"/>
          <p:cNvSpPr>
            <a:spLocks noGrp="1"/>
          </p:cNvSpPr>
          <p:nvPr>
            <p:ph type="dt" sz="half" idx="10"/>
          </p:nvPr>
        </p:nvSpPr>
        <p:spPr>
          <a:xfrm>
            <a:off x="457200" y="6245225"/>
            <a:ext cx="2133600" cy="476250"/>
          </a:xfrm>
        </p:spPr>
        <p:txBody>
          <a:bodyPr/>
          <a:lstStyle>
            <a:lvl1pPr>
              <a:defRPr/>
            </a:lvl1pPr>
          </a:lstStyle>
          <a:p>
            <a:endParaRPr lang="tr-TR"/>
          </a:p>
        </p:txBody>
      </p:sp>
      <p:sp>
        <p:nvSpPr>
          <p:cNvPr id="6" name="5 Altbilgi Yer Tutucusu"/>
          <p:cNvSpPr>
            <a:spLocks noGrp="1"/>
          </p:cNvSpPr>
          <p:nvPr>
            <p:ph type="ftr" sz="quarter" idx="11"/>
          </p:nvPr>
        </p:nvSpPr>
        <p:spPr>
          <a:xfrm>
            <a:off x="3124200" y="6245225"/>
            <a:ext cx="2895600" cy="476250"/>
          </a:xfrm>
        </p:spPr>
        <p:txBody>
          <a:bodyPr/>
          <a:lstStyle>
            <a:lvl1pPr>
              <a:defRPr/>
            </a:lvl1pPr>
          </a:lstStyle>
          <a:p>
            <a:endParaRPr lang="tr-TR"/>
          </a:p>
        </p:txBody>
      </p:sp>
      <p:sp>
        <p:nvSpPr>
          <p:cNvPr id="7" name="6 Slayt Numarası Yer Tutucusu"/>
          <p:cNvSpPr>
            <a:spLocks noGrp="1"/>
          </p:cNvSpPr>
          <p:nvPr>
            <p:ph type="sldNum" sz="quarter" idx="12"/>
          </p:nvPr>
        </p:nvSpPr>
        <p:spPr>
          <a:xfrm>
            <a:off x="6553200" y="6245225"/>
            <a:ext cx="2133600" cy="476250"/>
          </a:xfrm>
        </p:spPr>
        <p:txBody>
          <a:bodyPr/>
          <a:lstStyle>
            <a:lvl1pPr>
              <a:defRPr/>
            </a:lvl1pPr>
          </a:lstStyle>
          <a:p>
            <a:fld id="{820178E8-37E1-4CFB-A600-EBD2842F0380}" type="slidenum">
              <a:rPr lang="tr-T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08.10.2016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6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08.10.2016</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6 Köşeli Çift Ayraç"/>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Köşeli Çift Ayraç"/>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2">
        <a:schemeClr val="bg1"/>
      </p:bgRef>
    </p:bg>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08.10.2016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8" name="7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08.10.2016</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bg>
      <p:bgRef idx="1002">
        <a:schemeClr val="bg1"/>
      </p:bgRef>
    </p:bg>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extLst/>
          </a:lstStyle>
          <a:p>
            <a:fld id="{D9F75050-0E15-4C5B-92B0-66D068882F1F}" type="datetimeFigureOut">
              <a:rPr lang="tr-TR" smtClean="0"/>
              <a:pPr/>
              <a:t>08.10.2016</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6" name="5 Başlık"/>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D9F75050-0E15-4C5B-92B0-66D068882F1F}" type="datetimeFigureOut">
              <a:rPr lang="tr-TR" smtClean="0"/>
              <a:pPr/>
              <a:t>08.10.2016</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727032" y="6407944"/>
            <a:ext cx="1920240" cy="365760"/>
          </a:xfrm>
        </p:spPr>
        <p:txBody>
          <a:bodyPr/>
          <a:lstStyle>
            <a:extLst/>
          </a:lstStyle>
          <a:p>
            <a:fld id="{D9F75050-0E15-4C5B-92B0-66D068882F1F}" type="datetimeFigureOut">
              <a:rPr lang="tr-TR" smtClean="0"/>
              <a:pPr/>
              <a:t>08.10.2016</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3" name="2 Resim Yer Tutucusu"/>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smtClean="0"/>
              <a:t>Resim eklemek için simgeyi tıklatın</a:t>
            </a:r>
            <a:endParaRPr kumimoji="0" lang="en-US" dirty="0"/>
          </a:p>
        </p:txBody>
      </p:sp>
      <p:sp>
        <p:nvSpPr>
          <p:cNvPr id="5" name="4 Veri Yer Tutucusu"/>
          <p:cNvSpPr>
            <a:spLocks noGrp="1"/>
          </p:cNvSpPr>
          <p:nvPr>
            <p:ph type="dt" sz="half" idx="10"/>
          </p:nvPr>
        </p:nvSpPr>
        <p:spPr/>
        <p:txBody>
          <a:bodyPr/>
          <a:lstStyle>
            <a:lvl1pPr>
              <a:defRPr>
                <a:solidFill>
                  <a:schemeClr val="tx1"/>
                </a:solidFill>
              </a:defRPr>
            </a:lvl1pPr>
            <a:extLst/>
          </a:lstStyle>
          <a:p>
            <a:fld id="{D9F75050-0E15-4C5B-92B0-66D068882F1F}" type="datetimeFigureOut">
              <a:rPr lang="tr-TR" smtClean="0"/>
              <a:pPr/>
              <a:t>08.10.2016</a:t>
            </a:fld>
            <a:endParaRPr lang="tr-TR"/>
          </a:p>
        </p:txBody>
      </p:sp>
      <p:sp>
        <p:nvSpPr>
          <p:cNvPr id="6" name="5 Altbilgi Yer Tutucusu"/>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a:p>
        </p:txBody>
      </p:sp>
      <p:sp>
        <p:nvSpPr>
          <p:cNvPr id="7" name="6 Slayt Numarası Yer Tutucusu"/>
          <p:cNvSpPr>
            <a:spLocks noGrp="1"/>
          </p:cNvSpPr>
          <p:nvPr>
            <p:ph type="sldNum" sz="quarter" idx="12"/>
          </p:nvPr>
        </p:nvSpPr>
        <p:spPr/>
        <p:txBody>
          <a:bodyPr/>
          <a:lstStyle>
            <a:lvl1pPr>
              <a:defRPr>
                <a:solidFill>
                  <a:schemeClr val="tx1"/>
                </a:solidFill>
              </a:defRPr>
            </a:lvl1pPr>
            <a:extLst/>
          </a:lstStyle>
          <a:p>
            <a:fld id="{B1DEFA8C-F947-479F-BE07-76B6B3F80BF1}" type="slidenum">
              <a:rPr lang="tr-TR" smtClean="0"/>
              <a:pPr/>
              <a:t>‹#›</a:t>
            </a:fld>
            <a:endParaRPr lang="tr-TR"/>
          </a:p>
        </p:txBody>
      </p:sp>
      <p:sp>
        <p:nvSpPr>
          <p:cNvPr id="2" name="1 Başlık"/>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smtClean="0"/>
              <a:t>Asıl başlık stili için tıklatın</a:t>
            </a:r>
            <a:endParaRPr kumimoji="0" lang="en-US"/>
          </a:p>
        </p:txBody>
      </p:sp>
      <p:sp>
        <p:nvSpPr>
          <p:cNvPr id="8" name="7 Serbest Form"/>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Serbest Form"/>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Dik Üçgen"/>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Köşeli Çift Ayraç"/>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Köşeli Çift Ayraç"/>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Serbest Form"/>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Serbest Form"/>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Dik Üçgen"/>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9F75050-0E15-4C5B-92B0-66D068882F1F}" type="datetimeFigureOut">
              <a:rPr lang="tr-TR" smtClean="0"/>
              <a:pPr/>
              <a:t>08.10.2016</a:t>
            </a:fld>
            <a:endParaRPr lang="tr-TR"/>
          </a:p>
        </p:txBody>
      </p:sp>
      <p:sp>
        <p:nvSpPr>
          <p:cNvPr id="22" name="21 Altbilgi Yer Tutucusu"/>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a:p>
        </p:txBody>
      </p:sp>
      <p:sp>
        <p:nvSpPr>
          <p:cNvPr id="18" name="17 Slayt Numarası Yer Tutucusu"/>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_rels/slide10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tr.wikipedia.org/wiki/Wilson_Prensipleri" TargetMode="External"/><Relationship Id="rId2" Type="http://schemas.openxmlformats.org/officeDocument/2006/relationships/image" Target="../media/image23.jpeg"/><Relationship Id="rId1" Type="http://schemas.openxmlformats.org/officeDocument/2006/relationships/slideLayout" Target="../slideLayouts/slideLayout1.xml"/><Relationship Id="rId5" Type="http://schemas.openxmlformats.org/officeDocument/2006/relationships/hyperlink" Target="http://tr.wikipedia.org/wiki/Milletler_Cemiyeti" TargetMode="External"/><Relationship Id="rId4" Type="http://schemas.openxmlformats.org/officeDocument/2006/relationships/hyperlink" Target="http://tr.wikipedia.org/wiki/Osmanl%C4%B1_Devleti"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tr.wikipedia.org/wiki/H%C3%BCrriyet_ve_%C4%B0tilaf_F%C4%B1rkas%C4%B1" TargetMode="External"/><Relationship Id="rId2" Type="http://schemas.openxmlformats.org/officeDocument/2006/relationships/hyperlink" Target="http://tr.wikipedia.org/wiki/T%C3%BCrk" TargetMode="External"/><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file:///D:\Okyanus_dosyalar\pict0.jpg" TargetMode="External"/><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46.jpeg"/><Relationship Id="rId7" Type="http://schemas.openxmlformats.org/officeDocument/2006/relationships/diagramColors" Target="../diagrams/colors3.xml"/><Relationship Id="rId2" Type="http://schemas.openxmlformats.org/officeDocument/2006/relationships/image" Target="../media/image45.jpeg"/><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 Id="rId4" Type="http://schemas.openxmlformats.org/officeDocument/2006/relationships/image" Target="../media/image49.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52.jpeg"/><Relationship Id="rId4" Type="http://schemas.openxmlformats.org/officeDocument/2006/relationships/image" Target="../media/image46.jpeg"/></Relationships>
</file>

<file path=ppt/slides/_rels/slide7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I.DÜNYA SAVAŞI DEĞERLENDİRMESİ</a:t>
            </a:r>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395536" y="188640"/>
            <a:ext cx="8352928"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spcBef>
                <a:spcPct val="0"/>
              </a:spcBef>
              <a:spcAft>
                <a:spcPct val="0"/>
              </a:spcAft>
            </a:pPr>
            <a:r>
              <a:rPr lang="tr-TR" dirty="0" smtClean="0">
                <a:solidFill>
                  <a:srgbClr val="000000"/>
                </a:solidFill>
                <a:latin typeface="Arial" pitchFamily="34" charset="0"/>
                <a:ea typeface="Times New Roman" pitchFamily="18" charset="0"/>
                <a:cs typeface="Arial" pitchFamily="34" charset="0"/>
              </a:rPr>
              <a:t>Sınırların korunması ve iç güvenliğin sağlanması dışında tüm askeri birlikler terhis edilecek (Osmanlı Devleti'nin direnme gücü ortadan kalkmıştır).</a:t>
            </a:r>
            <a:endParaRPr lang="tr-TR" sz="1050" dirty="0" smtClean="0">
              <a:solidFill>
                <a:schemeClr val="tx1"/>
              </a:solidFill>
              <a:latin typeface="Arial" pitchFamily="34" charset="0"/>
              <a:cs typeface="Arial" pitchFamily="34" charset="0"/>
            </a:endParaRPr>
          </a:p>
        </p:txBody>
      </p:sp>
      <p:sp>
        <p:nvSpPr>
          <p:cNvPr id="22529" name="Rectangle 1"/>
          <p:cNvSpPr>
            <a:spLocks noChangeArrowheads="1"/>
          </p:cNvSpPr>
          <p:nvPr/>
        </p:nvSpPr>
        <p:spPr bwMode="auto">
          <a:xfrm>
            <a:off x="251520" y="1017603"/>
            <a:ext cx="184731"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3 Yuvarlatılmış Dikdörtgen"/>
          <p:cNvSpPr/>
          <p:nvPr/>
        </p:nvSpPr>
        <p:spPr>
          <a:xfrm>
            <a:off x="467544" y="1268760"/>
            <a:ext cx="8280920"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Osmanlı savaş gemileri, ağır silahlar ve cephaneler İtilaf Devletleri’nin gözetiminde olacaktır</a:t>
            </a:r>
            <a:endParaRPr lang="tr-TR" dirty="0"/>
          </a:p>
        </p:txBody>
      </p:sp>
      <p:sp>
        <p:nvSpPr>
          <p:cNvPr id="5" name="4 Yuvarlatılmış Dikdörtgen"/>
          <p:cNvSpPr/>
          <p:nvPr/>
        </p:nvSpPr>
        <p:spPr>
          <a:xfrm>
            <a:off x="467544" y="2276872"/>
            <a:ext cx="8352928" cy="10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spcBef>
                <a:spcPct val="0"/>
              </a:spcBef>
              <a:spcAft>
                <a:spcPct val="0"/>
              </a:spcAft>
            </a:pPr>
            <a:r>
              <a:rPr lang="tr-TR" dirty="0" smtClean="0">
                <a:solidFill>
                  <a:srgbClr val="000000"/>
                </a:solidFill>
                <a:latin typeface="Arial" pitchFamily="34" charset="0"/>
                <a:ea typeface="Times New Roman" pitchFamily="18" charset="0"/>
                <a:cs typeface="Arial" pitchFamily="34" charset="0"/>
              </a:rPr>
              <a:t>Anadolu dışında kuvvetler en yakın İtilaf Devleti birliğine teslim olacaktır.</a:t>
            </a:r>
            <a:endParaRPr lang="tr-TR" sz="1050" dirty="0" smtClean="0">
              <a:solidFill>
                <a:schemeClr val="tx1"/>
              </a:solidFill>
              <a:latin typeface="Arial" pitchFamily="34" charset="0"/>
              <a:cs typeface="Arial" pitchFamily="34" charset="0"/>
            </a:endParaRPr>
          </a:p>
        </p:txBody>
      </p:sp>
      <p:pic>
        <p:nvPicPr>
          <p:cNvPr id="7" name="6 Resim" descr="images.jpg"/>
          <p:cNvPicPr>
            <a:picLocks noChangeAspect="1"/>
          </p:cNvPicPr>
          <p:nvPr/>
        </p:nvPicPr>
        <p:blipFill>
          <a:blip r:embed="rId2" cstate="print"/>
          <a:stretch>
            <a:fillRect/>
          </a:stretch>
        </p:blipFill>
        <p:spPr>
          <a:xfrm>
            <a:off x="323528" y="4437112"/>
            <a:ext cx="2952328" cy="2160240"/>
          </a:xfrm>
          <a:prstGeom prst="rect">
            <a:avLst/>
          </a:prstGeom>
        </p:spPr>
      </p:pic>
      <p:pic>
        <p:nvPicPr>
          <p:cNvPr id="8" name="7 Resim" descr="osmanlı-devleti-ordusu.jpg"/>
          <p:cNvPicPr>
            <a:picLocks noChangeAspect="1"/>
          </p:cNvPicPr>
          <p:nvPr/>
        </p:nvPicPr>
        <p:blipFill>
          <a:blip r:embed="rId3" cstate="print"/>
          <a:stretch>
            <a:fillRect/>
          </a:stretch>
        </p:blipFill>
        <p:spPr>
          <a:xfrm>
            <a:off x="3707904" y="4437112"/>
            <a:ext cx="4633888" cy="2160240"/>
          </a:xfrm>
          <a:prstGeom prst="rect">
            <a:avLst/>
          </a:prstGeom>
        </p:spPr>
      </p:pic>
      <p:pic>
        <p:nvPicPr>
          <p:cNvPr id="9" name="8 Resim" descr="images (1).jpg"/>
          <p:cNvPicPr>
            <a:picLocks noChangeAspect="1"/>
          </p:cNvPicPr>
          <p:nvPr/>
        </p:nvPicPr>
        <p:blipFill>
          <a:blip r:embed="rId4" cstate="print"/>
          <a:stretch>
            <a:fillRect/>
          </a:stretch>
        </p:blipFill>
        <p:spPr>
          <a:xfrm>
            <a:off x="3550344" y="3356992"/>
            <a:ext cx="2101776" cy="943545"/>
          </a:xfrm>
          <a:prstGeom prst="rect">
            <a:avLst/>
          </a:prstGeom>
        </p:spPr>
      </p:pic>
      <p:pic>
        <p:nvPicPr>
          <p:cNvPr id="10" name="9 Resim" descr="images (2).jpg"/>
          <p:cNvPicPr>
            <a:picLocks noChangeAspect="1"/>
          </p:cNvPicPr>
          <p:nvPr/>
        </p:nvPicPr>
        <p:blipFill>
          <a:blip r:embed="rId5" cstate="print"/>
          <a:stretch>
            <a:fillRect/>
          </a:stretch>
        </p:blipFill>
        <p:spPr>
          <a:xfrm>
            <a:off x="6633145" y="3356992"/>
            <a:ext cx="1899295" cy="936104"/>
          </a:xfrm>
          <a:prstGeom prst="rect">
            <a:avLst/>
          </a:prstGeom>
        </p:spPr>
      </p:pic>
      <p:pic>
        <p:nvPicPr>
          <p:cNvPr id="11" name="10 Resim" descr="ing.png"/>
          <p:cNvPicPr>
            <a:picLocks noChangeAspect="1"/>
          </p:cNvPicPr>
          <p:nvPr/>
        </p:nvPicPr>
        <p:blipFill>
          <a:blip r:embed="rId6" cstate="print"/>
          <a:stretch>
            <a:fillRect/>
          </a:stretch>
        </p:blipFill>
        <p:spPr>
          <a:xfrm>
            <a:off x="611560" y="3356992"/>
            <a:ext cx="2376264" cy="936104"/>
          </a:xfrm>
          <a:prstGeom prst="rect">
            <a:avLst/>
          </a:prstGeom>
        </p:spPr>
      </p:pic>
      <p:sp>
        <p:nvSpPr>
          <p:cNvPr id="12" name="11 Sol Ayraç"/>
          <p:cNvSpPr/>
          <p:nvPr/>
        </p:nvSpPr>
        <p:spPr>
          <a:xfrm rot="5400000">
            <a:off x="4439196" y="249436"/>
            <a:ext cx="265608" cy="8208912"/>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tr-T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SEVR BARIŞ ANTLAŞMASI</a:t>
            </a:r>
            <a:br>
              <a:rPr lang="tr-TR" dirty="0" smtClean="0"/>
            </a:br>
            <a:r>
              <a:rPr lang="tr-TR" dirty="0" smtClean="0"/>
              <a:t>10 AĞUSTOS 1920</a:t>
            </a:r>
            <a:endParaRPr lang="tr-TR" dirty="0"/>
          </a:p>
        </p:txBody>
      </p:sp>
      <p:sp>
        <p:nvSpPr>
          <p:cNvPr id="3" name="2 Yatay Kaydırma"/>
          <p:cNvSpPr/>
          <p:nvPr/>
        </p:nvSpPr>
        <p:spPr>
          <a:xfrm>
            <a:off x="467544" y="620688"/>
            <a:ext cx="8424936" cy="6237312"/>
          </a:xfrm>
          <a:prstGeom prst="horizontalScroll">
            <a:avLst/>
          </a:prstGeom>
          <a:blipFill>
            <a:blip r:embed="rId2" cstate="print"/>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bg1"/>
                </a:solidFill>
                <a:latin typeface="High Tower Text" pitchFamily="18" charset="0"/>
              </a:rPr>
              <a:t>1.Anadolu’nun güney bölgeleri Antakya,Antep,Maraş,Urfa ve Mardin Fransa’ya bırakılacak.</a:t>
            </a:r>
          </a:p>
          <a:p>
            <a:pPr algn="ctr"/>
            <a:r>
              <a:rPr lang="tr-TR" dirty="0" smtClean="0">
                <a:solidFill>
                  <a:schemeClr val="bg1"/>
                </a:solidFill>
                <a:latin typeface="High Tower Text" pitchFamily="18" charset="0"/>
              </a:rPr>
              <a:t>2.Antalya,Burdur,Konya,Isparta İtalya’ya verilecek</a:t>
            </a:r>
          </a:p>
          <a:p>
            <a:pPr algn="ctr"/>
            <a:r>
              <a:rPr lang="tr-TR" dirty="0" smtClean="0">
                <a:solidFill>
                  <a:schemeClr val="bg1"/>
                </a:solidFill>
                <a:latin typeface="High Tower Text" pitchFamily="18" charset="0"/>
              </a:rPr>
              <a:t>3.İzmir ve civarı ile Trakya’da Midye-Büyükçekmece hattının gerisinde kalan topraklar Yunanistan’a verilecek</a:t>
            </a:r>
          </a:p>
          <a:p>
            <a:pPr algn="ctr"/>
            <a:r>
              <a:rPr lang="tr-TR" dirty="0" smtClean="0">
                <a:solidFill>
                  <a:schemeClr val="bg1"/>
                </a:solidFill>
                <a:latin typeface="High Tower Text" pitchFamily="18" charset="0"/>
              </a:rPr>
              <a:t>4.Hicaz,Irak,Ürdün ve Filistin İngiliz mandasına verilecek</a:t>
            </a:r>
          </a:p>
          <a:p>
            <a:pPr algn="ctr"/>
            <a:r>
              <a:rPr lang="tr-TR" dirty="0" smtClean="0">
                <a:solidFill>
                  <a:schemeClr val="bg1"/>
                </a:solidFill>
                <a:latin typeface="High Tower Text" pitchFamily="18" charset="0"/>
              </a:rPr>
              <a:t>5.Osmanlı ordusu 50bin kişilik kara ordusu ve 13 küçük gemiyle sınırlandırılacaktır.Orduda ağır silahlar, donanmada denizaltı bulundurulmayacaktır.</a:t>
            </a:r>
          </a:p>
          <a:p>
            <a:pPr algn="ctr"/>
            <a:r>
              <a:rPr lang="tr-TR" dirty="0" smtClean="0">
                <a:solidFill>
                  <a:schemeClr val="bg1"/>
                </a:solidFill>
                <a:latin typeface="High Tower Text" pitchFamily="18" charset="0"/>
              </a:rPr>
              <a:t>6.Osmanlı devleti, İstanbul ve civarı ile Anadolu’nun küçük bir kısmından ibaret kalacaktır.</a:t>
            </a:r>
          </a:p>
          <a:p>
            <a:pPr algn="ctr"/>
            <a:r>
              <a:rPr lang="tr-TR" dirty="0" smtClean="0">
                <a:solidFill>
                  <a:schemeClr val="bg1"/>
                </a:solidFill>
                <a:latin typeface="High Tower Text" pitchFamily="18" charset="0"/>
              </a:rPr>
              <a:t>7.İstanbul ve Çanakkale Boğazları savaş zamanında bile bütün devletlerin gemilerine açık bulundurulacak ve boğazlar  Türk yetkilinin bulunmadığı bir komisyon tarafından yönetilecek.</a:t>
            </a:r>
          </a:p>
          <a:p>
            <a:pPr algn="ctr"/>
            <a:r>
              <a:rPr lang="tr-TR" dirty="0" smtClean="0">
                <a:solidFill>
                  <a:schemeClr val="bg1"/>
                </a:solidFill>
                <a:latin typeface="High Tower Text" pitchFamily="18" charset="0"/>
              </a:rPr>
              <a:t>8.Kapitülasyonlardan bütün devletler yararlanacaktır.Azınlıklara kapitülasyonların yanında askerlik ve vergiden muaf olma hakkı da tanınacaktır.</a:t>
            </a:r>
          </a:p>
          <a:p>
            <a:pPr algn="ctr"/>
            <a:endParaRPr lang="tr-TR" dirty="0">
              <a:solidFill>
                <a:schemeClr val="bg1"/>
              </a:solidFill>
              <a:latin typeface="High Tower Text" pitchFamily="18"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atay Kaydırma"/>
          <p:cNvSpPr/>
          <p:nvPr/>
        </p:nvSpPr>
        <p:spPr>
          <a:xfrm>
            <a:off x="539552" y="476672"/>
            <a:ext cx="7848872" cy="6381328"/>
          </a:xfrm>
          <a:prstGeom prst="horizontalScroll">
            <a:avLst/>
          </a:prstGeom>
          <a:blipFill>
            <a:blip r:embed="rId2" cstate="print"/>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latin typeface="High Tower Text" pitchFamily="18" charset="0"/>
              </a:rPr>
              <a:t>9.Osmanlı devletinin tüm mali kaynakları her şeyden önce itilaf devletlerinin işgal giderlerine ve savaş tazminatına harcanacak ve devletin maliyesi itilaf devletlerinin atadığı bir komisyon tarafından yönetilecektir.</a:t>
            </a:r>
          </a:p>
          <a:p>
            <a:pPr algn="ctr"/>
            <a:r>
              <a:rPr lang="tr-TR" dirty="0" smtClean="0">
                <a:solidFill>
                  <a:schemeClr val="tx1"/>
                </a:solidFill>
                <a:latin typeface="High Tower Text" pitchFamily="18" charset="0"/>
              </a:rPr>
              <a:t>10.Eğer Osmanlı Devleti bu anlaşma koşullarına uymaz ve azınlık haklarına saygı göstermezlerse İstanbul Türklerin elinden alınacaktır.</a:t>
            </a:r>
            <a:endParaRPr lang="tr-TR" dirty="0">
              <a:solidFill>
                <a:schemeClr val="tx1"/>
              </a:solidFill>
              <a:latin typeface="High Tower Text" pitchFamily="18"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a:bodyPr>
          <a:lstStyle/>
          <a:p>
            <a:r>
              <a:rPr lang="tr-TR" dirty="0" smtClean="0">
                <a:latin typeface="High Tower Text" pitchFamily="18" charset="0"/>
              </a:rPr>
              <a:t>Sevr Antlaşması’nı Osmanlı Devleti adına Rıza Tevfik,</a:t>
            </a:r>
            <a:r>
              <a:rPr lang="tr-TR" dirty="0" err="1" smtClean="0">
                <a:latin typeface="High Tower Text" pitchFamily="18" charset="0"/>
              </a:rPr>
              <a:t>Reşad</a:t>
            </a:r>
            <a:r>
              <a:rPr lang="tr-TR" dirty="0" smtClean="0">
                <a:latin typeface="High Tower Text" pitchFamily="18" charset="0"/>
              </a:rPr>
              <a:t> Halis ve Hadi Paşa imzalamıştır.</a:t>
            </a:r>
          </a:p>
          <a:p>
            <a:r>
              <a:rPr lang="tr-TR" dirty="0" smtClean="0">
                <a:latin typeface="High Tower Text" pitchFamily="18" charset="0"/>
              </a:rPr>
              <a:t>Osmanlı Devletinin siyasi hakimiyetini kısıtlayan antlaşma,Osmanlı devletine askeri ve ekonomik varlığını da sınırlandırmıştır.Bu nedenle bir ölüm fermanı olarak nitelendirilir.</a:t>
            </a:r>
          </a:p>
          <a:p>
            <a:r>
              <a:rPr lang="tr-TR" dirty="0" smtClean="0">
                <a:latin typeface="High Tower Text" pitchFamily="18" charset="0"/>
              </a:rPr>
              <a:t>Ancak hem hukuki olarak, meşruti sistem gereği mebusan meclisinde onaylanmayıp sadece saltanat şurasında kabul edilmesi hem de Anadolu coğrafyasında TBMM ve güçlerinin varlığı antlaşmayı “ölü doğmuş” olarak tarihteki yerini almasına sebep olmuştur. </a:t>
            </a:r>
            <a:endParaRPr lang="tr-TR" dirty="0">
              <a:latin typeface="High Tower Text" pitchFamily="18"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476672"/>
            <a:ext cx="8229600" cy="5530619"/>
          </a:xfrm>
        </p:spPr>
        <p:txBody>
          <a:bodyPr>
            <a:normAutofit lnSpcReduction="10000"/>
          </a:bodyPr>
          <a:lstStyle/>
          <a:p>
            <a:r>
              <a:rPr lang="tr-TR" dirty="0" smtClean="0">
                <a:latin typeface="High Tower Text" pitchFamily="18" charset="0"/>
              </a:rPr>
              <a:t>TBMM anlaşmayı imzalayanları ve ve bunu onaylayan Saltanat Şurası üyelerini vatana ihanetle suçlamış, bu anlaşmanın bağlayıcılığı olmadığını bildirmiştir.</a:t>
            </a:r>
          </a:p>
          <a:p>
            <a:r>
              <a:rPr lang="tr-TR" dirty="0" smtClean="0">
                <a:latin typeface="High Tower Text" pitchFamily="18" charset="0"/>
              </a:rPr>
              <a:t>Ardından başlayan askeri mücadele ve mücadelenin başarısı misakı milli sınırları çerçevesinde Lozan Antlaşması ile sonuçlanmış ,Yeni Türk Devletinin sınırlarını bütün dünya kabul etmek zorunda kalmıştır.</a:t>
            </a:r>
          </a:p>
          <a:p>
            <a:endParaRPr lang="tr-TR" dirty="0" smtClean="0">
              <a:latin typeface="High Tower Text" pitchFamily="18" charset="0"/>
            </a:endParaRPr>
          </a:p>
          <a:p>
            <a:pPr lvl="8"/>
            <a:r>
              <a:rPr lang="tr-TR" b="1" dirty="0" smtClean="0">
                <a:latin typeface="High Tower Text" pitchFamily="18" charset="0"/>
              </a:rPr>
              <a:t>HAZIRLAYAN:ABDULLAH KARALAR</a:t>
            </a:r>
          </a:p>
          <a:p>
            <a:pPr lvl="8"/>
            <a:r>
              <a:rPr lang="tr-TR" b="1" dirty="0" smtClean="0">
                <a:latin typeface="High Tower Text" pitchFamily="18" charset="0"/>
              </a:rPr>
              <a:t>Yararlanılan Kaynaklar</a:t>
            </a:r>
          </a:p>
          <a:p>
            <a:pPr lvl="8"/>
            <a:r>
              <a:rPr lang="tr-TR" b="1" dirty="0" err="1" smtClean="0">
                <a:latin typeface="High Tower Text" pitchFamily="18" charset="0"/>
              </a:rPr>
              <a:t>Tudem</a:t>
            </a:r>
            <a:r>
              <a:rPr lang="tr-TR" b="1" dirty="0" smtClean="0">
                <a:latin typeface="High Tower Text" pitchFamily="18" charset="0"/>
              </a:rPr>
              <a:t> yay.</a:t>
            </a:r>
          </a:p>
          <a:p>
            <a:pPr lvl="8"/>
            <a:r>
              <a:rPr lang="tr-TR" b="1" dirty="0" err="1" smtClean="0">
                <a:latin typeface="High Tower Text" pitchFamily="18" charset="0"/>
              </a:rPr>
              <a:t>Sosyalbilgiler</a:t>
            </a:r>
            <a:r>
              <a:rPr lang="tr-TR" b="1" dirty="0" smtClean="0">
                <a:latin typeface="High Tower Text" pitchFamily="18" charset="0"/>
              </a:rPr>
              <a:t>.biz</a:t>
            </a:r>
          </a:p>
          <a:p>
            <a:pPr lvl="8"/>
            <a:r>
              <a:rPr lang="tr-TR" b="1" dirty="0" smtClean="0">
                <a:latin typeface="High Tower Text" pitchFamily="18" charset="0"/>
              </a:rPr>
              <a:t>Sevr Antlaşması tam metni,TTK</a:t>
            </a:r>
          </a:p>
          <a:p>
            <a:pPr lvl="8"/>
            <a:r>
              <a:rPr lang="tr-TR" b="1" dirty="0" smtClean="0">
                <a:latin typeface="High Tower Text" pitchFamily="18" charset="0"/>
              </a:rPr>
              <a:t>Erzurum Kongresi Karar Metni</a:t>
            </a:r>
            <a:endParaRPr lang="tr-TR" b="1" dirty="0">
              <a:latin typeface="High Tower Text"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323528" y="260648"/>
            <a:ext cx="8496944"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eaLnBrk="0" fontAlgn="base" hangingPunct="0">
              <a:spcBef>
                <a:spcPct val="0"/>
              </a:spcBef>
              <a:spcAft>
                <a:spcPct val="0"/>
              </a:spcAft>
            </a:pPr>
            <a:r>
              <a:rPr lang="tr-TR" sz="1200" b="1" dirty="0" smtClean="0">
                <a:solidFill>
                  <a:srgbClr val="000000"/>
                </a:solidFill>
                <a:latin typeface="Arial" pitchFamily="34" charset="0"/>
                <a:ea typeface="Times New Roman" pitchFamily="18" charset="0"/>
                <a:cs typeface="Arial" pitchFamily="34" charset="0"/>
              </a:rPr>
              <a:t>Bütün liman ve tersaneler, donanma,</a:t>
            </a:r>
            <a:r>
              <a:rPr lang="tr-TR" sz="1200" b="1" dirty="0" err="1" smtClean="0">
                <a:solidFill>
                  <a:srgbClr val="000000"/>
                </a:solidFill>
                <a:latin typeface="Arial" pitchFamily="34" charset="0"/>
                <a:ea typeface="Times New Roman" pitchFamily="18" charset="0"/>
                <a:cs typeface="Arial" pitchFamily="34" charset="0"/>
              </a:rPr>
              <a:t>Toros</a:t>
            </a:r>
            <a:r>
              <a:rPr lang="tr-TR" sz="1200" b="1" dirty="0" smtClean="0">
                <a:solidFill>
                  <a:srgbClr val="000000"/>
                </a:solidFill>
                <a:latin typeface="Arial" pitchFamily="34" charset="0"/>
                <a:ea typeface="Times New Roman" pitchFamily="18" charset="0"/>
                <a:cs typeface="Arial" pitchFamily="34" charset="0"/>
              </a:rPr>
              <a:t> tünelleri, demir yolları, telgraf istasyonları İtilaf Devletleri’nin denetimine verilecektir (İşgaller sırasında Türk halkının karşı koyması engellenmek istenmiştir</a:t>
            </a:r>
            <a:r>
              <a:rPr lang="tr-TR" sz="1200" dirty="0" smtClean="0">
                <a:solidFill>
                  <a:srgbClr val="000000"/>
                </a:solidFill>
                <a:latin typeface="Arial" pitchFamily="34" charset="0"/>
                <a:ea typeface="Times New Roman" pitchFamily="18" charset="0"/>
                <a:cs typeface="Arial" pitchFamily="34" charset="0"/>
              </a:rPr>
              <a:t>).</a:t>
            </a:r>
            <a:endParaRPr lang="tr-TR" sz="800" dirty="0" smtClean="0">
              <a:solidFill>
                <a:schemeClr val="tx1"/>
              </a:solidFill>
              <a:latin typeface="Arial" pitchFamily="34" charset="0"/>
              <a:cs typeface="Arial" pitchFamily="34" charset="0"/>
            </a:endParaRPr>
          </a:p>
        </p:txBody>
      </p:sp>
      <p:pic>
        <p:nvPicPr>
          <p:cNvPr id="4" name="3 Resim" descr="images (3).jpg"/>
          <p:cNvPicPr>
            <a:picLocks noChangeAspect="1"/>
          </p:cNvPicPr>
          <p:nvPr/>
        </p:nvPicPr>
        <p:blipFill>
          <a:blip r:embed="rId2" cstate="print"/>
          <a:stretch>
            <a:fillRect/>
          </a:stretch>
        </p:blipFill>
        <p:spPr>
          <a:xfrm>
            <a:off x="179512" y="1484784"/>
            <a:ext cx="2808312" cy="3528392"/>
          </a:xfrm>
          <a:prstGeom prst="rect">
            <a:avLst/>
          </a:prstGeom>
        </p:spPr>
      </p:pic>
      <p:pic>
        <p:nvPicPr>
          <p:cNvPr id="5" name="4 Resim" descr="images (4).jpg"/>
          <p:cNvPicPr>
            <a:picLocks noChangeAspect="1"/>
          </p:cNvPicPr>
          <p:nvPr/>
        </p:nvPicPr>
        <p:blipFill>
          <a:blip r:embed="rId3" cstate="print"/>
          <a:stretch>
            <a:fillRect/>
          </a:stretch>
        </p:blipFill>
        <p:spPr>
          <a:xfrm>
            <a:off x="4624164" y="2060848"/>
            <a:ext cx="2324100" cy="1971675"/>
          </a:xfrm>
          <a:prstGeom prst="rect">
            <a:avLst/>
          </a:prstGeom>
        </p:spPr>
      </p:pic>
      <p:pic>
        <p:nvPicPr>
          <p:cNvPr id="6" name="5 Resim" descr="chappe-telgrafi.jpg"/>
          <p:cNvPicPr>
            <a:picLocks noChangeAspect="1"/>
          </p:cNvPicPr>
          <p:nvPr/>
        </p:nvPicPr>
        <p:blipFill>
          <a:blip r:embed="rId4" cstate="print"/>
          <a:stretch>
            <a:fillRect/>
          </a:stretch>
        </p:blipFill>
        <p:spPr>
          <a:xfrm>
            <a:off x="7326188" y="4464521"/>
            <a:ext cx="1638300" cy="1628775"/>
          </a:xfrm>
          <a:prstGeom prst="rect">
            <a:avLst/>
          </a:prstGeom>
        </p:spPr>
      </p:pic>
      <p:pic>
        <p:nvPicPr>
          <p:cNvPr id="7" name="6 Resim" descr="images (6).jpg"/>
          <p:cNvPicPr>
            <a:picLocks noChangeAspect="1"/>
          </p:cNvPicPr>
          <p:nvPr/>
        </p:nvPicPr>
        <p:blipFill>
          <a:blip r:embed="rId5" cstate="print"/>
          <a:stretch>
            <a:fillRect/>
          </a:stretch>
        </p:blipFill>
        <p:spPr>
          <a:xfrm>
            <a:off x="7217221" y="1916832"/>
            <a:ext cx="1819275" cy="2514600"/>
          </a:xfrm>
          <a:prstGeom prst="rect">
            <a:avLst/>
          </a:prstGeom>
        </p:spPr>
      </p:pic>
      <p:pic>
        <p:nvPicPr>
          <p:cNvPr id="8" name="7 Resim" descr="images (5).jpg"/>
          <p:cNvPicPr>
            <a:picLocks noChangeAspect="1"/>
          </p:cNvPicPr>
          <p:nvPr/>
        </p:nvPicPr>
        <p:blipFill>
          <a:blip r:embed="rId6" cstate="print"/>
          <a:stretch>
            <a:fillRect/>
          </a:stretch>
        </p:blipFill>
        <p:spPr>
          <a:xfrm>
            <a:off x="4644008" y="4221088"/>
            <a:ext cx="2381250" cy="1924050"/>
          </a:xfrm>
          <a:prstGeom prst="rect">
            <a:avLst/>
          </a:prstGeom>
        </p:spPr>
      </p:pic>
      <p:sp>
        <p:nvSpPr>
          <p:cNvPr id="9" name="8 Sol Ayraç"/>
          <p:cNvSpPr/>
          <p:nvPr/>
        </p:nvSpPr>
        <p:spPr>
          <a:xfrm>
            <a:off x="4283968" y="1988840"/>
            <a:ext cx="216024" cy="4464496"/>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tr-TR"/>
          </a:p>
        </p:txBody>
      </p:sp>
      <p:sp>
        <p:nvSpPr>
          <p:cNvPr id="10" name="9 Yuvarlatılmış Dikdörtgen"/>
          <p:cNvSpPr/>
          <p:nvPr/>
        </p:nvSpPr>
        <p:spPr>
          <a:xfrm>
            <a:off x="3275856" y="2204864"/>
            <a:ext cx="914400" cy="41764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tr-TR" dirty="0" smtClean="0">
                <a:solidFill>
                  <a:schemeClr val="accent2">
                    <a:lumMod val="50000"/>
                  </a:schemeClr>
                </a:solidFill>
              </a:rPr>
              <a:t>İTİLAF DEVLETLERİ KONTROLÜNE</a:t>
            </a:r>
            <a:endParaRPr lang="tr-TR" dirty="0">
              <a:solidFill>
                <a:schemeClr val="accent2">
                  <a:lumMod val="50000"/>
                </a:schemeClr>
              </a:solidFill>
            </a:endParaRPr>
          </a:p>
        </p:txBody>
      </p:sp>
      <p:sp>
        <p:nvSpPr>
          <p:cNvPr id="12" name="11 Yuvarlatılmış Dikdörtgen"/>
          <p:cNvSpPr/>
          <p:nvPr/>
        </p:nvSpPr>
        <p:spPr>
          <a:xfrm>
            <a:off x="395536" y="3717032"/>
            <a:ext cx="2592288" cy="2952328"/>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Bu maddeler ile İtilaf devletleri işgallere başlayacakları kıyı bölgeler ile iç bölgeler arasındaki irtibatı kesmeye ve olası bir direnişi engellemeye çalışmışlardır.</a:t>
            </a:r>
            <a:endParaRPr lang="tr-T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827584" y="332656"/>
            <a:ext cx="6624736" cy="14401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Gerek askeri teçhizatın teslimine gerek Osmanlı ordusunun terhisine ve gerekse nakil araçlarının İtilaf devletlerine teslimine dair herhangi bir emir derhal yerine getirilecektir</a:t>
            </a:r>
            <a:r>
              <a:rPr lang="tr-TR" dirty="0" smtClean="0"/>
              <a:t>.</a:t>
            </a:r>
            <a:endParaRPr lang="tr-TR" dirty="0"/>
          </a:p>
        </p:txBody>
      </p:sp>
      <p:sp>
        <p:nvSpPr>
          <p:cNvPr id="3" name="2 Yuvarlatılmış Dikdörtgen"/>
          <p:cNvSpPr/>
          <p:nvPr/>
        </p:nvSpPr>
        <p:spPr>
          <a:xfrm>
            <a:off x="899592" y="2276872"/>
            <a:ext cx="4464496" cy="3672408"/>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Askeri açıdan Osmanlı devletini savunmasız bırakmayı hedefleyen bu madde, ileride gerçekleşecek işgallerde silahlı direnişin oluşmasını engelleyecektir.</a:t>
            </a:r>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971600" y="692696"/>
            <a:ext cx="7416824" cy="11521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İtilaf devletlerinin bütün esirleri ile Ermeni esirleri kayıtsız koşulsuz İtilaf hükümetlerine teslim edilecektir.</a:t>
            </a:r>
            <a:endParaRPr lang="tr-TR" dirty="0">
              <a:solidFill>
                <a:schemeClr val="tx1"/>
              </a:solidFill>
            </a:endParaRPr>
          </a:p>
        </p:txBody>
      </p:sp>
      <p:sp>
        <p:nvSpPr>
          <p:cNvPr id="3" name="2 Yuvarlatılmış Dikdörtgen"/>
          <p:cNvSpPr/>
          <p:nvPr/>
        </p:nvSpPr>
        <p:spPr>
          <a:xfrm>
            <a:off x="1043608" y="2204864"/>
            <a:ext cx="3816424" cy="3384376"/>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Esirlerin tek taraflı teslimi, devletler arası eşitlik prensibi ile çelişmektedir.</a:t>
            </a:r>
            <a:endParaRPr lang="tr-T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467544" y="332656"/>
            <a:ext cx="8136904" cy="10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spcBef>
                <a:spcPct val="0"/>
              </a:spcBef>
              <a:spcAft>
                <a:spcPct val="0"/>
              </a:spcAft>
            </a:pPr>
            <a:r>
              <a:rPr lang="tr-TR" dirty="0" smtClean="0">
                <a:solidFill>
                  <a:schemeClr val="tx1"/>
                </a:solidFill>
                <a:latin typeface="Arial" pitchFamily="34" charset="0"/>
                <a:cs typeface="Arial" pitchFamily="34" charset="0"/>
              </a:rPr>
              <a:t>Çanakkale ve İstanbul Boğazları açılacak,Karadeniz’e serbestçe geçişin temini ve Çanakkale ve Karadeniz istihkamlarının İtilaf devletleri tarafından işgali sağlanacaktır.</a:t>
            </a:r>
          </a:p>
        </p:txBody>
      </p:sp>
      <p:sp>
        <p:nvSpPr>
          <p:cNvPr id="24577" name="Rectangle 1"/>
          <p:cNvSpPr>
            <a:spLocks noChangeArrowheads="1"/>
          </p:cNvSpPr>
          <p:nvPr/>
        </p:nvSpPr>
        <p:spPr bwMode="auto">
          <a:xfrm rot="10800000" flipV="1">
            <a:off x="755576" y="1449651"/>
            <a:ext cx="91440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4 Yuvarlatılmış Dikdörtgen"/>
          <p:cNvSpPr/>
          <p:nvPr/>
        </p:nvSpPr>
        <p:spPr>
          <a:xfrm>
            <a:off x="755576" y="1628800"/>
            <a:ext cx="4464496" cy="3744416"/>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İstanbul’un ve boğazların işgaline zemin hazırlayan bu madde, siyasi açıdan Osmanlı Devleti’nin bağımsızlığını zedelediği gibi, güvenlik sorunu oluşmasına da yol açacaktır.</a:t>
            </a:r>
            <a:endParaRPr lang="tr-TR" dirty="0"/>
          </a:p>
        </p:txBody>
      </p:sp>
      <p:pic>
        <p:nvPicPr>
          <p:cNvPr id="6" name="5 Resim" descr="images (7).jpg"/>
          <p:cNvPicPr>
            <a:picLocks noChangeAspect="1"/>
          </p:cNvPicPr>
          <p:nvPr/>
        </p:nvPicPr>
        <p:blipFill>
          <a:blip r:embed="rId2" cstate="print"/>
          <a:stretch>
            <a:fillRect/>
          </a:stretch>
        </p:blipFill>
        <p:spPr>
          <a:xfrm>
            <a:off x="5292080" y="1628800"/>
            <a:ext cx="3672408" cy="3672408"/>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1187624" y="404664"/>
            <a:ext cx="6912768" cy="12961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Ülkenin ihtiyacı karşılandıktan sonra geri kalan kömür,  akaryakıt ve deniz araçları İtilaf devletlerince satın alınacak, bunların hiçbiri dışarıya satılmayacaktır</a:t>
            </a:r>
            <a:endParaRPr lang="tr-TR" dirty="0">
              <a:solidFill>
                <a:schemeClr val="tx1"/>
              </a:solidFill>
            </a:endParaRPr>
          </a:p>
        </p:txBody>
      </p:sp>
      <p:sp>
        <p:nvSpPr>
          <p:cNvPr id="3" name="2 Yuvarlatılmış Dikdörtgen"/>
          <p:cNvSpPr/>
          <p:nvPr/>
        </p:nvSpPr>
        <p:spPr>
          <a:xfrm>
            <a:off x="1259632" y="1844824"/>
            <a:ext cx="6336704" cy="1512168"/>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Osmanlı Devleti’nin ekonomik bağımsızlığını zedeleyen bu madde ile İtilaf devletleri hammadde ihtiyaçlarını karşılarken,Osmanlı devletine ekonomik sınırlama getirip ihracatını engellemiştir.</a:t>
            </a:r>
            <a:endParaRPr lang="tr-TR" dirty="0">
              <a:solidFill>
                <a:schemeClr val="tx1"/>
              </a:solidFill>
            </a:endParaRPr>
          </a:p>
        </p:txBody>
      </p:sp>
      <p:sp>
        <p:nvSpPr>
          <p:cNvPr id="4" name="3 Yuvarlatılmış Dikdörtgen"/>
          <p:cNvSpPr/>
          <p:nvPr/>
        </p:nvSpPr>
        <p:spPr>
          <a:xfrm>
            <a:off x="467544" y="3933056"/>
            <a:ext cx="4896544" cy="12241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Hükümet haberleşmesi haricindeki telsiz ve kablolar  İtilaf devletleri memurları tarafından denetlenecektir.</a:t>
            </a:r>
            <a:endParaRPr lang="tr-TR" dirty="0">
              <a:solidFill>
                <a:schemeClr val="tx1"/>
              </a:solidFill>
            </a:endParaRPr>
          </a:p>
        </p:txBody>
      </p:sp>
      <p:sp>
        <p:nvSpPr>
          <p:cNvPr id="5" name="4 Yuvarlatılmış Dikdörtgen"/>
          <p:cNvSpPr/>
          <p:nvPr/>
        </p:nvSpPr>
        <p:spPr>
          <a:xfrm>
            <a:off x="611560" y="5301208"/>
            <a:ext cx="4752528" cy="1296144"/>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Anadolu’da meydana gelebilecek olası örgütlenmeleri haberleşme araç gereçlerinin denetlenmesi ile  engellemeyi hedeflemişlerdir</a:t>
            </a:r>
            <a:r>
              <a:rPr lang="tr-TR" dirty="0" smtClean="0"/>
              <a:t>.</a:t>
            </a:r>
            <a:endParaRPr lang="tr-T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Diyagram"/>
          <p:cNvGraphicFramePr/>
          <p:nvPr/>
        </p:nvGraphicFramePr>
        <p:xfrm>
          <a:off x="251520" y="188640"/>
          <a:ext cx="8676456" cy="6597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3 Yuvarlatılmış Dikdörtgen"/>
          <p:cNvSpPr/>
          <p:nvPr/>
        </p:nvSpPr>
        <p:spPr>
          <a:xfrm>
            <a:off x="0" y="188640"/>
            <a:ext cx="2915816" cy="1152128"/>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tr-TR" b="1" dirty="0" smtClean="0">
                <a:solidFill>
                  <a:srgbClr val="C00000"/>
                </a:solidFill>
              </a:rPr>
              <a:t>Emperyal hedefler için Osmanlıyı sömürge haline getirmek</a:t>
            </a:r>
            <a:endParaRPr lang="tr-TR"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20000"/>
          </a:bodyPr>
          <a:lstStyle/>
          <a:p>
            <a:r>
              <a:rPr lang="tr-TR" dirty="0" smtClean="0"/>
              <a:t>Oldukça ağır koşulları olan Mondros Ateşkes Antlaşması ile ilgili dönemin padişahı Vahdettin, “Galip devletlerle yapılan mütareke milleti devlet ve memleketin selameti ve emniyeti için lüzumludur.İşgal kuvvetleriyle iyi münasebet kurularak bunların memlekete medeniyet, halka refah getireceklerini bu itibarla gelecek yabancı işgal kuvvetleri hangi din ve millete mensup olursa olsunlar, kendileri Türk misafirperverliğine yakışır bir biçimde karşılanmalı, şunun ve ya bunun tahrik,teşvik ve işgaline kapılarak bu misafirlere karşı herhangi bir suret ve şekilde muhalefet ve muhasamata girişilmemesi gerekmektedir.</a:t>
            </a:r>
            <a:endParaRPr lang="tr-TR" dirty="0"/>
          </a:p>
        </p:txBody>
      </p:sp>
      <p:sp>
        <p:nvSpPr>
          <p:cNvPr id="3" name="2 Başlık"/>
          <p:cNvSpPr>
            <a:spLocks noGrp="1"/>
          </p:cNvSpPr>
          <p:nvPr>
            <p:ph type="title"/>
          </p:nvPr>
        </p:nvSpPr>
        <p:spPr/>
        <p:txBody>
          <a:bodyPr/>
          <a:lstStyle/>
          <a:p>
            <a:r>
              <a:rPr lang="tr-TR" dirty="0" smtClean="0"/>
              <a:t>Padişahın tepkisi</a:t>
            </a:r>
            <a:endParaRPr lang="tr-T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ANADOLU İŞGAL ALTINDA</a:t>
            </a:r>
            <a:endParaRPr lang="tr-TR" dirty="0"/>
          </a:p>
        </p:txBody>
      </p:sp>
      <p:sp>
        <p:nvSpPr>
          <p:cNvPr id="3" name="2 Alt Başlık"/>
          <p:cNvSpPr>
            <a:spLocks noGrp="1"/>
          </p:cNvSpPr>
          <p:nvPr>
            <p:ph type="subTitle" idx="1"/>
          </p:nvPr>
        </p:nvSpPr>
        <p:spPr/>
        <p:txBody>
          <a:bodyPr/>
          <a:lstStyle/>
          <a:p>
            <a:r>
              <a:rPr lang="tr-TR" dirty="0" smtClean="0"/>
              <a:t>“Mondros 7’nin izniyle”</a:t>
            </a:r>
            <a:endParaRPr lang="tr-T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1524000" y="1397000"/>
          <a:ext cx="6096000" cy="3850640"/>
        </p:xfrm>
        <a:graphic>
          <a:graphicData uri="http://schemas.openxmlformats.org/drawingml/2006/table">
            <a:tbl>
              <a:tblPr firstRow="1" bandRow="1">
                <a:tableStyleId>{F5AB1C69-6EDB-4FF4-983F-18BD219EF322}</a:tableStyleId>
              </a:tblPr>
              <a:tblGrid>
                <a:gridCol w="3048000"/>
                <a:gridCol w="3048000"/>
              </a:tblGrid>
              <a:tr h="370840">
                <a:tc>
                  <a:txBody>
                    <a:bodyPr/>
                    <a:lstStyle/>
                    <a:p>
                      <a:r>
                        <a:rPr lang="tr-TR" dirty="0" smtClean="0">
                          <a:solidFill>
                            <a:schemeClr val="tx1"/>
                          </a:solidFill>
                        </a:rPr>
                        <a:t>İŞGAL</a:t>
                      </a:r>
                      <a:r>
                        <a:rPr lang="tr-TR" baseline="0" dirty="0" smtClean="0">
                          <a:solidFill>
                            <a:schemeClr val="tx1"/>
                          </a:solidFill>
                        </a:rPr>
                        <a:t> EDEN DEVLET</a:t>
                      </a:r>
                      <a:endParaRPr lang="tr-TR" dirty="0">
                        <a:solidFill>
                          <a:schemeClr val="tx1"/>
                        </a:solidFill>
                      </a:endParaRPr>
                    </a:p>
                  </a:txBody>
                  <a:tcPr/>
                </a:tc>
                <a:tc>
                  <a:txBody>
                    <a:bodyPr/>
                    <a:lstStyle/>
                    <a:p>
                      <a:r>
                        <a:rPr lang="tr-TR" dirty="0" smtClean="0">
                          <a:solidFill>
                            <a:schemeClr val="tx1"/>
                          </a:solidFill>
                        </a:rPr>
                        <a:t>İŞGAL ETTİKLERİ YERLER</a:t>
                      </a:r>
                      <a:endParaRPr lang="tr-TR" dirty="0">
                        <a:solidFill>
                          <a:schemeClr val="tx1"/>
                        </a:solidFill>
                      </a:endParaRPr>
                    </a:p>
                  </a:txBody>
                  <a:tcPr/>
                </a:tc>
              </a:tr>
              <a:tr h="370840">
                <a:tc>
                  <a:txBody>
                    <a:bodyPr/>
                    <a:lstStyle/>
                    <a:p>
                      <a:r>
                        <a:rPr lang="tr-TR" dirty="0" smtClean="0"/>
                        <a:t>İNGİLTERE</a:t>
                      </a:r>
                      <a:endParaRPr lang="tr-TR" dirty="0"/>
                    </a:p>
                  </a:txBody>
                  <a:tcPr/>
                </a:tc>
                <a:tc>
                  <a:txBody>
                    <a:bodyPr/>
                    <a:lstStyle/>
                    <a:p>
                      <a:r>
                        <a:rPr lang="tr-TR" dirty="0" smtClean="0"/>
                        <a:t>Musul,Urfa,Antep,Maraş,Bilecik,Samsun,</a:t>
                      </a:r>
                      <a:r>
                        <a:rPr lang="tr-TR" dirty="0" err="1" smtClean="0"/>
                        <a:t>Mezifon</a:t>
                      </a:r>
                      <a:endParaRPr lang="tr-TR" dirty="0"/>
                    </a:p>
                  </a:txBody>
                  <a:tcPr/>
                </a:tc>
              </a:tr>
              <a:tr h="370840">
                <a:tc>
                  <a:txBody>
                    <a:bodyPr/>
                    <a:lstStyle/>
                    <a:p>
                      <a:r>
                        <a:rPr lang="tr-TR" dirty="0" smtClean="0"/>
                        <a:t>FRANSA</a:t>
                      </a:r>
                      <a:endParaRPr lang="tr-TR" dirty="0"/>
                    </a:p>
                  </a:txBody>
                  <a:tcPr/>
                </a:tc>
                <a:tc>
                  <a:txBody>
                    <a:bodyPr/>
                    <a:lstStyle/>
                    <a:p>
                      <a:r>
                        <a:rPr lang="tr-TR" dirty="0" smtClean="0"/>
                        <a:t>Dörtyol,Mersin,Adana,(Antep,Maraş</a:t>
                      </a:r>
                      <a:r>
                        <a:rPr lang="tr-TR" baseline="0" dirty="0" smtClean="0"/>
                        <a:t> ve Urfa’yı da İngilizlerden devraldılar</a:t>
                      </a:r>
                      <a:endParaRPr lang="tr-TR" dirty="0"/>
                    </a:p>
                  </a:txBody>
                  <a:tcPr/>
                </a:tc>
              </a:tr>
              <a:tr h="370840">
                <a:tc>
                  <a:txBody>
                    <a:bodyPr/>
                    <a:lstStyle/>
                    <a:p>
                      <a:r>
                        <a:rPr lang="tr-TR" dirty="0" smtClean="0"/>
                        <a:t>İTALYA</a:t>
                      </a:r>
                      <a:endParaRPr lang="tr-TR" dirty="0"/>
                    </a:p>
                  </a:txBody>
                  <a:tcPr/>
                </a:tc>
                <a:tc>
                  <a:txBody>
                    <a:bodyPr/>
                    <a:lstStyle/>
                    <a:p>
                      <a:r>
                        <a:rPr lang="tr-TR" dirty="0" smtClean="0"/>
                        <a:t>Antalya,Akşehir,Konya,</a:t>
                      </a:r>
                    </a:p>
                    <a:p>
                      <a:r>
                        <a:rPr lang="tr-TR" dirty="0" smtClean="0"/>
                        <a:t>Fethiye,Marmaris,Bodrum</a:t>
                      </a:r>
                    </a:p>
                    <a:p>
                      <a:r>
                        <a:rPr lang="tr-TR" dirty="0" smtClean="0"/>
                        <a:t>Kuşadası</a:t>
                      </a:r>
                      <a:endParaRPr lang="tr-TR" dirty="0"/>
                    </a:p>
                  </a:txBody>
                  <a:tcPr/>
                </a:tc>
              </a:tr>
              <a:tr h="370840">
                <a:tc>
                  <a:txBody>
                    <a:bodyPr/>
                    <a:lstStyle/>
                    <a:p>
                      <a:r>
                        <a:rPr lang="tr-TR" dirty="0" smtClean="0"/>
                        <a:t>YUNANİSTAN</a:t>
                      </a:r>
                      <a:endParaRPr lang="tr-TR" dirty="0"/>
                    </a:p>
                  </a:txBody>
                  <a:tcPr/>
                </a:tc>
                <a:tc>
                  <a:txBody>
                    <a:bodyPr/>
                    <a:lstStyle/>
                    <a:p>
                      <a:r>
                        <a:rPr lang="tr-TR" dirty="0" smtClean="0"/>
                        <a:t>İzmir ve çevresi</a:t>
                      </a:r>
                      <a:endParaRPr lang="tr-TR" dirty="0"/>
                    </a:p>
                  </a:txBody>
                  <a:tcPr/>
                </a:tc>
              </a:tr>
              <a:tr h="370840">
                <a:tc>
                  <a:txBody>
                    <a:bodyPr/>
                    <a:lstStyle/>
                    <a:p>
                      <a:r>
                        <a:rPr lang="tr-TR" dirty="0" smtClean="0"/>
                        <a:t>İTİLAF DEVLETLERİ ORTAK KUVVETLERİ</a:t>
                      </a:r>
                      <a:endParaRPr lang="tr-TR" dirty="0"/>
                    </a:p>
                  </a:txBody>
                  <a:tcPr/>
                </a:tc>
                <a:tc>
                  <a:txBody>
                    <a:bodyPr/>
                    <a:lstStyle/>
                    <a:p>
                      <a:r>
                        <a:rPr lang="tr-TR" dirty="0" smtClean="0"/>
                        <a:t>Boğazlar Bölgesi</a:t>
                      </a:r>
                      <a:endParaRPr lang="tr-TR" dirty="0"/>
                    </a:p>
                  </a:txBody>
                  <a:tcPr/>
                </a:tc>
              </a:tr>
            </a:tbl>
          </a:graphicData>
        </a:graphic>
      </p:graphicFrame>
      <p:pic>
        <p:nvPicPr>
          <p:cNvPr id="3" name="2 Resim" descr="ing.png"/>
          <p:cNvPicPr>
            <a:picLocks noChangeAspect="1"/>
          </p:cNvPicPr>
          <p:nvPr/>
        </p:nvPicPr>
        <p:blipFill>
          <a:blip r:embed="rId2" cstate="print"/>
          <a:stretch>
            <a:fillRect/>
          </a:stretch>
        </p:blipFill>
        <p:spPr>
          <a:xfrm>
            <a:off x="2924349" y="1772816"/>
            <a:ext cx="1359619" cy="504056"/>
          </a:xfrm>
          <a:prstGeom prst="rect">
            <a:avLst/>
          </a:prstGeom>
        </p:spPr>
      </p:pic>
      <p:pic>
        <p:nvPicPr>
          <p:cNvPr id="4" name="3 Resim" descr="images (2).jpg"/>
          <p:cNvPicPr>
            <a:picLocks noChangeAspect="1"/>
          </p:cNvPicPr>
          <p:nvPr/>
        </p:nvPicPr>
        <p:blipFill>
          <a:blip r:embed="rId3" cstate="print"/>
          <a:stretch>
            <a:fillRect/>
          </a:stretch>
        </p:blipFill>
        <p:spPr>
          <a:xfrm>
            <a:off x="2915816" y="2492896"/>
            <a:ext cx="1368152" cy="727521"/>
          </a:xfrm>
          <a:prstGeom prst="rect">
            <a:avLst/>
          </a:prstGeom>
        </p:spPr>
      </p:pic>
      <p:pic>
        <p:nvPicPr>
          <p:cNvPr id="5" name="4 Resim" descr="images (1).jpg"/>
          <p:cNvPicPr>
            <a:picLocks noChangeAspect="1"/>
          </p:cNvPicPr>
          <p:nvPr/>
        </p:nvPicPr>
        <p:blipFill>
          <a:blip r:embed="rId4" cstate="print"/>
          <a:stretch>
            <a:fillRect/>
          </a:stretch>
        </p:blipFill>
        <p:spPr>
          <a:xfrm>
            <a:off x="2915816" y="3356992"/>
            <a:ext cx="1381696" cy="792088"/>
          </a:xfrm>
          <a:prstGeom prst="rect">
            <a:avLst/>
          </a:prstGeom>
        </p:spPr>
      </p:pic>
      <p:pic>
        <p:nvPicPr>
          <p:cNvPr id="6" name="5 Resim" descr="greece.jpg"/>
          <p:cNvPicPr>
            <a:picLocks noChangeAspect="1"/>
          </p:cNvPicPr>
          <p:nvPr/>
        </p:nvPicPr>
        <p:blipFill>
          <a:blip r:embed="rId5" cstate="print"/>
          <a:stretch>
            <a:fillRect/>
          </a:stretch>
        </p:blipFill>
        <p:spPr>
          <a:xfrm>
            <a:off x="3262313" y="4221088"/>
            <a:ext cx="1021655" cy="36004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a:p>
        </p:txBody>
      </p:sp>
      <p:sp>
        <p:nvSpPr>
          <p:cNvPr id="3" name="2 Başlık"/>
          <p:cNvSpPr>
            <a:spLocks noGrp="1"/>
          </p:cNvSpPr>
          <p:nvPr>
            <p:ph type="title"/>
          </p:nvPr>
        </p:nvSpPr>
        <p:spPr/>
        <p:txBody>
          <a:bodyPr>
            <a:normAutofit fontScale="90000"/>
          </a:bodyPr>
          <a:lstStyle/>
          <a:p>
            <a:r>
              <a:rPr lang="tr-TR" dirty="0" smtClean="0"/>
              <a:t>SAVAŞA GİREN DEVLETLERİNİN AMACI </a:t>
            </a:r>
            <a:endParaRPr lang="tr-TR" dirty="0"/>
          </a:p>
        </p:txBody>
      </p:sp>
      <p:sp>
        <p:nvSpPr>
          <p:cNvPr id="4" name="3 Yuvarlatılmış Dikdörtgen"/>
          <p:cNvSpPr/>
          <p:nvPr/>
        </p:nvSpPr>
        <p:spPr>
          <a:xfrm>
            <a:off x="755576" y="1844824"/>
            <a:ext cx="3816424"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SINIRLARINI GENİŞLETMEK</a:t>
            </a:r>
            <a:endParaRPr lang="tr-TR" dirty="0"/>
          </a:p>
        </p:txBody>
      </p:sp>
      <p:sp>
        <p:nvSpPr>
          <p:cNvPr id="5" name="4 Yuvarlatılmış Dikdörtgen"/>
          <p:cNvSpPr/>
          <p:nvPr/>
        </p:nvSpPr>
        <p:spPr>
          <a:xfrm>
            <a:off x="827584" y="2924944"/>
            <a:ext cx="3744416" cy="720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EKONOMİLERİNİ DÜZELTMEK VE GÜÇLENDİRMEK</a:t>
            </a:r>
            <a:endParaRPr lang="tr-TR" dirty="0"/>
          </a:p>
        </p:txBody>
      </p:sp>
      <p:sp>
        <p:nvSpPr>
          <p:cNvPr id="6" name="5 Yuvarlatılmış Dikdörtgen"/>
          <p:cNvSpPr/>
          <p:nvPr/>
        </p:nvSpPr>
        <p:spPr>
          <a:xfrm>
            <a:off x="827584" y="3861048"/>
            <a:ext cx="3744416" cy="792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SİYASİ ETKİNLİKLERİNİ ARTTIRMAK</a:t>
            </a:r>
            <a:endParaRPr lang="tr-TR" dirty="0"/>
          </a:p>
        </p:txBody>
      </p:sp>
      <p:sp>
        <p:nvSpPr>
          <p:cNvPr id="8" name="7 Sağ Ayraç"/>
          <p:cNvSpPr/>
          <p:nvPr/>
        </p:nvSpPr>
        <p:spPr>
          <a:xfrm>
            <a:off x="4788024" y="1916832"/>
            <a:ext cx="504056" cy="2664296"/>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tr-TR"/>
          </a:p>
        </p:txBody>
      </p:sp>
      <p:sp>
        <p:nvSpPr>
          <p:cNvPr id="9" name="8 Yuvarlatılmış Dikdörtgen"/>
          <p:cNvSpPr/>
          <p:nvPr/>
        </p:nvSpPr>
        <p:spPr>
          <a:xfrm>
            <a:off x="5508104" y="3068960"/>
            <a:ext cx="2664296"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SÖMÜRGECİLİK</a:t>
            </a:r>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Osmanlı Mondros Mütarekesi.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85000" lnSpcReduction="20000"/>
          </a:bodyPr>
          <a:lstStyle/>
          <a:p>
            <a:r>
              <a:rPr lang="tr-TR" dirty="0" smtClean="0"/>
              <a:t>I.Dünya Savaşı sırasında yapılan gizli antlaşmalardan Saint Jean De Maurienne Antlaşması ile İzmir İtalya’ya verilmişti.</a:t>
            </a:r>
          </a:p>
          <a:p>
            <a:endParaRPr lang="tr-TR" dirty="0" smtClean="0"/>
          </a:p>
          <a:p>
            <a:r>
              <a:rPr lang="tr-TR" dirty="0" smtClean="0"/>
              <a:t>Ancak Akdeniz ve Ege’de güçlü bir İtalya yerine kontrol edilebilecek bir Yunanistan İtilaf dev. Çıkarlarına daha uygundu ve I.Dünya Savaşı sonrası barış görüşmelerini yapmak üzere toplanan Paris Barış Konferansında(ocak 1919) İzmir’in İtalya yerine Yunanistan’a verilmesine karar verildi.</a:t>
            </a:r>
          </a:p>
          <a:p>
            <a:r>
              <a:rPr lang="tr-TR" dirty="0" smtClean="0"/>
              <a:t>Wilson prensiplerine uygun olması için de İzmir’de Rum nüfusun,Türk nüfusundan daha fazla olduğu iddia edildi.</a:t>
            </a:r>
          </a:p>
          <a:p>
            <a:r>
              <a:rPr lang="tr-TR" dirty="0" smtClean="0"/>
              <a:t>15 Mayıs 1919’da da Yunanistan İzmir’i işgal etti.</a:t>
            </a:r>
            <a:endParaRPr lang="tr-TR" dirty="0"/>
          </a:p>
        </p:txBody>
      </p:sp>
      <p:sp>
        <p:nvSpPr>
          <p:cNvPr id="3" name="2 Başlık"/>
          <p:cNvSpPr>
            <a:spLocks noGrp="1"/>
          </p:cNvSpPr>
          <p:nvPr>
            <p:ph type="title"/>
          </p:nvPr>
        </p:nvSpPr>
        <p:spPr/>
        <p:txBody>
          <a:bodyPr/>
          <a:lstStyle/>
          <a:p>
            <a:r>
              <a:rPr lang="tr-TR" dirty="0" smtClean="0"/>
              <a:t>İZMİR’İN İŞGALİ</a:t>
            </a:r>
            <a:endParaRPr lang="tr-T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şağı Bükülmüş Şerit"/>
          <p:cNvSpPr/>
          <p:nvPr/>
        </p:nvSpPr>
        <p:spPr>
          <a:xfrm>
            <a:off x="683568" y="188640"/>
            <a:ext cx="7560840" cy="758952"/>
          </a:xfrm>
          <a:prstGeom prst="ellipseRibbon">
            <a:avLst/>
          </a:prstGeom>
          <a:blipFill>
            <a:blip r:embed="rId2"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dirty="0" smtClean="0">
                <a:solidFill>
                  <a:schemeClr val="tx1"/>
                </a:solidFill>
                <a:latin typeface="Algerian" pitchFamily="82" charset="0"/>
              </a:rPr>
              <a:t>İZMİR</a:t>
            </a:r>
            <a:endParaRPr lang="tr-TR" sz="3600" dirty="0">
              <a:solidFill>
                <a:schemeClr val="tx1"/>
              </a:solidFill>
              <a:latin typeface="Algerian" pitchFamily="82" charset="0"/>
            </a:endParaRPr>
          </a:p>
        </p:txBody>
      </p:sp>
      <p:sp>
        <p:nvSpPr>
          <p:cNvPr id="3" name="2 Sağ Ok"/>
          <p:cNvSpPr/>
          <p:nvPr/>
        </p:nvSpPr>
        <p:spPr>
          <a:xfrm>
            <a:off x="971600" y="1124744"/>
            <a:ext cx="6048672" cy="1440160"/>
          </a:xfrm>
          <a:prstGeom prst="rightArrow">
            <a:avLst/>
          </a:prstGeom>
          <a:blipFill>
            <a:blip r:embed="rId3"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dirty="0" smtClean="0">
                <a:solidFill>
                  <a:schemeClr val="tx1"/>
                </a:solidFill>
              </a:rPr>
              <a:t>Saint Jean De Maurienne Antlaşması ile </a:t>
            </a:r>
          </a:p>
          <a:p>
            <a:r>
              <a:rPr lang="tr-TR" dirty="0" smtClean="0">
                <a:solidFill>
                  <a:schemeClr val="tx1"/>
                </a:solidFill>
              </a:rPr>
              <a:t>İtalya’ya</a:t>
            </a:r>
            <a:endParaRPr lang="tr-TR" dirty="0">
              <a:solidFill>
                <a:schemeClr val="tx1"/>
              </a:solidFill>
            </a:endParaRPr>
          </a:p>
        </p:txBody>
      </p:sp>
      <p:sp>
        <p:nvSpPr>
          <p:cNvPr id="4" name="3 Sağ Ok"/>
          <p:cNvSpPr/>
          <p:nvPr/>
        </p:nvSpPr>
        <p:spPr>
          <a:xfrm>
            <a:off x="971600" y="2564904"/>
            <a:ext cx="6048672" cy="1656184"/>
          </a:xfrm>
          <a:prstGeom prst="rightArrow">
            <a:avLst/>
          </a:prstGeom>
          <a:blipFill>
            <a:blip r:embed="rId4"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Paris Barış Konferansında(ocak 1919) İzmir’in İtalya yerine Yunanistan’a verilmesine karar verildi</a:t>
            </a:r>
            <a:endParaRPr lang="tr-TR" b="1" dirty="0">
              <a:solidFill>
                <a:schemeClr val="tx1"/>
              </a:solidFill>
            </a:endParaRPr>
          </a:p>
        </p:txBody>
      </p:sp>
      <p:sp>
        <p:nvSpPr>
          <p:cNvPr id="6" name="5 Sağ Ok"/>
          <p:cNvSpPr/>
          <p:nvPr/>
        </p:nvSpPr>
        <p:spPr>
          <a:xfrm>
            <a:off x="899592" y="5157192"/>
            <a:ext cx="6120680" cy="1656184"/>
          </a:xfrm>
          <a:prstGeom prst="rightArrow">
            <a:avLst/>
          </a:prstGeom>
          <a:blipFill>
            <a:blip r:embed="rId5"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dirty="0" smtClean="0">
                <a:solidFill>
                  <a:schemeClr val="tx1"/>
                </a:solidFill>
              </a:rPr>
              <a:t>15 Mayıs 1919’da da Yunanistan İzmir’i işgal etti.</a:t>
            </a:r>
            <a:endParaRPr lang="tr-TR" dirty="0">
              <a:solidFill>
                <a:schemeClr val="tx1"/>
              </a:solidFill>
            </a:endParaRPr>
          </a:p>
        </p:txBody>
      </p:sp>
      <p:sp>
        <p:nvSpPr>
          <p:cNvPr id="7" name="6 Sol Sağ Ok"/>
          <p:cNvSpPr/>
          <p:nvPr/>
        </p:nvSpPr>
        <p:spPr>
          <a:xfrm>
            <a:off x="395536" y="3933056"/>
            <a:ext cx="6624736" cy="158417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Wilson prensiplerine uygun olması için de İzmir’de Rum nüfusun,Türk nüfusundan daha fazla olduğu iddia edildi</a:t>
            </a:r>
            <a:endParaRPr lang="tr-TR" dirty="0"/>
          </a:p>
        </p:txBody>
      </p:sp>
      <p:pic>
        <p:nvPicPr>
          <p:cNvPr id="8" name="7 Resim" descr="1-1.jpg"/>
          <p:cNvPicPr>
            <a:picLocks noChangeAspect="1"/>
          </p:cNvPicPr>
          <p:nvPr/>
        </p:nvPicPr>
        <p:blipFill>
          <a:blip r:embed="rId5" cstate="print"/>
          <a:stretch>
            <a:fillRect/>
          </a:stretch>
        </p:blipFill>
        <p:spPr>
          <a:xfrm>
            <a:off x="6660232" y="0"/>
            <a:ext cx="2448272" cy="685800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ey Kaydırma"/>
          <p:cNvSpPr/>
          <p:nvPr/>
        </p:nvSpPr>
        <p:spPr>
          <a:xfrm>
            <a:off x="683568" y="1268760"/>
            <a:ext cx="7272808" cy="5589240"/>
          </a:xfrm>
          <a:prstGeom prst="verticalScroll">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smtClean="0">
                <a:solidFill>
                  <a:schemeClr val="tx1"/>
                </a:solidFill>
              </a:rPr>
              <a:t>AMIRAL BRISTOL ROPARU 13 EKIM 1919</a:t>
            </a:r>
            <a:r>
              <a:rPr lang="tr-TR" sz="1400" dirty="0" smtClean="0">
                <a:solidFill>
                  <a:schemeClr val="tx1"/>
                </a:solidFill>
              </a:rPr>
              <a:t/>
            </a:r>
            <a:br>
              <a:rPr lang="tr-TR" sz="1400" dirty="0" smtClean="0">
                <a:solidFill>
                  <a:schemeClr val="tx1"/>
                </a:solidFill>
              </a:rPr>
            </a:br>
            <a:r>
              <a:rPr lang="tr-TR" sz="1400" dirty="0" smtClean="0">
                <a:solidFill>
                  <a:schemeClr val="tx1"/>
                </a:solidFill>
              </a:rPr>
              <a:t/>
            </a:r>
            <a:br>
              <a:rPr lang="tr-TR" sz="1400" dirty="0" smtClean="0">
                <a:solidFill>
                  <a:schemeClr val="tx1"/>
                </a:solidFill>
              </a:rPr>
            </a:br>
            <a:r>
              <a:rPr lang="tr-TR" sz="1400" b="1" dirty="0" smtClean="0">
                <a:solidFill>
                  <a:schemeClr val="tx1"/>
                </a:solidFill>
              </a:rPr>
              <a:t>Amerikalı bir Amiral olan Bristol başkanlığında bir heyet bölgeye gitti ve 13 Ekim 1919 da bir rapor hazırladı ve itilaf devletlerine sundu.</a:t>
            </a:r>
            <a:br>
              <a:rPr lang="tr-TR" sz="1400" b="1" dirty="0" smtClean="0">
                <a:solidFill>
                  <a:schemeClr val="tx1"/>
                </a:solidFill>
              </a:rPr>
            </a:br>
            <a:r>
              <a:rPr lang="tr-TR" sz="1400" b="1" dirty="0" smtClean="0">
                <a:solidFill>
                  <a:schemeClr val="tx1"/>
                </a:solidFill>
              </a:rPr>
              <a:t>Raporda</a:t>
            </a:r>
            <a:br>
              <a:rPr lang="tr-TR" sz="1400" b="1" dirty="0" smtClean="0">
                <a:solidFill>
                  <a:schemeClr val="tx1"/>
                </a:solidFill>
              </a:rPr>
            </a:br>
            <a:r>
              <a:rPr lang="tr-TR" sz="1400" b="1" dirty="0" smtClean="0">
                <a:solidFill>
                  <a:schemeClr val="tx1"/>
                </a:solidFill>
              </a:rPr>
              <a:t>Paris barış konferansına verilen rapordaki Hrıstiyan halkın can güvenliği tehlikededir fikri yanlıştır.</a:t>
            </a:r>
            <a:br>
              <a:rPr lang="tr-TR" sz="1400" b="1" dirty="0" smtClean="0">
                <a:solidFill>
                  <a:schemeClr val="tx1"/>
                </a:solidFill>
              </a:rPr>
            </a:br>
            <a:r>
              <a:rPr lang="tr-TR" sz="1400" b="1" dirty="0" smtClean="0">
                <a:solidFill>
                  <a:schemeClr val="tx1"/>
                </a:solidFill>
              </a:rPr>
              <a:t>Menemende Yunan askeri savunmasız Türkleri katletmiştir.</a:t>
            </a:r>
            <a:br>
              <a:rPr lang="tr-TR" sz="1400" b="1" dirty="0" smtClean="0">
                <a:solidFill>
                  <a:schemeClr val="tx1"/>
                </a:solidFill>
              </a:rPr>
            </a:br>
            <a:r>
              <a:rPr lang="tr-TR" sz="1400" b="1" dirty="0" smtClean="0">
                <a:solidFill>
                  <a:schemeClr val="tx1"/>
                </a:solidFill>
              </a:rPr>
              <a:t>İşgalin ilk günlerinde Türklere saldırılmış evleri yakılmış tecavüz edilmiştir.</a:t>
            </a:r>
            <a:br>
              <a:rPr lang="tr-TR" sz="1400" b="1" dirty="0" smtClean="0">
                <a:solidFill>
                  <a:schemeClr val="tx1"/>
                </a:solidFill>
              </a:rPr>
            </a:br>
            <a:r>
              <a:rPr lang="tr-TR" sz="1400" b="1" dirty="0" smtClean="0">
                <a:solidFill>
                  <a:schemeClr val="tx1"/>
                </a:solidFill>
              </a:rPr>
              <a:t>Türk hükümeti işgale tepkisiz kalmış bazı Türk çeteleri tepki göstermiştir.</a:t>
            </a:r>
            <a:br>
              <a:rPr lang="tr-TR" sz="1400" b="1" dirty="0" smtClean="0">
                <a:solidFill>
                  <a:schemeClr val="tx1"/>
                </a:solidFill>
              </a:rPr>
            </a:br>
            <a:r>
              <a:rPr lang="tr-TR" sz="1400" b="1" dirty="0" smtClean="0">
                <a:solidFill>
                  <a:schemeClr val="tx1"/>
                </a:solidFill>
              </a:rPr>
              <a:t>Rum halkı Yunan askerleri ile birleşerek halkı soymuş ve yağmalamıştır.</a:t>
            </a:r>
            <a:br>
              <a:rPr lang="tr-TR" sz="1400" b="1" dirty="0" smtClean="0">
                <a:solidFill>
                  <a:schemeClr val="tx1"/>
                </a:solidFill>
              </a:rPr>
            </a:br>
            <a:r>
              <a:rPr lang="tr-TR" sz="1400" b="1" dirty="0" smtClean="0">
                <a:solidFill>
                  <a:schemeClr val="tx1"/>
                </a:solidFill>
              </a:rPr>
              <a:t>İşgal ordusunun bu hareketi İslam ahaliyi galeyana getirmiştir.</a:t>
            </a:r>
            <a:br>
              <a:rPr lang="tr-TR" sz="1400" b="1" dirty="0" smtClean="0">
                <a:solidFill>
                  <a:schemeClr val="tx1"/>
                </a:solidFill>
              </a:rPr>
            </a:br>
            <a:r>
              <a:rPr lang="tr-TR" sz="1400" b="1" dirty="0" smtClean="0">
                <a:solidFill>
                  <a:schemeClr val="tx1"/>
                </a:solidFill>
              </a:rPr>
              <a:t>Yunanın buraya çıkması asayişi bozmuştur.</a:t>
            </a:r>
            <a:br>
              <a:rPr lang="tr-TR" sz="1400" b="1" dirty="0" smtClean="0">
                <a:solidFill>
                  <a:schemeClr val="tx1"/>
                </a:solidFill>
              </a:rPr>
            </a:br>
            <a:r>
              <a:rPr lang="tr-TR" sz="1400" b="1" dirty="0" smtClean="0">
                <a:solidFill>
                  <a:schemeClr val="tx1"/>
                </a:solidFill>
              </a:rPr>
              <a:t>Aydının işgali çok zarar verici olmuştur.</a:t>
            </a:r>
            <a:br>
              <a:rPr lang="tr-TR" sz="1400" b="1" dirty="0" smtClean="0">
                <a:solidFill>
                  <a:schemeClr val="tx1"/>
                </a:solidFill>
              </a:rPr>
            </a:br>
            <a:r>
              <a:rPr lang="tr-TR" sz="1400" b="1" dirty="0" smtClean="0">
                <a:solidFill>
                  <a:schemeClr val="tx1"/>
                </a:solidFill>
              </a:rPr>
              <a:t>Milliyet prensibine göre buranın Yunana verilmesi yanlıştır.</a:t>
            </a:r>
            <a:br>
              <a:rPr lang="tr-TR" sz="1400" b="1" dirty="0" smtClean="0">
                <a:solidFill>
                  <a:schemeClr val="tx1"/>
                </a:solidFill>
              </a:rPr>
            </a:br>
            <a:r>
              <a:rPr lang="tr-TR" sz="1400" b="1" dirty="0" smtClean="0">
                <a:solidFill>
                  <a:schemeClr val="tx1"/>
                </a:solidFill>
              </a:rPr>
              <a:t>Yunan ordusunun çekilerek buraya itilaf devletleri ordusunun çıkması gerekir.</a:t>
            </a:r>
            <a:endParaRPr lang="tr-TR" sz="1400" b="1" dirty="0">
              <a:solidFill>
                <a:schemeClr val="tx1"/>
              </a:solidFill>
            </a:endParaRPr>
          </a:p>
        </p:txBody>
      </p:sp>
      <p:sp>
        <p:nvSpPr>
          <p:cNvPr id="4" name="3 Metin kutusu"/>
          <p:cNvSpPr txBox="1"/>
          <p:nvPr/>
        </p:nvSpPr>
        <p:spPr>
          <a:xfrm>
            <a:off x="395536" y="0"/>
            <a:ext cx="7491153" cy="1477328"/>
          </a:xfrm>
          <a:prstGeom prst="rect">
            <a:avLst/>
          </a:prstGeom>
          <a:noFill/>
        </p:spPr>
        <p:txBody>
          <a:bodyPr wrap="none" rtlCol="0">
            <a:spAutoFit/>
          </a:bodyPr>
          <a:lstStyle/>
          <a:p>
            <a:r>
              <a:rPr lang="tr-TR" dirty="0" smtClean="0"/>
              <a:t>Wilson prensiplerine uygun olması için de İzmir’de Rum nüfusun,</a:t>
            </a:r>
          </a:p>
          <a:p>
            <a:r>
              <a:rPr lang="tr-TR" dirty="0" smtClean="0"/>
              <a:t>Türk nüfusundan daha fazla olduğu iddia edilmişti.</a:t>
            </a:r>
          </a:p>
          <a:p>
            <a:r>
              <a:rPr lang="tr-TR" dirty="0" smtClean="0"/>
              <a:t>Osmanlı devletinin şikayeti üzerine ABD bölgeye </a:t>
            </a:r>
          </a:p>
          <a:p>
            <a:r>
              <a:rPr lang="tr-TR" dirty="0" smtClean="0"/>
              <a:t>gözlemci sıfatıyla bir heyet gönderdi</a:t>
            </a:r>
          </a:p>
          <a:p>
            <a:endParaRPr lang="tr-TR" dirty="0"/>
          </a:p>
        </p:txBody>
      </p:sp>
      <p:pic>
        <p:nvPicPr>
          <p:cNvPr id="5" name="4 Resim" descr="images (9).jpg"/>
          <p:cNvPicPr>
            <a:picLocks noChangeAspect="1"/>
          </p:cNvPicPr>
          <p:nvPr/>
        </p:nvPicPr>
        <p:blipFill>
          <a:blip r:embed="rId2" cstate="print"/>
          <a:stretch>
            <a:fillRect/>
          </a:stretch>
        </p:blipFill>
        <p:spPr>
          <a:xfrm>
            <a:off x="6084168" y="1268760"/>
            <a:ext cx="1224136" cy="692696"/>
          </a:xfrm>
          <a:prstGeom prst="rect">
            <a:avLst/>
          </a:prstGeom>
        </p:spPr>
      </p:pic>
      <p:sp>
        <p:nvSpPr>
          <p:cNvPr id="6" name="5 Simge &quot;Yok&quot;"/>
          <p:cNvSpPr/>
          <p:nvPr/>
        </p:nvSpPr>
        <p:spPr>
          <a:xfrm>
            <a:off x="8028384" y="5805264"/>
            <a:ext cx="914400" cy="914400"/>
          </a:xfrm>
          <a:prstGeom prst="noSmok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kış Çizelgesi: Delikli Teyp"/>
          <p:cNvSpPr/>
          <p:nvPr/>
        </p:nvSpPr>
        <p:spPr>
          <a:xfrm>
            <a:off x="611560" y="188640"/>
            <a:ext cx="3672408" cy="2016224"/>
          </a:xfrm>
          <a:prstGeom prst="flowChartPunchedTap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ULUSLARIN,NÜFUS OLARAK ÇOĞUNLUKTA OLDUĞU YERLERDE KENDİ GELECEĞİNİ TAYİN HAKKI VARDIR</a:t>
            </a:r>
          </a:p>
          <a:p>
            <a:pPr algn="ctr"/>
            <a:r>
              <a:rPr lang="tr-TR" b="1" dirty="0" smtClean="0">
                <a:solidFill>
                  <a:schemeClr val="tx1"/>
                </a:solidFill>
              </a:rPr>
              <a:t>           W.WİLSON</a:t>
            </a:r>
            <a:endParaRPr lang="tr-TR" b="1" dirty="0">
              <a:solidFill>
                <a:schemeClr val="tx1"/>
              </a:solidFill>
            </a:endParaRPr>
          </a:p>
        </p:txBody>
      </p:sp>
      <p:sp>
        <p:nvSpPr>
          <p:cNvPr id="4" name="3 Dolu Çerçeve"/>
          <p:cNvSpPr/>
          <p:nvPr/>
        </p:nvSpPr>
        <p:spPr>
          <a:xfrm>
            <a:off x="5580112" y="404664"/>
            <a:ext cx="2880320" cy="1042416"/>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rgbClr val="006600"/>
                </a:solidFill>
              </a:rPr>
              <a:t>Doğu Anadolu’da bir Ermenistan kurulabilir mi?</a:t>
            </a:r>
            <a:endParaRPr lang="tr-TR" dirty="0">
              <a:solidFill>
                <a:srgbClr val="006600"/>
              </a:solidFill>
            </a:endParaRPr>
          </a:p>
        </p:txBody>
      </p:sp>
      <p:sp>
        <p:nvSpPr>
          <p:cNvPr id="5" name="4 Katlanmış Nesne"/>
          <p:cNvSpPr/>
          <p:nvPr/>
        </p:nvSpPr>
        <p:spPr>
          <a:xfrm>
            <a:off x="3491880" y="2276872"/>
            <a:ext cx="3456384" cy="4581128"/>
          </a:xfrm>
          <a:prstGeom prst="foldedCorner">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tr-TR" b="1" dirty="0" smtClean="0">
                <a:solidFill>
                  <a:schemeClr val="tx1"/>
                </a:solidFill>
                <a:latin typeface="Lucida Calligraphy" pitchFamily="66" charset="0"/>
              </a:rPr>
              <a:t>GENERAL HARBORD RAPORU</a:t>
            </a:r>
          </a:p>
          <a:p>
            <a:r>
              <a:rPr lang="tr-TR" b="1" dirty="0" smtClean="0">
                <a:solidFill>
                  <a:schemeClr val="tx1"/>
                </a:solidFill>
                <a:latin typeface="Lucida Calligraphy" pitchFamily="66" charset="0"/>
              </a:rPr>
              <a:t>Doğu illerinde iddia edildiği gibi Ermeniler değil, </a:t>
            </a:r>
          </a:p>
          <a:p>
            <a:r>
              <a:rPr lang="tr-TR" b="1" dirty="0" smtClean="0">
                <a:solidFill>
                  <a:schemeClr val="tx1"/>
                </a:solidFill>
                <a:latin typeface="Lucida Calligraphy" pitchFamily="66" charset="0"/>
              </a:rPr>
              <a:t>Türkler çoğunluktadır.</a:t>
            </a:r>
          </a:p>
          <a:p>
            <a:r>
              <a:rPr lang="tr-TR" b="1" dirty="0" smtClean="0">
                <a:solidFill>
                  <a:schemeClr val="tx1"/>
                </a:solidFill>
                <a:latin typeface="Lucida Calligraphy" pitchFamily="66" charset="0"/>
              </a:rPr>
              <a:t>İzmir’in işgalinde olduğu gibi, Doğu Anadolu’da da “her ulusun kendi kaderini tayin etme hakkının ihlal edildiği bu raporda da kanıtlanmıştır.</a:t>
            </a:r>
            <a:endParaRPr lang="tr-TR" b="1" dirty="0">
              <a:solidFill>
                <a:schemeClr val="tx1"/>
              </a:solidFill>
              <a:latin typeface="Lucida Calligraphy" pitchFamily="66" charset="0"/>
            </a:endParaRPr>
          </a:p>
        </p:txBody>
      </p:sp>
      <p:sp>
        <p:nvSpPr>
          <p:cNvPr id="6" name="5 Simge &quot;Yok&quot;"/>
          <p:cNvSpPr/>
          <p:nvPr/>
        </p:nvSpPr>
        <p:spPr>
          <a:xfrm>
            <a:off x="6588224" y="548680"/>
            <a:ext cx="914400" cy="914400"/>
          </a:xfrm>
          <a:prstGeom prst="noSmoking">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Kurtuluş Savaşında Cemiyetler</a:t>
            </a:r>
            <a:endParaRPr lang="tr-T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2411413" y="620713"/>
            <a:ext cx="4248150" cy="366712"/>
          </a:xfrm>
          <a:prstGeom prst="rect">
            <a:avLst/>
          </a:prstGeom>
          <a:solidFill>
            <a:srgbClr val="009999">
              <a:alpha val="62000"/>
            </a:srgbClr>
          </a:solidFill>
          <a:ln w="9525">
            <a:noFill/>
            <a:miter lim="800000"/>
            <a:headEnd/>
            <a:tailEnd/>
          </a:ln>
          <a:effectLst/>
        </p:spPr>
        <p:txBody>
          <a:bodyPr>
            <a:spAutoFit/>
          </a:bodyPr>
          <a:lstStyle/>
          <a:p>
            <a:pPr>
              <a:spcBef>
                <a:spcPct val="50000"/>
              </a:spcBef>
            </a:pPr>
            <a:r>
              <a:rPr lang="tr-TR">
                <a:solidFill>
                  <a:srgbClr val="CC0000"/>
                </a:solidFill>
                <a:latin typeface="Arial Black" pitchFamily="34" charset="0"/>
              </a:rPr>
              <a:t>Kurtuluş Savaşı’nda Cemiyetler</a:t>
            </a:r>
          </a:p>
        </p:txBody>
      </p:sp>
      <p:sp>
        <p:nvSpPr>
          <p:cNvPr id="18435" name="Line 3"/>
          <p:cNvSpPr>
            <a:spLocks noChangeShapeType="1"/>
          </p:cNvSpPr>
          <p:nvPr/>
        </p:nvSpPr>
        <p:spPr bwMode="auto">
          <a:xfrm>
            <a:off x="2411413" y="1052513"/>
            <a:ext cx="4248150" cy="0"/>
          </a:xfrm>
          <a:prstGeom prst="line">
            <a:avLst/>
          </a:prstGeom>
          <a:noFill/>
          <a:ln w="76200" cmpd="tri">
            <a:solidFill>
              <a:schemeClr val="tx1"/>
            </a:solidFill>
            <a:round/>
            <a:headEnd/>
            <a:tailEnd/>
          </a:ln>
          <a:effectLst/>
        </p:spPr>
        <p:txBody>
          <a:bodyPr/>
          <a:lstStyle/>
          <a:p>
            <a:endParaRPr lang="tr-TR"/>
          </a:p>
        </p:txBody>
      </p:sp>
      <p:sp>
        <p:nvSpPr>
          <p:cNvPr id="18436" name="Line 4"/>
          <p:cNvSpPr>
            <a:spLocks noChangeShapeType="1"/>
          </p:cNvSpPr>
          <p:nvPr/>
        </p:nvSpPr>
        <p:spPr bwMode="auto">
          <a:xfrm>
            <a:off x="2427288" y="1052513"/>
            <a:ext cx="0" cy="576262"/>
          </a:xfrm>
          <a:prstGeom prst="line">
            <a:avLst/>
          </a:prstGeom>
          <a:noFill/>
          <a:ln w="57150" cmpd="thickThin">
            <a:solidFill>
              <a:schemeClr val="tx1"/>
            </a:solidFill>
            <a:round/>
            <a:headEnd/>
            <a:tailEnd type="triangle" w="med" len="med"/>
          </a:ln>
          <a:effectLst/>
        </p:spPr>
        <p:txBody>
          <a:bodyPr/>
          <a:lstStyle/>
          <a:p>
            <a:endParaRPr lang="tr-TR"/>
          </a:p>
        </p:txBody>
      </p:sp>
      <p:sp>
        <p:nvSpPr>
          <p:cNvPr id="18437" name="Line 5"/>
          <p:cNvSpPr>
            <a:spLocks noChangeShapeType="1"/>
          </p:cNvSpPr>
          <p:nvPr/>
        </p:nvSpPr>
        <p:spPr bwMode="auto">
          <a:xfrm>
            <a:off x="6643688" y="1052513"/>
            <a:ext cx="0" cy="576262"/>
          </a:xfrm>
          <a:prstGeom prst="line">
            <a:avLst/>
          </a:prstGeom>
          <a:noFill/>
          <a:ln w="57150" cmpd="thinThick">
            <a:solidFill>
              <a:schemeClr val="tx1"/>
            </a:solidFill>
            <a:round/>
            <a:headEnd/>
            <a:tailEnd type="triangle" w="med" len="med"/>
          </a:ln>
          <a:effectLst/>
        </p:spPr>
        <p:txBody>
          <a:bodyPr/>
          <a:lstStyle/>
          <a:p>
            <a:endParaRPr lang="tr-TR"/>
          </a:p>
        </p:txBody>
      </p:sp>
      <p:sp>
        <p:nvSpPr>
          <p:cNvPr id="18438" name="Rectangle 6"/>
          <p:cNvSpPr>
            <a:spLocks noChangeArrowheads="1"/>
          </p:cNvSpPr>
          <p:nvPr/>
        </p:nvSpPr>
        <p:spPr bwMode="auto">
          <a:xfrm>
            <a:off x="1331913" y="1700213"/>
            <a:ext cx="2160587" cy="792162"/>
          </a:xfrm>
          <a:prstGeom prst="rect">
            <a:avLst/>
          </a:prstGeom>
          <a:gradFill rotWithShape="1">
            <a:gsLst>
              <a:gs pos="0">
                <a:srgbClr val="009999">
                  <a:alpha val="78000"/>
                </a:srgbClr>
              </a:gs>
              <a:gs pos="100000">
                <a:srgbClr val="009999">
                  <a:gamma/>
                  <a:tint val="47451"/>
                  <a:invGamma/>
                  <a:alpha val="64999"/>
                </a:srgbClr>
              </a:gs>
            </a:gsLst>
            <a:lin ang="5400000" scaled="1"/>
          </a:gradFill>
          <a:ln w="9525">
            <a:solidFill>
              <a:schemeClr val="tx1"/>
            </a:solidFill>
            <a:miter lim="800000"/>
            <a:headEnd/>
            <a:tailEnd/>
          </a:ln>
          <a:effectLst/>
        </p:spPr>
        <p:txBody>
          <a:bodyPr wrap="none" anchor="ctr"/>
          <a:lstStyle/>
          <a:p>
            <a:pPr algn="ctr"/>
            <a:r>
              <a:rPr lang="tr-TR" b="1">
                <a:solidFill>
                  <a:srgbClr val="CC0000"/>
                </a:solidFill>
              </a:rPr>
              <a:t>Zararlı cemiyetler</a:t>
            </a:r>
          </a:p>
        </p:txBody>
      </p:sp>
      <p:sp>
        <p:nvSpPr>
          <p:cNvPr id="18439" name="Rectangle 7"/>
          <p:cNvSpPr>
            <a:spLocks noChangeArrowheads="1"/>
          </p:cNvSpPr>
          <p:nvPr/>
        </p:nvSpPr>
        <p:spPr bwMode="auto">
          <a:xfrm>
            <a:off x="5580063" y="1700213"/>
            <a:ext cx="2160587" cy="792162"/>
          </a:xfrm>
          <a:prstGeom prst="rect">
            <a:avLst/>
          </a:prstGeom>
          <a:gradFill rotWithShape="1">
            <a:gsLst>
              <a:gs pos="0">
                <a:srgbClr val="009999"/>
              </a:gs>
              <a:gs pos="100000">
                <a:srgbClr val="009999">
                  <a:gamma/>
                  <a:tint val="38039"/>
                  <a:invGamma/>
                </a:srgbClr>
              </a:gs>
            </a:gsLst>
            <a:lin ang="5400000" scaled="1"/>
          </a:gradFill>
          <a:ln w="9525">
            <a:solidFill>
              <a:schemeClr val="tx1"/>
            </a:solidFill>
            <a:miter lim="800000"/>
            <a:headEnd/>
            <a:tailEnd/>
          </a:ln>
          <a:effectLst/>
        </p:spPr>
        <p:txBody>
          <a:bodyPr wrap="none" anchor="ctr"/>
          <a:lstStyle/>
          <a:p>
            <a:pPr algn="ctr"/>
            <a:r>
              <a:rPr lang="tr-TR" b="1">
                <a:solidFill>
                  <a:srgbClr val="CC0000"/>
                </a:solidFill>
              </a:rPr>
              <a:t>Yararlı cemiyetler</a:t>
            </a:r>
          </a:p>
        </p:txBody>
      </p:sp>
      <p:sp>
        <p:nvSpPr>
          <p:cNvPr id="18440" name="Line 8"/>
          <p:cNvSpPr>
            <a:spLocks noChangeShapeType="1"/>
          </p:cNvSpPr>
          <p:nvPr/>
        </p:nvSpPr>
        <p:spPr bwMode="auto">
          <a:xfrm>
            <a:off x="1331913" y="2565400"/>
            <a:ext cx="2160587" cy="0"/>
          </a:xfrm>
          <a:prstGeom prst="line">
            <a:avLst/>
          </a:prstGeom>
          <a:noFill/>
          <a:ln w="76200" cmpd="tri">
            <a:solidFill>
              <a:schemeClr val="tx1"/>
            </a:solidFill>
            <a:round/>
            <a:headEnd/>
            <a:tailEnd/>
          </a:ln>
          <a:effectLst/>
        </p:spPr>
        <p:txBody>
          <a:bodyPr/>
          <a:lstStyle/>
          <a:p>
            <a:endParaRPr lang="tr-TR"/>
          </a:p>
        </p:txBody>
      </p:sp>
      <p:sp>
        <p:nvSpPr>
          <p:cNvPr id="18441" name="Line 9"/>
          <p:cNvSpPr>
            <a:spLocks noChangeShapeType="1"/>
          </p:cNvSpPr>
          <p:nvPr/>
        </p:nvSpPr>
        <p:spPr bwMode="auto">
          <a:xfrm>
            <a:off x="1339850" y="2565400"/>
            <a:ext cx="0" cy="576263"/>
          </a:xfrm>
          <a:prstGeom prst="line">
            <a:avLst/>
          </a:prstGeom>
          <a:noFill/>
          <a:ln w="57150" cmpd="thickThin">
            <a:solidFill>
              <a:schemeClr val="tx1"/>
            </a:solidFill>
            <a:round/>
            <a:headEnd/>
            <a:tailEnd type="triangle" w="med" len="med"/>
          </a:ln>
          <a:effectLst/>
        </p:spPr>
        <p:txBody>
          <a:bodyPr/>
          <a:lstStyle/>
          <a:p>
            <a:endParaRPr lang="tr-TR"/>
          </a:p>
        </p:txBody>
      </p:sp>
      <p:sp>
        <p:nvSpPr>
          <p:cNvPr id="18442" name="Line 10"/>
          <p:cNvSpPr>
            <a:spLocks noChangeShapeType="1"/>
          </p:cNvSpPr>
          <p:nvPr/>
        </p:nvSpPr>
        <p:spPr bwMode="auto">
          <a:xfrm>
            <a:off x="3484563" y="2565400"/>
            <a:ext cx="0" cy="576263"/>
          </a:xfrm>
          <a:prstGeom prst="line">
            <a:avLst/>
          </a:prstGeom>
          <a:noFill/>
          <a:ln w="57150" cmpd="thickThin">
            <a:solidFill>
              <a:schemeClr val="tx1"/>
            </a:solidFill>
            <a:round/>
            <a:headEnd/>
            <a:tailEnd type="triangle" w="med" len="med"/>
          </a:ln>
          <a:effectLst/>
        </p:spPr>
        <p:txBody>
          <a:bodyPr/>
          <a:lstStyle/>
          <a:p>
            <a:endParaRPr lang="tr-TR"/>
          </a:p>
        </p:txBody>
      </p:sp>
      <p:sp>
        <p:nvSpPr>
          <p:cNvPr id="18443" name="Rectangle 11"/>
          <p:cNvSpPr>
            <a:spLocks noChangeArrowheads="1"/>
          </p:cNvSpPr>
          <p:nvPr/>
        </p:nvSpPr>
        <p:spPr bwMode="auto">
          <a:xfrm>
            <a:off x="179512" y="3213100"/>
            <a:ext cx="2232247" cy="647700"/>
          </a:xfrm>
          <a:prstGeom prst="rect">
            <a:avLst/>
          </a:prstGeom>
          <a:gradFill rotWithShape="1">
            <a:gsLst>
              <a:gs pos="0">
                <a:srgbClr val="009999">
                  <a:gamma/>
                  <a:tint val="44314"/>
                  <a:invGamma/>
                </a:srgbClr>
              </a:gs>
              <a:gs pos="100000">
                <a:srgbClr val="009999"/>
              </a:gs>
            </a:gsLst>
            <a:lin ang="5400000" scaled="1"/>
          </a:gradFill>
          <a:ln w="9525">
            <a:solidFill>
              <a:schemeClr val="tx1"/>
            </a:solidFill>
            <a:miter lim="800000"/>
            <a:headEnd/>
            <a:tailEnd/>
          </a:ln>
          <a:effectLst/>
        </p:spPr>
        <p:txBody>
          <a:bodyPr wrap="none" anchor="ctr"/>
          <a:lstStyle/>
          <a:p>
            <a:pPr algn="ctr"/>
            <a:r>
              <a:rPr lang="tr-TR" b="1" dirty="0" smtClean="0">
                <a:solidFill>
                  <a:srgbClr val="CC0000"/>
                </a:solidFill>
              </a:rPr>
              <a:t>Milli Varlığa </a:t>
            </a:r>
          </a:p>
          <a:p>
            <a:pPr algn="ctr"/>
            <a:r>
              <a:rPr lang="tr-TR" b="1" dirty="0" smtClean="0">
                <a:solidFill>
                  <a:srgbClr val="CC0000"/>
                </a:solidFill>
              </a:rPr>
              <a:t>Düşman Cemiyetler</a:t>
            </a:r>
            <a:endParaRPr lang="tr-TR" b="1" dirty="0">
              <a:solidFill>
                <a:srgbClr val="CC0000"/>
              </a:solidFill>
            </a:endParaRPr>
          </a:p>
        </p:txBody>
      </p:sp>
      <p:sp>
        <p:nvSpPr>
          <p:cNvPr id="18444" name="Rectangle 12"/>
          <p:cNvSpPr>
            <a:spLocks noChangeArrowheads="1"/>
          </p:cNvSpPr>
          <p:nvPr/>
        </p:nvSpPr>
        <p:spPr bwMode="auto">
          <a:xfrm>
            <a:off x="2770188" y="3213100"/>
            <a:ext cx="2305868" cy="647700"/>
          </a:xfrm>
          <a:prstGeom prst="rect">
            <a:avLst/>
          </a:prstGeom>
          <a:gradFill rotWithShape="1">
            <a:gsLst>
              <a:gs pos="0">
                <a:srgbClr val="009999"/>
              </a:gs>
              <a:gs pos="100000">
                <a:srgbClr val="009999">
                  <a:gamma/>
                  <a:tint val="44314"/>
                  <a:invGamma/>
                </a:srgbClr>
              </a:gs>
            </a:gsLst>
            <a:lin ang="5400000" scaled="1"/>
          </a:gradFill>
          <a:ln w="9525">
            <a:solidFill>
              <a:schemeClr val="tx1"/>
            </a:solidFill>
            <a:miter lim="800000"/>
            <a:headEnd/>
            <a:tailEnd/>
          </a:ln>
          <a:effectLst/>
        </p:spPr>
        <p:txBody>
          <a:bodyPr wrap="none" anchor="ctr"/>
          <a:lstStyle/>
          <a:p>
            <a:pPr algn="ctr"/>
            <a:r>
              <a:rPr lang="tr-TR" b="1" dirty="0">
                <a:solidFill>
                  <a:srgbClr val="CC0000"/>
                </a:solidFill>
              </a:rPr>
              <a:t>Azınlıkların </a:t>
            </a:r>
          </a:p>
          <a:p>
            <a:pPr algn="ctr"/>
            <a:r>
              <a:rPr lang="tr-TR" b="1" dirty="0" smtClean="0">
                <a:solidFill>
                  <a:srgbClr val="CC0000"/>
                </a:solidFill>
              </a:rPr>
              <a:t>Kurduğu Cemiyetler</a:t>
            </a:r>
            <a:endParaRPr lang="tr-TR" b="1" dirty="0">
              <a:solidFill>
                <a:srgbClr val="CC0000"/>
              </a:solidFill>
            </a:endParaRPr>
          </a:p>
        </p:txBody>
      </p:sp>
      <p:sp>
        <p:nvSpPr>
          <p:cNvPr id="18445" name="Line 13"/>
          <p:cNvSpPr>
            <a:spLocks noChangeShapeType="1"/>
          </p:cNvSpPr>
          <p:nvPr/>
        </p:nvSpPr>
        <p:spPr bwMode="auto">
          <a:xfrm>
            <a:off x="1331913" y="3932238"/>
            <a:ext cx="0" cy="217487"/>
          </a:xfrm>
          <a:prstGeom prst="line">
            <a:avLst/>
          </a:prstGeom>
          <a:noFill/>
          <a:ln w="12700">
            <a:solidFill>
              <a:schemeClr val="tx1"/>
            </a:solidFill>
            <a:round/>
            <a:headEnd/>
            <a:tailEnd type="triangle" w="med" len="med"/>
          </a:ln>
          <a:effectLst/>
        </p:spPr>
        <p:txBody>
          <a:bodyPr/>
          <a:lstStyle/>
          <a:p>
            <a:endParaRPr lang="tr-TR"/>
          </a:p>
        </p:txBody>
      </p:sp>
      <p:sp>
        <p:nvSpPr>
          <p:cNvPr id="18446" name="Text Box 14"/>
          <p:cNvSpPr txBox="1">
            <a:spLocks noChangeArrowheads="1"/>
          </p:cNvSpPr>
          <p:nvPr/>
        </p:nvSpPr>
        <p:spPr bwMode="auto">
          <a:xfrm>
            <a:off x="139700" y="4221163"/>
            <a:ext cx="2847975" cy="1862048"/>
          </a:xfrm>
          <a:prstGeom prst="rect">
            <a:avLst/>
          </a:prstGeom>
          <a:noFill/>
          <a:ln w="9525">
            <a:noFill/>
            <a:miter lim="800000"/>
            <a:headEnd/>
            <a:tailEnd/>
          </a:ln>
          <a:effectLst/>
        </p:spPr>
        <p:txBody>
          <a:bodyPr>
            <a:spAutoFit/>
          </a:bodyPr>
          <a:lstStyle/>
          <a:p>
            <a:pPr>
              <a:spcBef>
                <a:spcPct val="50000"/>
              </a:spcBef>
              <a:buFont typeface="Wingdings" pitchFamily="2" charset="2"/>
              <a:buChar char="Ø"/>
            </a:pPr>
            <a:r>
              <a:rPr lang="tr-TR" sz="1000" b="1" dirty="0">
                <a:solidFill>
                  <a:srgbClr val="FF0000"/>
                </a:solidFill>
              </a:rPr>
              <a:t>W</a:t>
            </a:r>
            <a:r>
              <a:rPr lang="tr-TR" sz="1000" b="1" dirty="0"/>
              <a:t>ilson Prensipleri Cemiyeti</a:t>
            </a:r>
          </a:p>
          <a:p>
            <a:pPr>
              <a:spcBef>
                <a:spcPct val="50000"/>
              </a:spcBef>
              <a:buFont typeface="Wingdings" pitchFamily="2" charset="2"/>
              <a:buChar char="Ø"/>
            </a:pPr>
            <a:r>
              <a:rPr lang="tr-TR" sz="1000" b="1" dirty="0">
                <a:solidFill>
                  <a:srgbClr val="FF0000"/>
                </a:solidFill>
              </a:rPr>
              <a:t>İ</a:t>
            </a:r>
            <a:r>
              <a:rPr lang="tr-TR" sz="1000" b="1" dirty="0"/>
              <a:t>ngiliz Muhipleri Cemiyeti</a:t>
            </a:r>
          </a:p>
          <a:p>
            <a:pPr>
              <a:spcBef>
                <a:spcPct val="50000"/>
              </a:spcBef>
              <a:buFont typeface="Wingdings" pitchFamily="2" charset="2"/>
              <a:buChar char="Ø"/>
            </a:pPr>
            <a:r>
              <a:rPr lang="tr-TR" sz="1000" b="1" dirty="0">
                <a:solidFill>
                  <a:srgbClr val="FF0000"/>
                </a:solidFill>
              </a:rPr>
              <a:t>S</a:t>
            </a:r>
            <a:r>
              <a:rPr lang="tr-TR" sz="1000" b="1" dirty="0"/>
              <a:t>ulh ve Selamet-i Osmaniye Cemiyeti</a:t>
            </a:r>
          </a:p>
          <a:p>
            <a:pPr>
              <a:spcBef>
                <a:spcPct val="50000"/>
              </a:spcBef>
              <a:buFont typeface="Wingdings" pitchFamily="2" charset="2"/>
              <a:buChar char="Ø"/>
            </a:pPr>
            <a:r>
              <a:rPr lang="tr-TR" sz="1000" b="1" dirty="0">
                <a:solidFill>
                  <a:srgbClr val="FF0000"/>
                </a:solidFill>
              </a:rPr>
              <a:t>K</a:t>
            </a:r>
            <a:r>
              <a:rPr lang="tr-TR" sz="1000" b="1" dirty="0"/>
              <a:t>ürt Teali Cemiyeti</a:t>
            </a:r>
          </a:p>
          <a:p>
            <a:pPr>
              <a:spcBef>
                <a:spcPct val="50000"/>
              </a:spcBef>
              <a:buFont typeface="Wingdings" pitchFamily="2" charset="2"/>
              <a:buChar char="Ø"/>
            </a:pPr>
            <a:r>
              <a:rPr lang="tr-TR" sz="1000" b="1" dirty="0">
                <a:solidFill>
                  <a:srgbClr val="FF0000"/>
                </a:solidFill>
              </a:rPr>
              <a:t>İ</a:t>
            </a:r>
            <a:r>
              <a:rPr lang="tr-TR" sz="1000" b="1" dirty="0"/>
              <a:t>slam Teali </a:t>
            </a:r>
            <a:r>
              <a:rPr lang="tr-TR" sz="1000" b="1" dirty="0" smtClean="0"/>
              <a:t>Cemiyeti</a:t>
            </a:r>
          </a:p>
          <a:p>
            <a:pPr>
              <a:spcBef>
                <a:spcPct val="50000"/>
              </a:spcBef>
              <a:buFont typeface="Wingdings" pitchFamily="2" charset="2"/>
              <a:buChar char="Ø"/>
            </a:pPr>
            <a:r>
              <a:rPr lang="tr-TR" sz="1000" b="1" dirty="0" smtClean="0">
                <a:solidFill>
                  <a:srgbClr val="FF0000"/>
                </a:solidFill>
              </a:rPr>
              <a:t>H</a:t>
            </a:r>
            <a:r>
              <a:rPr lang="tr-TR" sz="1000" b="1" dirty="0" smtClean="0"/>
              <a:t>ürriyet ve İtilaf Fırkası</a:t>
            </a:r>
            <a:endParaRPr lang="tr-TR" sz="1000" b="1" dirty="0"/>
          </a:p>
          <a:p>
            <a:pPr>
              <a:spcBef>
                <a:spcPct val="50000"/>
              </a:spcBef>
              <a:buFont typeface="Wingdings" pitchFamily="2" charset="2"/>
              <a:buChar char="Ø"/>
            </a:pPr>
            <a:endParaRPr lang="tr-TR" sz="1000" b="1" dirty="0"/>
          </a:p>
          <a:p>
            <a:pPr>
              <a:spcBef>
                <a:spcPct val="50000"/>
              </a:spcBef>
              <a:buFont typeface="Wingdings" pitchFamily="2" charset="2"/>
              <a:buChar char="Ø"/>
            </a:pPr>
            <a:endParaRPr lang="tr-TR" sz="1000" b="1" dirty="0"/>
          </a:p>
        </p:txBody>
      </p:sp>
      <p:sp>
        <p:nvSpPr>
          <p:cNvPr id="18447" name="Text Box 15"/>
          <p:cNvSpPr txBox="1">
            <a:spLocks noChangeArrowheads="1"/>
          </p:cNvSpPr>
          <p:nvPr/>
        </p:nvSpPr>
        <p:spPr bwMode="auto">
          <a:xfrm>
            <a:off x="2589213" y="4189413"/>
            <a:ext cx="2487612" cy="1616075"/>
          </a:xfrm>
          <a:prstGeom prst="rect">
            <a:avLst/>
          </a:prstGeom>
          <a:noFill/>
          <a:ln w="9525">
            <a:noFill/>
            <a:miter lim="800000"/>
            <a:headEnd/>
            <a:tailEnd/>
          </a:ln>
          <a:effectLst/>
        </p:spPr>
        <p:txBody>
          <a:bodyPr>
            <a:spAutoFit/>
          </a:bodyPr>
          <a:lstStyle/>
          <a:p>
            <a:pPr>
              <a:spcBef>
                <a:spcPct val="50000"/>
              </a:spcBef>
              <a:buFont typeface="Wingdings" pitchFamily="2" charset="2"/>
              <a:buChar char="Ø"/>
            </a:pPr>
            <a:r>
              <a:rPr lang="tr-TR" sz="1000" b="1">
                <a:solidFill>
                  <a:srgbClr val="FF0000"/>
                </a:solidFill>
              </a:rPr>
              <a:t>E</a:t>
            </a:r>
            <a:r>
              <a:rPr lang="tr-TR" sz="1000" b="1"/>
              <a:t>rmeni</a:t>
            </a:r>
            <a:r>
              <a:rPr lang="tr-TR" sz="1000" b="1">
                <a:solidFill>
                  <a:srgbClr val="FF0000"/>
                </a:solidFill>
              </a:rPr>
              <a:t> </a:t>
            </a:r>
            <a:r>
              <a:rPr lang="tr-TR" sz="1000" b="1"/>
              <a:t>Taşnak Hınçak Cemiyeti</a:t>
            </a:r>
          </a:p>
          <a:p>
            <a:pPr>
              <a:spcBef>
                <a:spcPct val="50000"/>
              </a:spcBef>
              <a:buFont typeface="Wingdings" pitchFamily="2" charset="2"/>
              <a:buChar char="Ø"/>
            </a:pPr>
            <a:r>
              <a:rPr lang="tr-TR" sz="1000" b="1">
                <a:solidFill>
                  <a:srgbClr val="FF0000"/>
                </a:solidFill>
              </a:rPr>
              <a:t>M</a:t>
            </a:r>
            <a:r>
              <a:rPr lang="tr-TR" sz="1000" b="1"/>
              <a:t>avri</a:t>
            </a:r>
            <a:r>
              <a:rPr lang="tr-TR" sz="1000" b="1">
                <a:solidFill>
                  <a:srgbClr val="FF0000"/>
                </a:solidFill>
              </a:rPr>
              <a:t> </a:t>
            </a:r>
            <a:r>
              <a:rPr lang="tr-TR" sz="1000" b="1"/>
              <a:t>Mira Cemiyeti</a:t>
            </a:r>
          </a:p>
          <a:p>
            <a:pPr>
              <a:spcBef>
                <a:spcPct val="50000"/>
              </a:spcBef>
              <a:buFont typeface="Wingdings" pitchFamily="2" charset="2"/>
              <a:buChar char="Ø"/>
            </a:pPr>
            <a:r>
              <a:rPr lang="tr-TR" sz="1000" b="1">
                <a:solidFill>
                  <a:srgbClr val="FF0000"/>
                </a:solidFill>
              </a:rPr>
              <a:t>E</a:t>
            </a:r>
            <a:r>
              <a:rPr lang="tr-TR" sz="1000" b="1"/>
              <a:t>rmeni</a:t>
            </a:r>
            <a:r>
              <a:rPr lang="tr-TR" sz="1000" b="1">
                <a:solidFill>
                  <a:srgbClr val="FF0000"/>
                </a:solidFill>
              </a:rPr>
              <a:t> </a:t>
            </a:r>
            <a:r>
              <a:rPr lang="tr-TR" sz="1000" b="1"/>
              <a:t>İntikam Alayı</a:t>
            </a:r>
          </a:p>
          <a:p>
            <a:pPr>
              <a:spcBef>
                <a:spcPct val="50000"/>
              </a:spcBef>
              <a:buFont typeface="Wingdings" pitchFamily="2" charset="2"/>
              <a:buChar char="Ø"/>
            </a:pPr>
            <a:r>
              <a:rPr lang="tr-TR" sz="1000" b="1">
                <a:solidFill>
                  <a:srgbClr val="FF0000"/>
                </a:solidFill>
              </a:rPr>
              <a:t>P</a:t>
            </a:r>
            <a:r>
              <a:rPr lang="tr-TR" sz="1000" b="1"/>
              <a:t>ontus</a:t>
            </a:r>
            <a:r>
              <a:rPr lang="tr-TR" sz="1000" b="1">
                <a:solidFill>
                  <a:srgbClr val="FF0000"/>
                </a:solidFill>
              </a:rPr>
              <a:t> </a:t>
            </a:r>
            <a:r>
              <a:rPr lang="tr-TR" sz="1000" b="1"/>
              <a:t>Rum Cemiyeti</a:t>
            </a:r>
          </a:p>
          <a:p>
            <a:pPr>
              <a:spcBef>
                <a:spcPct val="50000"/>
              </a:spcBef>
              <a:buFont typeface="Wingdings" pitchFamily="2" charset="2"/>
              <a:buChar char="Ø"/>
            </a:pPr>
            <a:r>
              <a:rPr lang="tr-TR" sz="1000" b="1">
                <a:solidFill>
                  <a:srgbClr val="FF0000"/>
                </a:solidFill>
              </a:rPr>
              <a:t>A</a:t>
            </a:r>
            <a:r>
              <a:rPr lang="tr-TR" sz="1000" b="1"/>
              <a:t>lyans</a:t>
            </a:r>
            <a:r>
              <a:rPr lang="tr-TR" sz="1000" b="1">
                <a:solidFill>
                  <a:srgbClr val="FF0000"/>
                </a:solidFill>
              </a:rPr>
              <a:t> </a:t>
            </a:r>
            <a:r>
              <a:rPr lang="tr-TR" sz="1000" b="1"/>
              <a:t>İsrailit Cemiyeti</a:t>
            </a:r>
          </a:p>
          <a:p>
            <a:pPr>
              <a:spcBef>
                <a:spcPct val="50000"/>
              </a:spcBef>
              <a:buFont typeface="Wingdings" pitchFamily="2" charset="2"/>
              <a:buChar char="Ø"/>
            </a:pPr>
            <a:endParaRPr lang="tr-TR" sz="1000" b="1"/>
          </a:p>
          <a:p>
            <a:pPr>
              <a:spcBef>
                <a:spcPct val="50000"/>
              </a:spcBef>
              <a:buFont typeface="Wingdings" pitchFamily="2" charset="2"/>
              <a:buChar char="Ø"/>
            </a:pPr>
            <a:endParaRPr lang="tr-TR" sz="1000" b="1"/>
          </a:p>
        </p:txBody>
      </p:sp>
      <p:sp>
        <p:nvSpPr>
          <p:cNvPr id="18448" name="Line 16"/>
          <p:cNvSpPr>
            <a:spLocks noChangeShapeType="1"/>
          </p:cNvSpPr>
          <p:nvPr/>
        </p:nvSpPr>
        <p:spPr bwMode="auto">
          <a:xfrm>
            <a:off x="3492500" y="3933825"/>
            <a:ext cx="0" cy="217488"/>
          </a:xfrm>
          <a:prstGeom prst="line">
            <a:avLst/>
          </a:prstGeom>
          <a:noFill/>
          <a:ln w="12700">
            <a:solidFill>
              <a:schemeClr val="tx1"/>
            </a:solidFill>
            <a:round/>
            <a:headEnd/>
            <a:tailEnd type="triangle" w="med" len="med"/>
          </a:ln>
          <a:effectLst/>
        </p:spPr>
        <p:txBody>
          <a:bodyPr/>
          <a:lstStyle/>
          <a:p>
            <a:endParaRPr lang="tr-TR"/>
          </a:p>
        </p:txBody>
      </p:sp>
      <p:sp>
        <p:nvSpPr>
          <p:cNvPr id="18449" name="Line 17"/>
          <p:cNvSpPr>
            <a:spLocks noChangeShapeType="1"/>
          </p:cNvSpPr>
          <p:nvPr/>
        </p:nvSpPr>
        <p:spPr bwMode="auto">
          <a:xfrm>
            <a:off x="6659563" y="2636838"/>
            <a:ext cx="0" cy="217487"/>
          </a:xfrm>
          <a:prstGeom prst="line">
            <a:avLst/>
          </a:prstGeom>
          <a:noFill/>
          <a:ln w="12700">
            <a:solidFill>
              <a:schemeClr val="tx1"/>
            </a:solidFill>
            <a:round/>
            <a:headEnd/>
            <a:tailEnd type="triangle" w="med" len="med"/>
          </a:ln>
          <a:effectLst/>
        </p:spPr>
        <p:txBody>
          <a:bodyPr/>
          <a:lstStyle/>
          <a:p>
            <a:endParaRPr lang="tr-TR"/>
          </a:p>
        </p:txBody>
      </p:sp>
      <p:sp>
        <p:nvSpPr>
          <p:cNvPr id="18450" name="Text Box 18"/>
          <p:cNvSpPr txBox="1">
            <a:spLocks noChangeArrowheads="1"/>
          </p:cNvSpPr>
          <p:nvPr/>
        </p:nvSpPr>
        <p:spPr bwMode="auto">
          <a:xfrm>
            <a:off x="5272088" y="3141663"/>
            <a:ext cx="3044825" cy="1311275"/>
          </a:xfrm>
          <a:prstGeom prst="rect">
            <a:avLst/>
          </a:prstGeom>
          <a:noFill/>
          <a:ln w="9525">
            <a:noFill/>
            <a:miter lim="800000"/>
            <a:headEnd/>
            <a:tailEnd/>
          </a:ln>
          <a:effectLst/>
        </p:spPr>
        <p:txBody>
          <a:bodyPr>
            <a:spAutoFit/>
          </a:bodyPr>
          <a:lstStyle/>
          <a:p>
            <a:pPr>
              <a:buFont typeface="Wingdings" pitchFamily="2" charset="2"/>
              <a:buChar char="Ø"/>
            </a:pPr>
            <a:r>
              <a:rPr lang="tr-TR" sz="1000" b="1" dirty="0"/>
              <a:t>Şark Vilayetleri Müdafaa_i Hukuk Cemiyeti</a:t>
            </a:r>
          </a:p>
          <a:p>
            <a:pPr>
              <a:buFont typeface="Wingdings" pitchFamily="2" charset="2"/>
              <a:buChar char="Ø"/>
            </a:pPr>
            <a:r>
              <a:rPr lang="tr-TR" sz="1000" b="1" dirty="0"/>
              <a:t>Trabzon Muhafaza-i Hukuk Cemiyeti</a:t>
            </a:r>
          </a:p>
          <a:p>
            <a:pPr>
              <a:buFont typeface="Wingdings" pitchFamily="2" charset="2"/>
              <a:buChar char="Ø"/>
            </a:pPr>
            <a:r>
              <a:rPr lang="tr-TR" sz="1000" b="1" dirty="0"/>
              <a:t>İzmir Müdafaa-i Hukuk Cemiyeti</a:t>
            </a:r>
          </a:p>
          <a:p>
            <a:pPr>
              <a:buFont typeface="Wingdings" pitchFamily="2" charset="2"/>
              <a:buChar char="Ø"/>
            </a:pPr>
            <a:r>
              <a:rPr lang="tr-TR" sz="1000" b="1" dirty="0"/>
              <a:t>İzmir </a:t>
            </a:r>
            <a:r>
              <a:rPr lang="tr-TR" sz="1000" b="1" dirty="0" err="1"/>
              <a:t>Redd</a:t>
            </a:r>
            <a:r>
              <a:rPr lang="tr-TR" sz="1000" b="1" dirty="0"/>
              <a:t>-i İlhak Cemiyeti</a:t>
            </a:r>
          </a:p>
          <a:p>
            <a:pPr>
              <a:buFont typeface="Wingdings" pitchFamily="2" charset="2"/>
              <a:buChar char="Ø"/>
            </a:pPr>
            <a:r>
              <a:rPr lang="tr-TR" sz="1000" b="1" dirty="0"/>
              <a:t>Kilikyalılar Cemiyeti</a:t>
            </a:r>
          </a:p>
          <a:p>
            <a:pPr>
              <a:buFont typeface="Wingdings" pitchFamily="2" charset="2"/>
              <a:buChar char="Ø"/>
            </a:pPr>
            <a:r>
              <a:rPr lang="tr-TR" sz="1000" b="1" dirty="0"/>
              <a:t>Trakya Paşaeli Müdafaa-i Hukuk Cemiyeti</a:t>
            </a:r>
          </a:p>
          <a:p>
            <a:pPr>
              <a:buFont typeface="Wingdings" pitchFamily="2" charset="2"/>
              <a:buChar char="Ø"/>
            </a:pPr>
            <a:r>
              <a:rPr lang="tr-TR" sz="1000" b="1" dirty="0"/>
              <a:t>Milli Kongre Cemiyeti</a:t>
            </a:r>
          </a:p>
          <a:p>
            <a:endParaRPr lang="tr-TR" sz="1000" b="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AutoShape 4"/>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ZARARLI CEMİYETLER</a:t>
            </a:r>
          </a:p>
        </p:txBody>
      </p:sp>
      <p:pic>
        <p:nvPicPr>
          <p:cNvPr id="2053" name="Picture 5" descr="Woodrow_Wilson"/>
          <p:cNvPicPr>
            <a:picLocks noChangeAspect="1" noChangeArrowheads="1"/>
          </p:cNvPicPr>
          <p:nvPr/>
        </p:nvPicPr>
        <p:blipFill>
          <a:blip r:embed="rId2" cstate="print"/>
          <a:srcRect/>
          <a:stretch>
            <a:fillRect/>
          </a:stretch>
        </p:blipFill>
        <p:spPr bwMode="auto">
          <a:xfrm>
            <a:off x="611188" y="1989138"/>
            <a:ext cx="4537075" cy="3024187"/>
          </a:xfrm>
          <a:prstGeom prst="rect">
            <a:avLst/>
          </a:prstGeom>
          <a:noFill/>
        </p:spPr>
      </p:pic>
      <p:sp>
        <p:nvSpPr>
          <p:cNvPr id="2054" name="Line 6"/>
          <p:cNvSpPr>
            <a:spLocks noChangeShapeType="1"/>
          </p:cNvSpPr>
          <p:nvPr/>
        </p:nvSpPr>
        <p:spPr bwMode="auto">
          <a:xfrm>
            <a:off x="468313" y="1773238"/>
            <a:ext cx="215900" cy="287337"/>
          </a:xfrm>
          <a:prstGeom prst="line">
            <a:avLst/>
          </a:prstGeom>
          <a:noFill/>
          <a:ln w="38100">
            <a:solidFill>
              <a:srgbClr val="FF6600"/>
            </a:solidFill>
            <a:round/>
            <a:headEnd/>
            <a:tailEnd type="triangle" w="med" len="med"/>
          </a:ln>
          <a:effectLst/>
        </p:spPr>
        <p:txBody>
          <a:bodyPr/>
          <a:lstStyle/>
          <a:p>
            <a:endParaRPr lang="tr-TR"/>
          </a:p>
        </p:txBody>
      </p:sp>
      <p:sp>
        <p:nvSpPr>
          <p:cNvPr id="2056" name="Text Box 8"/>
          <p:cNvSpPr txBox="1">
            <a:spLocks noChangeArrowheads="1"/>
          </p:cNvSpPr>
          <p:nvPr/>
        </p:nvSpPr>
        <p:spPr bwMode="auto">
          <a:xfrm>
            <a:off x="5292725" y="1916113"/>
            <a:ext cx="3851275" cy="2859087"/>
          </a:xfrm>
          <a:prstGeom prst="rect">
            <a:avLst/>
          </a:prstGeom>
          <a:noFill/>
          <a:ln w="9525">
            <a:noFill/>
            <a:miter lim="800000"/>
            <a:headEnd/>
            <a:tailEnd/>
          </a:ln>
          <a:effectLst/>
        </p:spPr>
        <p:txBody>
          <a:bodyPr>
            <a:spAutoFit/>
          </a:bodyPr>
          <a:lstStyle/>
          <a:p>
            <a:pPr>
              <a:spcBef>
                <a:spcPct val="50000"/>
              </a:spcBef>
            </a:pPr>
            <a:r>
              <a:rPr lang="tr-TR" sz="1600" b="1"/>
              <a:t>1. WİLSON PRENSİPLERİ CEMİYETİ:</a:t>
            </a:r>
          </a:p>
          <a:p>
            <a:endParaRPr lang="tr-TR" sz="1200" b="1"/>
          </a:p>
          <a:p>
            <a:endParaRPr lang="tr-TR" sz="1400" b="1"/>
          </a:p>
          <a:p>
            <a:r>
              <a:rPr lang="tr-TR" sz="1400" b="1"/>
              <a:t>Adından da anlaşılacağı gibi </a:t>
            </a:r>
            <a:r>
              <a:rPr lang="tr-TR" sz="1400" b="1">
                <a:hlinkClick r:id="rId3" tooltip="Wilson Prensipleri"/>
              </a:rPr>
              <a:t>Wilson Prensiplerini</a:t>
            </a:r>
            <a:r>
              <a:rPr lang="tr-TR" sz="1400" b="1"/>
              <a:t> esas almış ve Amerikan Mandasının kurulması ile </a:t>
            </a:r>
            <a:r>
              <a:rPr lang="tr-TR" sz="1400" b="1">
                <a:hlinkClick r:id="rId4" tooltip="Osmanlı Devleti"/>
              </a:rPr>
              <a:t>Osmanlı Devleti</a:t>
            </a:r>
            <a:r>
              <a:rPr lang="tr-TR" sz="1400" b="1"/>
              <a:t>’nin </a:t>
            </a:r>
            <a:r>
              <a:rPr lang="tr-TR" sz="1400" b="1">
                <a:hlinkClick r:id="rId5" tooltip="Milletler Cemiyeti"/>
              </a:rPr>
              <a:t>Milletler Cemiyeti</a:t>
            </a:r>
            <a:r>
              <a:rPr lang="tr-TR" sz="1400" b="1"/>
              <a:t> içinde diğer devletler ile eşit hukuka sahip olabileceğini savunmuş ve bunun için çalışmıştır. </a:t>
            </a:r>
          </a:p>
          <a:p>
            <a:endParaRPr lang="tr-TR" sz="1400" b="1"/>
          </a:p>
          <a:p>
            <a:r>
              <a:rPr lang="tr-TR" sz="1400" b="1"/>
              <a:t>Bu cemiyetin üyeleri arasında Halide Edip Adıvar, Celalettin Muhtar, Refik Halid gibi kişiler vardır.</a:t>
            </a:r>
          </a:p>
        </p:txBody>
      </p:sp>
      <p:sp>
        <p:nvSpPr>
          <p:cNvPr id="2059" name="AutoShape 11"/>
          <p:cNvSpPr>
            <a:spLocks noChangeArrowheads="1"/>
          </p:cNvSpPr>
          <p:nvPr/>
        </p:nvSpPr>
        <p:spPr bwMode="auto">
          <a:xfrm>
            <a:off x="1404938" y="1108075"/>
            <a:ext cx="576262" cy="217488"/>
          </a:xfrm>
          <a:prstGeom prst="rightArrow">
            <a:avLst>
              <a:gd name="adj1" fmla="val 50000"/>
              <a:gd name="adj2" fmla="val 66241"/>
            </a:avLst>
          </a:prstGeom>
          <a:solidFill>
            <a:srgbClr val="CC0000"/>
          </a:solidFill>
          <a:ln w="9525">
            <a:solidFill>
              <a:schemeClr val="tx1"/>
            </a:solidFill>
            <a:miter lim="800000"/>
            <a:headEnd/>
            <a:tailEnd/>
          </a:ln>
          <a:effectLst/>
        </p:spPr>
        <p:txBody>
          <a:bodyPr wrap="none" anchor="ctr"/>
          <a:lstStyle/>
          <a:p>
            <a:endParaRPr lang="tr-TR"/>
          </a:p>
        </p:txBody>
      </p:sp>
      <p:sp>
        <p:nvSpPr>
          <p:cNvPr id="2060" name="Text Box 12"/>
          <p:cNvSpPr txBox="1">
            <a:spLocks noChangeArrowheads="1"/>
          </p:cNvSpPr>
          <p:nvPr/>
        </p:nvSpPr>
        <p:spPr bwMode="auto">
          <a:xfrm>
            <a:off x="2197100" y="1036638"/>
            <a:ext cx="6119813" cy="304800"/>
          </a:xfrm>
          <a:prstGeom prst="rect">
            <a:avLst/>
          </a:prstGeom>
          <a:noFill/>
          <a:ln w="9525">
            <a:noFill/>
            <a:miter lim="800000"/>
            <a:headEnd/>
            <a:tailEnd/>
          </a:ln>
          <a:effectLst/>
        </p:spPr>
        <p:txBody>
          <a:bodyPr>
            <a:spAutoFit/>
          </a:bodyPr>
          <a:lstStyle/>
          <a:p>
            <a:pPr>
              <a:spcBef>
                <a:spcPct val="50000"/>
              </a:spcBef>
            </a:pPr>
            <a:r>
              <a:rPr lang="tr-TR" sz="1400" b="1" dirty="0">
                <a:solidFill>
                  <a:srgbClr val="CC0000"/>
                </a:solidFill>
              </a:rPr>
              <a:t>A. </a:t>
            </a:r>
            <a:r>
              <a:rPr lang="tr-TR" sz="1400" b="1" dirty="0" smtClean="0">
                <a:solidFill>
                  <a:srgbClr val="CC0000"/>
                </a:solidFill>
              </a:rPr>
              <a:t>MİLLİ VARLIĞA DÜŞMAN CEMİYETLER</a:t>
            </a:r>
            <a:endParaRPr lang="tr-TR" sz="1400" b="1" dirty="0">
              <a:solidFill>
                <a:srgbClr val="CC00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Text Box 5"/>
          <p:cNvSpPr txBox="1">
            <a:spLocks noChangeArrowheads="1"/>
          </p:cNvSpPr>
          <p:nvPr/>
        </p:nvSpPr>
        <p:spPr bwMode="auto">
          <a:xfrm>
            <a:off x="5292725" y="1916113"/>
            <a:ext cx="3635375" cy="2433637"/>
          </a:xfrm>
          <a:prstGeom prst="rect">
            <a:avLst/>
          </a:prstGeom>
          <a:noFill/>
          <a:ln w="9525">
            <a:noFill/>
            <a:miter lim="800000"/>
            <a:headEnd/>
            <a:tailEnd/>
          </a:ln>
          <a:effectLst/>
        </p:spPr>
        <p:txBody>
          <a:bodyPr>
            <a:spAutoFit/>
          </a:bodyPr>
          <a:lstStyle/>
          <a:p>
            <a:pPr>
              <a:spcBef>
                <a:spcPct val="50000"/>
              </a:spcBef>
            </a:pPr>
            <a:r>
              <a:rPr lang="tr-TR" sz="1600" b="1"/>
              <a:t>2. İNGİLİZ MUHİPLERİ CEMİYETİ:</a:t>
            </a:r>
          </a:p>
          <a:p>
            <a:endParaRPr lang="tr-TR" sz="1200" b="1"/>
          </a:p>
          <a:p>
            <a:endParaRPr lang="tr-TR" sz="1400" b="1"/>
          </a:p>
          <a:p>
            <a:r>
              <a:rPr lang="tr-TR" sz="1400" b="1"/>
              <a:t>Hararetli bir şekilde İngiliz Mandasını savunan </a:t>
            </a:r>
            <a:r>
              <a:rPr lang="tr-TR" sz="1400" b="1">
                <a:hlinkClick r:id="rId2" tooltip="Türk"/>
              </a:rPr>
              <a:t>Türk</a:t>
            </a:r>
            <a:r>
              <a:rPr lang="tr-TR" sz="1400" b="1"/>
              <a:t> milli varlığına düşman örgüt. Bu çerçevede kendi görüşleri ile bağdaşmayan Milli Hareketi felce uğratmak için faaliyetlerde bulunmuş, işgalcilere tam bir sadakat göstererek </a:t>
            </a:r>
            <a:r>
              <a:rPr lang="tr-TR" sz="1400" b="1">
                <a:hlinkClick r:id="rId3" tooltip="Hürriyet ve İtilaf Fırkası"/>
              </a:rPr>
              <a:t>Hürriyet ve İtilaf Fırkası</a:t>
            </a:r>
            <a:r>
              <a:rPr lang="tr-TR" sz="1400" b="1"/>
              <a:t> ile işbirliği yapmıştır.</a:t>
            </a:r>
            <a:r>
              <a:rPr lang="tr-TR" sz="1400"/>
              <a:t> </a:t>
            </a:r>
          </a:p>
        </p:txBody>
      </p:sp>
      <p:pic>
        <p:nvPicPr>
          <p:cNvPr id="3078" name="Picture 6" descr="damat"/>
          <p:cNvPicPr>
            <a:picLocks noChangeAspect="1" noChangeArrowheads="1"/>
          </p:cNvPicPr>
          <p:nvPr/>
        </p:nvPicPr>
        <p:blipFill>
          <a:blip r:embed="rId4" cstate="print"/>
          <a:srcRect/>
          <a:stretch>
            <a:fillRect/>
          </a:stretch>
        </p:blipFill>
        <p:spPr bwMode="auto">
          <a:xfrm>
            <a:off x="755650" y="1628775"/>
            <a:ext cx="2879725" cy="4319588"/>
          </a:xfrm>
          <a:prstGeom prst="rect">
            <a:avLst/>
          </a:prstGeom>
          <a:noFill/>
        </p:spPr>
      </p:pic>
      <p:sp>
        <p:nvSpPr>
          <p:cNvPr id="3079" name="Text Box 7"/>
          <p:cNvSpPr txBox="1">
            <a:spLocks noChangeArrowheads="1"/>
          </p:cNvSpPr>
          <p:nvPr/>
        </p:nvSpPr>
        <p:spPr bwMode="auto">
          <a:xfrm>
            <a:off x="3779838" y="5203825"/>
            <a:ext cx="3168650" cy="457200"/>
          </a:xfrm>
          <a:prstGeom prst="rect">
            <a:avLst/>
          </a:prstGeom>
          <a:noFill/>
          <a:ln w="9525">
            <a:noFill/>
            <a:miter lim="800000"/>
            <a:headEnd/>
            <a:tailEnd/>
          </a:ln>
          <a:effectLst/>
        </p:spPr>
        <p:txBody>
          <a:bodyPr>
            <a:spAutoFit/>
          </a:bodyPr>
          <a:lstStyle/>
          <a:p>
            <a:pPr>
              <a:spcBef>
                <a:spcPct val="50000"/>
              </a:spcBef>
            </a:pPr>
            <a:r>
              <a:rPr lang="tr-TR" sz="1200"/>
              <a:t>Damat Ferit Paşa İngiliz Muhipleri Cemiyeti’nin en önde gelen üyelerindendi.</a:t>
            </a:r>
          </a:p>
        </p:txBody>
      </p:sp>
      <p:sp>
        <p:nvSpPr>
          <p:cNvPr id="3080" name="AutoShape 8"/>
          <p:cNvSpPr>
            <a:spLocks noChangeArrowheads="1"/>
          </p:cNvSpPr>
          <p:nvPr/>
        </p:nvSpPr>
        <p:spPr bwMode="auto">
          <a:xfrm>
            <a:off x="1404938" y="1108075"/>
            <a:ext cx="576262" cy="217488"/>
          </a:xfrm>
          <a:prstGeom prst="rightArrow">
            <a:avLst>
              <a:gd name="adj1" fmla="val 50000"/>
              <a:gd name="adj2" fmla="val 66241"/>
            </a:avLst>
          </a:prstGeom>
          <a:solidFill>
            <a:srgbClr val="CC0000"/>
          </a:solidFill>
          <a:ln w="9525">
            <a:solidFill>
              <a:schemeClr val="tx1"/>
            </a:solidFill>
            <a:miter lim="800000"/>
            <a:headEnd/>
            <a:tailEnd/>
          </a:ln>
          <a:effectLst/>
        </p:spPr>
        <p:txBody>
          <a:bodyPr wrap="none" anchor="ctr"/>
          <a:lstStyle/>
          <a:p>
            <a:endParaRPr lang="tr-TR"/>
          </a:p>
        </p:txBody>
      </p:sp>
      <p:sp>
        <p:nvSpPr>
          <p:cNvPr id="3081" name="Text Box 9"/>
          <p:cNvSpPr txBox="1">
            <a:spLocks noChangeArrowheads="1"/>
          </p:cNvSpPr>
          <p:nvPr/>
        </p:nvSpPr>
        <p:spPr bwMode="auto">
          <a:xfrm>
            <a:off x="2197100" y="1036638"/>
            <a:ext cx="6119813" cy="304800"/>
          </a:xfrm>
          <a:prstGeom prst="rect">
            <a:avLst/>
          </a:prstGeom>
          <a:noFill/>
          <a:ln w="9525">
            <a:noFill/>
            <a:miter lim="800000"/>
            <a:headEnd/>
            <a:tailEnd/>
          </a:ln>
          <a:effectLst/>
        </p:spPr>
        <p:txBody>
          <a:bodyPr>
            <a:spAutoFit/>
          </a:bodyPr>
          <a:lstStyle/>
          <a:p>
            <a:pPr>
              <a:spcBef>
                <a:spcPct val="50000"/>
              </a:spcBef>
            </a:pPr>
            <a:r>
              <a:rPr lang="tr-TR" sz="1400" b="1" dirty="0">
                <a:solidFill>
                  <a:srgbClr val="CC0000"/>
                </a:solidFill>
              </a:rPr>
              <a:t>A. </a:t>
            </a:r>
            <a:r>
              <a:rPr lang="tr-TR" sz="1400" b="1" dirty="0" smtClean="0">
                <a:solidFill>
                  <a:srgbClr val="CC0000"/>
                </a:solidFill>
              </a:rPr>
              <a:t>MİLLİ VARLIĞA DÜŞMAN CEMİYETLER</a:t>
            </a:r>
            <a:endParaRPr lang="tr-TR" sz="1400" b="1" dirty="0">
              <a:solidFill>
                <a:srgbClr val="CC0000"/>
              </a:solidFill>
            </a:endParaRPr>
          </a:p>
        </p:txBody>
      </p:sp>
      <p:sp>
        <p:nvSpPr>
          <p:cNvPr id="3082" name="AutoShape 10"/>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ZARARLI CEMİYETLER</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 Box 3"/>
          <p:cNvSpPr txBox="1">
            <a:spLocks noChangeArrowheads="1"/>
          </p:cNvSpPr>
          <p:nvPr/>
        </p:nvSpPr>
        <p:spPr bwMode="auto">
          <a:xfrm>
            <a:off x="2484438" y="1916113"/>
            <a:ext cx="4932362" cy="2008187"/>
          </a:xfrm>
          <a:prstGeom prst="rect">
            <a:avLst/>
          </a:prstGeom>
          <a:noFill/>
          <a:ln w="9525">
            <a:noFill/>
            <a:miter lim="800000"/>
            <a:headEnd/>
            <a:tailEnd/>
          </a:ln>
          <a:effectLst/>
        </p:spPr>
        <p:txBody>
          <a:bodyPr>
            <a:spAutoFit/>
          </a:bodyPr>
          <a:lstStyle/>
          <a:p>
            <a:pPr>
              <a:spcBef>
                <a:spcPct val="50000"/>
              </a:spcBef>
            </a:pPr>
            <a:r>
              <a:rPr lang="tr-TR" sz="1600" b="1"/>
              <a:t>3. SULH VE SELAMETİ OSMANİYE FIRKASI:</a:t>
            </a:r>
          </a:p>
          <a:p>
            <a:endParaRPr lang="tr-TR" sz="1200" b="1"/>
          </a:p>
          <a:p>
            <a:endParaRPr lang="tr-TR" sz="1400" b="1"/>
          </a:p>
          <a:p>
            <a:r>
              <a:rPr lang="tr-TR" sz="1400" b="1"/>
              <a:t>Damat Ferid Hükümetini desteklemiş, vatanın kurtuluşunu padişah ve halifenin buyruklarına bağlı kalarak sağlama düşüncesindedir. 14 Ocak 1919’da Fırka, Sulh ve Selamet Cemiyeti ile Selamet-i Osmaniye Fırkası'nın birleşmeleriyle oluşmuştur. </a:t>
            </a:r>
            <a:br>
              <a:rPr lang="tr-TR" sz="1400" b="1"/>
            </a:br>
            <a:endParaRPr lang="tr-TR" sz="1400" b="1"/>
          </a:p>
        </p:txBody>
      </p:sp>
      <p:sp>
        <p:nvSpPr>
          <p:cNvPr id="4102" name="AutoShape 6"/>
          <p:cNvSpPr>
            <a:spLocks noChangeArrowheads="1"/>
          </p:cNvSpPr>
          <p:nvPr/>
        </p:nvSpPr>
        <p:spPr bwMode="auto">
          <a:xfrm>
            <a:off x="1404938" y="1108075"/>
            <a:ext cx="576262" cy="217488"/>
          </a:xfrm>
          <a:prstGeom prst="rightArrow">
            <a:avLst>
              <a:gd name="adj1" fmla="val 50000"/>
              <a:gd name="adj2" fmla="val 66241"/>
            </a:avLst>
          </a:prstGeom>
          <a:solidFill>
            <a:srgbClr val="CC0000"/>
          </a:solidFill>
          <a:ln w="9525">
            <a:solidFill>
              <a:schemeClr val="tx1"/>
            </a:solidFill>
            <a:miter lim="800000"/>
            <a:headEnd/>
            <a:tailEnd/>
          </a:ln>
          <a:effectLst/>
        </p:spPr>
        <p:txBody>
          <a:bodyPr wrap="none" anchor="ctr"/>
          <a:lstStyle/>
          <a:p>
            <a:endParaRPr lang="tr-TR"/>
          </a:p>
        </p:txBody>
      </p:sp>
      <p:sp>
        <p:nvSpPr>
          <p:cNvPr id="4103" name="Text Box 7"/>
          <p:cNvSpPr txBox="1">
            <a:spLocks noChangeArrowheads="1"/>
          </p:cNvSpPr>
          <p:nvPr/>
        </p:nvSpPr>
        <p:spPr bwMode="auto">
          <a:xfrm>
            <a:off x="2197100" y="1036638"/>
            <a:ext cx="6119813" cy="304800"/>
          </a:xfrm>
          <a:prstGeom prst="rect">
            <a:avLst/>
          </a:prstGeom>
          <a:noFill/>
          <a:ln w="9525">
            <a:noFill/>
            <a:miter lim="800000"/>
            <a:headEnd/>
            <a:tailEnd/>
          </a:ln>
          <a:effectLst/>
        </p:spPr>
        <p:txBody>
          <a:bodyPr>
            <a:spAutoFit/>
          </a:bodyPr>
          <a:lstStyle/>
          <a:p>
            <a:pPr>
              <a:spcBef>
                <a:spcPct val="50000"/>
              </a:spcBef>
            </a:pPr>
            <a:r>
              <a:rPr lang="tr-TR" sz="1400" b="1" dirty="0">
                <a:solidFill>
                  <a:srgbClr val="CC0000"/>
                </a:solidFill>
              </a:rPr>
              <a:t>A. </a:t>
            </a:r>
            <a:r>
              <a:rPr lang="tr-TR" sz="1400" b="1" dirty="0" smtClean="0">
                <a:solidFill>
                  <a:srgbClr val="CC0000"/>
                </a:solidFill>
              </a:rPr>
              <a:t>MİLLİ VARLIĞA DÜŞMAN CEMİYETLER</a:t>
            </a:r>
            <a:endParaRPr lang="tr-TR" sz="1400" b="1" dirty="0">
              <a:solidFill>
                <a:srgbClr val="CC0000"/>
              </a:solidFill>
            </a:endParaRPr>
          </a:p>
        </p:txBody>
      </p:sp>
      <p:sp>
        <p:nvSpPr>
          <p:cNvPr id="4104" name="AutoShape 8"/>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ZARARLI CEMİYETLER</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755576" y="548680"/>
            <a:ext cx="3960440" cy="11521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ABD’NİN SAVAŞA GİRİŞİ VE </a:t>
            </a:r>
            <a:r>
              <a:rPr lang="tr-TR" dirty="0" smtClean="0">
                <a:solidFill>
                  <a:schemeClr val="tx1"/>
                </a:solidFill>
              </a:rPr>
              <a:t>SÖMÜRGECİLİĞE DİPLOMATİK ENGEL</a:t>
            </a:r>
            <a:endParaRPr lang="tr-TR" dirty="0">
              <a:solidFill>
                <a:schemeClr val="tx1"/>
              </a:solidFill>
            </a:endParaRPr>
          </a:p>
        </p:txBody>
      </p:sp>
      <p:sp>
        <p:nvSpPr>
          <p:cNvPr id="3" name="2 Yuvarlatılmış Dikdörtgen"/>
          <p:cNvSpPr/>
          <p:nvPr/>
        </p:nvSpPr>
        <p:spPr>
          <a:xfrm>
            <a:off x="5148064" y="548680"/>
            <a:ext cx="3672408" cy="11521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WİLSON İLKELERİ</a:t>
            </a:r>
          </a:p>
          <a:p>
            <a:pPr algn="ctr"/>
            <a:r>
              <a:rPr lang="tr-TR" dirty="0" smtClean="0">
                <a:solidFill>
                  <a:schemeClr val="accent2">
                    <a:lumMod val="50000"/>
                  </a:schemeClr>
                </a:solidFill>
              </a:rPr>
              <a:t>“KAZANANLAR KAYBEDENLERDEN TOPRAK ALMAYACAK”</a:t>
            </a:r>
            <a:endParaRPr lang="tr-TR" dirty="0">
              <a:solidFill>
                <a:schemeClr val="accent2">
                  <a:lumMod val="50000"/>
                </a:schemeClr>
              </a:solidFill>
            </a:endParaRPr>
          </a:p>
        </p:txBody>
      </p:sp>
      <p:sp>
        <p:nvSpPr>
          <p:cNvPr id="4" name="3 Sağ Ok"/>
          <p:cNvSpPr/>
          <p:nvPr/>
        </p:nvSpPr>
        <p:spPr>
          <a:xfrm>
            <a:off x="4788024" y="908720"/>
            <a:ext cx="432048" cy="484632"/>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Yuvarlatılmış Dikdörtgen"/>
          <p:cNvSpPr/>
          <p:nvPr/>
        </p:nvSpPr>
        <p:spPr>
          <a:xfrm>
            <a:off x="827584" y="1988840"/>
            <a:ext cx="8064896" cy="10801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ABD, Savaşın İtilaf devletleri  tarafından kazanılmasında büyük rol oynamışlardı ve ABD Başkanı Wilson’un ilkelerini onaylamak zorunda kaldılar.Ancak </a:t>
            </a:r>
            <a:r>
              <a:rPr lang="tr-TR" dirty="0" smtClean="0">
                <a:solidFill>
                  <a:schemeClr val="tx1">
                    <a:lumMod val="85000"/>
                    <a:lumOff val="15000"/>
                  </a:schemeClr>
                </a:solidFill>
              </a:rPr>
              <a:t>sömürgeci hedeflerine ulaşabilmek için ABD’yi karşılarına almadan bir çözüm bulmak zorundaydılar</a:t>
            </a:r>
            <a:r>
              <a:rPr lang="tr-TR" dirty="0" smtClean="0"/>
              <a:t>.</a:t>
            </a:r>
            <a:endParaRPr lang="tr-TR" dirty="0"/>
          </a:p>
        </p:txBody>
      </p:sp>
      <p:sp>
        <p:nvSpPr>
          <p:cNvPr id="6" name="5 Aşağı Ok"/>
          <p:cNvSpPr/>
          <p:nvPr/>
        </p:nvSpPr>
        <p:spPr>
          <a:xfrm>
            <a:off x="4644008" y="3284984"/>
            <a:ext cx="484632" cy="576064"/>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Yuvarlatılmış Dikdörtgen"/>
          <p:cNvSpPr/>
          <p:nvPr/>
        </p:nvSpPr>
        <p:spPr>
          <a:xfrm>
            <a:off x="3347864" y="3861048"/>
            <a:ext cx="2952328" cy="10801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accent2">
                    <a:lumMod val="50000"/>
                  </a:schemeClr>
                </a:solidFill>
              </a:rPr>
              <a:t>MANDATER SİSTEM</a:t>
            </a:r>
          </a:p>
          <a:p>
            <a:pPr algn="ctr"/>
            <a:r>
              <a:rPr lang="tr-TR" b="1" dirty="0" smtClean="0">
                <a:solidFill>
                  <a:schemeClr val="accent2">
                    <a:lumMod val="50000"/>
                  </a:schemeClr>
                </a:solidFill>
              </a:rPr>
              <a:t>“MANDACILIK</a:t>
            </a:r>
            <a:r>
              <a:rPr lang="tr-TR" dirty="0" smtClean="0"/>
              <a:t>”</a:t>
            </a:r>
            <a:endParaRPr lang="tr-TR" dirty="0"/>
          </a:p>
        </p:txBody>
      </p:sp>
      <p:sp>
        <p:nvSpPr>
          <p:cNvPr id="8" name="7 Metin kutusu"/>
          <p:cNvSpPr txBox="1"/>
          <p:nvPr/>
        </p:nvSpPr>
        <p:spPr>
          <a:xfrm>
            <a:off x="1403648" y="5229200"/>
            <a:ext cx="7343677" cy="923330"/>
          </a:xfrm>
          <a:prstGeom prst="rect">
            <a:avLst/>
          </a:prstGeom>
          <a:noFill/>
        </p:spPr>
        <p:txBody>
          <a:bodyPr wrap="none" rtlCol="0">
            <a:spAutoFit/>
          </a:bodyPr>
          <a:lstStyle/>
          <a:p>
            <a:r>
              <a:rPr lang="tr-TR" dirty="0" smtClean="0"/>
              <a:t>Güçlü devletlerin,yeterince güçlenene kadar zayıf devletleri</a:t>
            </a:r>
          </a:p>
          <a:p>
            <a:r>
              <a:rPr lang="tr-TR" dirty="0" smtClean="0"/>
              <a:t>Koruma altına aldığı rejime denir. I.Dünya Savaşı sonrasında</a:t>
            </a:r>
          </a:p>
          <a:p>
            <a:r>
              <a:rPr lang="tr-TR" dirty="0" smtClean="0"/>
              <a:t>Yaygın olarak kullanılan bu sistem farklı bir sömürü yöntemidir.</a:t>
            </a:r>
            <a:endParaRPr lang="tr-TR"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Box 3"/>
          <p:cNvSpPr txBox="1">
            <a:spLocks noChangeArrowheads="1"/>
          </p:cNvSpPr>
          <p:nvPr/>
        </p:nvSpPr>
        <p:spPr bwMode="auto">
          <a:xfrm>
            <a:off x="4500563" y="1844675"/>
            <a:ext cx="3960812" cy="1582738"/>
          </a:xfrm>
          <a:prstGeom prst="rect">
            <a:avLst/>
          </a:prstGeom>
          <a:noFill/>
          <a:ln w="9525">
            <a:noFill/>
            <a:miter lim="800000"/>
            <a:headEnd/>
            <a:tailEnd/>
          </a:ln>
          <a:effectLst/>
        </p:spPr>
        <p:txBody>
          <a:bodyPr>
            <a:spAutoFit/>
          </a:bodyPr>
          <a:lstStyle/>
          <a:p>
            <a:pPr>
              <a:spcBef>
                <a:spcPct val="50000"/>
              </a:spcBef>
            </a:pPr>
            <a:r>
              <a:rPr lang="tr-TR" sz="1600" b="1"/>
              <a:t>4. KÜRT TEALİ CEMİYETİ:</a:t>
            </a:r>
          </a:p>
          <a:p>
            <a:endParaRPr lang="tr-TR" sz="1200" b="1"/>
          </a:p>
          <a:p>
            <a:endParaRPr lang="tr-TR" sz="1400" b="1"/>
          </a:p>
          <a:p>
            <a:r>
              <a:rPr lang="tr-TR" sz="1400" b="1"/>
              <a:t>Merkezi İstanbul'da olan cemiyet işgalci kuvvetlerden yardım alıyordu. Amacı; Yabancı devletlerin koruyuculuğu altında Kürt devleti kurmaktı.</a:t>
            </a:r>
            <a:r>
              <a:rPr lang="tr-TR" sz="1400"/>
              <a:t> </a:t>
            </a:r>
          </a:p>
        </p:txBody>
      </p:sp>
      <p:pic>
        <p:nvPicPr>
          <p:cNvPr id="5125" name="Picture 5" descr="kürtteali"/>
          <p:cNvPicPr>
            <a:picLocks noChangeAspect="1" noChangeArrowheads="1"/>
          </p:cNvPicPr>
          <p:nvPr/>
        </p:nvPicPr>
        <p:blipFill>
          <a:blip r:embed="rId2" cstate="print"/>
          <a:srcRect/>
          <a:stretch>
            <a:fillRect/>
          </a:stretch>
        </p:blipFill>
        <p:spPr bwMode="auto">
          <a:xfrm>
            <a:off x="827088" y="1557338"/>
            <a:ext cx="3313112" cy="3960812"/>
          </a:xfrm>
          <a:prstGeom prst="rect">
            <a:avLst/>
          </a:prstGeom>
          <a:noFill/>
        </p:spPr>
      </p:pic>
      <p:sp>
        <p:nvSpPr>
          <p:cNvPr id="5126" name="AutoShape 6"/>
          <p:cNvSpPr>
            <a:spLocks noChangeArrowheads="1"/>
          </p:cNvSpPr>
          <p:nvPr/>
        </p:nvSpPr>
        <p:spPr bwMode="auto">
          <a:xfrm>
            <a:off x="1404938" y="1108075"/>
            <a:ext cx="576262" cy="217488"/>
          </a:xfrm>
          <a:prstGeom prst="rightArrow">
            <a:avLst>
              <a:gd name="adj1" fmla="val 50000"/>
              <a:gd name="adj2" fmla="val 66241"/>
            </a:avLst>
          </a:prstGeom>
          <a:solidFill>
            <a:srgbClr val="CC0000"/>
          </a:solidFill>
          <a:ln w="9525">
            <a:solidFill>
              <a:schemeClr val="tx1"/>
            </a:solidFill>
            <a:miter lim="800000"/>
            <a:headEnd/>
            <a:tailEnd/>
          </a:ln>
          <a:effectLst/>
        </p:spPr>
        <p:txBody>
          <a:bodyPr wrap="none" anchor="ctr"/>
          <a:lstStyle/>
          <a:p>
            <a:endParaRPr lang="tr-TR"/>
          </a:p>
        </p:txBody>
      </p:sp>
      <p:sp>
        <p:nvSpPr>
          <p:cNvPr id="5127" name="Text Box 7"/>
          <p:cNvSpPr txBox="1">
            <a:spLocks noChangeArrowheads="1"/>
          </p:cNvSpPr>
          <p:nvPr/>
        </p:nvSpPr>
        <p:spPr bwMode="auto">
          <a:xfrm>
            <a:off x="2197100" y="1036638"/>
            <a:ext cx="6119813" cy="304800"/>
          </a:xfrm>
          <a:prstGeom prst="rect">
            <a:avLst/>
          </a:prstGeom>
          <a:noFill/>
          <a:ln w="9525">
            <a:noFill/>
            <a:miter lim="800000"/>
            <a:headEnd/>
            <a:tailEnd/>
          </a:ln>
          <a:effectLst/>
        </p:spPr>
        <p:txBody>
          <a:bodyPr>
            <a:spAutoFit/>
          </a:bodyPr>
          <a:lstStyle/>
          <a:p>
            <a:pPr>
              <a:spcBef>
                <a:spcPct val="50000"/>
              </a:spcBef>
            </a:pPr>
            <a:r>
              <a:rPr lang="tr-TR" sz="1400" b="1" dirty="0">
                <a:solidFill>
                  <a:srgbClr val="CC0000"/>
                </a:solidFill>
              </a:rPr>
              <a:t>A. </a:t>
            </a:r>
            <a:r>
              <a:rPr lang="tr-TR" sz="1400" b="1" dirty="0" smtClean="0">
                <a:solidFill>
                  <a:srgbClr val="CC0000"/>
                </a:solidFill>
              </a:rPr>
              <a:t>MİLLİ VARLIĞA DÜŞMAN CEMİYETLER</a:t>
            </a:r>
            <a:endParaRPr lang="tr-TR" sz="1400" b="1" dirty="0">
              <a:solidFill>
                <a:srgbClr val="CC0000"/>
              </a:solidFill>
            </a:endParaRPr>
          </a:p>
        </p:txBody>
      </p:sp>
      <p:sp>
        <p:nvSpPr>
          <p:cNvPr id="5128" name="AutoShape 8"/>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ZARARLI CEMİYETLER</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3"/>
          <p:cNvSpPr txBox="1">
            <a:spLocks noChangeArrowheads="1"/>
          </p:cNvSpPr>
          <p:nvPr/>
        </p:nvSpPr>
        <p:spPr bwMode="auto">
          <a:xfrm>
            <a:off x="1692275" y="1916113"/>
            <a:ext cx="5473700" cy="1370012"/>
          </a:xfrm>
          <a:prstGeom prst="rect">
            <a:avLst/>
          </a:prstGeom>
          <a:noFill/>
          <a:ln w="9525">
            <a:noFill/>
            <a:miter lim="800000"/>
            <a:headEnd/>
            <a:tailEnd/>
          </a:ln>
          <a:effectLst/>
        </p:spPr>
        <p:txBody>
          <a:bodyPr>
            <a:spAutoFit/>
          </a:bodyPr>
          <a:lstStyle/>
          <a:p>
            <a:pPr>
              <a:spcBef>
                <a:spcPct val="50000"/>
              </a:spcBef>
            </a:pPr>
            <a:r>
              <a:rPr lang="tr-TR" sz="1600" b="1"/>
              <a:t>5. TEALİ İSLAM CEMİYETİ:</a:t>
            </a:r>
          </a:p>
          <a:p>
            <a:endParaRPr lang="tr-TR" sz="1200" b="1"/>
          </a:p>
          <a:p>
            <a:endParaRPr lang="tr-TR" sz="1400" b="1"/>
          </a:p>
          <a:p>
            <a:r>
              <a:rPr lang="tr-TR" sz="1400" b="1"/>
              <a:t>Merkezi İstanbul'daydı. Konya ve çevresinde faaliyet gösteriyor, Saltanat ve Hilafetin gücünü artırmaya çalışıyor, Anadolu'da başlayan milli harekete karşıydı. </a:t>
            </a:r>
          </a:p>
        </p:txBody>
      </p:sp>
      <p:sp>
        <p:nvSpPr>
          <p:cNvPr id="6149" name="AutoShape 5"/>
          <p:cNvSpPr>
            <a:spLocks noChangeArrowheads="1"/>
          </p:cNvSpPr>
          <p:nvPr/>
        </p:nvSpPr>
        <p:spPr bwMode="auto">
          <a:xfrm>
            <a:off x="1404938" y="1108075"/>
            <a:ext cx="576262" cy="217488"/>
          </a:xfrm>
          <a:prstGeom prst="rightArrow">
            <a:avLst>
              <a:gd name="adj1" fmla="val 50000"/>
              <a:gd name="adj2" fmla="val 66241"/>
            </a:avLst>
          </a:prstGeom>
          <a:solidFill>
            <a:srgbClr val="CC0000"/>
          </a:solidFill>
          <a:ln w="9525">
            <a:solidFill>
              <a:schemeClr val="tx1"/>
            </a:solidFill>
            <a:miter lim="800000"/>
            <a:headEnd/>
            <a:tailEnd/>
          </a:ln>
          <a:effectLst/>
        </p:spPr>
        <p:txBody>
          <a:bodyPr wrap="none" anchor="ctr"/>
          <a:lstStyle/>
          <a:p>
            <a:endParaRPr lang="tr-TR"/>
          </a:p>
        </p:txBody>
      </p:sp>
      <p:sp>
        <p:nvSpPr>
          <p:cNvPr id="6150" name="Text Box 6"/>
          <p:cNvSpPr txBox="1">
            <a:spLocks noChangeArrowheads="1"/>
          </p:cNvSpPr>
          <p:nvPr/>
        </p:nvSpPr>
        <p:spPr bwMode="auto">
          <a:xfrm>
            <a:off x="2197100" y="1036638"/>
            <a:ext cx="6119813" cy="304800"/>
          </a:xfrm>
          <a:prstGeom prst="rect">
            <a:avLst/>
          </a:prstGeom>
          <a:noFill/>
          <a:ln w="9525">
            <a:noFill/>
            <a:miter lim="800000"/>
            <a:headEnd/>
            <a:tailEnd/>
          </a:ln>
          <a:effectLst/>
        </p:spPr>
        <p:txBody>
          <a:bodyPr>
            <a:spAutoFit/>
          </a:bodyPr>
          <a:lstStyle/>
          <a:p>
            <a:pPr>
              <a:spcBef>
                <a:spcPct val="50000"/>
              </a:spcBef>
            </a:pPr>
            <a:r>
              <a:rPr lang="tr-TR" sz="1400" b="1" dirty="0">
                <a:solidFill>
                  <a:srgbClr val="CC0000"/>
                </a:solidFill>
              </a:rPr>
              <a:t>A. </a:t>
            </a:r>
            <a:r>
              <a:rPr lang="tr-TR" sz="1400" b="1" dirty="0" smtClean="0">
                <a:solidFill>
                  <a:srgbClr val="CC0000"/>
                </a:solidFill>
              </a:rPr>
              <a:t>MİLLİ VARLIĞA DÜŞMAN CEMİYETLER</a:t>
            </a:r>
            <a:endParaRPr lang="tr-TR" sz="1400" b="1" dirty="0">
              <a:solidFill>
                <a:srgbClr val="CC0000"/>
              </a:solidFill>
            </a:endParaRPr>
          </a:p>
        </p:txBody>
      </p:sp>
      <p:sp>
        <p:nvSpPr>
          <p:cNvPr id="6153" name="AutoShape 9"/>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ZARARLI CEMİYETLER</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 Box 3"/>
          <p:cNvSpPr txBox="1">
            <a:spLocks noChangeArrowheads="1"/>
          </p:cNvSpPr>
          <p:nvPr/>
        </p:nvSpPr>
        <p:spPr bwMode="auto">
          <a:xfrm>
            <a:off x="4932363" y="2425700"/>
            <a:ext cx="4140200" cy="1795463"/>
          </a:xfrm>
          <a:prstGeom prst="rect">
            <a:avLst/>
          </a:prstGeom>
          <a:noFill/>
          <a:ln w="9525">
            <a:noFill/>
            <a:miter lim="800000"/>
            <a:headEnd/>
            <a:tailEnd/>
          </a:ln>
          <a:effectLst/>
        </p:spPr>
        <p:txBody>
          <a:bodyPr>
            <a:spAutoFit/>
          </a:bodyPr>
          <a:lstStyle/>
          <a:p>
            <a:pPr>
              <a:spcBef>
                <a:spcPct val="50000"/>
              </a:spcBef>
            </a:pPr>
            <a:r>
              <a:rPr lang="tr-TR" sz="1600" b="1"/>
              <a:t>1. ERMENİ TAŞNAK-HINÇAK CEMİYETİ:</a:t>
            </a:r>
          </a:p>
          <a:p>
            <a:endParaRPr lang="tr-TR" sz="1200" b="1"/>
          </a:p>
          <a:p>
            <a:endParaRPr lang="tr-TR" sz="1400" b="1"/>
          </a:p>
          <a:p>
            <a:r>
              <a:rPr lang="tr-TR" sz="1400" b="1"/>
              <a:t>Wilson ilkelerinin on ikinci maddesine dayanarak Doğu Anadolu’da bir devlet kurma hayaline kapılan Ermeniler, bu bölgede nüfuslarının daha kalabalık olduğunu iddia etmişlerdir. </a:t>
            </a:r>
          </a:p>
        </p:txBody>
      </p:sp>
      <p:sp>
        <p:nvSpPr>
          <p:cNvPr id="8196" name="AutoShape 4"/>
          <p:cNvSpPr>
            <a:spLocks noChangeArrowheads="1"/>
          </p:cNvSpPr>
          <p:nvPr/>
        </p:nvSpPr>
        <p:spPr bwMode="auto">
          <a:xfrm>
            <a:off x="1404938" y="1108075"/>
            <a:ext cx="576262" cy="217488"/>
          </a:xfrm>
          <a:prstGeom prst="rightArrow">
            <a:avLst>
              <a:gd name="adj1" fmla="val 50000"/>
              <a:gd name="adj2" fmla="val 66241"/>
            </a:avLst>
          </a:prstGeom>
          <a:solidFill>
            <a:srgbClr val="CC0000"/>
          </a:solidFill>
          <a:ln w="9525">
            <a:solidFill>
              <a:schemeClr val="tx1"/>
            </a:solidFill>
            <a:miter lim="800000"/>
            <a:headEnd/>
            <a:tailEnd/>
          </a:ln>
          <a:effectLst/>
        </p:spPr>
        <p:txBody>
          <a:bodyPr wrap="none" anchor="ctr"/>
          <a:lstStyle/>
          <a:p>
            <a:endParaRPr lang="tr-TR"/>
          </a:p>
        </p:txBody>
      </p:sp>
      <p:sp>
        <p:nvSpPr>
          <p:cNvPr id="8197" name="Text Box 5"/>
          <p:cNvSpPr txBox="1">
            <a:spLocks noChangeArrowheads="1"/>
          </p:cNvSpPr>
          <p:nvPr/>
        </p:nvSpPr>
        <p:spPr bwMode="auto">
          <a:xfrm>
            <a:off x="2197100" y="1036638"/>
            <a:ext cx="6119813" cy="304800"/>
          </a:xfrm>
          <a:prstGeom prst="rect">
            <a:avLst/>
          </a:prstGeom>
          <a:noFill/>
          <a:ln w="9525">
            <a:noFill/>
            <a:miter lim="800000"/>
            <a:headEnd/>
            <a:tailEnd/>
          </a:ln>
          <a:effectLst/>
        </p:spPr>
        <p:txBody>
          <a:bodyPr>
            <a:spAutoFit/>
          </a:bodyPr>
          <a:lstStyle/>
          <a:p>
            <a:pPr>
              <a:spcBef>
                <a:spcPct val="50000"/>
              </a:spcBef>
            </a:pPr>
            <a:r>
              <a:rPr lang="tr-TR" sz="1400" b="1">
                <a:solidFill>
                  <a:srgbClr val="CC0000"/>
                </a:solidFill>
              </a:rPr>
              <a:t>B. AZINLIKLARIN KURDUĞU ZARARLI CEMİYETLER</a:t>
            </a:r>
          </a:p>
        </p:txBody>
      </p:sp>
      <p:pic>
        <p:nvPicPr>
          <p:cNvPr id="8198" name="Picture 6" descr="TAŞNAK"/>
          <p:cNvPicPr>
            <a:picLocks noChangeAspect="1" noChangeArrowheads="1"/>
          </p:cNvPicPr>
          <p:nvPr/>
        </p:nvPicPr>
        <p:blipFill>
          <a:blip r:embed="rId2" cstate="print"/>
          <a:srcRect/>
          <a:stretch>
            <a:fillRect/>
          </a:stretch>
        </p:blipFill>
        <p:spPr bwMode="auto">
          <a:xfrm>
            <a:off x="684213" y="1700213"/>
            <a:ext cx="4203700" cy="3175000"/>
          </a:xfrm>
          <a:prstGeom prst="rect">
            <a:avLst/>
          </a:prstGeom>
          <a:noFill/>
        </p:spPr>
      </p:pic>
      <p:sp>
        <p:nvSpPr>
          <p:cNvPr id="8199" name="AutoShape 7"/>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ZARARLI CEMİYETLER</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3"/>
          <p:cNvSpPr txBox="1">
            <a:spLocks noChangeArrowheads="1"/>
          </p:cNvSpPr>
          <p:nvPr/>
        </p:nvSpPr>
        <p:spPr bwMode="auto">
          <a:xfrm>
            <a:off x="4932363" y="2425700"/>
            <a:ext cx="3743325" cy="1431925"/>
          </a:xfrm>
          <a:prstGeom prst="rect">
            <a:avLst/>
          </a:prstGeom>
          <a:noFill/>
          <a:ln w="9525">
            <a:noFill/>
            <a:miter lim="800000"/>
            <a:headEnd/>
            <a:tailEnd/>
          </a:ln>
          <a:effectLst/>
        </p:spPr>
        <p:txBody>
          <a:bodyPr>
            <a:spAutoFit/>
          </a:bodyPr>
          <a:lstStyle/>
          <a:p>
            <a:pPr>
              <a:spcBef>
                <a:spcPct val="50000"/>
              </a:spcBef>
            </a:pPr>
            <a:r>
              <a:rPr lang="tr-TR" sz="1600" b="1"/>
              <a:t>2. ERMENİ İNTİKAM ALAYI:</a:t>
            </a:r>
          </a:p>
          <a:p>
            <a:endParaRPr lang="tr-TR" sz="1200" b="1"/>
          </a:p>
          <a:p>
            <a:endParaRPr lang="tr-TR" sz="1400" b="1"/>
          </a:p>
          <a:p>
            <a:r>
              <a:rPr lang="tr-TR" sz="1400" b="1"/>
              <a:t>Adana'da Fransızların yardımıyla kurdukları intikam alayı ile büyük katliamlara girişmişlerdir.</a:t>
            </a:r>
            <a:r>
              <a:rPr lang="tr-TR"/>
              <a:t> </a:t>
            </a:r>
          </a:p>
        </p:txBody>
      </p:sp>
      <p:sp>
        <p:nvSpPr>
          <p:cNvPr id="9220" name="AutoShape 4"/>
          <p:cNvSpPr>
            <a:spLocks noChangeArrowheads="1"/>
          </p:cNvSpPr>
          <p:nvPr/>
        </p:nvSpPr>
        <p:spPr bwMode="auto">
          <a:xfrm>
            <a:off x="1404938" y="1108075"/>
            <a:ext cx="576262" cy="217488"/>
          </a:xfrm>
          <a:prstGeom prst="rightArrow">
            <a:avLst>
              <a:gd name="adj1" fmla="val 50000"/>
              <a:gd name="adj2" fmla="val 66241"/>
            </a:avLst>
          </a:prstGeom>
          <a:solidFill>
            <a:srgbClr val="CC0000"/>
          </a:solidFill>
          <a:ln w="9525">
            <a:solidFill>
              <a:schemeClr val="tx1"/>
            </a:solidFill>
            <a:miter lim="800000"/>
            <a:headEnd/>
            <a:tailEnd/>
          </a:ln>
          <a:effectLst/>
        </p:spPr>
        <p:txBody>
          <a:bodyPr wrap="none" anchor="ctr"/>
          <a:lstStyle/>
          <a:p>
            <a:endParaRPr lang="tr-TR"/>
          </a:p>
        </p:txBody>
      </p:sp>
      <p:sp>
        <p:nvSpPr>
          <p:cNvPr id="9221" name="Text Box 5"/>
          <p:cNvSpPr txBox="1">
            <a:spLocks noChangeArrowheads="1"/>
          </p:cNvSpPr>
          <p:nvPr/>
        </p:nvSpPr>
        <p:spPr bwMode="auto">
          <a:xfrm>
            <a:off x="2197100" y="1036638"/>
            <a:ext cx="6119813" cy="304800"/>
          </a:xfrm>
          <a:prstGeom prst="rect">
            <a:avLst/>
          </a:prstGeom>
          <a:noFill/>
          <a:ln w="9525">
            <a:noFill/>
            <a:miter lim="800000"/>
            <a:headEnd/>
            <a:tailEnd/>
          </a:ln>
          <a:effectLst/>
        </p:spPr>
        <p:txBody>
          <a:bodyPr>
            <a:spAutoFit/>
          </a:bodyPr>
          <a:lstStyle/>
          <a:p>
            <a:pPr>
              <a:spcBef>
                <a:spcPct val="50000"/>
              </a:spcBef>
            </a:pPr>
            <a:r>
              <a:rPr lang="tr-TR" sz="1400" b="1">
                <a:solidFill>
                  <a:srgbClr val="CC0000"/>
                </a:solidFill>
              </a:rPr>
              <a:t>B. AZINLIKLARIN KURDUĞU ZARARLI CEMİYETLER</a:t>
            </a:r>
          </a:p>
        </p:txBody>
      </p:sp>
      <p:pic>
        <p:nvPicPr>
          <p:cNvPr id="9223" name="Picture 7" descr="a1_51"/>
          <p:cNvPicPr>
            <a:picLocks noChangeAspect="1" noChangeArrowheads="1"/>
          </p:cNvPicPr>
          <p:nvPr/>
        </p:nvPicPr>
        <p:blipFill>
          <a:blip r:embed="rId2" cstate="print"/>
          <a:srcRect/>
          <a:stretch>
            <a:fillRect/>
          </a:stretch>
        </p:blipFill>
        <p:spPr bwMode="auto">
          <a:xfrm>
            <a:off x="468313" y="1916113"/>
            <a:ext cx="4105275" cy="2701925"/>
          </a:xfrm>
          <a:prstGeom prst="rect">
            <a:avLst/>
          </a:prstGeom>
          <a:noFill/>
        </p:spPr>
      </p:pic>
      <p:sp>
        <p:nvSpPr>
          <p:cNvPr id="9224" name="AutoShape 8"/>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ZARARLI CEMİYETLER</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 Box 3"/>
          <p:cNvSpPr txBox="1">
            <a:spLocks noChangeArrowheads="1"/>
          </p:cNvSpPr>
          <p:nvPr/>
        </p:nvSpPr>
        <p:spPr bwMode="auto">
          <a:xfrm>
            <a:off x="4427538" y="1866900"/>
            <a:ext cx="4465637" cy="3495675"/>
          </a:xfrm>
          <a:prstGeom prst="rect">
            <a:avLst/>
          </a:prstGeom>
          <a:noFill/>
          <a:ln w="9525">
            <a:noFill/>
            <a:miter lim="800000"/>
            <a:headEnd/>
            <a:tailEnd/>
          </a:ln>
          <a:effectLst/>
        </p:spPr>
        <p:txBody>
          <a:bodyPr>
            <a:spAutoFit/>
          </a:bodyPr>
          <a:lstStyle/>
          <a:p>
            <a:pPr>
              <a:spcBef>
                <a:spcPct val="50000"/>
              </a:spcBef>
            </a:pPr>
            <a:r>
              <a:rPr lang="tr-TR" sz="1400" b="1"/>
              <a:t>3. MAVRİ MİRA CEMİYETİ:</a:t>
            </a:r>
          </a:p>
          <a:p>
            <a:endParaRPr lang="tr-TR" sz="1400" b="1"/>
          </a:p>
          <a:p>
            <a:r>
              <a:rPr lang="tr-TR" sz="1400" b="1"/>
              <a:t>Yunan hükümetinin emirleri doğrultusunda hareket eden bu cemiyetin amacı; Trakya, İstanbul, Batı ve Orta Anadolu’da “Büyük Yunanistan’ı” kurarak Bizans İmparatorluğu’nu yeniden canlandırmaktı. </a:t>
            </a:r>
            <a:br>
              <a:rPr lang="tr-TR" sz="1400" b="1"/>
            </a:br>
            <a:endParaRPr lang="tr-TR" sz="1400" b="1"/>
          </a:p>
          <a:p>
            <a:r>
              <a:rPr lang="tr-TR" sz="1400" b="1"/>
              <a:t>Cemiyet, İstanbul, Bursa, Bandırma, Tekirdağ, Kırklareli yörelerindeki Rum azınlığı, örgütlemek, silahlandırmak, çeteler kurmak, Yunanistan yararına kamuoyu yaratmak, ilerleyen işgalci Yunanlılara yardımcı olmak ve Türk halkına karşı çete savaşını sürdürme faaliyetlerinde bulunmuştur. .</a:t>
            </a:r>
            <a:br>
              <a:rPr lang="tr-TR" sz="1400" b="1"/>
            </a:br>
            <a:endParaRPr lang="tr-TR" sz="1400" b="1"/>
          </a:p>
        </p:txBody>
      </p:sp>
      <p:sp>
        <p:nvSpPr>
          <p:cNvPr id="10244" name="AutoShape 4"/>
          <p:cNvSpPr>
            <a:spLocks noChangeArrowheads="1"/>
          </p:cNvSpPr>
          <p:nvPr/>
        </p:nvSpPr>
        <p:spPr bwMode="auto">
          <a:xfrm>
            <a:off x="1404938" y="1108075"/>
            <a:ext cx="576262" cy="217488"/>
          </a:xfrm>
          <a:prstGeom prst="rightArrow">
            <a:avLst>
              <a:gd name="adj1" fmla="val 50000"/>
              <a:gd name="adj2" fmla="val 66241"/>
            </a:avLst>
          </a:prstGeom>
          <a:solidFill>
            <a:srgbClr val="CC0000"/>
          </a:solidFill>
          <a:ln w="9525">
            <a:solidFill>
              <a:schemeClr val="tx1"/>
            </a:solidFill>
            <a:miter lim="800000"/>
            <a:headEnd/>
            <a:tailEnd/>
          </a:ln>
          <a:effectLst/>
        </p:spPr>
        <p:txBody>
          <a:bodyPr wrap="none" anchor="ctr"/>
          <a:lstStyle/>
          <a:p>
            <a:endParaRPr lang="tr-TR"/>
          </a:p>
        </p:txBody>
      </p:sp>
      <p:sp>
        <p:nvSpPr>
          <p:cNvPr id="10245" name="Text Box 5"/>
          <p:cNvSpPr txBox="1">
            <a:spLocks noChangeArrowheads="1"/>
          </p:cNvSpPr>
          <p:nvPr/>
        </p:nvSpPr>
        <p:spPr bwMode="auto">
          <a:xfrm>
            <a:off x="2197100" y="1036638"/>
            <a:ext cx="6119813" cy="304800"/>
          </a:xfrm>
          <a:prstGeom prst="rect">
            <a:avLst/>
          </a:prstGeom>
          <a:noFill/>
          <a:ln w="9525">
            <a:noFill/>
            <a:miter lim="800000"/>
            <a:headEnd/>
            <a:tailEnd/>
          </a:ln>
          <a:effectLst/>
        </p:spPr>
        <p:txBody>
          <a:bodyPr>
            <a:spAutoFit/>
          </a:bodyPr>
          <a:lstStyle/>
          <a:p>
            <a:pPr>
              <a:spcBef>
                <a:spcPct val="50000"/>
              </a:spcBef>
            </a:pPr>
            <a:r>
              <a:rPr lang="tr-TR" sz="1400" b="1">
                <a:solidFill>
                  <a:srgbClr val="CC0000"/>
                </a:solidFill>
              </a:rPr>
              <a:t>B. AZINLIKLARIN KURDUĞU ZARARLI CEMİYETLER</a:t>
            </a:r>
          </a:p>
        </p:txBody>
      </p:sp>
      <p:pic>
        <p:nvPicPr>
          <p:cNvPr id="10247" name="Picture 7" descr="tarih5"/>
          <p:cNvPicPr>
            <a:picLocks noChangeAspect="1" noChangeArrowheads="1"/>
          </p:cNvPicPr>
          <p:nvPr/>
        </p:nvPicPr>
        <p:blipFill>
          <a:blip r:embed="rId2" cstate="print"/>
          <a:srcRect/>
          <a:stretch>
            <a:fillRect/>
          </a:stretch>
        </p:blipFill>
        <p:spPr bwMode="auto">
          <a:xfrm>
            <a:off x="539750" y="2146300"/>
            <a:ext cx="3671888" cy="2798763"/>
          </a:xfrm>
          <a:prstGeom prst="rect">
            <a:avLst/>
          </a:prstGeom>
          <a:noFill/>
        </p:spPr>
      </p:pic>
      <p:sp>
        <p:nvSpPr>
          <p:cNvPr id="10248" name="Text Box 8"/>
          <p:cNvSpPr txBox="1">
            <a:spLocks noChangeArrowheads="1"/>
          </p:cNvSpPr>
          <p:nvPr/>
        </p:nvSpPr>
        <p:spPr bwMode="auto">
          <a:xfrm>
            <a:off x="539750" y="4941888"/>
            <a:ext cx="2665413" cy="274637"/>
          </a:xfrm>
          <a:prstGeom prst="rect">
            <a:avLst/>
          </a:prstGeom>
          <a:noFill/>
          <a:ln w="9525">
            <a:noFill/>
            <a:miter lim="800000"/>
            <a:headEnd/>
            <a:tailEnd/>
          </a:ln>
          <a:effectLst/>
        </p:spPr>
        <p:txBody>
          <a:bodyPr>
            <a:spAutoFit/>
          </a:bodyPr>
          <a:lstStyle/>
          <a:p>
            <a:pPr>
              <a:spcBef>
                <a:spcPct val="50000"/>
              </a:spcBef>
            </a:pPr>
            <a:r>
              <a:rPr lang="tr-TR" sz="1200" b="1"/>
              <a:t>Rum çeteleri</a:t>
            </a:r>
          </a:p>
        </p:txBody>
      </p:sp>
      <p:sp>
        <p:nvSpPr>
          <p:cNvPr id="10249" name="AutoShape 9"/>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ZARARLI CEMİYETLER</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3"/>
          <p:cNvSpPr txBox="1">
            <a:spLocks noChangeArrowheads="1"/>
          </p:cNvSpPr>
          <p:nvPr/>
        </p:nvSpPr>
        <p:spPr bwMode="auto">
          <a:xfrm>
            <a:off x="4427538" y="2087563"/>
            <a:ext cx="4465637" cy="3070225"/>
          </a:xfrm>
          <a:prstGeom prst="rect">
            <a:avLst/>
          </a:prstGeom>
          <a:noFill/>
          <a:ln w="9525">
            <a:noFill/>
            <a:miter lim="800000"/>
            <a:headEnd/>
            <a:tailEnd/>
          </a:ln>
          <a:effectLst/>
        </p:spPr>
        <p:txBody>
          <a:bodyPr>
            <a:spAutoFit/>
          </a:bodyPr>
          <a:lstStyle/>
          <a:p>
            <a:pPr>
              <a:spcBef>
                <a:spcPct val="50000"/>
              </a:spcBef>
            </a:pPr>
            <a:r>
              <a:rPr lang="tr-TR" sz="1400" b="1"/>
              <a:t>4. PONTUS-RUM CEMİYETİ:</a:t>
            </a:r>
          </a:p>
          <a:p>
            <a:endParaRPr lang="tr-TR" sz="1400" b="1"/>
          </a:p>
          <a:p>
            <a:r>
              <a:rPr lang="tr-TR" sz="1400" b="1"/>
              <a:t>İlk defa 1904 yılında Merzifon Amerikan Koleji’nde gizli olarak kurulmuştu.</a:t>
            </a:r>
            <a:br>
              <a:rPr lang="tr-TR" sz="1400" b="1"/>
            </a:br>
            <a:r>
              <a:rPr lang="tr-TR" sz="1400" b="1"/>
              <a:t>Merkezi Samsun’dan Batum’a kadar geniş sahada Trabzon Rum İmparatorluğunu tekrar kurmak amacındadır.</a:t>
            </a:r>
            <a:br>
              <a:rPr lang="tr-TR" sz="1400" b="1"/>
            </a:br>
            <a:r>
              <a:rPr lang="tr-TR" sz="1400" b="1"/>
              <a:t>I.Dünya Savaşı sırasında Rusya’nın himayesinde gelişmiş, ateşkes sonrasında Yunanistan’ın güdümünde faaliyet göstermiştir.</a:t>
            </a:r>
            <a:br>
              <a:rPr lang="tr-TR" sz="1400" b="1"/>
            </a:br>
            <a:r>
              <a:rPr lang="tr-TR" sz="1400" b="1"/>
              <a:t>İstanbul ve Trabzon’da şubeleri vardır. </a:t>
            </a:r>
            <a:br>
              <a:rPr lang="tr-TR" sz="1400" b="1"/>
            </a:br>
            <a:r>
              <a:rPr lang="tr-TR" sz="1400" b="1"/>
              <a:t>Mustafa Kemal'in Samsun'a çıkmasında dolaylı rolleri vardır.</a:t>
            </a:r>
            <a:br>
              <a:rPr lang="tr-TR" sz="1400" b="1"/>
            </a:br>
            <a:endParaRPr lang="tr-TR" sz="1400" b="1"/>
          </a:p>
        </p:txBody>
      </p:sp>
      <p:sp>
        <p:nvSpPr>
          <p:cNvPr id="11268" name="AutoShape 4"/>
          <p:cNvSpPr>
            <a:spLocks noChangeArrowheads="1"/>
          </p:cNvSpPr>
          <p:nvPr/>
        </p:nvSpPr>
        <p:spPr bwMode="auto">
          <a:xfrm>
            <a:off x="1404938" y="1108075"/>
            <a:ext cx="576262" cy="217488"/>
          </a:xfrm>
          <a:prstGeom prst="rightArrow">
            <a:avLst>
              <a:gd name="adj1" fmla="val 50000"/>
              <a:gd name="adj2" fmla="val 66241"/>
            </a:avLst>
          </a:prstGeom>
          <a:solidFill>
            <a:srgbClr val="CC0000"/>
          </a:solidFill>
          <a:ln w="9525">
            <a:solidFill>
              <a:schemeClr val="tx1"/>
            </a:solidFill>
            <a:miter lim="800000"/>
            <a:headEnd/>
            <a:tailEnd/>
          </a:ln>
          <a:effectLst/>
        </p:spPr>
        <p:txBody>
          <a:bodyPr wrap="none" anchor="ctr"/>
          <a:lstStyle/>
          <a:p>
            <a:endParaRPr lang="tr-TR"/>
          </a:p>
        </p:txBody>
      </p:sp>
      <p:sp>
        <p:nvSpPr>
          <p:cNvPr id="11269" name="Text Box 5"/>
          <p:cNvSpPr txBox="1">
            <a:spLocks noChangeArrowheads="1"/>
          </p:cNvSpPr>
          <p:nvPr/>
        </p:nvSpPr>
        <p:spPr bwMode="auto">
          <a:xfrm>
            <a:off x="2197100" y="1036638"/>
            <a:ext cx="6119813" cy="304800"/>
          </a:xfrm>
          <a:prstGeom prst="rect">
            <a:avLst/>
          </a:prstGeom>
          <a:noFill/>
          <a:ln w="9525">
            <a:noFill/>
            <a:miter lim="800000"/>
            <a:headEnd/>
            <a:tailEnd/>
          </a:ln>
          <a:effectLst/>
        </p:spPr>
        <p:txBody>
          <a:bodyPr>
            <a:spAutoFit/>
          </a:bodyPr>
          <a:lstStyle/>
          <a:p>
            <a:pPr>
              <a:spcBef>
                <a:spcPct val="50000"/>
              </a:spcBef>
            </a:pPr>
            <a:r>
              <a:rPr lang="tr-TR" sz="1400" b="1">
                <a:solidFill>
                  <a:srgbClr val="CC0000"/>
                </a:solidFill>
              </a:rPr>
              <a:t>B. AZINLIKLARIN KURDUĞU ZARARLI CEMİYETLER</a:t>
            </a:r>
          </a:p>
        </p:txBody>
      </p:sp>
      <p:sp>
        <p:nvSpPr>
          <p:cNvPr id="11271" name="Text Box 7"/>
          <p:cNvSpPr txBox="1">
            <a:spLocks noChangeArrowheads="1"/>
          </p:cNvSpPr>
          <p:nvPr/>
        </p:nvSpPr>
        <p:spPr bwMode="auto">
          <a:xfrm>
            <a:off x="468313" y="4941888"/>
            <a:ext cx="3816350" cy="274637"/>
          </a:xfrm>
          <a:prstGeom prst="rect">
            <a:avLst/>
          </a:prstGeom>
          <a:noFill/>
          <a:ln w="9525">
            <a:noFill/>
            <a:miter lim="800000"/>
            <a:headEnd/>
            <a:tailEnd/>
          </a:ln>
          <a:effectLst/>
        </p:spPr>
        <p:txBody>
          <a:bodyPr>
            <a:spAutoFit/>
          </a:bodyPr>
          <a:lstStyle/>
          <a:p>
            <a:pPr>
              <a:spcBef>
                <a:spcPct val="50000"/>
              </a:spcBef>
            </a:pPr>
            <a:r>
              <a:rPr lang="tr-TR" sz="1200" b="1"/>
              <a:t>Yunanlıların uydurduğu Pontus Devleti Haritası</a:t>
            </a:r>
          </a:p>
        </p:txBody>
      </p:sp>
      <p:pic>
        <p:nvPicPr>
          <p:cNvPr id="11272" name="Picture 8" descr="ifsa_pont2"/>
          <p:cNvPicPr>
            <a:picLocks noChangeAspect="1" noChangeArrowheads="1"/>
          </p:cNvPicPr>
          <p:nvPr/>
        </p:nvPicPr>
        <p:blipFill>
          <a:blip r:embed="rId2" cstate="print"/>
          <a:srcRect/>
          <a:stretch>
            <a:fillRect/>
          </a:stretch>
        </p:blipFill>
        <p:spPr bwMode="auto">
          <a:xfrm>
            <a:off x="539750" y="2060575"/>
            <a:ext cx="3467100" cy="2857500"/>
          </a:xfrm>
          <a:prstGeom prst="rect">
            <a:avLst/>
          </a:prstGeom>
          <a:noFill/>
        </p:spPr>
      </p:pic>
      <p:sp>
        <p:nvSpPr>
          <p:cNvPr id="11273" name="AutoShape 9"/>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ZARARLI CEMİYETLER</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3"/>
          <p:cNvSpPr txBox="1">
            <a:spLocks noChangeArrowheads="1"/>
          </p:cNvSpPr>
          <p:nvPr/>
        </p:nvSpPr>
        <p:spPr bwMode="auto">
          <a:xfrm>
            <a:off x="4427538" y="2282825"/>
            <a:ext cx="4465637" cy="1793875"/>
          </a:xfrm>
          <a:prstGeom prst="rect">
            <a:avLst/>
          </a:prstGeom>
          <a:noFill/>
          <a:ln w="9525">
            <a:noFill/>
            <a:miter lim="800000"/>
            <a:headEnd/>
            <a:tailEnd/>
          </a:ln>
          <a:effectLst/>
        </p:spPr>
        <p:txBody>
          <a:bodyPr>
            <a:spAutoFit/>
          </a:bodyPr>
          <a:lstStyle/>
          <a:p>
            <a:pPr>
              <a:spcBef>
                <a:spcPct val="50000"/>
              </a:spcBef>
            </a:pPr>
            <a:r>
              <a:rPr lang="tr-TR" sz="1400" b="1"/>
              <a:t>5. ALYANS-İSRAİLİT CEMİYETİ:</a:t>
            </a:r>
          </a:p>
          <a:p>
            <a:endParaRPr lang="tr-TR" sz="1400" b="1"/>
          </a:p>
          <a:p>
            <a:r>
              <a:rPr lang="tr-TR" sz="1400" b="1"/>
              <a:t>Merkezleri İstanbul’dur. Ancak burada etkili olamadılar. İstanbul’daki Yahudi gençler tarafından kurulmuştur. </a:t>
            </a:r>
            <a:br>
              <a:rPr lang="tr-TR" sz="1400" b="1"/>
            </a:br>
            <a:r>
              <a:rPr lang="tr-TR" sz="1400" b="1"/>
              <a:t>Büyük İsrail Devleti’ni kurmayı amaçlamışlardır.</a:t>
            </a:r>
            <a:br>
              <a:rPr lang="tr-TR" sz="1400" b="1"/>
            </a:br>
            <a:r>
              <a:rPr lang="tr-TR" sz="1400" b="1"/>
              <a:t>Türklere karşı Rumlarla işbirliğine girdiler. Hahambaşı patrikle birlikte faaliyetlerde bulundu</a:t>
            </a:r>
            <a:r>
              <a:rPr lang="tr-TR" sz="1400"/>
              <a:t> </a:t>
            </a:r>
          </a:p>
        </p:txBody>
      </p:sp>
      <p:sp>
        <p:nvSpPr>
          <p:cNvPr id="12292" name="AutoShape 4"/>
          <p:cNvSpPr>
            <a:spLocks noChangeArrowheads="1"/>
          </p:cNvSpPr>
          <p:nvPr/>
        </p:nvSpPr>
        <p:spPr bwMode="auto">
          <a:xfrm>
            <a:off x="1404938" y="1108075"/>
            <a:ext cx="576262" cy="217488"/>
          </a:xfrm>
          <a:prstGeom prst="rightArrow">
            <a:avLst>
              <a:gd name="adj1" fmla="val 50000"/>
              <a:gd name="adj2" fmla="val 66241"/>
            </a:avLst>
          </a:prstGeom>
          <a:solidFill>
            <a:srgbClr val="CC0000"/>
          </a:solidFill>
          <a:ln w="9525">
            <a:solidFill>
              <a:schemeClr val="tx1"/>
            </a:solidFill>
            <a:miter lim="800000"/>
            <a:headEnd/>
            <a:tailEnd/>
          </a:ln>
          <a:effectLst/>
        </p:spPr>
        <p:txBody>
          <a:bodyPr wrap="none" anchor="ctr"/>
          <a:lstStyle/>
          <a:p>
            <a:endParaRPr lang="tr-TR"/>
          </a:p>
        </p:txBody>
      </p:sp>
      <p:sp>
        <p:nvSpPr>
          <p:cNvPr id="12293" name="Text Box 5"/>
          <p:cNvSpPr txBox="1">
            <a:spLocks noChangeArrowheads="1"/>
          </p:cNvSpPr>
          <p:nvPr/>
        </p:nvSpPr>
        <p:spPr bwMode="auto">
          <a:xfrm>
            <a:off x="2197100" y="1036638"/>
            <a:ext cx="6119813" cy="304800"/>
          </a:xfrm>
          <a:prstGeom prst="rect">
            <a:avLst/>
          </a:prstGeom>
          <a:noFill/>
          <a:ln w="9525">
            <a:noFill/>
            <a:miter lim="800000"/>
            <a:headEnd/>
            <a:tailEnd/>
          </a:ln>
          <a:effectLst/>
        </p:spPr>
        <p:txBody>
          <a:bodyPr>
            <a:spAutoFit/>
          </a:bodyPr>
          <a:lstStyle/>
          <a:p>
            <a:pPr>
              <a:spcBef>
                <a:spcPct val="50000"/>
              </a:spcBef>
            </a:pPr>
            <a:r>
              <a:rPr lang="tr-TR" sz="1400" b="1">
                <a:solidFill>
                  <a:srgbClr val="CC0000"/>
                </a:solidFill>
              </a:rPr>
              <a:t>B. AZINLIKLARIN KURDUĞU ZARARLI CEMİYETLER</a:t>
            </a:r>
          </a:p>
        </p:txBody>
      </p:sp>
      <p:sp>
        <p:nvSpPr>
          <p:cNvPr id="12294" name="Text Box 6"/>
          <p:cNvSpPr txBox="1">
            <a:spLocks noChangeArrowheads="1"/>
          </p:cNvSpPr>
          <p:nvPr/>
        </p:nvSpPr>
        <p:spPr bwMode="auto">
          <a:xfrm>
            <a:off x="250825" y="4652963"/>
            <a:ext cx="4032250" cy="457200"/>
          </a:xfrm>
          <a:prstGeom prst="rect">
            <a:avLst/>
          </a:prstGeom>
          <a:noFill/>
          <a:ln w="9525">
            <a:noFill/>
            <a:miter lim="800000"/>
            <a:headEnd/>
            <a:tailEnd/>
          </a:ln>
          <a:effectLst/>
        </p:spPr>
        <p:txBody>
          <a:bodyPr>
            <a:spAutoFit/>
          </a:bodyPr>
          <a:lstStyle/>
          <a:p>
            <a:pPr>
              <a:spcBef>
                <a:spcPct val="50000"/>
              </a:spcBef>
            </a:pPr>
            <a:r>
              <a:rPr lang="tr-TR" sz="1200" b="1"/>
              <a:t>Teodor Herzl Büyük İsrail Devleti Düşüncesini yeniden canlandırmıştı.</a:t>
            </a:r>
          </a:p>
        </p:txBody>
      </p:sp>
      <p:pic>
        <p:nvPicPr>
          <p:cNvPr id="12296" name="Picture 8" descr="Theodor%20Herzl"/>
          <p:cNvPicPr>
            <a:picLocks noChangeAspect="1" noChangeArrowheads="1"/>
          </p:cNvPicPr>
          <p:nvPr/>
        </p:nvPicPr>
        <p:blipFill>
          <a:blip r:embed="rId2" cstate="print"/>
          <a:srcRect/>
          <a:stretch>
            <a:fillRect/>
          </a:stretch>
        </p:blipFill>
        <p:spPr bwMode="auto">
          <a:xfrm>
            <a:off x="684213" y="1844675"/>
            <a:ext cx="2736850" cy="2736850"/>
          </a:xfrm>
          <a:prstGeom prst="rect">
            <a:avLst/>
          </a:prstGeom>
          <a:noFill/>
        </p:spPr>
      </p:pic>
      <p:sp>
        <p:nvSpPr>
          <p:cNvPr id="12297" name="AutoShape 9"/>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ZARARLI CEMİYETLER</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2"/>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YARARLI CEMİYETLER</a:t>
            </a:r>
          </a:p>
        </p:txBody>
      </p:sp>
      <p:pic>
        <p:nvPicPr>
          <p:cNvPr id="19459" name="Picture 3" descr="deve"/>
          <p:cNvPicPr>
            <a:picLocks noChangeAspect="1" noChangeArrowheads="1"/>
          </p:cNvPicPr>
          <p:nvPr/>
        </p:nvPicPr>
        <p:blipFill>
          <a:blip r:embed="rId2" cstate="print"/>
          <a:srcRect/>
          <a:stretch>
            <a:fillRect/>
          </a:stretch>
        </p:blipFill>
        <p:spPr bwMode="auto">
          <a:xfrm>
            <a:off x="2771775" y="3860800"/>
            <a:ext cx="3810000" cy="2667000"/>
          </a:xfrm>
          <a:prstGeom prst="rect">
            <a:avLst/>
          </a:prstGeom>
          <a:noFill/>
        </p:spPr>
      </p:pic>
      <p:sp>
        <p:nvSpPr>
          <p:cNvPr id="19460" name="Text Box 4"/>
          <p:cNvSpPr txBox="1">
            <a:spLocks noChangeArrowheads="1"/>
          </p:cNvSpPr>
          <p:nvPr/>
        </p:nvSpPr>
        <p:spPr bwMode="auto">
          <a:xfrm>
            <a:off x="323850" y="1052513"/>
            <a:ext cx="8569325" cy="3284537"/>
          </a:xfrm>
          <a:prstGeom prst="rect">
            <a:avLst/>
          </a:prstGeom>
          <a:noFill/>
          <a:ln w="9525">
            <a:noFill/>
            <a:miter lim="800000"/>
            <a:headEnd/>
            <a:tailEnd/>
          </a:ln>
          <a:effectLst/>
        </p:spPr>
        <p:txBody>
          <a:bodyPr>
            <a:spAutoFit/>
          </a:bodyPr>
          <a:lstStyle/>
          <a:p>
            <a:pPr>
              <a:spcBef>
                <a:spcPct val="50000"/>
              </a:spcBef>
            </a:pPr>
            <a:r>
              <a:rPr lang="tr-TR" sz="1600" b="1"/>
              <a:t>1. ŞARK VİLAYETLERİ MÜDAFAA-İ HUKUK  CEMİYETİ:</a:t>
            </a:r>
          </a:p>
          <a:p>
            <a:endParaRPr lang="tr-TR" sz="1200" b="1"/>
          </a:p>
          <a:p>
            <a:r>
              <a:rPr lang="tr-TR" sz="1400" b="1"/>
              <a:t>Aralık 1918’de İstanbul’da kuruldu.Merkezi İstanbul’da bulunan bu cemiyet daha sonra Erzurum ve Elazığ da şubeler açmıştır. Doğuda bağımsız bir Ermeni Devleti’nin kurulmasını engellemek için kurulmuştur. Ermenilerin Doğu Anadolu'da nüfus olarak çoğunlukta olmadığını açıklamıştır. </a:t>
            </a:r>
          </a:p>
          <a:p>
            <a:endParaRPr lang="tr-TR" sz="1400" b="1"/>
          </a:p>
          <a:p>
            <a:r>
              <a:rPr lang="tr-TR" sz="1400" b="1" u="sng"/>
              <a:t>Cemiyet şu kararları almıştır:</a:t>
            </a:r>
            <a:r>
              <a:rPr lang="tr-TR" sz="1400" b="1"/>
              <a:t> </a:t>
            </a:r>
          </a:p>
          <a:p>
            <a:r>
              <a:rPr lang="tr-TR" sz="1400" b="1" i="1"/>
              <a:t>Kesinlikle Doğu Anadolu’dan göç edilmeyecek. Doğu illeri bir saldırıya uğrarsa birleşilecek. Bilim, din ve ekonomi alanında teşkilatlanılacak. </a:t>
            </a:r>
            <a:endParaRPr lang="tr-TR" sz="1400" b="1"/>
          </a:p>
          <a:p>
            <a:endParaRPr lang="tr-TR" sz="1400" b="1"/>
          </a:p>
          <a:p>
            <a:r>
              <a:rPr lang="tr-TR" sz="1400" b="1"/>
              <a:t>Doğu Anadolu'da Türk ve Müslüman nüfusun fazla olduğunu belirtmiş ve Doğu Anadolu'nun bütünlüğünün korunmasını savunmuştur.</a:t>
            </a:r>
            <a:br>
              <a:rPr lang="tr-TR" sz="1400" b="1"/>
            </a:br>
            <a:r>
              <a:rPr lang="tr-TR" sz="1400" b="1"/>
              <a:t>Erzurum Kongresi'ni düzenlemişlerdir.</a:t>
            </a:r>
            <a:br>
              <a:rPr lang="tr-TR" sz="1400" b="1"/>
            </a:br>
            <a:r>
              <a:rPr lang="tr-TR" sz="1400" b="1"/>
              <a:t>Mustafa Kemal, Sivas Kongresinde Ulusal Dernekleri bu cemiyet aracılığı ile birleştirmiştir.</a:t>
            </a:r>
            <a:br>
              <a:rPr lang="tr-TR" sz="1400" b="1"/>
            </a:br>
            <a:r>
              <a:rPr lang="tr-TR" sz="1400" b="1" i="1"/>
              <a:t>En etkili olan cemiyettir.</a:t>
            </a:r>
            <a:r>
              <a:rPr lang="tr-TR" sz="1400"/>
              <a:t>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AutoShape 2"/>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YARARLI CEMİYETLER</a:t>
            </a:r>
          </a:p>
        </p:txBody>
      </p:sp>
      <p:sp>
        <p:nvSpPr>
          <p:cNvPr id="20483" name="Text Box 3"/>
          <p:cNvSpPr txBox="1">
            <a:spLocks noChangeArrowheads="1"/>
          </p:cNvSpPr>
          <p:nvPr/>
        </p:nvSpPr>
        <p:spPr bwMode="auto">
          <a:xfrm>
            <a:off x="323850" y="2492375"/>
            <a:ext cx="4679950" cy="1370013"/>
          </a:xfrm>
          <a:prstGeom prst="rect">
            <a:avLst/>
          </a:prstGeom>
          <a:noFill/>
          <a:ln w="9525">
            <a:noFill/>
            <a:miter lim="800000"/>
            <a:headEnd/>
            <a:tailEnd/>
          </a:ln>
          <a:effectLst/>
        </p:spPr>
        <p:txBody>
          <a:bodyPr>
            <a:spAutoFit/>
          </a:bodyPr>
          <a:lstStyle/>
          <a:p>
            <a:pPr>
              <a:spcBef>
                <a:spcPct val="50000"/>
              </a:spcBef>
            </a:pPr>
            <a:r>
              <a:rPr lang="tr-TR" sz="1600" b="1"/>
              <a:t>2. TRABZON MUHAFAZA-İ HUKUK  CEMİYETİ:</a:t>
            </a:r>
          </a:p>
          <a:p>
            <a:endParaRPr lang="tr-TR" sz="1200" b="1"/>
          </a:p>
          <a:p>
            <a:r>
              <a:rPr lang="tr-TR" sz="1400" b="1"/>
              <a:t>Merkezi Trabzon olmak üzere Trabzon ve çevresinde Pontus Rum Devleti’nin kurulmasını engellemek için kurulmuştur. Erzurum Kongresinden sonra Doğu Anadolu Cemiyetinin bir şubesi haline gelmiştir </a:t>
            </a:r>
          </a:p>
        </p:txBody>
      </p:sp>
      <p:pic>
        <p:nvPicPr>
          <p:cNvPr id="20484" name="Picture 4" descr="topalosman001"/>
          <p:cNvPicPr>
            <a:picLocks noChangeAspect="1" noChangeArrowheads="1"/>
          </p:cNvPicPr>
          <p:nvPr/>
        </p:nvPicPr>
        <p:blipFill>
          <a:blip r:embed="rId2" cstate="print"/>
          <a:srcRect/>
          <a:stretch>
            <a:fillRect/>
          </a:stretch>
        </p:blipFill>
        <p:spPr bwMode="auto">
          <a:xfrm>
            <a:off x="5364163" y="1125538"/>
            <a:ext cx="3171825" cy="4200525"/>
          </a:xfrm>
          <a:prstGeom prst="rect">
            <a:avLst/>
          </a:prstGeom>
          <a:noFill/>
        </p:spPr>
      </p:pic>
      <p:sp>
        <p:nvSpPr>
          <p:cNvPr id="20485" name="Text Box 5"/>
          <p:cNvSpPr txBox="1">
            <a:spLocks noChangeArrowheads="1"/>
          </p:cNvSpPr>
          <p:nvPr/>
        </p:nvSpPr>
        <p:spPr bwMode="auto">
          <a:xfrm>
            <a:off x="5364163" y="5373688"/>
            <a:ext cx="2232025" cy="274637"/>
          </a:xfrm>
          <a:prstGeom prst="rect">
            <a:avLst/>
          </a:prstGeom>
          <a:noFill/>
          <a:ln w="9525">
            <a:noFill/>
            <a:miter lim="800000"/>
            <a:headEnd/>
            <a:tailEnd/>
          </a:ln>
          <a:effectLst/>
        </p:spPr>
        <p:txBody>
          <a:bodyPr>
            <a:spAutoFit/>
          </a:bodyPr>
          <a:lstStyle/>
          <a:p>
            <a:pPr>
              <a:spcBef>
                <a:spcPct val="50000"/>
              </a:spcBef>
            </a:pPr>
            <a:r>
              <a:rPr lang="tr-TR" sz="1200" b="1"/>
              <a:t>Topal Osman</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YARARLI CEMİYETLER</a:t>
            </a:r>
          </a:p>
        </p:txBody>
      </p:sp>
      <p:sp>
        <p:nvSpPr>
          <p:cNvPr id="21507" name="Text Box 3"/>
          <p:cNvSpPr txBox="1">
            <a:spLocks noChangeArrowheads="1"/>
          </p:cNvSpPr>
          <p:nvPr/>
        </p:nvSpPr>
        <p:spPr bwMode="auto">
          <a:xfrm>
            <a:off x="1042988" y="4365625"/>
            <a:ext cx="7272337" cy="2220913"/>
          </a:xfrm>
          <a:prstGeom prst="rect">
            <a:avLst/>
          </a:prstGeom>
          <a:noFill/>
          <a:ln w="9525">
            <a:noFill/>
            <a:miter lim="800000"/>
            <a:headEnd/>
            <a:tailEnd/>
          </a:ln>
          <a:effectLst/>
        </p:spPr>
        <p:txBody>
          <a:bodyPr>
            <a:spAutoFit/>
          </a:bodyPr>
          <a:lstStyle/>
          <a:p>
            <a:pPr>
              <a:spcBef>
                <a:spcPct val="50000"/>
              </a:spcBef>
            </a:pPr>
            <a:r>
              <a:rPr lang="tr-TR" sz="1600" b="1"/>
              <a:t>3. İZMİR MÜDAFAA-İ HUKUK  CEMİYETİ:</a:t>
            </a:r>
          </a:p>
          <a:p>
            <a:endParaRPr lang="tr-TR" sz="1200" b="1"/>
          </a:p>
          <a:p>
            <a:r>
              <a:rPr lang="tr-TR" sz="1400" b="1"/>
              <a:t>İzmir’de Nurettin Paşa tarafından kuruldu. Bu cemiyetin ilk adı “Müdafaa-i Vatan Heyeti”dir.</a:t>
            </a:r>
            <a:br>
              <a:rPr lang="tr-TR" sz="1400" b="1"/>
            </a:br>
            <a:r>
              <a:rPr lang="tr-TR" sz="1400" b="1"/>
              <a:t>b)İzmir’in Yunanlara verilmesini engellemek amacı ile kurulmuştur. </a:t>
            </a:r>
            <a:br>
              <a:rPr lang="tr-TR" sz="1400" b="1"/>
            </a:br>
            <a:r>
              <a:rPr lang="tr-TR" sz="1400" b="1"/>
              <a:t>Zamanla (Alaşehir Kongresinden sonra) İstanbul’da da etkinlik gösteren bu cemiyet , ulusal mücadeleye yardımcı gizli cemiyetlerle anlaşarak ,Anadolu’ya silah ve cephane kaçırılması işinde yardımcı olmuştur. </a:t>
            </a:r>
            <a:br>
              <a:rPr lang="tr-TR" sz="1400" b="1"/>
            </a:br>
            <a:r>
              <a:rPr lang="tr-TR" sz="1400" b="1"/>
              <a:t>Cemiyet ismini İzmir’in işgal edileceği haberinin alınması üzerine “İzmir Reddi İlhak Cemiyeti” olarak değiştirmiştir.</a:t>
            </a:r>
            <a:r>
              <a:rPr lang="tr-TR" sz="1400"/>
              <a:t> </a:t>
            </a:r>
          </a:p>
        </p:txBody>
      </p:sp>
      <p:pic>
        <p:nvPicPr>
          <p:cNvPr id="21508" name="Picture 4" descr="6k"/>
          <p:cNvPicPr>
            <a:picLocks noChangeAspect="1" noChangeArrowheads="1"/>
          </p:cNvPicPr>
          <p:nvPr/>
        </p:nvPicPr>
        <p:blipFill>
          <a:blip r:embed="rId2" cstate="print"/>
          <a:srcRect/>
          <a:stretch>
            <a:fillRect/>
          </a:stretch>
        </p:blipFill>
        <p:spPr bwMode="auto">
          <a:xfrm>
            <a:off x="2339975" y="1052513"/>
            <a:ext cx="4392613" cy="3140075"/>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mapSykesPicot.jpg"/>
          <p:cNvPicPr>
            <a:picLocks noChangeAspect="1"/>
          </p:cNvPicPr>
          <p:nvPr/>
        </p:nvPicPr>
        <p:blipFill>
          <a:blip r:embed="rId2" cstate="print"/>
          <a:stretch>
            <a:fillRect/>
          </a:stretch>
        </p:blipFill>
        <p:spPr>
          <a:xfrm>
            <a:off x="0" y="0"/>
            <a:ext cx="9144000" cy="6857999"/>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YARARLI CEMİYETLER</a:t>
            </a:r>
          </a:p>
        </p:txBody>
      </p:sp>
      <p:sp>
        <p:nvSpPr>
          <p:cNvPr id="22531" name="Text Box 3"/>
          <p:cNvSpPr txBox="1">
            <a:spLocks noChangeArrowheads="1"/>
          </p:cNvSpPr>
          <p:nvPr/>
        </p:nvSpPr>
        <p:spPr bwMode="auto">
          <a:xfrm>
            <a:off x="682625" y="1133475"/>
            <a:ext cx="7777163" cy="2008188"/>
          </a:xfrm>
          <a:prstGeom prst="rect">
            <a:avLst/>
          </a:prstGeom>
          <a:noFill/>
          <a:ln w="9525">
            <a:noFill/>
            <a:miter lim="800000"/>
            <a:headEnd/>
            <a:tailEnd/>
          </a:ln>
          <a:effectLst/>
        </p:spPr>
        <p:txBody>
          <a:bodyPr>
            <a:spAutoFit/>
          </a:bodyPr>
          <a:lstStyle/>
          <a:p>
            <a:pPr>
              <a:spcBef>
                <a:spcPct val="50000"/>
              </a:spcBef>
            </a:pPr>
            <a:r>
              <a:rPr lang="tr-TR" sz="1600" b="1"/>
              <a:t>4. İZMİR REDD-İ İLHAK  CEMİYETİ:</a:t>
            </a:r>
          </a:p>
          <a:p>
            <a:endParaRPr lang="tr-TR" sz="1200" b="1"/>
          </a:p>
          <a:p>
            <a:r>
              <a:rPr lang="tr-TR" sz="1400"/>
              <a:t>İzmir’in işgali üzerine kurulmuştur. İzmir Müdafaa-i Hukuk Cemiyeti işgalden bir gün önce bu ismi almıştır.</a:t>
            </a:r>
            <a:br>
              <a:rPr lang="tr-TR" sz="1400"/>
            </a:br>
            <a:r>
              <a:rPr lang="tr-TR" sz="1400"/>
              <a:t>b)I.ve II. Balıkesir Kongresi ile Alaşehir Kongresi’ni düzenlemişlerdir.</a:t>
            </a:r>
            <a:br>
              <a:rPr lang="tr-TR" sz="1400"/>
            </a:br>
            <a:r>
              <a:rPr lang="tr-TR" sz="1400"/>
              <a:t>c)Yunan işgaline fiilen karşı koymuş bir cemiyettir </a:t>
            </a:r>
            <a:br>
              <a:rPr lang="tr-TR" sz="1400"/>
            </a:br>
            <a:r>
              <a:rPr lang="tr-TR" sz="1400"/>
              <a:t>d)Kuvay-i Milliye hareketinin başlamasını da sağlamıştır</a:t>
            </a:r>
          </a:p>
          <a:p>
            <a:r>
              <a:rPr lang="tr-TR" sz="1400"/>
              <a:t/>
            </a:r>
            <a:br>
              <a:rPr lang="tr-TR" sz="1400"/>
            </a:br>
            <a:endParaRPr lang="tr-TR" sz="1400"/>
          </a:p>
        </p:txBody>
      </p:sp>
      <p:pic>
        <p:nvPicPr>
          <p:cNvPr id="22533" name="Picture 5" descr="r59"/>
          <p:cNvPicPr>
            <a:picLocks noChangeAspect="1" noChangeArrowheads="1"/>
          </p:cNvPicPr>
          <p:nvPr/>
        </p:nvPicPr>
        <p:blipFill>
          <a:blip r:embed="rId2" cstate="print"/>
          <a:srcRect/>
          <a:stretch>
            <a:fillRect/>
          </a:stretch>
        </p:blipFill>
        <p:spPr bwMode="auto">
          <a:xfrm>
            <a:off x="971550" y="3284538"/>
            <a:ext cx="6883400" cy="3390900"/>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AutoShape 2"/>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YARARLI CEMİYETLER</a:t>
            </a:r>
          </a:p>
        </p:txBody>
      </p:sp>
      <p:sp>
        <p:nvSpPr>
          <p:cNvPr id="23555" name="Text Box 3"/>
          <p:cNvSpPr txBox="1">
            <a:spLocks noChangeArrowheads="1"/>
          </p:cNvSpPr>
          <p:nvPr/>
        </p:nvSpPr>
        <p:spPr bwMode="auto">
          <a:xfrm>
            <a:off x="682625" y="1133475"/>
            <a:ext cx="7777163" cy="944563"/>
          </a:xfrm>
          <a:prstGeom prst="rect">
            <a:avLst/>
          </a:prstGeom>
          <a:noFill/>
          <a:ln w="9525">
            <a:noFill/>
            <a:miter lim="800000"/>
            <a:headEnd/>
            <a:tailEnd/>
          </a:ln>
          <a:effectLst/>
        </p:spPr>
        <p:txBody>
          <a:bodyPr>
            <a:spAutoFit/>
          </a:bodyPr>
          <a:lstStyle/>
          <a:p>
            <a:pPr>
              <a:spcBef>
                <a:spcPct val="50000"/>
              </a:spcBef>
            </a:pPr>
            <a:r>
              <a:rPr lang="tr-TR" sz="1600" b="1"/>
              <a:t>5. KİLİKYALILAR  CEMİYETİ:</a:t>
            </a:r>
          </a:p>
          <a:p>
            <a:endParaRPr lang="tr-TR" sz="1200" b="1"/>
          </a:p>
          <a:p>
            <a:r>
              <a:rPr lang="tr-TR" sz="1400" b="1"/>
              <a:t>İstanbul’da Ali Fuat Paşa’nın gayretleri ile kurulmuştur.Adana ve çevresinin Ermenilere verilmesini engellemek ve Fransız işgalinden korumak için kurulmuştur. </a:t>
            </a:r>
          </a:p>
        </p:txBody>
      </p:sp>
      <p:pic>
        <p:nvPicPr>
          <p:cNvPr id="23557" name="Picture 5" descr="eski32"/>
          <p:cNvPicPr>
            <a:picLocks noChangeAspect="1" noChangeArrowheads="1"/>
          </p:cNvPicPr>
          <p:nvPr/>
        </p:nvPicPr>
        <p:blipFill>
          <a:blip r:embed="rId2" cstate="print"/>
          <a:srcRect/>
          <a:stretch>
            <a:fillRect/>
          </a:stretch>
        </p:blipFill>
        <p:spPr bwMode="auto">
          <a:xfrm>
            <a:off x="1042988" y="2276475"/>
            <a:ext cx="6858000" cy="3800475"/>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utoShape 2"/>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YARARLI CEMİYETLER</a:t>
            </a:r>
          </a:p>
        </p:txBody>
      </p:sp>
      <p:sp>
        <p:nvSpPr>
          <p:cNvPr id="24579" name="Text Box 3"/>
          <p:cNvSpPr txBox="1">
            <a:spLocks noChangeArrowheads="1"/>
          </p:cNvSpPr>
          <p:nvPr/>
        </p:nvSpPr>
        <p:spPr bwMode="auto">
          <a:xfrm>
            <a:off x="682625" y="1133475"/>
            <a:ext cx="3313113" cy="4441825"/>
          </a:xfrm>
          <a:prstGeom prst="rect">
            <a:avLst/>
          </a:prstGeom>
          <a:noFill/>
          <a:ln w="9525">
            <a:noFill/>
            <a:miter lim="800000"/>
            <a:headEnd/>
            <a:tailEnd/>
          </a:ln>
          <a:effectLst/>
        </p:spPr>
        <p:txBody>
          <a:bodyPr>
            <a:spAutoFit/>
          </a:bodyPr>
          <a:lstStyle/>
          <a:p>
            <a:pPr>
              <a:spcBef>
                <a:spcPct val="50000"/>
              </a:spcBef>
            </a:pPr>
            <a:r>
              <a:rPr lang="tr-TR" sz="1600" b="1"/>
              <a:t>6. TRAKYA-PAŞAELİ MÜDAFAA-İ HUKUK  CEMİYETİ:</a:t>
            </a:r>
          </a:p>
          <a:p>
            <a:endParaRPr lang="tr-TR" sz="1200" b="1"/>
          </a:p>
          <a:p>
            <a:r>
              <a:rPr lang="tr-TR" sz="1400" b="1"/>
              <a:t>Trakya’nın Yunanlara verileceği endişesi ile Edirne’de kurulmuştur. Osmanlı Devleti parçalandığı takdirde Batı Trakya ile birleşerek, Trakya Cumhuriyeti’ni kurmayı amaçlamıştır. Zamanla Kuva-i Milliye hareketine dönüşecek olan silahlı mücadeleyi esas almıştır. Doğu Trakya’nın Yunanistan’a verilmesini önlemek ve Mavri Mira’nın zararlı faaliyetlerini önlemek amaçlarındandır.Mondros’tan sonra kurulan ilk direniş cemiyetidir</a:t>
            </a:r>
            <a:br>
              <a:rPr lang="tr-TR" sz="1400" b="1"/>
            </a:br>
            <a:r>
              <a:rPr lang="tr-TR" sz="1400" b="1"/>
              <a:t>Lüleburgaz, Edirne kongrelerini düzenlemişlerdir. Edirne Kongresi’nde (9-13 Mayıs 1920) TBMM’ye bağlılık kararı almıştır.</a:t>
            </a:r>
            <a:r>
              <a:rPr lang="tr-TR"/>
              <a:t> </a:t>
            </a:r>
          </a:p>
        </p:txBody>
      </p:sp>
      <p:pic>
        <p:nvPicPr>
          <p:cNvPr id="24581" name="Picture 5" descr="7t"/>
          <p:cNvPicPr>
            <a:picLocks noChangeAspect="1" noChangeArrowheads="1"/>
          </p:cNvPicPr>
          <p:nvPr/>
        </p:nvPicPr>
        <p:blipFill>
          <a:blip r:embed="rId2" cstate="print"/>
          <a:srcRect/>
          <a:stretch>
            <a:fillRect/>
          </a:stretch>
        </p:blipFill>
        <p:spPr bwMode="auto">
          <a:xfrm>
            <a:off x="3995738" y="1536700"/>
            <a:ext cx="5040312" cy="3763963"/>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2"/>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YARARLI CEMİYETLER</a:t>
            </a:r>
          </a:p>
        </p:txBody>
      </p:sp>
      <p:sp>
        <p:nvSpPr>
          <p:cNvPr id="25603" name="Text Box 3"/>
          <p:cNvSpPr txBox="1">
            <a:spLocks noChangeArrowheads="1"/>
          </p:cNvSpPr>
          <p:nvPr/>
        </p:nvSpPr>
        <p:spPr bwMode="auto">
          <a:xfrm>
            <a:off x="682625" y="1133475"/>
            <a:ext cx="3313113" cy="5410200"/>
          </a:xfrm>
          <a:prstGeom prst="rect">
            <a:avLst/>
          </a:prstGeom>
          <a:noFill/>
          <a:ln w="9525">
            <a:noFill/>
            <a:miter lim="800000"/>
            <a:headEnd/>
            <a:tailEnd/>
          </a:ln>
          <a:effectLst/>
        </p:spPr>
        <p:txBody>
          <a:bodyPr>
            <a:spAutoFit/>
          </a:bodyPr>
          <a:lstStyle/>
          <a:p>
            <a:pPr>
              <a:spcBef>
                <a:spcPct val="50000"/>
              </a:spcBef>
            </a:pPr>
            <a:r>
              <a:rPr lang="tr-TR" sz="1400" b="1" dirty="0"/>
              <a:t>7. MİLLİ KONGRE  CEMİYETİ:</a:t>
            </a:r>
          </a:p>
          <a:p>
            <a:endParaRPr lang="tr-TR" sz="1400" b="1" dirty="0"/>
          </a:p>
          <a:p>
            <a:r>
              <a:rPr lang="tr-TR" sz="1400" b="1" dirty="0"/>
              <a:t>Partiler üstü bir cemiyet olarak kurulan Milli Kongre Cemiyeti’nin amacı; Türkler hakkında dünyada yapılmış ve yapılmakta olan propagandalara yayın yoluyla karşı koymak ve Türk milletinin haklarını, tarihi vazifelerini, medeni vasıflarını belirtmekti.</a:t>
            </a:r>
            <a:br>
              <a:rPr lang="tr-TR" sz="1400" b="1" dirty="0"/>
            </a:br>
            <a:r>
              <a:rPr lang="tr-TR" sz="1400" b="1" dirty="0"/>
              <a:t>1919 yılında Milli Kongre Türkler hakkında tanınmış yazarların sözlerini, dünya kamuoyunda Türklerin durumu ve Ermenilerin Müslümanlara yaptıkları zulümler hakkında vesikalar ve Fransızca eserler yayımlayarak etkili olmuştur.</a:t>
            </a:r>
            <a:br>
              <a:rPr lang="tr-TR" sz="1400" b="1" dirty="0"/>
            </a:br>
            <a:r>
              <a:rPr lang="tr-TR" sz="1400" b="1" dirty="0"/>
              <a:t>Türk vatanının kurtuluşu için bütün kurum ve cemiyetlerin birleşmesi gerektiğini belirtiyordu. Çünkü Türk milleti, ancak bu birlik ve dayanışmayı sağladığında başarıya ulaşacaktı</a:t>
            </a:r>
            <a:br>
              <a:rPr lang="tr-TR" sz="1400" b="1" dirty="0"/>
            </a:br>
            <a:r>
              <a:rPr lang="tr-TR" sz="1400" b="1" i="1" dirty="0" err="1"/>
              <a:t>Kuva</a:t>
            </a:r>
            <a:r>
              <a:rPr lang="tr-TR" sz="1400" b="1" i="1" dirty="0"/>
              <a:t>-</a:t>
            </a:r>
            <a:r>
              <a:rPr lang="tr-TR" sz="1400" b="1" i="1" dirty="0" err="1"/>
              <a:t>yı</a:t>
            </a:r>
            <a:r>
              <a:rPr lang="tr-TR" sz="1400" b="1" i="1" dirty="0"/>
              <a:t> Milliye” deyimini ilk kullanan cemiyettir.</a:t>
            </a:r>
            <a:r>
              <a:rPr lang="tr-TR" sz="1400" dirty="0"/>
              <a:t> </a:t>
            </a:r>
          </a:p>
        </p:txBody>
      </p:sp>
      <p:pic>
        <p:nvPicPr>
          <p:cNvPr id="25605" name="Picture 5" descr="Eylul1919SivasKongresiUyeleri"/>
          <p:cNvPicPr>
            <a:picLocks noChangeAspect="1" noChangeArrowheads="1"/>
          </p:cNvPicPr>
          <p:nvPr/>
        </p:nvPicPr>
        <p:blipFill>
          <a:blip r:embed="rId2" cstate="print"/>
          <a:srcRect/>
          <a:stretch>
            <a:fillRect/>
          </a:stretch>
        </p:blipFill>
        <p:spPr bwMode="auto">
          <a:xfrm>
            <a:off x="3995738" y="2135188"/>
            <a:ext cx="4824412" cy="2949575"/>
          </a:xfrm>
          <a:prstGeom prst="rect">
            <a:avLst/>
          </a:prstGeom>
          <a:noFill/>
        </p:spPr>
      </p:pic>
      <p:sp>
        <p:nvSpPr>
          <p:cNvPr id="5" name="4 Yuvarlatılmış Dikdörtgen"/>
          <p:cNvSpPr/>
          <p:nvPr/>
        </p:nvSpPr>
        <p:spPr>
          <a:xfrm>
            <a:off x="4932040" y="908720"/>
            <a:ext cx="3816424" cy="72008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tr-TR" dirty="0" smtClean="0"/>
              <a:t>ULUSAL NİTELİK TAŞIYAN TEK CEMİYET</a:t>
            </a:r>
            <a:endParaRPr lang="tr-TR"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YARARLI CEMİYETLER</a:t>
            </a:r>
          </a:p>
        </p:txBody>
      </p:sp>
      <p:sp>
        <p:nvSpPr>
          <p:cNvPr id="26629" name="Text Box 5"/>
          <p:cNvSpPr txBox="1">
            <a:spLocks noChangeArrowheads="1"/>
          </p:cNvSpPr>
          <p:nvPr/>
        </p:nvSpPr>
        <p:spPr bwMode="auto">
          <a:xfrm>
            <a:off x="611188" y="1449388"/>
            <a:ext cx="7378700" cy="3708400"/>
          </a:xfrm>
          <a:prstGeom prst="rect">
            <a:avLst/>
          </a:prstGeom>
          <a:noFill/>
          <a:ln w="9525">
            <a:noFill/>
            <a:miter lim="800000"/>
            <a:headEnd/>
            <a:tailEnd/>
          </a:ln>
          <a:effectLst/>
        </p:spPr>
        <p:txBody>
          <a:bodyPr>
            <a:spAutoFit/>
          </a:bodyPr>
          <a:lstStyle/>
          <a:p>
            <a:r>
              <a:rPr lang="tr-TR" sz="1400" b="1" dirty="0"/>
              <a:t>Milli Cemiyetlerin Ortak Özellikleri</a:t>
            </a:r>
            <a:r>
              <a:rPr lang="tr-TR" sz="1400" dirty="0"/>
              <a:t/>
            </a:r>
            <a:br>
              <a:rPr lang="tr-TR" sz="1400" dirty="0"/>
            </a:br>
            <a:r>
              <a:rPr lang="tr-TR" sz="1400" dirty="0"/>
              <a:t/>
            </a:r>
            <a:br>
              <a:rPr lang="tr-TR" sz="1400" dirty="0"/>
            </a:br>
            <a:r>
              <a:rPr lang="tr-TR" sz="1400" dirty="0"/>
              <a:t>1)Mondros Ateşkes Antlaşmasına ve işgallere bir tepki olarak ortaya çıkmışlardır.</a:t>
            </a:r>
            <a:br>
              <a:rPr lang="tr-TR" sz="1400" dirty="0"/>
            </a:br>
            <a:r>
              <a:rPr lang="tr-TR" sz="1400" dirty="0"/>
              <a:t>2)Azınlıkların taşkınlıklarına karşı kurulmuşlardır.</a:t>
            </a:r>
            <a:br>
              <a:rPr lang="tr-TR" sz="1400" dirty="0"/>
            </a:br>
            <a:r>
              <a:rPr lang="tr-TR" sz="1400" dirty="0"/>
              <a:t>3)Cemiyetlerin tabanını çoğunlukla eski İttihatçılar oluşturmuştur. </a:t>
            </a:r>
            <a:br>
              <a:rPr lang="tr-TR" sz="1400" dirty="0"/>
            </a:br>
            <a:r>
              <a:rPr lang="tr-TR" sz="1400" dirty="0"/>
              <a:t>4)Cemiyetlerde “Türklük” duygusu ön plandadır. </a:t>
            </a:r>
            <a:br>
              <a:rPr lang="tr-TR" sz="1400" dirty="0"/>
            </a:br>
            <a:r>
              <a:rPr lang="tr-TR" sz="1400" dirty="0"/>
              <a:t>5)Cemiyetler yalnız bulundukları bölgeleri kurtarmak için kurulmuş olup programları vatanın bütünlüğü özelliğini taşımazlar (Bölgesel amaçlarla kurulmuşlardır).</a:t>
            </a:r>
            <a:br>
              <a:rPr lang="tr-TR" sz="1400" dirty="0"/>
            </a:br>
            <a:r>
              <a:rPr lang="tr-TR" sz="1400" dirty="0"/>
              <a:t>6)Genellikle basın ve yayın yoluyla mücadele etmişlerdir. Ancak işgallerle birlikte silahlı mücadeleye başlamışlardır.</a:t>
            </a:r>
            <a:br>
              <a:rPr lang="tr-TR" sz="1400" dirty="0"/>
            </a:br>
            <a:r>
              <a:rPr lang="tr-TR" sz="1400" i="1" dirty="0"/>
              <a:t>Yayın yoluyla bulundukları bölgelerde, Türklerin çoğunlukta olduklarını dünya kamuoyuna duyurarak işgallerin haksızlığını savunmuşlardır.</a:t>
            </a:r>
            <a:r>
              <a:rPr lang="tr-TR" sz="1400" dirty="0"/>
              <a:t/>
            </a:r>
            <a:br>
              <a:rPr lang="tr-TR" sz="1400" dirty="0"/>
            </a:br>
            <a:r>
              <a:rPr lang="tr-TR" sz="1400" dirty="0"/>
              <a:t>7)Kurtuluş Savaşı’nın örgütlenmesine katkıda bulunmuşlardır.</a:t>
            </a:r>
            <a:br>
              <a:rPr lang="tr-TR" sz="1400" dirty="0"/>
            </a:br>
            <a:r>
              <a:rPr lang="tr-TR" sz="1400" dirty="0"/>
              <a:t>8)Yeni bir Türk Devleti kurma amacı taşımazlar (Trakya Paşaeli Cemiyeti hariç). </a:t>
            </a:r>
            <a:br>
              <a:rPr lang="tr-TR" sz="1400" dirty="0"/>
            </a:br>
            <a:r>
              <a:rPr lang="tr-TR" sz="1400" dirty="0"/>
              <a:t>9)Düşmanı belli bir süre oyalamışlardır.</a:t>
            </a:r>
            <a:br>
              <a:rPr lang="tr-TR" sz="1400" dirty="0"/>
            </a:br>
            <a:r>
              <a:rPr lang="tr-TR" sz="1400" dirty="0"/>
              <a:t>10)Ulusal bilincin gelişmesine, yayılmasına, canlı tutulmasına kaynak olmuşlardır.</a:t>
            </a:r>
            <a:br>
              <a:rPr lang="tr-TR" sz="1400" dirty="0"/>
            </a:br>
            <a:endParaRPr lang="tr-TR" sz="1400" i="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AutoShape 2"/>
          <p:cNvSpPr>
            <a:spLocks noChangeArrowheads="1"/>
          </p:cNvSpPr>
          <p:nvPr/>
        </p:nvSpPr>
        <p:spPr bwMode="auto">
          <a:xfrm>
            <a:off x="1403350" y="188913"/>
            <a:ext cx="6840538" cy="576262"/>
          </a:xfrm>
          <a:prstGeom prst="horizontalScroll">
            <a:avLst>
              <a:gd name="adj" fmla="val 12500"/>
            </a:avLst>
          </a:prstGeom>
          <a:solidFill>
            <a:srgbClr val="FEFEE8"/>
          </a:solidFill>
          <a:ln w="9525">
            <a:solidFill>
              <a:schemeClr val="tx1"/>
            </a:solidFill>
            <a:round/>
            <a:headEnd/>
            <a:tailEnd/>
          </a:ln>
          <a:effectLst/>
        </p:spPr>
        <p:txBody>
          <a:bodyPr wrap="none" anchor="ctr"/>
          <a:lstStyle/>
          <a:p>
            <a:pPr algn="ctr"/>
            <a:r>
              <a:rPr lang="tr-TR" b="1">
                <a:solidFill>
                  <a:srgbClr val="CC0000"/>
                </a:solidFill>
              </a:rPr>
              <a:t>KURTULUŞ SAVAŞI’NDA YARARLI CEMİYETLER</a:t>
            </a:r>
          </a:p>
        </p:txBody>
      </p:sp>
      <p:sp>
        <p:nvSpPr>
          <p:cNvPr id="27651" name="Text Box 3"/>
          <p:cNvSpPr txBox="1">
            <a:spLocks noChangeArrowheads="1"/>
          </p:cNvSpPr>
          <p:nvPr/>
        </p:nvSpPr>
        <p:spPr bwMode="auto">
          <a:xfrm>
            <a:off x="611188" y="1370013"/>
            <a:ext cx="7378700" cy="3282950"/>
          </a:xfrm>
          <a:prstGeom prst="rect">
            <a:avLst/>
          </a:prstGeom>
          <a:noFill/>
          <a:ln w="9525">
            <a:noFill/>
            <a:miter lim="800000"/>
            <a:headEnd/>
            <a:tailEnd/>
          </a:ln>
          <a:effectLst/>
        </p:spPr>
        <p:txBody>
          <a:bodyPr>
            <a:spAutoFit/>
          </a:bodyPr>
          <a:lstStyle/>
          <a:p>
            <a:r>
              <a:rPr lang="tr-TR" sz="1400" b="1"/>
              <a:t>Milli Cemiyetlerin Ortak Özellikleri</a:t>
            </a:r>
            <a:r>
              <a:rPr lang="tr-TR" sz="1400"/>
              <a:t/>
            </a:r>
            <a:br>
              <a:rPr lang="tr-TR" sz="1400"/>
            </a:br>
            <a:r>
              <a:rPr lang="tr-TR" sz="1400"/>
              <a:t/>
            </a:r>
            <a:br>
              <a:rPr lang="tr-TR" sz="1400"/>
            </a:br>
            <a:r>
              <a:rPr lang="tr-TR" sz="1400"/>
              <a:t>11)Halkın savaşı maddi ve manevi yönden desteklemesine öncülük etmişlerdir.</a:t>
            </a:r>
            <a:br>
              <a:rPr lang="tr-TR" sz="1400"/>
            </a:br>
            <a:r>
              <a:rPr lang="tr-TR" sz="1400"/>
              <a:t>12)Bu cemiyetler kendiliklerinden oluşmuşlardır. Hükümet ya da her hangi bir organın katkısı yoktur.</a:t>
            </a:r>
            <a:br>
              <a:rPr lang="tr-TR" sz="1400"/>
            </a:br>
            <a:r>
              <a:rPr lang="tr-TR" sz="1400"/>
              <a:t>13)Birbirlerinden kopuk ve bağımsız hareket etmişlerdir. Milli Cemiyetler; Sivas Kongresi’nde Anadolu ve Rumeli Müdafaa-i Hukuk Cemiyeti adı ile birleştirilmiştir.</a:t>
            </a:r>
            <a:br>
              <a:rPr lang="tr-TR" sz="1400"/>
            </a:br>
            <a:r>
              <a:rPr lang="tr-TR" sz="1400"/>
              <a:t>14)Cemiyetler yöresel kongreler düzenleyerek siyasi ve silahlı mücadeleler yapmışlardır. </a:t>
            </a:r>
            <a:br>
              <a:rPr lang="tr-TR" sz="1400"/>
            </a:br>
            <a:r>
              <a:rPr lang="tr-TR" sz="1400"/>
              <a:t>15)Yararlı cemiyetlerin başlangıçtaki en büyük eksikliği merkezi bir otoriteden ve birlikten yoksun olmalarıdır. Erzurum Kongresinde giderilmeye başlayan bu eksiklik, Sivas Kongresinde bütün derneklerin bir çatı altında toplanmasıyla tamamen giderildi.</a:t>
            </a:r>
            <a:br>
              <a:rPr lang="tr-TR" sz="1400"/>
            </a:br>
            <a:r>
              <a:rPr lang="tr-TR" sz="1400"/>
              <a:t>16)Yararlı cemiyetler genellikle İstanbul ve çevresinde kurularak faaliyet göstermiştir. İstanbul’da kurulmalarının en önemli nedeni, devletin merkezi olmasından dolayı haberleşme ve ulaşımın kolay olmasıdır Ayrıca basın ve yayın merkezi olması da etkilidir</a:t>
            </a:r>
            <a:br>
              <a:rPr lang="tr-TR" sz="1400"/>
            </a:br>
            <a:r>
              <a:rPr lang="tr-TR" sz="1400" i="1"/>
              <a:t>Cemiyetlerin hemen hemen hepsinin kuruluşunda dayandıkları nokta Wilson İlkeleri’dir.</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1403648" y="260648"/>
            <a:ext cx="6336704" cy="864096"/>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Lucida Handwriting" pitchFamily="66" charset="0"/>
              </a:rPr>
              <a:t>Azınlık cemiyetlerinin hedefleri</a:t>
            </a:r>
            <a:endParaRPr lang="tr-TR" sz="2400" b="1" dirty="0">
              <a:solidFill>
                <a:schemeClr val="tx1"/>
              </a:solidFill>
              <a:latin typeface="Lucida Handwriting" pitchFamily="66" charset="0"/>
            </a:endParaRPr>
          </a:p>
        </p:txBody>
      </p:sp>
      <p:sp>
        <p:nvSpPr>
          <p:cNvPr id="3" name="2 Dolu Çerçeve"/>
          <p:cNvSpPr/>
          <p:nvPr/>
        </p:nvSpPr>
        <p:spPr>
          <a:xfrm>
            <a:off x="611560" y="1916832"/>
            <a:ext cx="1512168" cy="1042416"/>
          </a:xfrm>
          <a:prstGeom prst="bevel">
            <a:avLst/>
          </a:prstGeom>
          <a:blipFill>
            <a:blip r:embed="rId2"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RUMLAR</a:t>
            </a:r>
            <a:endParaRPr lang="tr-TR" b="1" dirty="0">
              <a:solidFill>
                <a:schemeClr val="tx1"/>
              </a:solidFill>
            </a:endParaRPr>
          </a:p>
        </p:txBody>
      </p:sp>
      <p:sp>
        <p:nvSpPr>
          <p:cNvPr id="4" name="3 Sağ Ok"/>
          <p:cNvSpPr/>
          <p:nvPr/>
        </p:nvSpPr>
        <p:spPr>
          <a:xfrm>
            <a:off x="2699792" y="220486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Yuvarlatılmış Dikdörtgen"/>
          <p:cNvSpPr/>
          <p:nvPr/>
        </p:nvSpPr>
        <p:spPr>
          <a:xfrm>
            <a:off x="3995936" y="2060848"/>
            <a:ext cx="4464496" cy="792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Megalo İdea hedefi doğrultusunda Batı Anadolu ve Trakya’yı Yunanistan’a katmayı</a:t>
            </a:r>
            <a:endParaRPr lang="tr-TR" dirty="0">
              <a:solidFill>
                <a:schemeClr val="tx1"/>
              </a:solidFill>
            </a:endParaRPr>
          </a:p>
        </p:txBody>
      </p:sp>
      <p:sp>
        <p:nvSpPr>
          <p:cNvPr id="6" name="5 Dolu Çerçeve"/>
          <p:cNvSpPr/>
          <p:nvPr/>
        </p:nvSpPr>
        <p:spPr>
          <a:xfrm>
            <a:off x="539552" y="3645024"/>
            <a:ext cx="1584176" cy="1042416"/>
          </a:xfrm>
          <a:prstGeom prst="bevel">
            <a:avLst/>
          </a:prstGeom>
          <a:blipFill>
            <a:blip r:embed="rId3"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ERMENİLER</a:t>
            </a:r>
            <a:endParaRPr lang="tr-TR" sz="1600" b="1" dirty="0">
              <a:solidFill>
                <a:schemeClr val="tx1"/>
              </a:solidFill>
            </a:endParaRPr>
          </a:p>
        </p:txBody>
      </p:sp>
      <p:sp>
        <p:nvSpPr>
          <p:cNvPr id="7" name="6 Sağ Ok"/>
          <p:cNvSpPr/>
          <p:nvPr/>
        </p:nvSpPr>
        <p:spPr>
          <a:xfrm>
            <a:off x="2627784" y="400506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Yuvarlatılmış Dikdörtgen"/>
          <p:cNvSpPr/>
          <p:nvPr/>
        </p:nvSpPr>
        <p:spPr>
          <a:xfrm>
            <a:off x="4067944" y="3789040"/>
            <a:ext cx="4464496" cy="720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Doğu Anadolu’da Büyük Ermenistan Krallığı kurmayı hedeflemişlerdir.</a:t>
            </a:r>
            <a:endParaRPr lang="tr-TR" dirty="0">
              <a:solidFill>
                <a:schemeClr val="tx1"/>
              </a:solidFill>
            </a:endParaRPr>
          </a:p>
        </p:txBody>
      </p:sp>
      <p:sp>
        <p:nvSpPr>
          <p:cNvPr id="9" name="8 Yuvarlatılmış Dikdörtgen"/>
          <p:cNvSpPr/>
          <p:nvPr/>
        </p:nvSpPr>
        <p:spPr>
          <a:xfrm>
            <a:off x="971600" y="5157192"/>
            <a:ext cx="7128792" cy="936104"/>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tr-TR" dirty="0" smtClean="0">
                <a:solidFill>
                  <a:schemeClr val="tx1"/>
                </a:solidFill>
              </a:rPr>
              <a:t>Her bir azınlık cemiyeti de Wilson İlkelerini alarak,bulundukları bölgede çoğunlukta olduklarını kanıtlamaya çalışmışlardır. </a:t>
            </a:r>
            <a:endParaRPr lang="tr-TR" dirty="0">
              <a:solidFill>
                <a:schemeClr val="tx1"/>
              </a:solidFill>
            </a:endParaRPr>
          </a:p>
        </p:txBody>
      </p:sp>
      <p:sp>
        <p:nvSpPr>
          <p:cNvPr id="10" name="9 Yuvarlatılmış Dikdörtgen"/>
          <p:cNvSpPr/>
          <p:nvPr/>
        </p:nvSpPr>
        <p:spPr>
          <a:xfrm>
            <a:off x="1763688" y="6237312"/>
            <a:ext cx="5544616" cy="620688"/>
          </a:xfrm>
          <a:prstGeom prst="round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tr-TR" dirty="0" smtClean="0"/>
              <a:t>Yahudiler ise, Filistin’de,İsrail devletini kurmak için çalışmışlardır </a:t>
            </a:r>
            <a:endParaRPr lang="tr-T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67544" y="548680"/>
            <a:ext cx="8229600" cy="4525963"/>
          </a:xfrm>
        </p:spPr>
        <p:txBody>
          <a:bodyPr>
            <a:noAutofit/>
          </a:bodyPr>
          <a:lstStyle/>
          <a:p>
            <a:r>
              <a:rPr lang="tr-TR" sz="2000" dirty="0" smtClean="0">
                <a:latin typeface="Lucida Calligraphy" pitchFamily="66" charset="0"/>
              </a:rPr>
              <a:t>Mondros’un imzalanmasından sonra  Yıldırım Orduları Grubu dağılınca Mustafa Kemal İstanbul’a geldi.(13 Kasım 1918) Bu sırada İtilaf devletlerinin gemilerinin Boğaz’da görünce kararlı ve öngörülü bir şekilde “geldikleri gibi giderler” dedi.</a:t>
            </a:r>
          </a:p>
          <a:p>
            <a:r>
              <a:rPr lang="tr-TR" sz="2000" dirty="0" smtClean="0">
                <a:latin typeface="Lucida Calligraphy" pitchFamily="66" charset="0"/>
              </a:rPr>
              <a:t>İstanbul’da bulunduğu sürede pek çok devlet adamı, yabancı temsilci ve meclis üyesiyle vatanın içinde bulunduğu durumu görüşüyordu. Bu durum hükümeti tedirgin etti ve </a:t>
            </a:r>
            <a:r>
              <a:rPr lang="tr-TR" sz="2000" dirty="0" err="1" smtClean="0">
                <a:latin typeface="Lucida Calligraphy" pitchFamily="66" charset="0"/>
              </a:rPr>
              <a:t>M.Kemal’i</a:t>
            </a:r>
            <a:r>
              <a:rPr lang="tr-TR" sz="2000" dirty="0" smtClean="0">
                <a:latin typeface="Lucida Calligraphy" pitchFamily="66" charset="0"/>
              </a:rPr>
              <a:t> İstanbul’dan uzaklaştırmak için fırsat kolladılar.Bu sırada Samsun’da bulunan İngiliz askeri yetkilisinin Türklerin Rumlarla çatıştığını,bu durum önlenemezse 7.maddeye dayanarak hareket edileceğini bildirdi. Bu durum üzerine harekete geçen yetkililer 9.Ordu Müfettişliği2ni kurarak Samsun ve çevresinde önlem almaya çalıştılar. Sadrazam Damat Ferit bu göreve </a:t>
            </a:r>
            <a:r>
              <a:rPr lang="tr-TR" sz="2000" dirty="0" err="1" smtClean="0">
                <a:latin typeface="Lucida Calligraphy" pitchFamily="66" charset="0"/>
              </a:rPr>
              <a:t>M.Kemal’in</a:t>
            </a:r>
            <a:r>
              <a:rPr lang="tr-TR" sz="2000" dirty="0" smtClean="0">
                <a:latin typeface="Lucida Calligraphy" pitchFamily="66" charset="0"/>
              </a:rPr>
              <a:t> getirilmesinin onun İstanbul’dan uzaklaştırılması için uygun olacağını düşündü.Padişahın ve İtilaf devletlerinin onayıyla Mustafa Kemal bu göreve atandı.</a:t>
            </a:r>
            <a:endParaRPr lang="tr-TR" sz="2000" dirty="0">
              <a:latin typeface="Lucida Calligraphy" pitchFamily="66"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                Bölgede asayiş ve güvenliği bozan                                             			durumları tespit etmek</a:t>
            </a:r>
          </a:p>
          <a:p>
            <a:pPr lvl="7"/>
            <a:r>
              <a:rPr lang="tr-TR" sz="2700" dirty="0" smtClean="0"/>
              <a:t>Bölgede varlığından söz edilen silah ve cephaneleri toplamak</a:t>
            </a:r>
            <a:endParaRPr lang="tr-TR" sz="2700" dirty="0"/>
          </a:p>
        </p:txBody>
      </p:sp>
      <p:sp>
        <p:nvSpPr>
          <p:cNvPr id="3" name="2 Başlık"/>
          <p:cNvSpPr>
            <a:spLocks noGrp="1"/>
          </p:cNvSpPr>
          <p:nvPr>
            <p:ph type="title"/>
          </p:nvPr>
        </p:nvSpPr>
        <p:spPr/>
        <p:txBody>
          <a:bodyPr>
            <a:normAutofit fontScale="90000"/>
          </a:bodyPr>
          <a:lstStyle/>
          <a:p>
            <a:r>
              <a:rPr lang="tr-TR" dirty="0" smtClean="0">
                <a:solidFill>
                  <a:schemeClr val="tx1"/>
                </a:solidFill>
                <a:latin typeface="Lucida Calligraphy" pitchFamily="66" charset="0"/>
              </a:rPr>
              <a:t>9.ORDU MÜFETTİŞİ MUSTAFA KEMAL</a:t>
            </a:r>
            <a:endParaRPr lang="tr-TR" dirty="0">
              <a:solidFill>
                <a:schemeClr val="tx1"/>
              </a:solidFill>
              <a:latin typeface="Lucida Calligraphy" pitchFamily="66" charset="0"/>
            </a:endParaRPr>
          </a:p>
        </p:txBody>
      </p:sp>
      <p:sp>
        <p:nvSpPr>
          <p:cNvPr id="4" name="3 Yuvarlatılmış Dikdörtgen"/>
          <p:cNvSpPr/>
          <p:nvPr/>
        </p:nvSpPr>
        <p:spPr>
          <a:xfrm>
            <a:off x="899592" y="1556792"/>
            <a:ext cx="1584176" cy="792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GÖREV</a:t>
            </a:r>
            <a:endParaRPr lang="tr-TR" dirty="0"/>
          </a:p>
        </p:txBody>
      </p:sp>
      <p:sp>
        <p:nvSpPr>
          <p:cNvPr id="5" name="4 Yuvarlatılmış Dikdörtgen"/>
          <p:cNvSpPr/>
          <p:nvPr/>
        </p:nvSpPr>
        <p:spPr>
          <a:xfrm>
            <a:off x="899592" y="3429000"/>
            <a:ext cx="1656184" cy="792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YETKİLERİ</a:t>
            </a:r>
            <a:endParaRPr lang="tr-TR" dirty="0"/>
          </a:p>
        </p:txBody>
      </p:sp>
      <p:sp>
        <p:nvSpPr>
          <p:cNvPr id="6" name="5 Yuvarlatılmış Dikdörtgen"/>
          <p:cNvSpPr/>
          <p:nvPr/>
        </p:nvSpPr>
        <p:spPr>
          <a:xfrm>
            <a:off x="3059832" y="3429000"/>
            <a:ext cx="5112568" cy="1296144"/>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1-Her türlü askeri ve idari kuruma emir verebilme</a:t>
            </a:r>
          </a:p>
          <a:p>
            <a:pPr algn="ctr"/>
            <a:r>
              <a:rPr lang="tr-TR" dirty="0" smtClean="0">
                <a:solidFill>
                  <a:schemeClr val="tx1"/>
                </a:solidFill>
              </a:rPr>
              <a:t>2-Haberleşme araç ve gereçlerini kullanabilme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1043608" y="620688"/>
            <a:ext cx="8100294" cy="1200329"/>
          </a:xfrm>
          <a:prstGeom prst="rect">
            <a:avLst/>
          </a:prstGeom>
          <a:noFill/>
        </p:spPr>
        <p:txBody>
          <a:bodyPr wrap="none" rtlCol="0">
            <a:spAutoFit/>
          </a:bodyPr>
          <a:lstStyle/>
          <a:p>
            <a:r>
              <a:rPr lang="tr-TR" dirty="0" smtClean="0"/>
              <a:t>Mustafa Kemal hedefi ile çelişen bu görevi yerine getirmek için değil</a:t>
            </a:r>
          </a:p>
          <a:p>
            <a:r>
              <a:rPr lang="tr-TR" dirty="0" smtClean="0"/>
              <a:t>,Milli Mücadeleyi örgütlemek için Anadolu’ya geçti.16 Mayıs’ta yola </a:t>
            </a:r>
          </a:p>
          <a:p>
            <a:r>
              <a:rPr lang="tr-TR" dirty="0" smtClean="0"/>
              <a:t>Çıkan Mustafa Kemal,19 MAYIS 1919’d a </a:t>
            </a:r>
            <a:r>
              <a:rPr lang="tr-TR" dirty="0" err="1" smtClean="0"/>
              <a:t>SAMSUN’a</a:t>
            </a:r>
            <a:r>
              <a:rPr lang="tr-TR" dirty="0" smtClean="0"/>
              <a:t> ayak bastı.Yaptığı </a:t>
            </a:r>
          </a:p>
          <a:p>
            <a:r>
              <a:rPr lang="tr-TR" dirty="0" smtClean="0"/>
              <a:t>Gözlemleri İstanbul hükümetine Samsun Raporu adı altında gönderdi</a:t>
            </a:r>
            <a:endParaRPr lang="tr-TR" dirty="0"/>
          </a:p>
        </p:txBody>
      </p:sp>
      <p:sp>
        <p:nvSpPr>
          <p:cNvPr id="3" name="2 Yuvarlatılmış Dikdörtgen"/>
          <p:cNvSpPr/>
          <p:nvPr/>
        </p:nvSpPr>
        <p:spPr>
          <a:xfrm>
            <a:off x="2123728" y="1844824"/>
            <a:ext cx="4824536" cy="720080"/>
          </a:xfrm>
          <a:prstGeom prst="round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SAMSUN RAPORU </a:t>
            </a:r>
          </a:p>
          <a:p>
            <a:pPr algn="ctr"/>
            <a:r>
              <a:rPr lang="tr-TR" sz="2400" b="1" dirty="0" smtClean="0">
                <a:solidFill>
                  <a:schemeClr val="tx1"/>
                </a:solidFill>
              </a:rPr>
              <a:t>20 MAYIS 1919</a:t>
            </a:r>
            <a:endParaRPr lang="tr-TR" sz="2400" b="1" dirty="0">
              <a:solidFill>
                <a:schemeClr val="tx1"/>
              </a:solidFill>
            </a:endParaRPr>
          </a:p>
        </p:txBody>
      </p:sp>
      <p:sp>
        <p:nvSpPr>
          <p:cNvPr id="4" name="3 Dikey Kaydırma"/>
          <p:cNvSpPr/>
          <p:nvPr/>
        </p:nvSpPr>
        <p:spPr>
          <a:xfrm>
            <a:off x="1331640" y="2996952"/>
            <a:ext cx="7272808" cy="3528392"/>
          </a:xfrm>
          <a:prstGeom prst="verticalScroll">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İzmir’in Yunan askeri tarafından işgali olayı,yakından temasta bulunduğum milleti ve orduyu düşünülmeyecek derecede içten yaralamıştır.Ne millet ne ordu, varlığına karşı yapılan bu haksız tecavüzü sindirmeyecek ve kabul etmeyecektir.</a:t>
            </a:r>
            <a:endParaRPr lang="tr-TR" dirty="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t>Yenilenlerin toprak kaybetmeyeceği belirtilmesine rağmen Almanya; Polonya ve </a:t>
            </a:r>
            <a:r>
              <a:rPr lang="tr-TR" dirty="0" err="1" smtClean="0"/>
              <a:t>Çekoslavakya’ya</a:t>
            </a:r>
            <a:endParaRPr lang="tr-TR" dirty="0" smtClean="0"/>
          </a:p>
          <a:p>
            <a:r>
              <a:rPr lang="tr-TR" dirty="0" smtClean="0"/>
              <a:t>Avusturya;Macaristan ve Yugoslavya’ya toprak verdi.</a:t>
            </a:r>
          </a:p>
          <a:p>
            <a:r>
              <a:rPr lang="tr-TR" dirty="0" smtClean="0"/>
              <a:t>İmparatorlukların dağılıp ulusal devletlerin yaygınlaştığı I.Dünya Savaşı sonrası yeni sınır sorunlarını beraberinde getirdi ve II.Dünya Savaşına zemin hazırladı.</a:t>
            </a:r>
            <a:endParaRPr lang="tr-TR" dirty="0"/>
          </a:p>
        </p:txBody>
      </p:sp>
      <p:sp>
        <p:nvSpPr>
          <p:cNvPr id="3" name="2 Başlık"/>
          <p:cNvSpPr>
            <a:spLocks noGrp="1"/>
          </p:cNvSpPr>
          <p:nvPr>
            <p:ph type="title"/>
          </p:nvPr>
        </p:nvSpPr>
        <p:spPr/>
        <p:txBody>
          <a:bodyPr/>
          <a:lstStyle/>
          <a:p>
            <a:r>
              <a:rPr lang="tr-TR" dirty="0" smtClean="0"/>
              <a:t>Wilson’a rağmen…</a:t>
            </a:r>
            <a:endParaRPr lang="tr-TR"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a:bodyPr>
          <a:lstStyle/>
          <a:p>
            <a:r>
              <a:rPr lang="tr-TR" sz="2000" dirty="0" smtClean="0"/>
              <a:t>Samsun’dan daha güvenli bir yer olan Havza’ya karargahını taşıyan Mustafa Kemal burada kendi imzasını taşıyan idari ve askeri makamlara ulaştırdığı Havza Genelgesi’ni yayınladı.</a:t>
            </a:r>
            <a:endParaRPr lang="tr-TR" sz="2000" dirty="0"/>
          </a:p>
        </p:txBody>
      </p:sp>
      <p:sp>
        <p:nvSpPr>
          <p:cNvPr id="3" name="2 Başlık"/>
          <p:cNvSpPr>
            <a:spLocks noGrp="1"/>
          </p:cNvSpPr>
          <p:nvPr>
            <p:ph type="title"/>
          </p:nvPr>
        </p:nvSpPr>
        <p:spPr/>
        <p:txBody>
          <a:bodyPr/>
          <a:lstStyle/>
          <a:p>
            <a:r>
              <a:rPr lang="tr-TR" dirty="0" smtClean="0"/>
              <a:t>Mustafa Kemal Havza’da</a:t>
            </a:r>
            <a:endParaRPr lang="tr-TR" dirty="0"/>
          </a:p>
        </p:txBody>
      </p:sp>
      <p:sp>
        <p:nvSpPr>
          <p:cNvPr id="4" name="3 Aşağı Şerit"/>
          <p:cNvSpPr/>
          <p:nvPr/>
        </p:nvSpPr>
        <p:spPr>
          <a:xfrm>
            <a:off x="755576" y="2708920"/>
            <a:ext cx="7488832" cy="612648"/>
          </a:xfrm>
          <a:prstGeom prst="ribbon">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HAVZA GENELGESİ</a:t>
            </a:r>
            <a:endParaRPr lang="tr-TR" b="1" dirty="0">
              <a:solidFill>
                <a:schemeClr val="tx1"/>
              </a:solidFill>
            </a:endParaRPr>
          </a:p>
        </p:txBody>
      </p:sp>
      <p:sp>
        <p:nvSpPr>
          <p:cNvPr id="5" name="4 Yatay Kaydırma"/>
          <p:cNvSpPr/>
          <p:nvPr/>
        </p:nvSpPr>
        <p:spPr>
          <a:xfrm>
            <a:off x="827584" y="3501008"/>
            <a:ext cx="7488832" cy="2736304"/>
          </a:xfrm>
          <a:prstGeom prst="horizontalScroll">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Yurdun her yerinde işgalleri kınayan protesto mitingleri yapılması gerekmektedir.</a:t>
            </a:r>
          </a:p>
          <a:p>
            <a:pPr algn="ctr"/>
            <a:r>
              <a:rPr lang="tr-TR" dirty="0" smtClean="0">
                <a:solidFill>
                  <a:schemeClr val="tx1"/>
                </a:solidFill>
              </a:rPr>
              <a:t>Müdafaa-i Hukuk cemiyetlerinin sayısı arttırılmalıdır.</a:t>
            </a:r>
          </a:p>
          <a:p>
            <a:pPr algn="ctr"/>
            <a:r>
              <a:rPr lang="tr-TR" dirty="0" smtClean="0">
                <a:solidFill>
                  <a:schemeClr val="tx1"/>
                </a:solidFill>
              </a:rPr>
              <a:t>Azınlık vatandaşlarına kötü davranılmamalıdır.</a:t>
            </a:r>
            <a:endParaRPr lang="tr-TR" dirty="0">
              <a:solidFill>
                <a:schemeClr val="tx1"/>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halide edip.jpg"/>
          <p:cNvPicPr>
            <a:picLocks noChangeAspect="1"/>
          </p:cNvPicPr>
          <p:nvPr/>
        </p:nvPicPr>
        <p:blipFill>
          <a:blip r:embed="rId2" cstate="print"/>
          <a:stretch>
            <a:fillRect/>
          </a:stretch>
        </p:blipFill>
        <p:spPr>
          <a:xfrm>
            <a:off x="1475656" y="139424"/>
            <a:ext cx="5976664" cy="4873752"/>
          </a:xfrm>
          <a:prstGeom prst="rect">
            <a:avLst/>
          </a:prstGeom>
        </p:spPr>
      </p:pic>
      <p:sp>
        <p:nvSpPr>
          <p:cNvPr id="3" name="2 Metin kutusu"/>
          <p:cNvSpPr txBox="1"/>
          <p:nvPr/>
        </p:nvSpPr>
        <p:spPr>
          <a:xfrm>
            <a:off x="2195736" y="5229200"/>
            <a:ext cx="5783956" cy="646331"/>
          </a:xfrm>
          <a:prstGeom prst="rect">
            <a:avLst/>
          </a:prstGeom>
          <a:noFill/>
        </p:spPr>
        <p:txBody>
          <a:bodyPr wrap="none" rtlCol="0">
            <a:spAutoFit/>
          </a:bodyPr>
          <a:lstStyle/>
          <a:p>
            <a:r>
              <a:rPr lang="tr-TR" dirty="0" smtClean="0"/>
              <a:t>Halide Edip Adıvar,Sultan Ahmet Mitinginde</a:t>
            </a:r>
          </a:p>
          <a:p>
            <a:r>
              <a:rPr lang="tr-TR" dirty="0" smtClean="0"/>
              <a:t>Elinde Wilson Prensipleri 15.madde yazılı pankartı</a:t>
            </a:r>
            <a:endParaRPr lang="tr-T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67544" y="404664"/>
            <a:ext cx="8229600" cy="4525963"/>
          </a:xfrm>
        </p:spPr>
        <p:txBody>
          <a:bodyPr>
            <a:normAutofit fontScale="77500" lnSpcReduction="20000"/>
          </a:bodyPr>
          <a:lstStyle/>
          <a:p>
            <a:r>
              <a:rPr lang="tr-TR" dirty="0" smtClean="0"/>
              <a:t>Genelge oldukça etkili olmuş, yapılan mitingler yaygınlaşarak artarak devam etmiştir.Anadolu’da,İstanbul’da ve İzmir’de halk işgalleri ve işgalcileri protesto etmiştir.Mustafa Kemal İstanbul’a geri çağırılmış ancak M.Kemal gitmemiştir.Amasya’daki toplantı için önemli komutanlara ve devlet adamlarına çağrıda bulunmuştur.22Haziran 1919’da yayımlanan genelgeyi, ALİ FUAT (CEBESOY),RAUF BEY(ORBAY),REFET BEY(BELE),ADNAN ADIVAR imzalamış,Kazım Karabekir de onayladığını bir telgrafla </a:t>
            </a:r>
            <a:r>
              <a:rPr lang="tr-TR" b="1" dirty="0" smtClean="0">
                <a:solidFill>
                  <a:srgbClr val="C00000"/>
                </a:solidFill>
              </a:rPr>
              <a:t>bildirmiştir.Genelgenin amacı Milli mücadeleyi kişisel bir girişim görüntüsünden kurtarmak ve halka mal etmek ve milli bilinci uyandırıp ulusal mücadeleyi örgütlemektir.</a:t>
            </a:r>
          </a:p>
          <a:p>
            <a:r>
              <a:rPr lang="tr-TR" b="1" dirty="0" smtClean="0">
                <a:solidFill>
                  <a:srgbClr val="002060"/>
                </a:solidFill>
              </a:rPr>
              <a:t>Amasya Genelgesi Kurtuluş Savaşı’nın amacını,yöntemini ve gerekçesini ortaya koyan bir ihtilal bildirisidir.</a:t>
            </a:r>
            <a:endParaRPr lang="tr-TR" b="1" dirty="0">
              <a:solidFill>
                <a:srgbClr val="002060"/>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Yuvarlatılmış Dikdörtgen"/>
          <p:cNvSpPr/>
          <p:nvPr/>
        </p:nvSpPr>
        <p:spPr>
          <a:xfrm>
            <a:off x="1547664" y="216024"/>
            <a:ext cx="5976664" cy="1052736"/>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AMASYA GENELGESİ</a:t>
            </a:r>
          </a:p>
          <a:p>
            <a:pPr algn="ctr"/>
            <a:r>
              <a:rPr lang="tr-TR" b="1" dirty="0" smtClean="0">
                <a:solidFill>
                  <a:schemeClr val="tx1"/>
                </a:solidFill>
              </a:rPr>
              <a:t>22 HAZİRAN 1922</a:t>
            </a:r>
            <a:endParaRPr lang="tr-TR" b="1" dirty="0">
              <a:solidFill>
                <a:schemeClr val="tx1"/>
              </a:solidFill>
            </a:endParaRPr>
          </a:p>
        </p:txBody>
      </p:sp>
      <p:sp>
        <p:nvSpPr>
          <p:cNvPr id="5" name="4 Yatay Kaydırma"/>
          <p:cNvSpPr/>
          <p:nvPr/>
        </p:nvSpPr>
        <p:spPr>
          <a:xfrm>
            <a:off x="683568" y="1484784"/>
            <a:ext cx="7416824" cy="4320480"/>
          </a:xfrm>
          <a:prstGeom prst="horizontalScroll">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 </a:t>
            </a:r>
            <a:r>
              <a:rPr lang="tr-TR" b="1" dirty="0" smtClean="0">
                <a:solidFill>
                  <a:srgbClr val="C00000"/>
                </a:solidFill>
              </a:rPr>
              <a:t>Vatanın bütünlüğü, milletin bağımsızlığı tehlikededir. </a:t>
            </a:r>
            <a:r>
              <a:rPr lang="tr-TR" b="1" dirty="0" smtClean="0">
                <a:solidFill>
                  <a:schemeClr val="tx1"/>
                </a:solidFill>
              </a:rPr>
              <a:t>(Gerekçe)(Yani bağımsızlığımızın kazanılması için harekete geçilmesi gerekmektedir.)</a:t>
            </a:r>
            <a:br>
              <a:rPr lang="tr-TR" b="1" dirty="0" smtClean="0">
                <a:solidFill>
                  <a:schemeClr val="tx1"/>
                </a:solidFill>
              </a:rPr>
            </a:br>
            <a:r>
              <a:rPr lang="tr-TR" b="1" dirty="0" smtClean="0">
                <a:solidFill>
                  <a:srgbClr val="C00000"/>
                </a:solidFill>
              </a:rPr>
              <a:t>* İstanbul Hükümeti, üzerine düşen görev ve sorumluluğunu yerine getirememektedir. Bu durum milletimiz </a:t>
            </a:r>
            <a:br>
              <a:rPr lang="tr-TR" b="1" dirty="0" smtClean="0">
                <a:solidFill>
                  <a:srgbClr val="C00000"/>
                </a:solidFill>
              </a:rPr>
            </a:br>
            <a:r>
              <a:rPr lang="tr-TR" b="1" dirty="0" smtClean="0">
                <a:solidFill>
                  <a:srgbClr val="C00000"/>
                </a:solidFill>
              </a:rPr>
              <a:t>yok olmuş gibi göstermektedir. </a:t>
            </a:r>
            <a:r>
              <a:rPr lang="tr-TR" b="1" dirty="0" smtClean="0">
                <a:solidFill>
                  <a:schemeClr val="tx1"/>
                </a:solidFill>
              </a:rPr>
              <a:t>(Gerekçe)</a:t>
            </a:r>
            <a:endParaRPr lang="tr-TR" b="1" dirty="0">
              <a:solidFill>
                <a:schemeClr val="tx1"/>
              </a:solidFill>
            </a:endParaRPr>
          </a:p>
        </p:txBody>
      </p:sp>
      <p:sp>
        <p:nvSpPr>
          <p:cNvPr id="6" name="5 Aşağı Şerit"/>
          <p:cNvSpPr/>
          <p:nvPr/>
        </p:nvSpPr>
        <p:spPr>
          <a:xfrm>
            <a:off x="683568" y="1484784"/>
            <a:ext cx="2808312" cy="1044696"/>
          </a:xfrm>
          <a:prstGeom prst="ribb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Kurtuluş Savaşının </a:t>
            </a:r>
            <a:r>
              <a:rPr lang="tr-TR" b="1" dirty="0" smtClean="0">
                <a:solidFill>
                  <a:schemeClr val="accent2"/>
                </a:solidFill>
              </a:rPr>
              <a:t>GEREKÇESİ</a:t>
            </a:r>
            <a:endParaRPr lang="tr-TR" b="1" dirty="0">
              <a:solidFill>
                <a:schemeClr val="accent2"/>
              </a:solidFill>
            </a:endParaRPr>
          </a:p>
        </p:txBody>
      </p:sp>
      <p:sp>
        <p:nvSpPr>
          <p:cNvPr id="7" name="6 Metin kutusu"/>
          <p:cNvSpPr txBox="1"/>
          <p:nvPr/>
        </p:nvSpPr>
        <p:spPr>
          <a:xfrm>
            <a:off x="1763688" y="5517232"/>
            <a:ext cx="6460423" cy="646331"/>
          </a:xfrm>
          <a:prstGeom prst="rect">
            <a:avLst/>
          </a:prstGeom>
          <a:noFill/>
        </p:spPr>
        <p:txBody>
          <a:bodyPr wrap="none" rtlCol="0">
            <a:spAutoFit/>
          </a:bodyPr>
          <a:lstStyle/>
          <a:p>
            <a:r>
              <a:rPr lang="tr-TR" b="1" i="1" dirty="0" smtClean="0"/>
              <a:t>İstanbul hükümeti ilk kez eleştirilmiş ve görevini yerine </a:t>
            </a:r>
          </a:p>
          <a:p>
            <a:r>
              <a:rPr lang="tr-TR" b="1" i="1" dirty="0" smtClean="0"/>
              <a:t>Getirmesi dile getirilmiştir.</a:t>
            </a:r>
            <a:endParaRPr lang="tr-TR" b="1" i="1" dirty="0"/>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atay Kaydırma"/>
          <p:cNvSpPr/>
          <p:nvPr/>
        </p:nvSpPr>
        <p:spPr>
          <a:xfrm>
            <a:off x="971600" y="764704"/>
            <a:ext cx="7704856" cy="5328592"/>
          </a:xfrm>
          <a:prstGeom prst="horizontalScroll">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charset="0"/>
              <a:buChar char="•"/>
            </a:pPr>
            <a:r>
              <a:rPr lang="tr-TR" dirty="0" smtClean="0"/>
              <a:t>Milletin geleceğini yine milletin azim ve kararı kurtaracaktır. </a:t>
            </a:r>
            <a:r>
              <a:rPr lang="tr-TR" b="1" dirty="0" smtClean="0"/>
              <a:t>(Amaç ve yöntem)</a:t>
            </a:r>
            <a:r>
              <a:rPr lang="tr-TR" dirty="0" smtClean="0"/>
              <a:t> </a:t>
            </a:r>
          </a:p>
          <a:p>
            <a:pPr algn="ctr">
              <a:buFont typeface="Arial" charset="0"/>
              <a:buChar char="•"/>
            </a:pPr>
            <a:r>
              <a:rPr lang="tr-TR" dirty="0" smtClean="0">
                <a:solidFill>
                  <a:schemeClr val="tx1"/>
                </a:solidFill>
              </a:rPr>
              <a:t>Bağımsızlığın halk tarafından sağlanacağını gösteren bu madde aynı zamanda üstü kapalı olarak </a:t>
            </a:r>
            <a:r>
              <a:rPr lang="tr-TR" b="1" dirty="0" smtClean="0">
                <a:solidFill>
                  <a:schemeClr val="tx1"/>
                </a:solidFill>
              </a:rPr>
              <a:t>ileride yönetim biçiminin değişeceğini</a:t>
            </a:r>
            <a:r>
              <a:rPr lang="tr-TR" dirty="0" smtClean="0">
                <a:solidFill>
                  <a:schemeClr val="tx1"/>
                </a:solidFill>
              </a:rPr>
              <a:t>n sinyallerini vermiştir.Bu madde </a:t>
            </a:r>
            <a:r>
              <a:rPr lang="tr-TR" b="1" dirty="0" smtClean="0">
                <a:solidFill>
                  <a:schemeClr val="tx1"/>
                </a:solidFill>
              </a:rPr>
              <a:t>ulusal egemenlik doğrultusundadır</a:t>
            </a:r>
            <a:r>
              <a:rPr lang="tr-TR" dirty="0" smtClean="0"/>
              <a:t/>
            </a:r>
            <a:br>
              <a:rPr lang="tr-TR" dirty="0" smtClean="0"/>
            </a:br>
            <a:r>
              <a:rPr lang="tr-TR" dirty="0" smtClean="0"/>
              <a:t>* Her türlü etki ve denetimden uzak bir kurul oluşturulmalıdır. </a:t>
            </a:r>
            <a:r>
              <a:rPr lang="tr-TR" b="1" dirty="0" smtClean="0"/>
              <a:t>(Temsil Kurulu) </a:t>
            </a:r>
          </a:p>
          <a:p>
            <a:pPr algn="ctr">
              <a:buFont typeface="Arial" charset="0"/>
              <a:buChar char="•"/>
            </a:pPr>
            <a:r>
              <a:rPr lang="tr-TR" b="1" dirty="0" smtClean="0">
                <a:solidFill>
                  <a:schemeClr val="tx1"/>
                </a:solidFill>
              </a:rPr>
              <a:t>Ulusal bağımsızlığımızı sağlamak üzere oluşturulacak kurulun özgür ve bağımsız hareket etmesi hedeflenmiş,aynı zamanda İstanbul hükümetine gönderme yapmıştır.</a:t>
            </a:r>
            <a:endParaRPr lang="tr-TR" dirty="0">
              <a:solidFill>
                <a:schemeClr val="tx1"/>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atay Kaydırma"/>
          <p:cNvSpPr/>
          <p:nvPr/>
        </p:nvSpPr>
        <p:spPr>
          <a:xfrm>
            <a:off x="323528" y="260648"/>
            <a:ext cx="8352928" cy="5976664"/>
          </a:xfrm>
          <a:prstGeom prst="horizontalScroll">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2 Dikdörtgen"/>
          <p:cNvSpPr/>
          <p:nvPr/>
        </p:nvSpPr>
        <p:spPr>
          <a:xfrm>
            <a:off x="1259632" y="1843951"/>
            <a:ext cx="7056784" cy="2616101"/>
          </a:xfrm>
          <a:prstGeom prst="rect">
            <a:avLst/>
          </a:prstGeom>
        </p:spPr>
        <p:txBody>
          <a:bodyPr wrap="square">
            <a:spAutoFit/>
          </a:bodyPr>
          <a:lstStyle/>
          <a:p>
            <a:pPr>
              <a:buFont typeface="Arial" charset="0"/>
              <a:buChar char="•"/>
            </a:pPr>
            <a:r>
              <a:rPr lang="tr-TR" b="1" dirty="0" smtClean="0"/>
              <a:t>Anadolu’nun en güvenilir yeri olan Sivas’ta milli bir kongre düzenlenmeli, bunun için de her bölgeden  milletin güvenini kazanmış üç delege Sivas’ta olacak şekilde yola çıkmalıdır</a:t>
            </a:r>
            <a:r>
              <a:rPr lang="tr-TR" dirty="0" smtClean="0"/>
              <a:t>. </a:t>
            </a:r>
            <a:br>
              <a:rPr lang="tr-TR" dirty="0" smtClean="0"/>
            </a:br>
            <a:r>
              <a:rPr lang="tr-TR" dirty="0" smtClean="0"/>
              <a:t>*</a:t>
            </a:r>
          </a:p>
          <a:p>
            <a:pPr>
              <a:buFont typeface="Arial" charset="0"/>
              <a:buChar char="•"/>
            </a:pPr>
            <a:r>
              <a:rPr lang="tr-TR" dirty="0" smtClean="0"/>
              <a:t> </a:t>
            </a:r>
            <a:r>
              <a:rPr lang="tr-TR" b="1" dirty="0" smtClean="0"/>
              <a:t>Delegelerin seçimlerini </a:t>
            </a:r>
            <a:r>
              <a:rPr lang="tr-TR" b="1" dirty="0" err="1" smtClean="0"/>
              <a:t>Redd</a:t>
            </a:r>
            <a:r>
              <a:rPr lang="tr-TR" b="1" dirty="0" smtClean="0"/>
              <a:t>-i İlhak, Müdafaa-i Hukuk cemiyetleri</a:t>
            </a:r>
            <a:r>
              <a:rPr lang="tr-TR" sz="2000" b="1" dirty="0" smtClean="0"/>
              <a:t> ve </a:t>
            </a:r>
            <a:r>
              <a:rPr lang="tr-TR" b="1" dirty="0" smtClean="0"/>
              <a:t>belediyeler yapacaktır. </a:t>
            </a:r>
            <a:r>
              <a:rPr lang="tr-TR" dirty="0" smtClean="0"/>
              <a:t/>
            </a:r>
            <a:br>
              <a:rPr lang="tr-TR" dirty="0" smtClean="0"/>
            </a:br>
            <a:endParaRPr lang="tr-TR" dirty="0" smtClean="0"/>
          </a:p>
          <a:p>
            <a:pPr>
              <a:buFont typeface="Arial" charset="0"/>
              <a:buChar char="•"/>
            </a:pPr>
            <a:r>
              <a:rPr lang="tr-TR" dirty="0" smtClean="0"/>
              <a:t>*Bu genelge sır olarak tutulmalı ve delegeler kimliklerini gizli tutarak seyahat etmelidirler </a:t>
            </a:r>
            <a:endParaRPr lang="tr-TR" dirty="0"/>
          </a:p>
        </p:txBody>
      </p:sp>
      <p:sp>
        <p:nvSpPr>
          <p:cNvPr id="4" name="3 Yuvarlatılmış Dikdörtgen"/>
          <p:cNvSpPr/>
          <p:nvPr/>
        </p:nvSpPr>
        <p:spPr>
          <a:xfrm>
            <a:off x="4572000" y="4869160"/>
            <a:ext cx="3816424" cy="1368152"/>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Bu madde ile ulusal iradeye,milletin temsiline önem verilmiş, mücadele bölgesel olmaktan çıkarılıp ulusal hale getirilmesi amaçlanmıştır.</a:t>
            </a:r>
            <a:endParaRPr lang="tr-T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457200" y="533400"/>
            <a:ext cx="8229600" cy="5592763"/>
          </a:xfrm>
        </p:spPr>
        <p:txBody>
          <a:bodyPr>
            <a:normAutofit lnSpcReduction="10000"/>
          </a:bodyPr>
          <a:lstStyle/>
          <a:p>
            <a:pPr>
              <a:lnSpc>
                <a:spcPct val="90000"/>
              </a:lnSpc>
            </a:pPr>
            <a:r>
              <a:rPr lang="tr-TR" sz="2600" b="1" u="sng"/>
              <a:t>NOT: </a:t>
            </a:r>
            <a:r>
              <a:rPr lang="tr-TR" sz="2600"/>
              <a:t>Amasya Genelgesi’ni yayınlamakla Mustafa Kemal Paşa görev ve yetkilerini aştığından, İtilaf Devletleri Mustafa Kemal’in gerçek niyetini anlamışlar, İstanbul Hükümetine baskı yaparak Mustafa Kemal’i İstanbul’a geri çağırmışlardır.</a:t>
            </a:r>
          </a:p>
          <a:p>
            <a:pPr>
              <a:lnSpc>
                <a:spcPct val="90000"/>
              </a:lnSpc>
            </a:pPr>
            <a:r>
              <a:rPr lang="tr-TR" sz="2600"/>
              <a:t> Mustafa Kemal’in geri dönmemesi üzerine İstanbul Hükümeti Mustafa Kemal’in görevine son vermiştir (7–8 Temmuz 1919). </a:t>
            </a:r>
          </a:p>
          <a:p>
            <a:pPr>
              <a:lnSpc>
                <a:spcPct val="90000"/>
              </a:lnSpc>
            </a:pPr>
            <a:r>
              <a:rPr lang="tr-TR" sz="2600"/>
              <a:t>Bunun üzerine Mustafa Kemal İstanbul’a gönderdiği telgrafta askerlikten istifa ettiğini bildirmiştir (8 Temmuz 1919).</a:t>
            </a:r>
          </a:p>
          <a:p>
            <a:pPr>
              <a:lnSpc>
                <a:spcPct val="90000"/>
              </a:lnSpc>
            </a:pPr>
            <a:r>
              <a:rPr lang="tr-TR" sz="2600"/>
              <a:t> Mustafa Kemal bu tarihten sonra Milli Mücadele’ye sivil olarak devam etmiştir. </a:t>
            </a:r>
            <a:br>
              <a:rPr lang="tr-TR" sz="2600"/>
            </a:br>
            <a:r>
              <a:rPr lang="tr-TR" sz="2200"/>
              <a:t/>
            </a:r>
            <a:br>
              <a:rPr lang="tr-TR" sz="2200"/>
            </a:br>
            <a:endParaRPr lang="tr-TR" sz="2200"/>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28600" y="457200"/>
            <a:ext cx="8610600" cy="1600200"/>
          </a:xfrm>
        </p:spPr>
        <p:txBody>
          <a:bodyPr>
            <a:normAutofit fontScale="90000"/>
          </a:bodyPr>
          <a:lstStyle/>
          <a:p>
            <a:r>
              <a:rPr lang="tr-TR" sz="3200" i="1" u="sng"/>
              <a:t>Erzurum Kongresi (23 Temmuz - 7 Ağustos 1919) </a:t>
            </a:r>
            <a:br>
              <a:rPr lang="tr-TR" sz="3200" i="1" u="sng"/>
            </a:br>
            <a:r>
              <a:rPr lang="tr-TR" sz="3800" b="1" i="1" u="sng"/>
              <a:t/>
            </a:r>
            <a:br>
              <a:rPr lang="tr-TR" sz="3800" b="1" i="1" u="sng"/>
            </a:br>
            <a:endParaRPr lang="tr-TR" sz="3800" b="1" i="1" u="sng"/>
          </a:p>
        </p:txBody>
      </p:sp>
      <p:sp>
        <p:nvSpPr>
          <p:cNvPr id="24579" name="Rectangle 3"/>
          <p:cNvSpPr>
            <a:spLocks noGrp="1" noChangeArrowheads="1"/>
          </p:cNvSpPr>
          <p:nvPr>
            <p:ph type="body" idx="1"/>
          </p:nvPr>
        </p:nvSpPr>
        <p:spPr>
          <a:xfrm>
            <a:off x="457200" y="1447800"/>
            <a:ext cx="8229600" cy="4953000"/>
          </a:xfrm>
        </p:spPr>
        <p:txBody>
          <a:bodyPr/>
          <a:lstStyle/>
          <a:p>
            <a:pPr>
              <a:lnSpc>
                <a:spcPct val="80000"/>
              </a:lnSpc>
            </a:pPr>
            <a:r>
              <a:rPr lang="tr-TR" sz="2400" dirty="0"/>
              <a:t>Erzurum Kongresi Şark Vilayetleri Müdafaa-i Hukuk Cemiyeti tarafından toplanmış, Kongre’ye Mustafa Kemal ve Kazım Karabekir davet edilmiştir. </a:t>
            </a:r>
            <a:br>
              <a:rPr lang="tr-TR" sz="2400" dirty="0"/>
            </a:br>
            <a:r>
              <a:rPr lang="tr-TR" sz="2400" dirty="0"/>
              <a:t>3 Temmuz’da Erzurum’a gelen Mustafa Kemal, 8 Temmuz’da İstanbul’a görevinden ve askerlikten ayrıldığın bildirerek. Osmanlı Hükümeti ile tüm ilişkilerini sona erdirmiştir Mustafa Kemal ertesi gün Müdafaa-i Hukuk Cemiyeti Erzurum Şubesi’nin başkanlığına seçildi. Erzurum, Sivas, Bitlis, Van ve Trabzon’u temsil etmek üzere 57 delegenin katıldığı Erzurum kongresi 23 Temmuz 1919’da Mustafa Kemal’in başkanlığında </a:t>
            </a:r>
            <a:r>
              <a:rPr lang="tr-TR" sz="2400" dirty="0" smtClean="0"/>
              <a:t>toplanmıştır.</a:t>
            </a:r>
          </a:p>
          <a:p>
            <a:pPr>
              <a:lnSpc>
                <a:spcPct val="80000"/>
              </a:lnSpc>
              <a:buNone/>
            </a:pPr>
            <a:r>
              <a:rPr lang="tr-TR" sz="2400" dirty="0" smtClean="0"/>
              <a:t> </a:t>
            </a:r>
            <a:endParaRPr lang="tr-TR" sz="2400" dirty="0"/>
          </a:p>
          <a:p>
            <a:pPr>
              <a:lnSpc>
                <a:spcPct val="80000"/>
              </a:lnSpc>
            </a:pPr>
            <a:r>
              <a:rPr lang="tr-TR" sz="2400" dirty="0"/>
              <a:t/>
            </a:r>
            <a:br>
              <a:rPr lang="tr-TR" sz="2400" dirty="0"/>
            </a:br>
            <a:r>
              <a:rPr lang="tr-TR" sz="2400" dirty="0"/>
              <a:t/>
            </a:r>
            <a:br>
              <a:rPr lang="tr-TR" sz="2400" dirty="0"/>
            </a:br>
            <a:endParaRPr lang="tr-TR" sz="2400" dirty="0"/>
          </a:p>
        </p:txBody>
      </p:sp>
      <p:sp>
        <p:nvSpPr>
          <p:cNvPr id="4" name="3 Yuvarlatılmış Dikdörtgen"/>
          <p:cNvSpPr/>
          <p:nvPr/>
        </p:nvSpPr>
        <p:spPr>
          <a:xfrm>
            <a:off x="683568" y="5085184"/>
            <a:ext cx="2952328" cy="144016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Bölgesel bir hedefle toplanan kongre, Mustafa Kemal’in katılmasıyla ulusal bir nitelik almıştır.</a:t>
            </a:r>
            <a:endParaRPr lang="tr-TR" dirty="0">
              <a:solidFill>
                <a:schemeClr val="tx1"/>
              </a:solidFill>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8" name="Picture 4" descr="pict0.jpg"/>
          <p:cNvPicPr>
            <a:picLocks noGrp="1" noChangeAspect="1" noChangeArrowheads="1"/>
          </p:cNvPicPr>
          <p:nvPr>
            <p:ph type="body" idx="1"/>
          </p:nvPr>
        </p:nvPicPr>
        <p:blipFill>
          <a:blip r:embed="rId2" r:link="rId3" cstate="print"/>
          <a:srcRect/>
          <a:stretch>
            <a:fillRect/>
          </a:stretch>
        </p:blipFill>
        <p:spPr>
          <a:xfrm>
            <a:off x="457200" y="304800"/>
            <a:ext cx="8077200" cy="5638800"/>
          </a:xfrm>
          <a:noFill/>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şağı Şerit"/>
          <p:cNvSpPr/>
          <p:nvPr/>
        </p:nvSpPr>
        <p:spPr>
          <a:xfrm>
            <a:off x="179512" y="404664"/>
            <a:ext cx="8136904" cy="612648"/>
          </a:xfrm>
          <a:prstGeom prst="ribbon">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ERZURUM KONGRESİ</a:t>
            </a:r>
          </a:p>
          <a:p>
            <a:pPr algn="ctr"/>
            <a:r>
              <a:rPr lang="tr-TR" b="1" dirty="0" smtClean="0">
                <a:solidFill>
                  <a:schemeClr val="tx1"/>
                </a:solidFill>
              </a:rPr>
              <a:t>23 TEMMUZ-7 AĞUSTOS 1919</a:t>
            </a:r>
            <a:endParaRPr lang="tr-TR" b="1" dirty="0">
              <a:solidFill>
                <a:schemeClr val="tx1"/>
              </a:solidFill>
            </a:endParaRPr>
          </a:p>
        </p:txBody>
      </p:sp>
      <p:sp>
        <p:nvSpPr>
          <p:cNvPr id="3" name="2 Yuvarlatılmış Dikdörtgen"/>
          <p:cNvSpPr/>
          <p:nvPr/>
        </p:nvSpPr>
        <p:spPr>
          <a:xfrm>
            <a:off x="323528" y="1268760"/>
            <a:ext cx="2592288" cy="648072"/>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BÖLGESEL KARARLAR</a:t>
            </a:r>
            <a:endParaRPr lang="tr-TR" dirty="0"/>
          </a:p>
        </p:txBody>
      </p:sp>
      <p:sp>
        <p:nvSpPr>
          <p:cNvPr id="4" name="3 Yatay Kaydırma"/>
          <p:cNvSpPr/>
          <p:nvPr/>
        </p:nvSpPr>
        <p:spPr>
          <a:xfrm>
            <a:off x="1475656" y="2132856"/>
            <a:ext cx="6624736" cy="3528392"/>
          </a:xfrm>
          <a:prstGeom prst="horizontalScroll">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 1.Doğu Anadolu’daki tüm cemiyetler Doğu Anadolu Müdafaa-i Hukuk Cemiyeti adıyla birleştirilmiştir.</a:t>
            </a:r>
          </a:p>
          <a:p>
            <a:pPr algn="ctr"/>
            <a:endParaRPr lang="tr-TR" dirty="0" smtClean="0"/>
          </a:p>
          <a:p>
            <a:pPr algn="ctr"/>
            <a:r>
              <a:rPr lang="tr-TR" dirty="0" smtClean="0"/>
              <a:t>      2.Doğu Anadolu Müdafaa-i Hukuk Cemiyetinin aldığı kararları uygulayacak bir temsil heyeti kurulmuştur</a:t>
            </a:r>
          </a:p>
          <a:p>
            <a:pPr algn="ct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fontScale="90000"/>
          </a:bodyPr>
          <a:lstStyle/>
          <a:p>
            <a:r>
              <a:rPr lang="tr-TR" dirty="0" smtClean="0"/>
              <a:t>MONDROS ATEŞKES ANTLAŞMASI 30 EKİM 1918</a:t>
            </a:r>
            <a:endParaRPr lang="tr-TR" dirty="0"/>
          </a:p>
        </p:txBody>
      </p:sp>
      <p:sp>
        <p:nvSpPr>
          <p:cNvPr id="3" name="2 Alt Başlık"/>
          <p:cNvSpPr>
            <a:spLocks noGrp="1"/>
          </p:cNvSpPr>
          <p:nvPr>
            <p:ph type="subTitle" idx="1"/>
          </p:nvPr>
        </p:nvSpPr>
        <p:spPr/>
        <p:txBody>
          <a:bodyPr/>
          <a:lstStyle/>
          <a:p>
            <a:r>
              <a:rPr lang="tr-TR" dirty="0" smtClean="0"/>
              <a:t>“Osmanlı’nın fiilen sonu”</a:t>
            </a:r>
            <a:endParaRPr lang="tr-TR"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323528" y="332656"/>
            <a:ext cx="2232248" cy="648072"/>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ULUSAL KARARLAR</a:t>
            </a:r>
            <a:endParaRPr lang="tr-TR" dirty="0"/>
          </a:p>
        </p:txBody>
      </p:sp>
      <p:sp>
        <p:nvSpPr>
          <p:cNvPr id="3" name="2 Yatay Kaydırma"/>
          <p:cNvSpPr/>
          <p:nvPr/>
        </p:nvSpPr>
        <p:spPr>
          <a:xfrm>
            <a:off x="611560" y="1124744"/>
            <a:ext cx="2808312" cy="1440160"/>
          </a:xfrm>
          <a:prstGeom prst="horizontalScroll">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Ulusal sınırlar içinde vatan bir bütündür, bölünemez,Türk Kürt öz kardeştir.</a:t>
            </a:r>
            <a:endParaRPr lang="tr-TR" dirty="0"/>
          </a:p>
        </p:txBody>
      </p:sp>
      <p:sp>
        <p:nvSpPr>
          <p:cNvPr id="4" name="3 Sağ Ok"/>
          <p:cNvSpPr/>
          <p:nvPr/>
        </p:nvSpPr>
        <p:spPr>
          <a:xfrm>
            <a:off x="3563888" y="1556792"/>
            <a:ext cx="57606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5" name="4 Resim" descr="mapSykesPicot.jpg"/>
          <p:cNvPicPr>
            <a:picLocks noChangeAspect="1"/>
          </p:cNvPicPr>
          <p:nvPr/>
        </p:nvPicPr>
        <p:blipFill>
          <a:blip r:embed="rId2" cstate="print"/>
          <a:stretch>
            <a:fillRect/>
          </a:stretch>
        </p:blipFill>
        <p:spPr>
          <a:xfrm>
            <a:off x="4427984" y="188640"/>
            <a:ext cx="4536504" cy="2232248"/>
          </a:xfrm>
          <a:prstGeom prst="rect">
            <a:avLst/>
          </a:prstGeom>
        </p:spPr>
      </p:pic>
      <p:graphicFrame>
        <p:nvGraphicFramePr>
          <p:cNvPr id="6" name="5 Tablo"/>
          <p:cNvGraphicFramePr>
            <a:graphicFrameLocks noGrp="1"/>
          </p:cNvGraphicFramePr>
          <p:nvPr/>
        </p:nvGraphicFramePr>
        <p:xfrm>
          <a:off x="4499992" y="1412776"/>
          <a:ext cx="2975992" cy="1188720"/>
        </p:xfrm>
        <a:graphic>
          <a:graphicData uri="http://schemas.openxmlformats.org/drawingml/2006/table">
            <a:tbl>
              <a:tblPr firstRow="1" bandRow="1">
                <a:tableStyleId>{073A0DAA-6AF3-43AB-8588-CEC1D06C72B9}</a:tableStyleId>
              </a:tblPr>
              <a:tblGrid>
                <a:gridCol w="2975992"/>
              </a:tblGrid>
              <a:tr h="370840">
                <a:tc>
                  <a:txBody>
                    <a:bodyPr/>
                    <a:lstStyle/>
                    <a:p>
                      <a:r>
                        <a:rPr lang="tr-TR" dirty="0" smtClean="0">
                          <a:ln>
                            <a:solidFill>
                              <a:sysClr val="windowText" lastClr="000000"/>
                            </a:solidFill>
                          </a:ln>
                        </a:rPr>
                        <a:t>İleride</a:t>
                      </a:r>
                      <a:r>
                        <a:rPr lang="tr-TR" baseline="0" dirty="0" smtClean="0">
                          <a:ln>
                            <a:solidFill>
                              <a:sysClr val="windowText" lastClr="000000"/>
                            </a:solidFill>
                          </a:ln>
                        </a:rPr>
                        <a:t> </a:t>
                      </a:r>
                      <a:r>
                        <a:rPr lang="tr-TR" b="0" baseline="0" dirty="0" smtClean="0">
                          <a:ln>
                            <a:solidFill>
                              <a:sysClr val="windowText" lastClr="000000"/>
                            </a:solidFill>
                          </a:ln>
                        </a:rPr>
                        <a:t>ulusal sınırları belirleyecek olan bu karar MİSAK-I MİLLİ’NİN temelini oluşturmuştur.</a:t>
                      </a:r>
                      <a:endParaRPr lang="tr-TR" dirty="0">
                        <a:ln>
                          <a:solidFill>
                            <a:sysClr val="windowText" lastClr="000000"/>
                          </a:solidFill>
                        </a:ln>
                      </a:endParaRPr>
                    </a:p>
                  </a:txBody>
                  <a:tcPr/>
                </a:tc>
              </a:tr>
            </a:tbl>
          </a:graphicData>
        </a:graphic>
      </p:graphicFrame>
      <p:sp>
        <p:nvSpPr>
          <p:cNvPr id="7" name="6 Yatay Kaydırma"/>
          <p:cNvSpPr/>
          <p:nvPr/>
        </p:nvSpPr>
        <p:spPr>
          <a:xfrm>
            <a:off x="611560" y="2564904"/>
            <a:ext cx="3600400" cy="2088232"/>
          </a:xfrm>
          <a:prstGeom prst="horizontalScroll">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0000"/>
              </a:lnSpc>
            </a:pPr>
            <a:r>
              <a:rPr lang="tr-TR" dirty="0" smtClean="0"/>
              <a:t>Yabancıların baskısı altındaki Osmanlı hükümetinin dağılması halinde ulus tümden direniş ve savunmaya geçecektir.</a:t>
            </a:r>
            <a:endParaRPr lang="tr-TR" dirty="0"/>
          </a:p>
        </p:txBody>
      </p:sp>
      <p:sp>
        <p:nvSpPr>
          <p:cNvPr id="8" name="7 Sağ Ok"/>
          <p:cNvSpPr/>
          <p:nvPr/>
        </p:nvSpPr>
        <p:spPr>
          <a:xfrm>
            <a:off x="4572000" y="3429000"/>
            <a:ext cx="50405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Oval"/>
          <p:cNvSpPr/>
          <p:nvPr/>
        </p:nvSpPr>
        <p:spPr>
          <a:xfrm>
            <a:off x="5292080" y="3068960"/>
            <a:ext cx="3672408" cy="108012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Ulusal birlik ve beraberlik sağlanmak istenmiştir</a:t>
            </a:r>
          </a:p>
          <a:p>
            <a:pPr algn="ctr"/>
            <a:r>
              <a:rPr lang="tr-TR" dirty="0" smtClean="0"/>
              <a:t>( milliyetçilik)</a:t>
            </a:r>
            <a:endParaRPr lang="tr-TR" dirty="0"/>
          </a:p>
        </p:txBody>
      </p:sp>
      <p:sp>
        <p:nvSpPr>
          <p:cNvPr id="10" name="9 Yatay Kaydırma"/>
          <p:cNvSpPr/>
          <p:nvPr/>
        </p:nvSpPr>
        <p:spPr>
          <a:xfrm>
            <a:off x="611560" y="4437112"/>
            <a:ext cx="4320480" cy="2420888"/>
          </a:xfrm>
          <a:prstGeom prst="horizontalScroll">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spcBef>
                <a:spcPct val="0"/>
              </a:spcBef>
              <a:spcAft>
                <a:spcPct val="0"/>
              </a:spcAft>
            </a:pPr>
            <a:r>
              <a:rPr lang="tr-TR" dirty="0" smtClean="0">
                <a:solidFill>
                  <a:schemeClr val="bg1"/>
                </a:solidFill>
                <a:latin typeface="Arial" pitchFamily="34" charset="0"/>
                <a:ea typeface="Times New Roman" pitchFamily="18" charset="0"/>
                <a:cs typeface="Arial" pitchFamily="34" charset="0"/>
              </a:rPr>
              <a:t>İstanbul Hükümeti vatanı savunamazsa geçici bir hükümet kurulacaktır. Hükümet üyeleri milli kongre tarafından seçilecektir. Kongre toplanmamışsa şimdilik bu işi Temsil Heyeti yapacaktır.</a:t>
            </a:r>
            <a:endParaRPr lang="tr-TR" sz="1050" dirty="0" smtClean="0">
              <a:solidFill>
                <a:schemeClr val="bg1"/>
              </a:solidFill>
              <a:latin typeface="Arial" pitchFamily="34" charset="0"/>
              <a:cs typeface="Arial"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atay Kaydırma"/>
          <p:cNvSpPr/>
          <p:nvPr/>
        </p:nvSpPr>
        <p:spPr>
          <a:xfrm>
            <a:off x="539552" y="116632"/>
            <a:ext cx="2592288" cy="1728192"/>
          </a:xfrm>
          <a:prstGeom prst="horizontalScroll">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Ulusal kuvvetleri etkin </a:t>
            </a:r>
            <a:r>
              <a:rPr lang="tr-TR" b="1" dirty="0" smtClean="0"/>
              <a:t>ve ulusal iradeyi egemen </a:t>
            </a:r>
            <a:r>
              <a:rPr lang="tr-TR" dirty="0" smtClean="0"/>
              <a:t>kılmak esastır.</a:t>
            </a:r>
            <a:endParaRPr lang="tr-TR" dirty="0"/>
          </a:p>
        </p:txBody>
      </p:sp>
      <p:sp>
        <p:nvSpPr>
          <p:cNvPr id="3" name="2 Sağ Ok"/>
          <p:cNvSpPr/>
          <p:nvPr/>
        </p:nvSpPr>
        <p:spPr>
          <a:xfrm>
            <a:off x="3419872" y="764704"/>
            <a:ext cx="72008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4" name="3 Resim" descr="images (77).jpg"/>
          <p:cNvPicPr>
            <a:picLocks noChangeAspect="1"/>
          </p:cNvPicPr>
          <p:nvPr/>
        </p:nvPicPr>
        <p:blipFill>
          <a:blip r:embed="rId2" cstate="print"/>
          <a:stretch>
            <a:fillRect/>
          </a:stretch>
        </p:blipFill>
        <p:spPr>
          <a:xfrm>
            <a:off x="4283968" y="44624"/>
            <a:ext cx="2781300" cy="1647825"/>
          </a:xfrm>
          <a:prstGeom prst="rect">
            <a:avLst/>
          </a:prstGeom>
        </p:spPr>
      </p:pic>
      <p:sp>
        <p:nvSpPr>
          <p:cNvPr id="5" name="4 Metin kutusu"/>
          <p:cNvSpPr txBox="1"/>
          <p:nvPr/>
        </p:nvSpPr>
        <p:spPr>
          <a:xfrm>
            <a:off x="7308304" y="692696"/>
            <a:ext cx="401072" cy="707886"/>
          </a:xfrm>
          <a:prstGeom prst="rect">
            <a:avLst/>
          </a:prstGeom>
          <a:noFill/>
        </p:spPr>
        <p:txBody>
          <a:bodyPr wrap="none" rtlCol="0">
            <a:spAutoFit/>
          </a:bodyPr>
          <a:lstStyle/>
          <a:p>
            <a:r>
              <a:rPr lang="tr-TR" sz="4000" b="1" dirty="0" smtClean="0"/>
              <a:t>?</a:t>
            </a:r>
            <a:endParaRPr lang="tr-TR" sz="4000" b="1" dirty="0"/>
          </a:p>
        </p:txBody>
      </p:sp>
      <p:sp>
        <p:nvSpPr>
          <p:cNvPr id="6" name="5 Yatay Kaydırma"/>
          <p:cNvSpPr/>
          <p:nvPr/>
        </p:nvSpPr>
        <p:spPr>
          <a:xfrm>
            <a:off x="539552" y="1484784"/>
            <a:ext cx="2520280" cy="1800200"/>
          </a:xfrm>
          <a:prstGeom prst="horizontalScroll">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0000"/>
              </a:lnSpc>
            </a:pPr>
            <a:r>
              <a:rPr lang="tr-TR" dirty="0" smtClean="0"/>
              <a:t>Manda ve himaye kabul edilemez.</a:t>
            </a:r>
          </a:p>
          <a:p>
            <a:pPr>
              <a:lnSpc>
                <a:spcPct val="90000"/>
              </a:lnSpc>
            </a:pPr>
            <a:endParaRPr lang="tr-TR" dirty="0"/>
          </a:p>
        </p:txBody>
      </p:sp>
      <p:sp>
        <p:nvSpPr>
          <p:cNvPr id="7" name="6 Yatay Kaydırma"/>
          <p:cNvSpPr/>
          <p:nvPr/>
        </p:nvSpPr>
        <p:spPr>
          <a:xfrm>
            <a:off x="539552" y="2852936"/>
            <a:ext cx="3168352" cy="1753352"/>
          </a:xfrm>
          <a:prstGeom prst="horizontalScroll">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 Mebusan Meclisi açılmalı, hükümetin çalışmalarını denetlenmelidir</a:t>
            </a:r>
            <a:endParaRPr lang="tr-TR" dirty="0"/>
          </a:p>
        </p:txBody>
      </p:sp>
      <p:sp>
        <p:nvSpPr>
          <p:cNvPr id="8" name="7 Yatay Kaydırma"/>
          <p:cNvSpPr/>
          <p:nvPr/>
        </p:nvSpPr>
        <p:spPr>
          <a:xfrm>
            <a:off x="611560" y="4221088"/>
            <a:ext cx="2808312" cy="1484784"/>
          </a:xfrm>
          <a:prstGeom prst="horizontalScroll">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Azınlıklara siyasi ve sosyal dengemizi bozucu haklar verilemez.</a:t>
            </a:r>
            <a:endParaRPr lang="tr-TR" dirty="0"/>
          </a:p>
        </p:txBody>
      </p:sp>
      <p:sp>
        <p:nvSpPr>
          <p:cNvPr id="9" name="8 Yatay Kaydırma"/>
          <p:cNvSpPr/>
          <p:nvPr/>
        </p:nvSpPr>
        <p:spPr>
          <a:xfrm>
            <a:off x="683568" y="5589240"/>
            <a:ext cx="2376264" cy="1268760"/>
          </a:xfrm>
          <a:prstGeom prst="horizontalScroll">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Hilafet ve padişahlık kurtarılacaktır.</a:t>
            </a:r>
            <a:endParaRPr lang="tr-TR"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tr-TR" b="1" i="1" u="sng"/>
              <a:t>Erzurum Kongresi’nin Önemi</a:t>
            </a:r>
          </a:p>
        </p:txBody>
      </p:sp>
      <p:sp>
        <p:nvSpPr>
          <p:cNvPr id="75779" name="Rectangle 3"/>
          <p:cNvSpPr>
            <a:spLocks noGrp="1" noChangeArrowheads="1"/>
          </p:cNvSpPr>
          <p:nvPr>
            <p:ph type="body" idx="1"/>
          </p:nvPr>
        </p:nvSpPr>
        <p:spPr/>
        <p:txBody>
          <a:bodyPr/>
          <a:lstStyle/>
          <a:p>
            <a:pPr>
              <a:lnSpc>
                <a:spcPct val="80000"/>
              </a:lnSpc>
            </a:pPr>
            <a:r>
              <a:rPr lang="tr-TR" sz="2400"/>
              <a:t>* Doğu’daki altı vilayetin (Erzurum, Van, Bitlis, Elazığ, Diyarbakır, Sivas) Osmanlı Devleti’nin ayrılmaz bir parçası olduğu, milli iradenin hâkim kılınması gerektiği bildirilmiştir.</a:t>
            </a:r>
          </a:p>
          <a:p>
            <a:pPr>
              <a:lnSpc>
                <a:spcPct val="80000"/>
              </a:lnSpc>
            </a:pPr>
            <a:r>
              <a:rPr lang="tr-TR" sz="2400"/>
              <a:t>* Milli kuvvetlere dayanarak, vatanın bütünlüğü, bu arada Saltanat ve Hilafetin de korunacağı belirtilmiştir.</a:t>
            </a:r>
          </a:p>
          <a:p>
            <a:pPr>
              <a:lnSpc>
                <a:spcPct val="80000"/>
              </a:lnSpc>
            </a:pPr>
            <a:r>
              <a:rPr lang="tr-TR" sz="2400"/>
              <a:t>* Bu tarihi kararlar neticesinde milli egemenliğe dayalı, bağımsız yeni bir Türk Devleti kurulma düşüncesi belirginleşmiştir</a:t>
            </a:r>
          </a:p>
          <a:p>
            <a:pPr>
              <a:lnSpc>
                <a:spcPct val="80000"/>
              </a:lnSpc>
            </a:pPr>
            <a:r>
              <a:rPr lang="tr-TR" sz="2400"/>
              <a:t>* Misak-ı Milli sınırları ilk kez belirlenmiştir.</a:t>
            </a:r>
          </a:p>
          <a:p>
            <a:pPr>
              <a:lnSpc>
                <a:spcPct val="80000"/>
              </a:lnSpc>
            </a:pPr>
            <a:r>
              <a:rPr lang="tr-TR" sz="2400"/>
              <a:t>* Mustafa Kemal’in başkanlığında Doğu illerini temsilen, Heyet-i Temsiliye (Temsil Heyeti) adıyla bir yürütme organı seçilmiştir. </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p:txBody>
          <a:bodyPr/>
          <a:lstStyle/>
          <a:p>
            <a:r>
              <a:rPr lang="tr-TR" dirty="0" smtClean="0">
                <a:solidFill>
                  <a:schemeClr val="tx1"/>
                </a:solidFill>
                <a:latin typeface="Lucida Calligraphy" pitchFamily="66" charset="0"/>
              </a:rPr>
              <a:t>Yerel kongreler</a:t>
            </a:r>
            <a:endParaRPr lang="tr-TR" dirty="0">
              <a:solidFill>
                <a:schemeClr val="tx1"/>
              </a:solidFill>
              <a:latin typeface="Lucida Calligraphy" pitchFamily="66" charset="0"/>
            </a:endParaRPr>
          </a:p>
        </p:txBody>
      </p:sp>
      <p:sp>
        <p:nvSpPr>
          <p:cNvPr id="4" name="3 Dikey Kaydırma"/>
          <p:cNvSpPr/>
          <p:nvPr/>
        </p:nvSpPr>
        <p:spPr>
          <a:xfrm>
            <a:off x="539552" y="1340768"/>
            <a:ext cx="3888432" cy="5112568"/>
          </a:xfrm>
          <a:prstGeom prst="verticalScroll">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dirty="0" smtClean="0">
                <a:solidFill>
                  <a:schemeClr val="tx1">
                    <a:lumMod val="75000"/>
                    <a:lumOff val="25000"/>
                  </a:schemeClr>
                </a:solidFill>
              </a:rPr>
              <a:t>BALIKESİR KONGRESİ</a:t>
            </a:r>
          </a:p>
          <a:p>
            <a:pPr algn="ctr"/>
            <a:r>
              <a:rPr lang="tr-TR" sz="1600" dirty="0" smtClean="0">
                <a:solidFill>
                  <a:schemeClr val="tx1">
                    <a:lumMod val="75000"/>
                    <a:lumOff val="25000"/>
                  </a:schemeClr>
                </a:solidFill>
              </a:rPr>
              <a:t>(26-31 Temmuz 1919)</a:t>
            </a:r>
          </a:p>
          <a:p>
            <a:pPr algn="ctr"/>
            <a:r>
              <a:rPr lang="tr-TR" dirty="0" smtClean="0"/>
              <a:t>Erzurum kongresi devam ederken toplanan bu kongrenin aldığı kararlar bölgeseldir.</a:t>
            </a:r>
          </a:p>
          <a:p>
            <a:pPr algn="ctr">
              <a:buFont typeface="Arial" pitchFamily="34" charset="0"/>
              <a:buChar char="•"/>
            </a:pPr>
            <a:r>
              <a:rPr lang="tr-TR" dirty="0" smtClean="0"/>
              <a:t>Yunan işgali sürdükçe seferberliğin devamı</a:t>
            </a:r>
          </a:p>
          <a:p>
            <a:pPr algn="ctr">
              <a:buFont typeface="Arial" pitchFamily="34" charset="0"/>
              <a:buChar char="•"/>
            </a:pPr>
            <a:r>
              <a:rPr lang="tr-TR" dirty="0" smtClean="0"/>
              <a:t>Herkesin askerlik yükümlülüğü vurgulandı.</a:t>
            </a:r>
          </a:p>
          <a:p>
            <a:pPr algn="ctr">
              <a:buFont typeface="Arial" pitchFamily="34" charset="0"/>
              <a:buChar char="•"/>
            </a:pPr>
            <a:r>
              <a:rPr lang="tr-TR" b="1" dirty="0" smtClean="0">
                <a:solidFill>
                  <a:schemeClr val="tx1"/>
                </a:solidFill>
              </a:rPr>
              <a:t>Kuvayı Milliye birliklerinin direnişi örgütlenerek Batı Cephesinin temelleri atıldı.</a:t>
            </a:r>
          </a:p>
        </p:txBody>
      </p:sp>
      <p:sp>
        <p:nvSpPr>
          <p:cNvPr id="5" name="4 Dikey Kaydırma"/>
          <p:cNvSpPr/>
          <p:nvPr/>
        </p:nvSpPr>
        <p:spPr>
          <a:xfrm>
            <a:off x="5148064" y="1412776"/>
            <a:ext cx="3851920" cy="4968552"/>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dirty="0" smtClean="0">
                <a:solidFill>
                  <a:schemeClr val="tx1">
                    <a:lumMod val="75000"/>
                    <a:lumOff val="25000"/>
                  </a:schemeClr>
                </a:solidFill>
              </a:rPr>
              <a:t>ALAŞEHİR KONGRESİ</a:t>
            </a:r>
          </a:p>
          <a:p>
            <a:pPr algn="ctr"/>
            <a:r>
              <a:rPr lang="tr-TR" sz="1600" dirty="0" smtClean="0">
                <a:solidFill>
                  <a:schemeClr val="tx1">
                    <a:lumMod val="75000"/>
                    <a:lumOff val="25000"/>
                  </a:schemeClr>
                </a:solidFill>
              </a:rPr>
              <a:t>16-25 AĞUSTOS 1919)</a:t>
            </a:r>
          </a:p>
          <a:p>
            <a:pPr algn="ctr"/>
            <a:r>
              <a:rPr lang="tr-TR" sz="1600" dirty="0" smtClean="0">
                <a:solidFill>
                  <a:schemeClr val="tx1"/>
                </a:solidFill>
              </a:rPr>
              <a:t>Erzurum Kongresinin ardından E.Kongresi kararlarını görüşmek üzere toplandı.Egedeki direnişi daha sistemli hale getirme kararı alındı.Yunan işgaline karşı İtalyan yardımı başta kabul gördüyse de sonra vazgeçildi.</a:t>
            </a:r>
            <a:endParaRPr lang="tr-TR" sz="1600" dirty="0">
              <a:solidFill>
                <a:schemeClr val="tx1"/>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SİVAS KONGRESİ(4-11 EYLÜL’19)</a:t>
            </a:r>
            <a:endParaRPr lang="tr-TR" dirty="0"/>
          </a:p>
        </p:txBody>
      </p:sp>
      <p:sp>
        <p:nvSpPr>
          <p:cNvPr id="3" name="2 Metin kutusu"/>
          <p:cNvSpPr txBox="1"/>
          <p:nvPr/>
        </p:nvSpPr>
        <p:spPr>
          <a:xfrm>
            <a:off x="683568" y="1412776"/>
            <a:ext cx="8512267" cy="923330"/>
          </a:xfrm>
          <a:prstGeom prst="rect">
            <a:avLst/>
          </a:prstGeom>
          <a:noFill/>
        </p:spPr>
        <p:txBody>
          <a:bodyPr wrap="none" rtlCol="0">
            <a:spAutoFit/>
          </a:bodyPr>
          <a:lstStyle/>
          <a:p>
            <a:r>
              <a:rPr lang="tr-TR" dirty="0" smtClean="0"/>
              <a:t>Kongrenin toplanacağı Amasya Genelgesinde tebliğ edilmişti.Bu bakımdan</a:t>
            </a:r>
          </a:p>
          <a:p>
            <a:r>
              <a:rPr lang="tr-TR" dirty="0" smtClean="0"/>
              <a:t>Hem toplanış hem aldığı kararlar açısından ulusal nitelikli bir kongredir.</a:t>
            </a:r>
          </a:p>
          <a:p>
            <a:r>
              <a:rPr lang="tr-TR" dirty="0" smtClean="0"/>
              <a:t>Kongre açılırken bazı sorunlarla karşılaşıldı.</a:t>
            </a:r>
            <a:endParaRPr lang="tr-TR" dirty="0"/>
          </a:p>
        </p:txBody>
      </p:sp>
      <p:sp>
        <p:nvSpPr>
          <p:cNvPr id="4" name="3 Dikdörtgen"/>
          <p:cNvSpPr/>
          <p:nvPr/>
        </p:nvSpPr>
        <p:spPr>
          <a:xfrm>
            <a:off x="827584" y="2492896"/>
            <a:ext cx="720080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Bazı delegeler Mustafa Kemal’in başkanlığına karşı çıkmıştır. (Çoğunluk oyları ile yine başkan seçildi)</a:t>
            </a:r>
            <a:endParaRPr lang="tr-TR" dirty="0"/>
          </a:p>
        </p:txBody>
      </p:sp>
      <p:sp>
        <p:nvSpPr>
          <p:cNvPr id="5" name="4 Dikdörtgen"/>
          <p:cNvSpPr/>
          <p:nvPr/>
        </p:nvSpPr>
        <p:spPr>
          <a:xfrm>
            <a:off x="899592" y="3429000"/>
            <a:ext cx="7128792"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Bazı delegeler İstanbul hükümetinden ve İtilaf devletlerinden çekinmiştir.</a:t>
            </a:r>
            <a:endParaRPr lang="tr-TR" dirty="0"/>
          </a:p>
        </p:txBody>
      </p:sp>
      <p:sp>
        <p:nvSpPr>
          <p:cNvPr id="6" name="5 Dikdörtgen"/>
          <p:cNvSpPr/>
          <p:nvPr/>
        </p:nvSpPr>
        <p:spPr>
          <a:xfrm>
            <a:off x="899592" y="4221088"/>
            <a:ext cx="7200800"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dirty="0" smtClean="0"/>
              <a:t>Sivas Kongresi öncesi işgal kuvvetleri ve İstanbul Hükümeti, Kongre’nin toplanmasını engellemek için bazı girişimlerde bulundu;</a:t>
            </a:r>
          </a:p>
          <a:p>
            <a:r>
              <a:rPr lang="tr-TR" dirty="0" smtClean="0"/>
              <a:t>* Elazığ valisi Ali Galip, kuvvet gönderip kongreyi basmak istemiş, fakat Kazım Karabekir önlemiştir.</a:t>
            </a:r>
            <a:endParaRPr lang="tr-TR" dirty="0"/>
          </a:p>
        </p:txBody>
      </p:sp>
      <p:sp>
        <p:nvSpPr>
          <p:cNvPr id="7" name="6 Dikdörtgen"/>
          <p:cNvSpPr/>
          <p:nvPr/>
        </p:nvSpPr>
        <p:spPr>
          <a:xfrm>
            <a:off x="899592" y="5733256"/>
            <a:ext cx="7200800"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Manda ve himaye yanlıları ABD mandater sistemine girmeyi teklif etmiş ancak bağımsız devlet anlayışına aykırı olduğu için bu karar onaylanmamıştır.</a:t>
            </a:r>
            <a:endParaRPr lang="tr-TR"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atay Kaydırma"/>
          <p:cNvSpPr/>
          <p:nvPr/>
        </p:nvSpPr>
        <p:spPr>
          <a:xfrm>
            <a:off x="899592" y="-459432"/>
            <a:ext cx="7776864" cy="6453336"/>
          </a:xfrm>
          <a:prstGeom prst="horizontalScroll">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Erzurum kongresinin tüm ulusal kararları onaylanmıştır.</a:t>
            </a:r>
          </a:p>
          <a:p>
            <a:pPr algn="ctr"/>
            <a:r>
              <a:rPr lang="tr-TR" dirty="0" smtClean="0"/>
              <a:t>Ayrıca;</a:t>
            </a:r>
          </a:p>
          <a:p>
            <a:pPr algn="ctr"/>
            <a:r>
              <a:rPr lang="tr-TR" dirty="0" smtClean="0"/>
              <a:t>Yurttaki tüm cemiyetler Anadolu ve Rumeli Müdafaa-i Hukuk Cemiyeti adı altında birleştirilmiştir.</a:t>
            </a:r>
          </a:p>
          <a:p>
            <a:pPr algn="ctr"/>
            <a:r>
              <a:rPr lang="tr-TR" dirty="0" smtClean="0"/>
              <a:t>Misak-i Milli sınırları kesinleşmiş ve Mondros’un imzalandığı tarihte işgal altında olmayan topraklar sınır kabul edilmiştir.</a:t>
            </a:r>
          </a:p>
          <a:p>
            <a:pPr algn="ctr"/>
            <a:r>
              <a:rPr lang="tr-TR" dirty="0" smtClean="0"/>
              <a:t>Yurdun sorunlarını çözecek ve cemiyetin aldığı kararları uygulayacak Temsil Heyeti oluşturulmuştur.</a:t>
            </a:r>
          </a:p>
          <a:p>
            <a:pPr algn="ctr"/>
            <a:r>
              <a:rPr lang="tr-TR" dirty="0" smtClean="0"/>
              <a:t>Batı cephesi komutanlığına Ali Fuat Cebesoy atanmış,Temsil Heyeti başkanı Mustafa Kemal ulusal lider haline gelmiştir.</a:t>
            </a:r>
          </a:p>
          <a:p>
            <a:pPr algn="ctr"/>
            <a:endParaRPr lang="tr-TR" dirty="0"/>
          </a:p>
        </p:txBody>
      </p:sp>
      <p:sp>
        <p:nvSpPr>
          <p:cNvPr id="3" name="2 Yuvarlatılmış Dikdörtgen"/>
          <p:cNvSpPr/>
          <p:nvPr/>
        </p:nvSpPr>
        <p:spPr>
          <a:xfrm>
            <a:off x="2051720" y="5229200"/>
            <a:ext cx="5832648" cy="1628800"/>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Temsil Heyeti kongreden sonra padişaha; halkın hükümete güveninin kalmadığını,artık İstanbul’un Anadolu’ya hakim değil,tabii olması gerektiğini söylemiştir.Ayrıca hükümetin istifasına kadar her türlü iletişimin kesildiğini de  bildirmiştir.</a:t>
            </a:r>
            <a:endParaRPr lang="tr-TR"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Diyagram"/>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2 Yatay Kaydırma"/>
          <p:cNvSpPr/>
          <p:nvPr/>
        </p:nvSpPr>
        <p:spPr>
          <a:xfrm>
            <a:off x="611560" y="548680"/>
            <a:ext cx="1944216" cy="1224136"/>
          </a:xfrm>
          <a:prstGeom prst="horizontalScroll">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SİVAS KONGRESİ-1</a:t>
            </a:r>
            <a:endParaRPr lang="tr-TR"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Sevr ve Lozan Ant..JPG"/>
          <p:cNvPicPr>
            <a:picLocks noChangeAspect="1"/>
          </p:cNvPicPr>
          <p:nvPr/>
        </p:nvPicPr>
        <p:blipFill>
          <a:blip r:embed="rId2" cstate="print"/>
          <a:stretch>
            <a:fillRect/>
          </a:stretch>
        </p:blipFill>
        <p:spPr>
          <a:xfrm>
            <a:off x="0" y="2181125"/>
            <a:ext cx="9144000" cy="4488235"/>
          </a:xfrm>
          <a:prstGeom prst="rect">
            <a:avLst/>
          </a:prstGeom>
        </p:spPr>
      </p:pic>
      <p:sp>
        <p:nvSpPr>
          <p:cNvPr id="3" name="2 Yatay Kaydırma"/>
          <p:cNvSpPr/>
          <p:nvPr/>
        </p:nvSpPr>
        <p:spPr>
          <a:xfrm>
            <a:off x="323528" y="404664"/>
            <a:ext cx="2016224" cy="1152128"/>
          </a:xfrm>
          <a:prstGeom prst="horizontalScroll">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SİVAS KONGRESİ-2</a:t>
            </a:r>
            <a:endParaRPr lang="tr-TR" dirty="0"/>
          </a:p>
        </p:txBody>
      </p:sp>
      <p:sp>
        <p:nvSpPr>
          <p:cNvPr id="4" name="3 Akış Çizelgesi: Delikli Teyp"/>
          <p:cNvSpPr/>
          <p:nvPr/>
        </p:nvSpPr>
        <p:spPr>
          <a:xfrm>
            <a:off x="3851920" y="620688"/>
            <a:ext cx="3024336" cy="804672"/>
          </a:xfrm>
          <a:prstGeom prst="flowChartPunchedTap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MİSAK-I MİLLİ SINIRLARI KESİNLEŞTİ</a:t>
            </a:r>
            <a:endParaRPr lang="tr-TR"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atay Kaydırma"/>
          <p:cNvSpPr/>
          <p:nvPr/>
        </p:nvSpPr>
        <p:spPr>
          <a:xfrm>
            <a:off x="107504" y="44624"/>
            <a:ext cx="2808312" cy="1296144"/>
          </a:xfrm>
          <a:prstGeom prst="horizontalScroll">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SİVAS KONGRESİ-3</a:t>
            </a:r>
            <a:endParaRPr lang="tr-TR" dirty="0"/>
          </a:p>
        </p:txBody>
      </p:sp>
      <p:pic>
        <p:nvPicPr>
          <p:cNvPr id="3" name="2 Resim" descr="ilk-tbmm.jpg"/>
          <p:cNvPicPr>
            <a:picLocks noChangeAspect="1"/>
          </p:cNvPicPr>
          <p:nvPr/>
        </p:nvPicPr>
        <p:blipFill>
          <a:blip r:embed="rId2" cstate="print"/>
          <a:stretch>
            <a:fillRect/>
          </a:stretch>
        </p:blipFill>
        <p:spPr>
          <a:xfrm>
            <a:off x="5220072" y="4360118"/>
            <a:ext cx="3810000" cy="2381250"/>
          </a:xfrm>
          <a:prstGeom prst="rect">
            <a:avLst/>
          </a:prstGeom>
        </p:spPr>
      </p:pic>
      <p:pic>
        <p:nvPicPr>
          <p:cNvPr id="4" name="3 Resim" descr="ht.jpg"/>
          <p:cNvPicPr>
            <a:picLocks noChangeAspect="1"/>
          </p:cNvPicPr>
          <p:nvPr/>
        </p:nvPicPr>
        <p:blipFill>
          <a:blip r:embed="rId3" cstate="print"/>
          <a:stretch>
            <a:fillRect/>
          </a:stretch>
        </p:blipFill>
        <p:spPr>
          <a:xfrm>
            <a:off x="1619672" y="2276872"/>
            <a:ext cx="3888432" cy="2808312"/>
          </a:xfrm>
          <a:prstGeom prst="rect">
            <a:avLst/>
          </a:prstGeom>
        </p:spPr>
      </p:pic>
      <p:sp>
        <p:nvSpPr>
          <p:cNvPr id="5" name="4 Yuvarlatılmış Dikdörtgen"/>
          <p:cNvSpPr/>
          <p:nvPr/>
        </p:nvSpPr>
        <p:spPr>
          <a:xfrm>
            <a:off x="5436096" y="116632"/>
            <a:ext cx="3600400" cy="1872208"/>
          </a:xfrm>
          <a:prstGeom prst="round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Temsil Heyeti M.Kemal başkanlığında kuruldu Ve TBMM açılıncaya kadar Anadolu’nun ve Milli Mücadelenin idaresini yürüttü</a:t>
            </a:r>
            <a:endParaRPr lang="tr-TR" b="1" dirty="0">
              <a:solidFill>
                <a:schemeClr val="tx1"/>
              </a:solidFill>
            </a:endParaRPr>
          </a:p>
        </p:txBody>
      </p:sp>
      <p:graphicFrame>
        <p:nvGraphicFramePr>
          <p:cNvPr id="6" name="5 Diyagram"/>
          <p:cNvGraphicFramePr/>
          <p:nvPr/>
        </p:nvGraphicFramePr>
        <p:xfrm>
          <a:off x="395536" y="1628800"/>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3"/>
          <p:cNvSpPr>
            <a:spLocks noGrp="1" noChangeArrowheads="1"/>
          </p:cNvSpPr>
          <p:nvPr>
            <p:ph type="body" idx="1"/>
          </p:nvPr>
        </p:nvSpPr>
        <p:spPr>
          <a:xfrm>
            <a:off x="457200" y="381000"/>
            <a:ext cx="8229600" cy="5943600"/>
          </a:xfrm>
        </p:spPr>
        <p:txBody>
          <a:bodyPr/>
          <a:lstStyle/>
          <a:p>
            <a:pPr>
              <a:lnSpc>
                <a:spcPct val="80000"/>
              </a:lnSpc>
            </a:pPr>
            <a:r>
              <a:rPr lang="tr-TR" sz="2400" b="1" i="1" u="sng" dirty="0"/>
              <a:t>Sivas Kongresi, almış olduğu kararlar açısından </a:t>
            </a:r>
            <a:r>
              <a:rPr lang="tr-TR" sz="2400" b="1" i="1" u="sng" dirty="0" err="1"/>
              <a:t>ihtilalci</a:t>
            </a:r>
            <a:r>
              <a:rPr lang="tr-TR" sz="2400" b="1" i="1" u="sng" dirty="0"/>
              <a:t> bir karakter taşımaktadır. </a:t>
            </a:r>
            <a:br>
              <a:rPr lang="tr-TR" sz="2400" b="1" i="1" u="sng" dirty="0"/>
            </a:br>
            <a:r>
              <a:rPr lang="tr-TR" sz="2400" dirty="0"/>
              <a:t>Ayrıca, İstanbul Hükümeti’nin kabul ettiği Mondros Ateşkes Anlaşması’nın uygulama şeklini reddederek işgallere karşı koyulacağını belirtilmiştir.</a:t>
            </a:r>
          </a:p>
          <a:p>
            <a:pPr>
              <a:lnSpc>
                <a:spcPct val="80000"/>
              </a:lnSpc>
            </a:pPr>
            <a:endParaRPr lang="tr-TR" sz="2400" dirty="0"/>
          </a:p>
          <a:p>
            <a:pPr>
              <a:lnSpc>
                <a:spcPct val="80000"/>
              </a:lnSpc>
              <a:buFont typeface="Wingdings" pitchFamily="2" charset="2"/>
              <a:buNone/>
            </a:pPr>
            <a:r>
              <a:rPr lang="tr-TR" sz="2400" dirty="0"/>
              <a:t> </a:t>
            </a:r>
          </a:p>
          <a:p>
            <a:pPr>
              <a:lnSpc>
                <a:spcPct val="80000"/>
              </a:lnSpc>
            </a:pPr>
            <a:r>
              <a:rPr lang="tr-TR" sz="2400" dirty="0"/>
              <a:t>Mustafa Kemal’in mücadelesi ve Anadolu’da gelişen milli hareketlerin etkisi sonucunda, Damat Ferit Paşa istifa etmek zorunda kalmış; yerine Ali Rıza Paşa Hükümeti </a:t>
            </a:r>
            <a:r>
              <a:rPr lang="tr-TR" sz="2400" dirty="0" smtClean="0"/>
              <a:t>kurulmuştur.Bu </a:t>
            </a:r>
            <a:r>
              <a:rPr lang="tr-TR" sz="2400" dirty="0"/>
              <a:t>kabinenin İstanbul’da iş başına geçmesi, Mustafa Kemal ve Milli Mücadele için kazanılan ilk zaferdir. </a:t>
            </a:r>
            <a:br>
              <a:rPr lang="tr-TR" sz="2400" dirty="0"/>
            </a:br>
            <a:r>
              <a:rPr lang="tr-TR" sz="2400" dirty="0"/>
              <a:t/>
            </a:r>
            <a:br>
              <a:rPr lang="tr-TR" sz="2400" dirty="0"/>
            </a:br>
            <a:r>
              <a:rPr lang="tr-TR" sz="2000" dirty="0"/>
              <a:t/>
            </a:r>
            <a:br>
              <a:rPr lang="tr-TR" sz="2000" dirty="0"/>
            </a:br>
            <a:r>
              <a:rPr lang="tr-TR" sz="2000" dirty="0"/>
              <a:t/>
            </a:r>
            <a:br>
              <a:rPr lang="tr-TR" sz="2000" dirty="0"/>
            </a:br>
            <a:endParaRPr lang="tr-TR" sz="2000"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p:txBody>
          <a:bodyPr>
            <a:normAutofit fontScale="90000"/>
          </a:bodyPr>
          <a:lstStyle/>
          <a:p>
            <a:r>
              <a:rPr lang="tr-TR" dirty="0" smtClean="0"/>
              <a:t>Osmanlı’nın Mondros Ateşkesini imzalaması…</a:t>
            </a:r>
            <a:endParaRPr lang="tr-TR" dirty="0"/>
          </a:p>
        </p:txBody>
      </p:sp>
      <p:sp>
        <p:nvSpPr>
          <p:cNvPr id="4" name="3 Yuvarlatılmış Dikdörtgen"/>
          <p:cNvSpPr/>
          <p:nvPr/>
        </p:nvSpPr>
        <p:spPr>
          <a:xfrm>
            <a:off x="827584" y="3861048"/>
            <a:ext cx="3024336" cy="1728192"/>
          </a:xfrm>
          <a:prstGeom prst="round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Wilson’un Osmanlı Devleti Türklerin çoğunlukta yerlerde hakimiyetine devam edecektir.”şeklinde güvence vermesi</a:t>
            </a:r>
            <a:endParaRPr lang="tr-TR" dirty="0"/>
          </a:p>
        </p:txBody>
      </p:sp>
      <p:sp>
        <p:nvSpPr>
          <p:cNvPr id="5" name="4 Yuvarlatılmış Dikdörtgen"/>
          <p:cNvSpPr/>
          <p:nvPr/>
        </p:nvSpPr>
        <p:spPr>
          <a:xfrm>
            <a:off x="827584" y="2132856"/>
            <a:ext cx="3024336" cy="1368152"/>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İttifak Devletlerinden biri olan Bulgaristan’ın savaştan çekilmesiyle Almanya-Osmanlı kara bağlantısının kesilmesi</a:t>
            </a:r>
            <a:endParaRPr lang="tr-TR" dirty="0"/>
          </a:p>
        </p:txBody>
      </p:sp>
      <p:pic>
        <p:nvPicPr>
          <p:cNvPr id="8" name="7 İçerik Yer Tutucusu" descr="Osmanlı Devleti Birinci Dünya Savaşı.JPG"/>
          <p:cNvPicPr>
            <a:picLocks noGrp="1" noChangeAspect="1"/>
          </p:cNvPicPr>
          <p:nvPr>
            <p:ph idx="1"/>
          </p:nvPr>
        </p:nvPicPr>
        <p:blipFill>
          <a:blip r:embed="rId2" cstate="print"/>
          <a:stretch>
            <a:fillRect/>
          </a:stretch>
        </p:blipFill>
        <p:spPr>
          <a:xfrm>
            <a:off x="4271905" y="1481138"/>
            <a:ext cx="4620575" cy="2235894"/>
          </a:xfrm>
        </p:spPr>
      </p:pic>
      <p:sp>
        <p:nvSpPr>
          <p:cNvPr id="9" name="8 Eşit Değildir"/>
          <p:cNvSpPr/>
          <p:nvPr/>
        </p:nvSpPr>
        <p:spPr>
          <a:xfrm rot="2332554">
            <a:off x="6848336" y="3014008"/>
            <a:ext cx="360040" cy="216024"/>
          </a:xfrm>
          <a:prstGeom prst="mathNotEqual">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0" name="9 Sağ Ayraç"/>
          <p:cNvSpPr/>
          <p:nvPr/>
        </p:nvSpPr>
        <p:spPr>
          <a:xfrm>
            <a:off x="3995936" y="2708920"/>
            <a:ext cx="216024" cy="2664296"/>
          </a:xfrm>
          <a:prstGeom prst="rightBrace">
            <a:avLst/>
          </a:prstGeom>
        </p:spPr>
        <p:style>
          <a:lnRef idx="3">
            <a:schemeClr val="accent5"/>
          </a:lnRef>
          <a:fillRef idx="0">
            <a:schemeClr val="accent5"/>
          </a:fillRef>
          <a:effectRef idx="2">
            <a:schemeClr val="accent5"/>
          </a:effectRef>
          <a:fontRef idx="minor">
            <a:schemeClr val="tx1"/>
          </a:fontRef>
        </p:style>
        <p:txBody>
          <a:bodyPr rtlCol="0" anchor="ctr"/>
          <a:lstStyle/>
          <a:p>
            <a:pPr algn="ctr"/>
            <a:endParaRPr lang="tr-TR"/>
          </a:p>
        </p:txBody>
      </p:sp>
      <p:sp>
        <p:nvSpPr>
          <p:cNvPr id="11" name="10 Yuvarlatılmış Dikdörtgen"/>
          <p:cNvSpPr/>
          <p:nvPr/>
        </p:nvSpPr>
        <p:spPr>
          <a:xfrm>
            <a:off x="4499992" y="3861048"/>
            <a:ext cx="4176464" cy="792088"/>
          </a:xfrm>
          <a:prstGeom prst="round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Osmanlı Devletinin Mondros Ateşkes Antlaşmasını imzalamasına sebep olmuştur</a:t>
            </a:r>
            <a:endParaRPr lang="tr-TR" dirty="0"/>
          </a:p>
        </p:txBody>
      </p:sp>
      <p:sp>
        <p:nvSpPr>
          <p:cNvPr id="12" name="11 Yuvarlatılmış Dikdörtgen"/>
          <p:cNvSpPr/>
          <p:nvPr/>
        </p:nvSpPr>
        <p:spPr>
          <a:xfrm>
            <a:off x="4716016" y="4869160"/>
            <a:ext cx="3960440" cy="19888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accent2">
                    <a:lumMod val="50000"/>
                  </a:schemeClr>
                </a:solidFill>
              </a:rPr>
              <a:t>İstanbul Hükümeti, Bahriye Nazırı Rauf Orbay başkanlığındaki heyeti Limni Adasındaki Mondros Limanına göndermiş,burada demirli olan Agamemnon zırhlısında ateşkes imzalanmıştır</a:t>
            </a:r>
            <a:endParaRPr lang="tr-TR"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damat-ferit-ve-ali-pasa.jpg"/>
          <p:cNvPicPr>
            <a:picLocks noChangeAspect="1"/>
          </p:cNvPicPr>
          <p:nvPr/>
        </p:nvPicPr>
        <p:blipFill>
          <a:blip r:embed="rId2" cstate="print"/>
          <a:stretch>
            <a:fillRect/>
          </a:stretch>
        </p:blipFill>
        <p:spPr>
          <a:xfrm>
            <a:off x="5107880" y="1873250"/>
            <a:ext cx="3784600" cy="3111500"/>
          </a:xfrm>
          <a:prstGeom prst="rect">
            <a:avLst/>
          </a:prstGeom>
        </p:spPr>
      </p:pic>
      <p:pic>
        <p:nvPicPr>
          <p:cNvPr id="3" name="2 Resim" descr="SDR-ISTIKLAL-SAVASI-ALI-RIZA-PASA-BASBAKANLIGA__3246172_0.jpg"/>
          <p:cNvPicPr>
            <a:picLocks noChangeAspect="1"/>
          </p:cNvPicPr>
          <p:nvPr/>
        </p:nvPicPr>
        <p:blipFill>
          <a:blip r:embed="rId3" cstate="print"/>
          <a:stretch>
            <a:fillRect/>
          </a:stretch>
        </p:blipFill>
        <p:spPr>
          <a:xfrm>
            <a:off x="35496" y="0"/>
            <a:ext cx="4853836" cy="6858000"/>
          </a:xfrm>
          <a:prstGeom prst="rect">
            <a:avLst/>
          </a:prstGeom>
        </p:spPr>
      </p:pic>
      <p:sp>
        <p:nvSpPr>
          <p:cNvPr id="4" name="3 Akış Çizelgesi: Delikli Teyp"/>
          <p:cNvSpPr/>
          <p:nvPr/>
        </p:nvSpPr>
        <p:spPr>
          <a:xfrm>
            <a:off x="5652120" y="620688"/>
            <a:ext cx="2592288" cy="1512168"/>
          </a:xfrm>
          <a:prstGeom prst="flowChartPunchedTape">
            <a:avLst/>
          </a:prstGeom>
          <a:blipFill>
            <a:blip r:embed="rId4" cstate="print"/>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rPr>
              <a:t>Sivas kongresinin Ardından</a:t>
            </a:r>
            <a:endParaRPr lang="tr-TR"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anim calcmode="lin" valueType="num">
                                      <p:cBhvr>
                                        <p:cTn id="13" dur="2000" fill="hold"/>
                                        <p:tgtEl>
                                          <p:spTgt spid="3"/>
                                        </p:tgtEl>
                                        <p:attrNameLst>
                                          <p:attrName>style.rotation</p:attrName>
                                        </p:attrNameLst>
                                      </p:cBhvr>
                                      <p:tavLst>
                                        <p:tav tm="0">
                                          <p:val>
                                            <p:fltVal val="720"/>
                                          </p:val>
                                        </p:tav>
                                        <p:tav tm="100000">
                                          <p:val>
                                            <p:fltVal val="0"/>
                                          </p:val>
                                        </p:tav>
                                      </p:tavLst>
                                    </p:anim>
                                    <p:anim calcmode="lin" valueType="num">
                                      <p:cBhvr>
                                        <p:cTn id="14" dur="2000" fill="hold"/>
                                        <p:tgtEl>
                                          <p:spTgt spid="3"/>
                                        </p:tgtEl>
                                        <p:attrNameLst>
                                          <p:attrName>ppt_h</p:attrName>
                                        </p:attrNameLst>
                                      </p:cBhvr>
                                      <p:tavLst>
                                        <p:tav tm="0">
                                          <p:val>
                                            <p:fltVal val="0"/>
                                          </p:val>
                                        </p:tav>
                                        <p:tav tm="100000">
                                          <p:val>
                                            <p:strVal val="#ppt_h"/>
                                          </p:val>
                                        </p:tav>
                                      </p:tavLst>
                                    </p:anim>
                                    <p:anim calcmode="lin" valueType="num">
                                      <p:cBhvr>
                                        <p:cTn id="15"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57200" y="990600"/>
            <a:ext cx="7848600" cy="1219200"/>
          </a:xfrm>
        </p:spPr>
        <p:txBody>
          <a:bodyPr>
            <a:normAutofit fontScale="90000"/>
          </a:bodyPr>
          <a:lstStyle/>
          <a:p>
            <a:pPr algn="ctr"/>
            <a:r>
              <a:rPr lang="tr-TR" sz="3800" b="1" i="1" u="sng" dirty="0">
                <a:solidFill>
                  <a:srgbClr val="006600"/>
                </a:solidFill>
              </a:rPr>
              <a:t>Amasya Görüşmeleri </a:t>
            </a:r>
            <a:r>
              <a:rPr lang="tr-TR" sz="3800" b="1" i="1" u="sng" dirty="0" smtClean="0">
                <a:solidFill>
                  <a:srgbClr val="006600"/>
                </a:solidFill>
              </a:rPr>
              <a:t/>
            </a:r>
            <a:br>
              <a:rPr lang="tr-TR" sz="3800" b="1" i="1" u="sng" dirty="0" smtClean="0">
                <a:solidFill>
                  <a:srgbClr val="006600"/>
                </a:solidFill>
              </a:rPr>
            </a:br>
            <a:r>
              <a:rPr lang="tr-TR" sz="3800" b="1" i="1" u="sng" dirty="0" smtClean="0">
                <a:solidFill>
                  <a:srgbClr val="006600"/>
                </a:solidFill>
              </a:rPr>
              <a:t>(</a:t>
            </a:r>
            <a:r>
              <a:rPr lang="tr-TR" sz="3800" b="1" i="1" u="sng" dirty="0">
                <a:solidFill>
                  <a:srgbClr val="006600"/>
                </a:solidFill>
              </a:rPr>
              <a:t>20 -22 Ekim 1919) </a:t>
            </a:r>
            <a:br>
              <a:rPr lang="tr-TR" sz="3800" b="1" i="1" u="sng" dirty="0">
                <a:solidFill>
                  <a:srgbClr val="006600"/>
                </a:solidFill>
              </a:rPr>
            </a:br>
            <a:r>
              <a:rPr lang="tr-TR" sz="3800" b="1" i="1" u="sng" dirty="0"/>
              <a:t/>
            </a:r>
            <a:br>
              <a:rPr lang="tr-TR" sz="3800" b="1" i="1" u="sng" dirty="0"/>
            </a:br>
            <a:endParaRPr lang="tr-TR" sz="3800" b="1" i="1" u="sng" dirty="0"/>
          </a:p>
        </p:txBody>
      </p:sp>
      <p:sp>
        <p:nvSpPr>
          <p:cNvPr id="87043" name="Rectangle 3"/>
          <p:cNvSpPr>
            <a:spLocks noGrp="1" noChangeArrowheads="1"/>
          </p:cNvSpPr>
          <p:nvPr>
            <p:ph type="body" idx="1"/>
          </p:nvPr>
        </p:nvSpPr>
        <p:spPr>
          <a:xfrm>
            <a:off x="457200" y="2362200"/>
            <a:ext cx="8229600" cy="3768725"/>
          </a:xfrm>
        </p:spPr>
        <p:txBody>
          <a:bodyPr>
            <a:normAutofit fontScale="92500" lnSpcReduction="10000"/>
          </a:bodyPr>
          <a:lstStyle/>
          <a:p>
            <a:pPr>
              <a:lnSpc>
                <a:spcPct val="90000"/>
              </a:lnSpc>
            </a:pPr>
            <a:r>
              <a:rPr lang="tr-TR" sz="2400" dirty="0"/>
              <a:t>Ali Rıza Paşa Hükümeti, milli mücadeleyi kontrolü altına almak. Mustafa Kemal ise Erzurum ve Sivas Kongreleri’nde alınan kararları bu hükümete onaylatmak için bu görüşmeler gerçekleşmiştir. Amasya Görüşmeleri öncesi Mustafa Kemal görüşme teklifini İstanbul Hükümeti’nden gelmesi koşuluyla görüşmelere katılmayı kabul etmiştir. Bu durum, Mustafa </a:t>
            </a:r>
            <a:r>
              <a:rPr lang="tr-TR" sz="2400" dirty="0" smtClean="0"/>
              <a:t>Kemal’in </a:t>
            </a:r>
            <a:r>
              <a:rPr lang="tr-TR" sz="2400" dirty="0"/>
              <a:t>Anadolu’daki hareketin İstanbul Hükümeti’nce tanınmasına önem verdiğinin göstergesidir. </a:t>
            </a:r>
            <a:r>
              <a:rPr lang="tr-TR" sz="2400" dirty="0" smtClean="0"/>
              <a:t>Ali Rıza Paşa Bahriye Nazırı Salih Paşayı Amasya’ya göndererek görüşmesini istedi.</a:t>
            </a:r>
            <a:r>
              <a:rPr lang="tr-TR" sz="2400" dirty="0"/>
              <a:t/>
            </a:r>
            <a:br>
              <a:rPr lang="tr-TR" sz="2400" dirty="0"/>
            </a:br>
            <a:r>
              <a:rPr lang="tr-TR" sz="2400" dirty="0"/>
              <a:t/>
            </a:r>
            <a:br>
              <a:rPr lang="tr-TR" sz="2400" dirty="0"/>
            </a:br>
            <a:endParaRPr lang="tr-TR" sz="2400" dirty="0"/>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457200" y="1295400"/>
            <a:ext cx="7620000" cy="1143000"/>
          </a:xfrm>
        </p:spPr>
        <p:txBody>
          <a:bodyPr>
            <a:normAutofit fontScale="90000"/>
          </a:bodyPr>
          <a:lstStyle/>
          <a:p>
            <a:r>
              <a:rPr lang="tr-TR" sz="3800" b="1" i="1" u="sng"/>
              <a:t>Mustafa Kemal ve Salih Paşa</a:t>
            </a:r>
            <a:r>
              <a:rPr lang="tr-TR" sz="3800"/>
              <a:t> arasında yaptığı görüşmeler sonucu imzalanan Amasya Protokolü’nde; </a:t>
            </a:r>
            <a:br>
              <a:rPr lang="tr-TR" sz="3800"/>
            </a:br>
            <a:r>
              <a:rPr lang="tr-TR" sz="3800"/>
              <a:t/>
            </a:r>
            <a:br>
              <a:rPr lang="tr-TR" sz="3800"/>
            </a:br>
            <a:endParaRPr lang="tr-TR" sz="3800"/>
          </a:p>
        </p:txBody>
      </p:sp>
      <p:sp>
        <p:nvSpPr>
          <p:cNvPr id="88067" name="Rectangle 3"/>
          <p:cNvSpPr>
            <a:spLocks noGrp="1" noChangeArrowheads="1"/>
          </p:cNvSpPr>
          <p:nvPr>
            <p:ph type="body" idx="1"/>
          </p:nvPr>
        </p:nvSpPr>
        <p:spPr>
          <a:xfrm>
            <a:off x="457200" y="2743200"/>
            <a:ext cx="8229600" cy="3387725"/>
          </a:xfrm>
        </p:spPr>
        <p:txBody>
          <a:bodyPr>
            <a:normAutofit fontScale="85000" lnSpcReduction="10000"/>
          </a:bodyPr>
          <a:lstStyle/>
          <a:p>
            <a:pPr>
              <a:lnSpc>
                <a:spcPct val="90000"/>
              </a:lnSpc>
            </a:pPr>
            <a:r>
              <a:rPr lang="tr-TR" dirty="0" smtClean="0"/>
              <a:t>Anadolu ve Rumeli Müdafaa-i Hukuk Cemiyeti’nin hukuki varlığı İstanbul hükümetince kabul edilecektir.</a:t>
            </a:r>
          </a:p>
          <a:p>
            <a:pPr>
              <a:lnSpc>
                <a:spcPct val="90000"/>
              </a:lnSpc>
            </a:pPr>
            <a:r>
              <a:rPr lang="tr-TR" dirty="0" smtClean="0"/>
              <a:t>Osmanlı Mebusan Meclisi, Anadolu’da İstanbul hükümetinin uygun göreceği güvenilir bir yerde toplanacaktır.</a:t>
            </a:r>
          </a:p>
          <a:p>
            <a:pPr>
              <a:lnSpc>
                <a:spcPct val="90000"/>
              </a:lnSpc>
            </a:pPr>
            <a:r>
              <a:rPr lang="tr-TR" dirty="0" smtClean="0"/>
              <a:t>Osmanlı Devleti ile İtilaf devletleri arasında barışın kurulması için toplanacak konferansa Temsil Heyeti’nin uygun göreceği kişiler gönderilecektir. </a:t>
            </a:r>
            <a:r>
              <a:rPr lang="tr-TR" dirty="0"/>
              <a:t/>
            </a:r>
            <a:br>
              <a:rPr lang="tr-TR" dirty="0"/>
            </a:br>
            <a:r>
              <a:rPr lang="tr-TR" dirty="0"/>
              <a:t/>
            </a:r>
            <a:br>
              <a:rPr lang="tr-TR" dirty="0"/>
            </a:br>
            <a:endParaRPr lang="tr-TR" dirty="0"/>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3"/>
          <p:cNvSpPr>
            <a:spLocks noGrp="1" noChangeArrowheads="1"/>
          </p:cNvSpPr>
          <p:nvPr>
            <p:ph type="body" idx="1"/>
          </p:nvPr>
        </p:nvSpPr>
        <p:spPr>
          <a:xfrm>
            <a:off x="457200" y="304800"/>
            <a:ext cx="8229600" cy="5826125"/>
          </a:xfrm>
        </p:spPr>
        <p:txBody>
          <a:bodyPr>
            <a:normAutofit lnSpcReduction="10000"/>
          </a:bodyPr>
          <a:lstStyle/>
          <a:p>
            <a:pPr>
              <a:lnSpc>
                <a:spcPct val="90000"/>
              </a:lnSpc>
            </a:pPr>
            <a:r>
              <a:rPr lang="tr-TR" dirty="0"/>
              <a:t>Salih </a:t>
            </a:r>
            <a:r>
              <a:rPr lang="tr-TR" dirty="0" smtClean="0"/>
              <a:t>Paşa, </a:t>
            </a:r>
            <a:r>
              <a:rPr lang="tr-TR" dirty="0"/>
              <a:t>bu esasları </a:t>
            </a:r>
            <a:r>
              <a:rPr lang="tr-TR" dirty="0" smtClean="0"/>
              <a:t>hükümetine ileteceğini bildirip İstanbul’a döndü.</a:t>
            </a:r>
          </a:p>
          <a:p>
            <a:pPr>
              <a:lnSpc>
                <a:spcPct val="90000"/>
              </a:lnSpc>
            </a:pPr>
            <a:r>
              <a:rPr lang="tr-TR" b="1" dirty="0" smtClean="0"/>
              <a:t>İstanbul Hükümeti ve padişah Osmanlı </a:t>
            </a:r>
            <a:r>
              <a:rPr lang="tr-TR" b="1" i="1" dirty="0" smtClean="0">
                <a:latin typeface="Castellar" pitchFamily="18" charset="0"/>
              </a:rPr>
              <a:t>Mebusan Meclisinin toplanması (yeniden açılması) kararını onaylarken</a:t>
            </a:r>
            <a:r>
              <a:rPr lang="tr-TR" b="1" dirty="0" smtClean="0"/>
              <a:t>, diğer maddeleri onaylamamıştır</a:t>
            </a:r>
            <a:r>
              <a:rPr lang="tr-TR" dirty="0" smtClean="0"/>
              <a:t>.Meclis ise Osmanlı başkenti dışında başka bir yerde toplantısını kabul etmez.</a:t>
            </a:r>
          </a:p>
          <a:p>
            <a:pPr>
              <a:lnSpc>
                <a:spcPct val="90000"/>
              </a:lnSpc>
            </a:pPr>
            <a:r>
              <a:rPr lang="tr-TR" dirty="0" smtClean="0"/>
              <a:t>Mebusan Meclisinin toplanması ulusal iradeye uygun karar alınabilmesi açısından önemliydi.Ancak meclisin işgal altındaki  İstanbul’da toplanması milletvekillerinin güvenliği ve mecliste özgür irade ile davranılabilmesini tehlikeye düşürüyordu.</a:t>
            </a:r>
            <a:r>
              <a:rPr lang="tr-TR" dirty="0"/>
              <a:t/>
            </a:r>
            <a:br>
              <a:rPr lang="tr-TR" dirty="0"/>
            </a:br>
            <a:endParaRPr lang="tr-TR" dirty="0"/>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539552" y="476672"/>
            <a:ext cx="8229600" cy="731838"/>
          </a:xfrm>
        </p:spPr>
        <p:txBody>
          <a:bodyPr>
            <a:normAutofit fontScale="90000"/>
          </a:bodyPr>
          <a:lstStyle/>
          <a:p>
            <a:r>
              <a:rPr lang="tr-TR" sz="3800" b="1" i="1" u="sng" dirty="0">
                <a:solidFill>
                  <a:srgbClr val="006600"/>
                </a:solidFill>
              </a:rPr>
              <a:t>Amasya </a:t>
            </a:r>
            <a:r>
              <a:rPr lang="tr-TR" sz="3800" b="1" i="1" u="sng" dirty="0" smtClean="0">
                <a:solidFill>
                  <a:srgbClr val="006600"/>
                </a:solidFill>
              </a:rPr>
              <a:t>Görüşmeleri ve Protokolü ‘nün </a:t>
            </a:r>
            <a:r>
              <a:rPr lang="tr-TR" sz="3800" b="1" i="1" u="sng" dirty="0">
                <a:solidFill>
                  <a:srgbClr val="006600"/>
                </a:solidFill>
              </a:rPr>
              <a:t>Önemi</a:t>
            </a:r>
            <a:r>
              <a:rPr lang="tr-TR" sz="3800" dirty="0">
                <a:solidFill>
                  <a:srgbClr val="006600"/>
                </a:solidFill>
              </a:rPr>
              <a:t> </a:t>
            </a:r>
          </a:p>
        </p:txBody>
      </p:sp>
      <p:sp>
        <p:nvSpPr>
          <p:cNvPr id="91139" name="Rectangle 3"/>
          <p:cNvSpPr>
            <a:spLocks noGrp="1" noChangeArrowheads="1"/>
          </p:cNvSpPr>
          <p:nvPr>
            <p:ph type="body" idx="1"/>
          </p:nvPr>
        </p:nvSpPr>
        <p:spPr>
          <a:xfrm>
            <a:off x="457200" y="1371600"/>
            <a:ext cx="8229600" cy="5029200"/>
          </a:xfrm>
        </p:spPr>
        <p:txBody>
          <a:bodyPr/>
          <a:lstStyle/>
          <a:p>
            <a:pPr>
              <a:lnSpc>
                <a:spcPct val="80000"/>
              </a:lnSpc>
            </a:pPr>
            <a:r>
              <a:rPr lang="tr-TR" sz="2800" dirty="0"/>
              <a:t>Amasya’da yapılan görüşme ile İstanbul Hükümeti’nin temsilcisi olan Salih Paşa, Erzurum ve Sivas </a:t>
            </a:r>
            <a:br>
              <a:rPr lang="tr-TR" sz="2800" dirty="0"/>
            </a:br>
            <a:r>
              <a:rPr lang="tr-TR" sz="2800" dirty="0"/>
              <a:t>Kongreleri’nde alınan kararları tanımış oluyordu. Bu durum Temsil Heyeti için önemli bir başarıdır. Çünkü </a:t>
            </a:r>
            <a:br>
              <a:rPr lang="tr-TR" sz="2800" dirty="0"/>
            </a:br>
            <a:r>
              <a:rPr lang="tr-TR" sz="2800" b="1" i="1" dirty="0"/>
              <a:t>İstanbul Hükümeti temsilcisinin Amasya’ya gitmesi Temsil Heyeti ile Anadolu ve Rumeli Müdafaa-i Hukuk </a:t>
            </a:r>
            <a:br>
              <a:rPr lang="tr-TR" sz="2800" b="1" i="1" dirty="0"/>
            </a:br>
            <a:r>
              <a:rPr lang="tr-TR" sz="2800" b="1" i="1" dirty="0"/>
              <a:t>Cemiyeti’nin hem varlığını hem de gücünü hukuken tanıdığı anlamına gelmekteydi</a:t>
            </a:r>
            <a:r>
              <a:rPr lang="tr-TR" sz="2800" dirty="0"/>
              <a:t>. Bu durum Anadolu’daki </a:t>
            </a:r>
            <a:br>
              <a:rPr lang="tr-TR" sz="2800" dirty="0"/>
            </a:br>
            <a:r>
              <a:rPr lang="tr-TR" sz="2800" dirty="0"/>
              <a:t>kurtuluş hareketi açısından siyasi bir zaferdir. </a:t>
            </a: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395536" y="332656"/>
            <a:ext cx="2304256" cy="1008112"/>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AMASYA PROTOKOLÜ SONUÇ-1</a:t>
            </a:r>
            <a:endParaRPr lang="tr-TR" dirty="0"/>
          </a:p>
        </p:txBody>
      </p:sp>
      <p:pic>
        <p:nvPicPr>
          <p:cNvPr id="3" name="2 Resim" descr="el-sikisma-jpg-81-4458.jpg"/>
          <p:cNvPicPr>
            <a:picLocks noChangeAspect="1"/>
          </p:cNvPicPr>
          <p:nvPr/>
        </p:nvPicPr>
        <p:blipFill>
          <a:blip r:embed="rId2" cstate="print"/>
          <a:stretch>
            <a:fillRect/>
          </a:stretch>
        </p:blipFill>
        <p:spPr>
          <a:xfrm>
            <a:off x="1691680" y="3550306"/>
            <a:ext cx="6192688" cy="3263070"/>
          </a:xfrm>
          <a:prstGeom prst="rect">
            <a:avLst/>
          </a:prstGeom>
        </p:spPr>
      </p:pic>
      <p:pic>
        <p:nvPicPr>
          <p:cNvPr id="4" name="3 Resim" descr="amasya görüşmeleri.jpg"/>
          <p:cNvPicPr>
            <a:picLocks noChangeAspect="1"/>
          </p:cNvPicPr>
          <p:nvPr/>
        </p:nvPicPr>
        <p:blipFill>
          <a:blip r:embed="rId3" cstate="print"/>
          <a:stretch>
            <a:fillRect/>
          </a:stretch>
        </p:blipFill>
        <p:spPr>
          <a:xfrm>
            <a:off x="2411760" y="5877272"/>
            <a:ext cx="4608512" cy="1080120"/>
          </a:xfrm>
          <a:prstGeom prst="rect">
            <a:avLst/>
          </a:prstGeom>
        </p:spPr>
      </p:pic>
      <p:pic>
        <p:nvPicPr>
          <p:cNvPr id="6" name="5 Resim" descr="ht.jpg"/>
          <p:cNvPicPr>
            <a:picLocks noChangeAspect="1"/>
          </p:cNvPicPr>
          <p:nvPr/>
        </p:nvPicPr>
        <p:blipFill>
          <a:blip r:embed="rId4" cstate="print"/>
          <a:stretch>
            <a:fillRect/>
          </a:stretch>
        </p:blipFill>
        <p:spPr>
          <a:xfrm>
            <a:off x="6550471" y="2653854"/>
            <a:ext cx="2486025" cy="2503338"/>
          </a:xfrm>
          <a:prstGeom prst="rect">
            <a:avLst/>
          </a:prstGeom>
        </p:spPr>
      </p:pic>
      <p:pic>
        <p:nvPicPr>
          <p:cNvPr id="7" name="6 Resim" descr="ALİ RIZA PAŞA.jpg"/>
          <p:cNvPicPr>
            <a:picLocks noChangeAspect="1"/>
          </p:cNvPicPr>
          <p:nvPr/>
        </p:nvPicPr>
        <p:blipFill>
          <a:blip r:embed="rId5" cstate="print"/>
          <a:stretch>
            <a:fillRect/>
          </a:stretch>
        </p:blipFill>
        <p:spPr>
          <a:xfrm>
            <a:off x="467544" y="2564904"/>
            <a:ext cx="1892300" cy="3111500"/>
          </a:xfrm>
          <a:prstGeom prst="rect">
            <a:avLst/>
          </a:prstGeom>
        </p:spPr>
      </p:pic>
      <p:sp>
        <p:nvSpPr>
          <p:cNvPr id="8" name="7 Dikey Kaydırma"/>
          <p:cNvSpPr/>
          <p:nvPr/>
        </p:nvSpPr>
        <p:spPr>
          <a:xfrm>
            <a:off x="3563888" y="188640"/>
            <a:ext cx="2592288" cy="3384376"/>
          </a:xfrm>
          <a:prstGeom prst="verticalScroll">
            <a:avLst/>
          </a:prstGeom>
          <a:blipFill>
            <a:blip r:embed="rId6"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rgbClr val="006600"/>
                </a:solidFill>
              </a:rPr>
              <a:t>İstanbul Hükümeti</a:t>
            </a:r>
            <a:r>
              <a:rPr lang="tr-TR" dirty="0" smtClean="0">
                <a:solidFill>
                  <a:schemeClr val="tx1"/>
                </a:solidFill>
              </a:rPr>
              <a:t>,</a:t>
            </a:r>
          </a:p>
          <a:p>
            <a:pPr algn="ctr"/>
            <a:r>
              <a:rPr lang="tr-TR" dirty="0" smtClean="0">
                <a:solidFill>
                  <a:schemeClr val="tx1"/>
                </a:solidFill>
              </a:rPr>
              <a:t>Anadolu Hareketi </a:t>
            </a:r>
          </a:p>
          <a:p>
            <a:pPr algn="ctr"/>
            <a:r>
              <a:rPr lang="tr-TR" b="1" dirty="0" smtClean="0">
                <a:solidFill>
                  <a:srgbClr val="C00000"/>
                </a:solidFill>
              </a:rPr>
              <a:t>Temsil Heyetini </a:t>
            </a:r>
            <a:r>
              <a:rPr lang="tr-TR" b="1" dirty="0" smtClean="0">
                <a:solidFill>
                  <a:schemeClr val="tx1"/>
                </a:solidFill>
              </a:rPr>
              <a:t>hukuki olarak tanımış oldu</a:t>
            </a:r>
            <a:endParaRPr lang="tr-TR" b="1" dirty="0">
              <a:solidFill>
                <a:schemeClr val="tx1"/>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Yuvarlatılmış Dikdörtgen"/>
          <p:cNvSpPr/>
          <p:nvPr/>
        </p:nvSpPr>
        <p:spPr>
          <a:xfrm>
            <a:off x="323528" y="404664"/>
            <a:ext cx="2952328" cy="1080120"/>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AMASYA PROTOKOLÜ SONUÇ-2</a:t>
            </a:r>
            <a:endParaRPr lang="tr-TR" dirty="0"/>
          </a:p>
        </p:txBody>
      </p:sp>
      <p:pic>
        <p:nvPicPr>
          <p:cNvPr id="3" name="2 Resim" descr="mebusan.jpg"/>
          <p:cNvPicPr>
            <a:picLocks noChangeAspect="1"/>
          </p:cNvPicPr>
          <p:nvPr/>
        </p:nvPicPr>
        <p:blipFill>
          <a:blip r:embed="rId2" cstate="print"/>
          <a:stretch>
            <a:fillRect/>
          </a:stretch>
        </p:blipFill>
        <p:spPr>
          <a:xfrm>
            <a:off x="323528" y="1990725"/>
            <a:ext cx="3810000" cy="2876550"/>
          </a:xfrm>
          <a:prstGeom prst="rect">
            <a:avLst/>
          </a:prstGeom>
        </p:spPr>
      </p:pic>
      <p:sp>
        <p:nvSpPr>
          <p:cNvPr id="4" name="3 Dikey Kaydırma"/>
          <p:cNvSpPr/>
          <p:nvPr/>
        </p:nvSpPr>
        <p:spPr>
          <a:xfrm>
            <a:off x="4211960" y="548680"/>
            <a:ext cx="4104456" cy="5400600"/>
          </a:xfrm>
          <a:prstGeom prst="verticalScroll">
            <a:avLst/>
          </a:prstGeom>
          <a:blipFill>
            <a:blip r:embed="rId3" cstate="print"/>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astellar" pitchFamily="18" charset="0"/>
              </a:rPr>
              <a:t>OSMANLI MEBUSAN MECLİSİ YENİDEN AÇILIYOR</a:t>
            </a:r>
          </a:p>
          <a:p>
            <a:pPr algn="ctr"/>
            <a:r>
              <a:rPr lang="tr-TR" dirty="0" smtClean="0">
                <a:solidFill>
                  <a:schemeClr val="tx1"/>
                </a:solidFill>
                <a:latin typeface="High Tower Text" pitchFamily="18" charset="0"/>
              </a:rPr>
              <a:t>Mondros Mütarekesi sonrası 21 Aralık 1918’te feshedilen Mebusan Meclisi</a:t>
            </a:r>
          </a:p>
          <a:p>
            <a:pPr algn="ctr"/>
            <a:r>
              <a:rPr lang="tr-TR" dirty="0" smtClean="0">
                <a:solidFill>
                  <a:schemeClr val="tx1"/>
                </a:solidFill>
                <a:latin typeface="High Tower Text" pitchFamily="18" charset="0"/>
              </a:rPr>
              <a:t>hazırlıkların  ve seçimlerin tamamlanmasının ardından 12 Ocak 1920’de çalışmaya başlaması bekleniyor</a:t>
            </a:r>
            <a:endParaRPr lang="tr-TR" dirty="0">
              <a:solidFill>
                <a:schemeClr val="tx1"/>
              </a:solidFill>
              <a:latin typeface="High Tower Text"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TEMSİL HEYETİ ANKARA’DA</a:t>
            </a:r>
            <a:endParaRPr lang="tr-TR" dirty="0"/>
          </a:p>
        </p:txBody>
      </p:sp>
      <p:sp>
        <p:nvSpPr>
          <p:cNvPr id="3" name="2 Dikey Kaydırma"/>
          <p:cNvSpPr/>
          <p:nvPr/>
        </p:nvSpPr>
        <p:spPr>
          <a:xfrm>
            <a:off x="2699792" y="1124744"/>
            <a:ext cx="4752528" cy="5733256"/>
          </a:xfrm>
          <a:prstGeom prst="verticalScroll">
            <a:avLst/>
          </a:prstGeom>
          <a:blipFill>
            <a:blip r:embed="rId2" cstate="prin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bg1"/>
                </a:solidFill>
                <a:latin typeface="Castellar" pitchFamily="18" charset="0"/>
              </a:rPr>
              <a:t>TEMSİL HEYETİ MERKEZİNİ SİVAS’TAN ANKARA’YA TAŞIDI</a:t>
            </a:r>
          </a:p>
          <a:p>
            <a:pPr algn="ctr"/>
            <a:r>
              <a:rPr lang="tr-TR" dirty="0" smtClean="0">
                <a:solidFill>
                  <a:schemeClr val="bg1"/>
                </a:solidFill>
                <a:latin typeface="High Tower Text" pitchFamily="18" charset="0"/>
              </a:rPr>
              <a:t>Mebusan Meclisi toplantılarını takip etmek için heyet Ankara’yı seçti.Ankara hem işgale uğramadı hem de haberleşme ve ulaşım imkanları açısından oldukça elverişli bir kent.Anadolu’nun merkezi bir noktasında bulunması ve Batı Cephesine yakınlığı sebebiyle de Ankara’nın tercih edildiği gelen haberler arasında.</a:t>
            </a:r>
            <a:endParaRPr lang="tr-TR" dirty="0">
              <a:solidFill>
                <a:schemeClr val="bg1"/>
              </a:solidFill>
              <a:latin typeface="High Tower Text" pitchFamily="18" charset="0"/>
            </a:endParaRPr>
          </a:p>
        </p:txBody>
      </p:sp>
      <p:sp>
        <p:nvSpPr>
          <p:cNvPr id="4" name="3 Metin kutusu"/>
          <p:cNvSpPr txBox="1"/>
          <p:nvPr/>
        </p:nvSpPr>
        <p:spPr>
          <a:xfrm>
            <a:off x="5220072" y="1268760"/>
            <a:ext cx="1858201" cy="369332"/>
          </a:xfrm>
          <a:prstGeom prst="rect">
            <a:avLst/>
          </a:prstGeom>
          <a:noFill/>
        </p:spPr>
        <p:txBody>
          <a:bodyPr wrap="none" rtlCol="0">
            <a:spAutoFit/>
          </a:bodyPr>
          <a:lstStyle/>
          <a:p>
            <a:r>
              <a:rPr lang="tr-TR" dirty="0" smtClean="0">
                <a:solidFill>
                  <a:schemeClr val="bg1"/>
                </a:solidFill>
              </a:rPr>
              <a:t>27 Aralık 1919</a:t>
            </a:r>
            <a:endParaRPr lang="tr-TR" dirty="0">
              <a:solidFill>
                <a:schemeClr val="bg1"/>
              </a:solidFill>
            </a:endParaRPr>
          </a:p>
        </p:txBody>
      </p:sp>
      <p:pic>
        <p:nvPicPr>
          <p:cNvPr id="5" name="4 Resim" descr="images (11).jpg"/>
          <p:cNvPicPr>
            <a:picLocks noChangeAspect="1"/>
          </p:cNvPicPr>
          <p:nvPr/>
        </p:nvPicPr>
        <p:blipFill>
          <a:blip r:embed="rId3" cstate="print"/>
          <a:stretch>
            <a:fillRect/>
          </a:stretch>
        </p:blipFill>
        <p:spPr>
          <a:xfrm>
            <a:off x="395536" y="2564904"/>
            <a:ext cx="2798440" cy="3674517"/>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67544" y="1772816"/>
            <a:ext cx="8229600" cy="4525963"/>
          </a:xfrm>
        </p:spPr>
        <p:txBody>
          <a:bodyPr/>
          <a:lstStyle/>
          <a:p>
            <a:r>
              <a:rPr lang="tr-TR" dirty="0" smtClean="0">
                <a:latin typeface="High Tower Text" pitchFamily="18" charset="0"/>
              </a:rPr>
              <a:t>Seçilen milletvekilleri arasında Müdafaa-i Hukuk Cemiyeti adına seçilenler de vardı.Bu milletvekilleri ile Mustafa Kemal bir görüşme yapıp onlara bazı talimatlar verdi.</a:t>
            </a:r>
          </a:p>
          <a:p>
            <a:r>
              <a:rPr lang="tr-TR" dirty="0" smtClean="0">
                <a:latin typeface="High Tower Text" pitchFamily="18" charset="0"/>
              </a:rPr>
              <a:t>1.Mustafa Kemal’i gıyaben meclis başkanı seçmek</a:t>
            </a:r>
          </a:p>
          <a:p>
            <a:r>
              <a:rPr lang="tr-TR" dirty="0" smtClean="0">
                <a:latin typeface="High Tower Text" pitchFamily="18" charset="0"/>
              </a:rPr>
              <a:t>2.Erzurum ve Sivas Kongresi kararları meclise kabul ettirip yasallaştırmak</a:t>
            </a:r>
          </a:p>
          <a:p>
            <a:r>
              <a:rPr lang="tr-TR" dirty="0" smtClean="0">
                <a:latin typeface="High Tower Text" pitchFamily="18" charset="0"/>
              </a:rPr>
              <a:t>3.Mecliste Müdafaa-i Hukuk Grubu oluşturmak </a:t>
            </a:r>
            <a:endParaRPr lang="tr-TR" dirty="0">
              <a:latin typeface="High Tower Text" pitchFamily="18" charset="0"/>
            </a:endParaRPr>
          </a:p>
        </p:txBody>
      </p:sp>
      <p:sp>
        <p:nvSpPr>
          <p:cNvPr id="3" name="2 Başlık"/>
          <p:cNvSpPr>
            <a:spLocks noGrp="1"/>
          </p:cNvSpPr>
          <p:nvPr>
            <p:ph type="title"/>
          </p:nvPr>
        </p:nvSpPr>
        <p:spPr/>
        <p:txBody>
          <a:bodyPr>
            <a:normAutofit fontScale="90000"/>
          </a:bodyPr>
          <a:lstStyle/>
          <a:p>
            <a:r>
              <a:rPr lang="tr-TR" dirty="0" smtClean="0">
                <a:solidFill>
                  <a:schemeClr val="tx1"/>
                </a:solidFill>
                <a:latin typeface="Castellar" pitchFamily="18" charset="0"/>
              </a:rPr>
              <a:t>SON OSMALI MEBUSAN MECLİSİNİN TOPLANMASI </a:t>
            </a:r>
            <a:br>
              <a:rPr lang="tr-TR" dirty="0" smtClean="0">
                <a:solidFill>
                  <a:schemeClr val="tx1"/>
                </a:solidFill>
                <a:latin typeface="Castellar" pitchFamily="18" charset="0"/>
              </a:rPr>
            </a:br>
            <a:r>
              <a:rPr lang="tr-TR" dirty="0" smtClean="0">
                <a:solidFill>
                  <a:schemeClr val="tx1"/>
                </a:solidFill>
                <a:latin typeface="Castellar" pitchFamily="18" charset="0"/>
              </a:rPr>
              <a:t>12 OCAK 1920</a:t>
            </a:r>
            <a:endParaRPr lang="tr-TR" dirty="0">
              <a:solidFill>
                <a:schemeClr val="tx1"/>
              </a:solidFill>
              <a:latin typeface="Castellar" pitchFamily="18"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latin typeface="High Tower Text" pitchFamily="18" charset="0"/>
              </a:rPr>
              <a:t>Mebusan Meclisinin dağılması halinde meclis başkanı yetkisiyle, Anadolu’nun güvenli bir yerinde meclisi toplantıya çağırmak.</a:t>
            </a:r>
          </a:p>
          <a:p>
            <a:endParaRPr lang="tr-TR" dirty="0" smtClean="0">
              <a:latin typeface="High Tower Text" pitchFamily="18" charset="0"/>
            </a:endParaRPr>
          </a:p>
          <a:p>
            <a:r>
              <a:rPr lang="tr-TR" dirty="0" smtClean="0">
                <a:latin typeface="High Tower Text" pitchFamily="18" charset="0"/>
              </a:rPr>
              <a:t>Kongre kararlarını meşru hale getirerek bir an önce uygulamaya koymak</a:t>
            </a:r>
          </a:p>
          <a:p>
            <a:endParaRPr lang="tr-TR" dirty="0" smtClean="0">
              <a:latin typeface="High Tower Text" pitchFamily="18" charset="0"/>
            </a:endParaRPr>
          </a:p>
          <a:p>
            <a:r>
              <a:rPr lang="tr-TR" dirty="0" smtClean="0">
                <a:latin typeface="High Tower Text" pitchFamily="18" charset="0"/>
              </a:rPr>
              <a:t>Anadolu hareketinin Müdafaa-i Hukuk Grubu adıyla varlığını ve etkisini arttırmak</a:t>
            </a:r>
            <a:endParaRPr lang="tr-TR" dirty="0">
              <a:latin typeface="High Tower Text" pitchFamily="18" charset="0"/>
            </a:endParaRPr>
          </a:p>
        </p:txBody>
      </p:sp>
      <p:sp>
        <p:nvSpPr>
          <p:cNvPr id="3" name="2 Başlık"/>
          <p:cNvSpPr>
            <a:spLocks noGrp="1"/>
          </p:cNvSpPr>
          <p:nvPr>
            <p:ph type="title"/>
          </p:nvPr>
        </p:nvSpPr>
        <p:spPr/>
        <p:txBody>
          <a:bodyPr/>
          <a:lstStyle/>
          <a:p>
            <a:r>
              <a:rPr lang="tr-TR" dirty="0" smtClean="0">
                <a:solidFill>
                  <a:schemeClr val="tx1"/>
                </a:solidFill>
                <a:latin typeface="Lucida Calligraphy" pitchFamily="66" charset="0"/>
              </a:rPr>
              <a:t>Mustafa Kemal’in niyeti</a:t>
            </a:r>
            <a:endParaRPr lang="tr-TR" dirty="0">
              <a:solidFill>
                <a:schemeClr val="tx1"/>
              </a:solidFill>
              <a:latin typeface="Lucida Calligraphy" pitchFamily="66"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Yuvarlatılmış Dikdörtgen"/>
          <p:cNvSpPr/>
          <p:nvPr/>
        </p:nvSpPr>
        <p:spPr>
          <a:xfrm>
            <a:off x="107504" y="72008"/>
            <a:ext cx="8964488" cy="908720"/>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İtilaf Devletleri, güvenliklerini tehlikeye düşürecek herhangi bir olay olursa herhangi bir stratejik yeri işgal edebilecek (7.madde)</a:t>
            </a:r>
            <a:endParaRPr lang="tr-TR" dirty="0"/>
          </a:p>
        </p:txBody>
      </p:sp>
      <p:pic>
        <p:nvPicPr>
          <p:cNvPr id="4" name="3 Resim" descr="Osmanlı Mondros Mütarekesi.JPG"/>
          <p:cNvPicPr>
            <a:picLocks noChangeAspect="1"/>
          </p:cNvPicPr>
          <p:nvPr/>
        </p:nvPicPr>
        <p:blipFill>
          <a:blip r:embed="rId2" cstate="print"/>
          <a:stretch>
            <a:fillRect/>
          </a:stretch>
        </p:blipFill>
        <p:spPr>
          <a:xfrm>
            <a:off x="0" y="1485257"/>
            <a:ext cx="9144000" cy="5472135"/>
          </a:xfrm>
          <a:prstGeom prst="rect">
            <a:avLst/>
          </a:prstGeom>
        </p:spPr>
      </p:pic>
      <p:cxnSp>
        <p:nvCxnSpPr>
          <p:cNvPr id="6" name="5 Düz Ok Bağlayıcısı"/>
          <p:cNvCxnSpPr>
            <a:stCxn id="3" idx="2"/>
          </p:cNvCxnSpPr>
          <p:nvPr/>
        </p:nvCxnSpPr>
        <p:spPr>
          <a:xfrm flipH="1">
            <a:off x="899592" y="980728"/>
            <a:ext cx="3690156" cy="295232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7 Düz Ok Bağlayıcısı"/>
          <p:cNvCxnSpPr>
            <a:stCxn id="3" idx="2"/>
          </p:cNvCxnSpPr>
          <p:nvPr/>
        </p:nvCxnSpPr>
        <p:spPr>
          <a:xfrm flipH="1">
            <a:off x="1691680" y="980728"/>
            <a:ext cx="2898068" cy="41044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9 Düz Ok Bağlayıcısı"/>
          <p:cNvCxnSpPr>
            <a:stCxn id="3" idx="2"/>
          </p:cNvCxnSpPr>
          <p:nvPr/>
        </p:nvCxnSpPr>
        <p:spPr>
          <a:xfrm>
            <a:off x="4589748" y="980728"/>
            <a:ext cx="198276" cy="374441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11 Düz Ok Bağlayıcısı"/>
          <p:cNvCxnSpPr>
            <a:stCxn id="3" idx="2"/>
          </p:cNvCxnSpPr>
          <p:nvPr/>
        </p:nvCxnSpPr>
        <p:spPr>
          <a:xfrm>
            <a:off x="4589748" y="980728"/>
            <a:ext cx="3654660" cy="453650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13 Düz Ok Bağlayıcısı"/>
          <p:cNvCxnSpPr>
            <a:stCxn id="3" idx="2"/>
          </p:cNvCxnSpPr>
          <p:nvPr/>
        </p:nvCxnSpPr>
        <p:spPr>
          <a:xfrm>
            <a:off x="4589748" y="980728"/>
            <a:ext cx="3222612" cy="201622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8 Yuvarlatılmış Dikdörtgen"/>
          <p:cNvSpPr/>
          <p:nvPr/>
        </p:nvSpPr>
        <p:spPr>
          <a:xfrm>
            <a:off x="323528" y="4509120"/>
            <a:ext cx="4320480" cy="234888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Mondros Ateşkes Ant.’</a:t>
            </a:r>
            <a:r>
              <a:rPr lang="tr-TR" dirty="0" err="1" smtClean="0">
                <a:solidFill>
                  <a:schemeClr val="tx1"/>
                </a:solidFill>
              </a:rPr>
              <a:t>nın</a:t>
            </a:r>
            <a:r>
              <a:rPr lang="tr-TR" dirty="0" smtClean="0">
                <a:solidFill>
                  <a:schemeClr val="tx1"/>
                </a:solidFill>
              </a:rPr>
              <a:t> en ağır maddelerinden biridir.Bu maddeyi I.Dünya Savaşı sırasında yaptıkları gizli anlaşmaları yürürlüğe koymak için yasal dayanak oluşturmak amaçlı oluşturmuşlardır.</a:t>
            </a:r>
          </a:p>
          <a:p>
            <a:pPr algn="ctr"/>
            <a:r>
              <a:rPr lang="tr-TR" dirty="0" smtClean="0">
                <a:solidFill>
                  <a:schemeClr val="tx1"/>
                </a:solidFill>
              </a:rPr>
              <a:t>“Osmanlı’nın ölüm fermanıdır.”</a:t>
            </a:r>
            <a:endParaRPr lang="tr-TR" dirty="0">
              <a:solidFill>
                <a:schemeClr val="tx1"/>
              </a:solidFil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20000"/>
          </a:bodyPr>
          <a:lstStyle/>
          <a:p>
            <a:r>
              <a:rPr lang="tr-TR" dirty="0" smtClean="0">
                <a:latin typeface="Lucida Calligraphy" pitchFamily="66" charset="0"/>
              </a:rPr>
              <a:t>Sadece kongre kararlarını Misak-ı Milli Kararları olarak mecliste kabul ettirmeleriydi. Bu Misak-ı Milli Kararlarında da Erzurum ve Sivas Kongresi’nin “ulusal egemenlik” maddesi yer almadı.Ulusal bağımsızlık kararları kabul edildi.</a:t>
            </a:r>
          </a:p>
          <a:p>
            <a:endParaRPr lang="tr-TR" dirty="0" smtClean="0">
              <a:latin typeface="Lucida Calligraphy" pitchFamily="66" charset="0"/>
            </a:endParaRPr>
          </a:p>
          <a:p>
            <a:r>
              <a:rPr lang="tr-TR" dirty="0" smtClean="0">
                <a:latin typeface="Lucida Calligraphy" pitchFamily="66" charset="0"/>
              </a:rPr>
              <a:t>Müdafaa-i Hukuk Grubu yerine Felah-ı Vatan(Vatanın kurtuluşu) grubu kuruldu. Meclis başkanlığına da M.Kemal değil ,Reşat Hikmet Bey seçildi.Ayrıca bu meclise seçilen 140 milletvekilinden sadece 72 tanesi İstanbul’a gitmeye cesaret edebildi.</a:t>
            </a:r>
            <a:endParaRPr lang="tr-TR" dirty="0">
              <a:latin typeface="Lucida Calligraphy" pitchFamily="66" charset="0"/>
            </a:endParaRPr>
          </a:p>
        </p:txBody>
      </p:sp>
      <p:sp>
        <p:nvSpPr>
          <p:cNvPr id="3" name="2 Başlık"/>
          <p:cNvSpPr>
            <a:spLocks noGrp="1"/>
          </p:cNvSpPr>
          <p:nvPr>
            <p:ph type="title"/>
          </p:nvPr>
        </p:nvSpPr>
        <p:spPr/>
        <p:txBody>
          <a:bodyPr>
            <a:normAutofit/>
          </a:bodyPr>
          <a:lstStyle/>
          <a:p>
            <a:r>
              <a:rPr lang="tr-TR" dirty="0" err="1" smtClean="0">
                <a:solidFill>
                  <a:schemeClr val="tx1"/>
                </a:solidFill>
                <a:latin typeface="Lucida Calligraphy" pitchFamily="66" charset="0"/>
              </a:rPr>
              <a:t>M.Kemal’in</a:t>
            </a:r>
            <a:r>
              <a:rPr lang="tr-TR" dirty="0" smtClean="0">
                <a:solidFill>
                  <a:schemeClr val="tx1"/>
                </a:solidFill>
                <a:latin typeface="Lucida Calligraphy" pitchFamily="66" charset="0"/>
              </a:rPr>
              <a:t> bu taleplerinden</a:t>
            </a:r>
            <a:endParaRPr lang="tr-TR" dirty="0">
              <a:solidFill>
                <a:schemeClr val="tx1"/>
              </a:solidFill>
              <a:latin typeface="Lucida Calligraphy" pitchFamily="66"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dirty="0" smtClean="0">
                <a:latin typeface="Castellar" pitchFamily="18" charset="0"/>
              </a:rPr>
              <a:t>Mİsak-ı mİllİ KARARLARI</a:t>
            </a:r>
            <a:br>
              <a:rPr lang="tr-TR" dirty="0" smtClean="0">
                <a:latin typeface="Castellar" pitchFamily="18" charset="0"/>
              </a:rPr>
            </a:br>
            <a:r>
              <a:rPr lang="tr-TR" dirty="0" smtClean="0">
                <a:latin typeface="Castellar" pitchFamily="18" charset="0"/>
              </a:rPr>
              <a:t>12 OCAK 1920</a:t>
            </a:r>
            <a:endParaRPr lang="tr-TR" dirty="0">
              <a:latin typeface="Castellar" pitchFamily="18" charset="0"/>
            </a:endParaRPr>
          </a:p>
        </p:txBody>
      </p:sp>
      <p:sp>
        <p:nvSpPr>
          <p:cNvPr id="5" name="4 Dikdörtgen"/>
          <p:cNvSpPr/>
          <p:nvPr/>
        </p:nvSpPr>
        <p:spPr>
          <a:xfrm>
            <a:off x="395536" y="1412776"/>
            <a:ext cx="8352928" cy="5445224"/>
          </a:xfrm>
          <a:prstGeom prst="rect">
            <a:avLst/>
          </a:prstGeom>
          <a:blipFill>
            <a:blip r:embed="rId2" cstate="print"/>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400" dirty="0" smtClean="0">
                <a:solidFill>
                  <a:schemeClr val="bg1"/>
                </a:solidFill>
                <a:latin typeface="High Tower Text" pitchFamily="18" charset="0"/>
              </a:rPr>
              <a:t>1.Mondros Antlaşması imzalandığında Türk ordusunca korunan ve düşman işgaline uğramamış olan topraklar bir bütündür asla bölünemez. (Misakı Milli Sınırları)</a:t>
            </a:r>
          </a:p>
          <a:p>
            <a:r>
              <a:rPr lang="tr-TR" sz="2400" dirty="0" smtClean="0">
                <a:solidFill>
                  <a:schemeClr val="bg1"/>
                </a:solidFill>
                <a:latin typeface="High Tower Text" pitchFamily="18" charset="0"/>
              </a:rPr>
              <a:t>2. Halkoyu ile anavatana katılmış olan Kars, Ardahan ve Batum için gerekirse tekrar halk oylaması yapılması kabul edilebilir.</a:t>
            </a:r>
          </a:p>
          <a:p>
            <a:r>
              <a:rPr lang="tr-TR" sz="2400" dirty="0" smtClean="0">
                <a:solidFill>
                  <a:schemeClr val="bg1"/>
                </a:solidFill>
                <a:latin typeface="High Tower Text" pitchFamily="18" charset="0"/>
              </a:rPr>
              <a:t>3.Batı Trakya’nın durumunun tespitinde halk oyuna başvurulmalıdır.</a:t>
            </a:r>
          </a:p>
          <a:p>
            <a:r>
              <a:rPr lang="tr-TR" sz="2400" dirty="0" smtClean="0">
                <a:solidFill>
                  <a:schemeClr val="bg1"/>
                </a:solidFill>
                <a:latin typeface="High Tower Text" pitchFamily="18" charset="0"/>
              </a:rPr>
              <a:t>4.İstanbul’un güvenliği sağlandıktan sonra boğazların dünya ticaretine ve ulaşımına açılmasında bizimle birlikte bütün ilgili devletlerin vereceği karar geçerli olacaktır. (Devletler arası eşitlik prensibi)</a:t>
            </a:r>
          </a:p>
          <a:p>
            <a:r>
              <a:rPr lang="tr-TR" sz="2400" dirty="0" smtClean="0">
                <a:solidFill>
                  <a:schemeClr val="bg1"/>
                </a:solidFill>
                <a:latin typeface="High Tower Text" pitchFamily="18" charset="0"/>
              </a:rPr>
              <a:t>5.Azınlıklara, komşu memleketlerdeki Türklere tanınan haklar oranında  haklar verilecektir. (mütekabiliyet)</a:t>
            </a:r>
          </a:p>
          <a:p>
            <a:r>
              <a:rPr lang="tr-TR" sz="2400" dirty="0" smtClean="0">
                <a:solidFill>
                  <a:schemeClr val="bg1"/>
                </a:solidFill>
                <a:latin typeface="High Tower Text" pitchFamily="18" charset="0"/>
              </a:rPr>
              <a:t>6.Milli ve ekonomik gelişmemizi engelleyen siyasi, adli ve mali sınırlandırmalar kaldırılmalıdır.(kapitülasyonlar)</a:t>
            </a:r>
            <a:endParaRPr lang="tr-TR" sz="2400" dirty="0">
              <a:solidFill>
                <a:schemeClr val="bg1"/>
              </a:solidFill>
              <a:latin typeface="High Tower Text" pitchFamily="18"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kış Çizelgesi: Delikli Teyp"/>
          <p:cNvSpPr/>
          <p:nvPr/>
        </p:nvSpPr>
        <p:spPr>
          <a:xfrm>
            <a:off x="1547664" y="1484784"/>
            <a:ext cx="6840760" cy="4824536"/>
          </a:xfrm>
          <a:prstGeom prst="flowChartPunchedTape">
            <a:avLst/>
          </a:prstGeom>
          <a:blipFill>
            <a:blip r:embed="rId2"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latin typeface="Arno Pro Smbd Caption" pitchFamily="18" charset="0"/>
              </a:rPr>
              <a:t>Misak-ı Milli Kararları egemenlik haklarının korunması, devletler arası eşitlik eşitliğin sağlanması gibi barışçıl çözüm önerilmiş ancak itilaf devletlerinin tepkisi sonucu silahlı mücadele kaçınılmaz hale gelmiştir.</a:t>
            </a:r>
            <a:endParaRPr lang="tr-TR" dirty="0">
              <a:solidFill>
                <a:schemeClr val="tx1"/>
              </a:solidFill>
              <a:latin typeface="Arno Pro Smbd Caption" pitchFamily="18"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latin typeface="High Tower Text" pitchFamily="18" charset="0"/>
              </a:rPr>
              <a:t>Bu kararların onaylanmasına itiraz eden İtilaf devletleri, kararların iptalini istediler.Bu durum gerçekleşmeyince İstanbul işgal edildi,Osmanlı Mebusan Meclisi basılıp yakalanan vekiller tutuklanarak Malta Adasına gönderildi.</a:t>
            </a:r>
            <a:endParaRPr lang="tr-TR" dirty="0">
              <a:latin typeface="High Tower Text" pitchFamily="18" charset="0"/>
            </a:endParaRPr>
          </a:p>
        </p:txBody>
      </p:sp>
      <p:sp>
        <p:nvSpPr>
          <p:cNvPr id="3" name="2 Başlık"/>
          <p:cNvSpPr>
            <a:spLocks noGrp="1"/>
          </p:cNvSpPr>
          <p:nvPr>
            <p:ph type="title"/>
          </p:nvPr>
        </p:nvSpPr>
        <p:spPr/>
        <p:txBody>
          <a:bodyPr/>
          <a:lstStyle/>
          <a:p>
            <a:r>
              <a:rPr lang="tr-TR" dirty="0" smtClean="0">
                <a:solidFill>
                  <a:schemeClr val="tx1"/>
                </a:solidFill>
                <a:latin typeface="Algerian" pitchFamily="82" charset="0"/>
              </a:rPr>
              <a:t>İTİLAF DEVLETLERİNİN TEPKİSİ</a:t>
            </a:r>
            <a:endParaRPr lang="tr-TR" dirty="0">
              <a:solidFill>
                <a:schemeClr val="tx1"/>
              </a:solidFill>
              <a:latin typeface="Algerian" pitchFamily="82" charset="0"/>
            </a:endParaRPr>
          </a:p>
        </p:txBody>
      </p:sp>
      <p:pic>
        <p:nvPicPr>
          <p:cNvPr id="4" name="3 Resim" descr="images (12).jpg"/>
          <p:cNvPicPr>
            <a:picLocks noChangeAspect="1"/>
          </p:cNvPicPr>
          <p:nvPr/>
        </p:nvPicPr>
        <p:blipFill>
          <a:blip r:embed="rId2" cstate="print"/>
          <a:stretch>
            <a:fillRect/>
          </a:stretch>
        </p:blipFill>
        <p:spPr>
          <a:xfrm>
            <a:off x="3371850" y="3573016"/>
            <a:ext cx="4080470" cy="3240360"/>
          </a:xfrm>
          <a:prstGeom prst="rect">
            <a:avLst/>
          </a:prstGeom>
        </p:spPr>
      </p:pic>
      <p:pic>
        <p:nvPicPr>
          <p:cNvPr id="5" name="4 Resim" descr="images (7).jpg"/>
          <p:cNvPicPr>
            <a:picLocks noChangeAspect="1"/>
          </p:cNvPicPr>
          <p:nvPr/>
        </p:nvPicPr>
        <p:blipFill>
          <a:blip r:embed="rId3" cstate="print"/>
          <a:stretch>
            <a:fillRect/>
          </a:stretch>
        </p:blipFill>
        <p:spPr>
          <a:xfrm>
            <a:off x="107504" y="3645024"/>
            <a:ext cx="3168352" cy="3168352"/>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lstStyle/>
          <a:p>
            <a:r>
              <a:rPr lang="tr-TR" dirty="0" smtClean="0">
                <a:latin typeface="Arno Pro Smbd Caption" pitchFamily="18" charset="0"/>
              </a:rPr>
              <a:t>Osmanlı Mebusan Meclisinin dağıtılması ve üyelerinin sürgüne gönderilmesi ile ulusal irade zedelenmişti.Artık halkı </a:t>
            </a:r>
            <a:r>
              <a:rPr lang="tr-TR" dirty="0" err="1" smtClean="0">
                <a:latin typeface="Arno Pro Smbd Caption" pitchFamily="18" charset="0"/>
              </a:rPr>
              <a:t>tesil</a:t>
            </a:r>
            <a:r>
              <a:rPr lang="tr-TR" dirty="0" smtClean="0">
                <a:latin typeface="Arno Pro Smbd Caption" pitchFamily="18" charset="0"/>
              </a:rPr>
              <a:t> edecek mebusan meclisi bulunmadığına göre, ulusun bağımsızlığını sağlayacak ve onu temsil edecek yeni bir meclise ihtiyaç olmuştu.Bu durum TBMM’nin açılışını hızlandırdı.23 Nisan 1920’de TBMM büyük bir törenle açıldı.Dağıtılan mebusan meclisi üyeleri de yeni açılan TBMM’ ye davet edildi. M.Kemal meclise bir önerge sundu.</a:t>
            </a:r>
            <a:endParaRPr lang="tr-TR" dirty="0">
              <a:latin typeface="Arno Pro Smbd Caption" pitchFamily="18"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solidFill>
            <a:srgbClr val="FFCCFF"/>
          </a:solidFill>
        </p:spPr>
        <p:txBody>
          <a:bodyPr>
            <a:normAutofit fontScale="90000"/>
          </a:bodyPr>
          <a:lstStyle/>
          <a:p>
            <a:r>
              <a:rPr lang="tr-TR" sz="4000" dirty="0">
                <a:solidFill>
                  <a:schemeClr val="tx1"/>
                </a:solidFill>
              </a:rPr>
              <a:t>TBMM’nin Açılışı</a:t>
            </a:r>
            <a:br>
              <a:rPr lang="tr-TR" sz="4000" dirty="0">
                <a:solidFill>
                  <a:schemeClr val="tx1"/>
                </a:solidFill>
              </a:rPr>
            </a:br>
            <a:r>
              <a:rPr lang="tr-TR" sz="4000" dirty="0">
                <a:solidFill>
                  <a:schemeClr val="tx1"/>
                </a:solidFill>
              </a:rPr>
              <a:t>(23 Nisan 1920)</a:t>
            </a:r>
          </a:p>
        </p:txBody>
      </p:sp>
      <p:sp>
        <p:nvSpPr>
          <p:cNvPr id="3075" name="Rectangle 3"/>
          <p:cNvSpPr>
            <a:spLocks noGrp="1" noChangeArrowheads="1"/>
          </p:cNvSpPr>
          <p:nvPr>
            <p:ph type="body" idx="1"/>
          </p:nvPr>
        </p:nvSpPr>
        <p:spPr/>
        <p:txBody>
          <a:bodyPr>
            <a:normAutofit fontScale="92500" lnSpcReduction="20000"/>
          </a:bodyPr>
          <a:lstStyle/>
          <a:p>
            <a:pPr>
              <a:lnSpc>
                <a:spcPct val="90000"/>
              </a:lnSpc>
              <a:buFontTx/>
              <a:buNone/>
            </a:pPr>
            <a:r>
              <a:rPr lang="tr-TR" sz="2800"/>
              <a:t>  </a:t>
            </a:r>
            <a:r>
              <a:rPr lang="tr-TR" sz="2000" u="sng">
                <a:solidFill>
                  <a:srgbClr val="CC0099"/>
                </a:solidFill>
                <a:effectLst>
                  <a:outerShdw blurRad="38100" dist="38100" dir="2700000" algn="tl">
                    <a:srgbClr val="000000"/>
                  </a:outerShdw>
                </a:effectLst>
              </a:rPr>
              <a:t>TBMM Başkanı Mustafa Kemal’in yayınladığı önerge maddeleri:</a:t>
            </a:r>
          </a:p>
          <a:p>
            <a:pPr>
              <a:lnSpc>
                <a:spcPct val="90000"/>
              </a:lnSpc>
              <a:buClr>
                <a:schemeClr val="tx1"/>
              </a:buClr>
              <a:buFont typeface="Wingdings" pitchFamily="2" charset="2"/>
              <a:buChar char="v"/>
            </a:pPr>
            <a:r>
              <a:rPr lang="tr-TR" sz="2000">
                <a:solidFill>
                  <a:srgbClr val="CC0099"/>
                </a:solidFill>
              </a:rPr>
              <a:t>Hükümet kurmak zorunludur.</a:t>
            </a:r>
          </a:p>
          <a:p>
            <a:pPr>
              <a:lnSpc>
                <a:spcPct val="90000"/>
              </a:lnSpc>
              <a:buClr>
                <a:schemeClr val="tx1"/>
              </a:buClr>
              <a:buFont typeface="Wingdings" pitchFamily="2" charset="2"/>
              <a:buNone/>
            </a:pPr>
            <a:r>
              <a:rPr lang="tr-TR" sz="2000"/>
              <a:t>  - İstanbul Hükümeti dışında yeni bir hükümet kurma düşüncesi vardır.</a:t>
            </a:r>
          </a:p>
          <a:p>
            <a:pPr>
              <a:lnSpc>
                <a:spcPct val="90000"/>
              </a:lnSpc>
              <a:buClr>
                <a:schemeClr val="tx1"/>
              </a:buClr>
              <a:buFont typeface="Wingdings" pitchFamily="2" charset="2"/>
              <a:buChar char="v"/>
            </a:pPr>
            <a:r>
              <a:rPr lang="tr-TR" sz="2000">
                <a:solidFill>
                  <a:srgbClr val="CC0099"/>
                </a:solidFill>
              </a:rPr>
              <a:t>Geçici olarak bir hükümet başkanı tanımak ya da padişah vekili atamak doğru değildir.</a:t>
            </a:r>
          </a:p>
          <a:p>
            <a:pPr>
              <a:lnSpc>
                <a:spcPct val="90000"/>
              </a:lnSpc>
              <a:buClr>
                <a:schemeClr val="tx1"/>
              </a:buClr>
              <a:buFont typeface="Wingdings" pitchFamily="2" charset="2"/>
              <a:buNone/>
            </a:pPr>
            <a:r>
              <a:rPr lang="tr-TR" sz="2000"/>
              <a:t>  - Geçici hükümet başkanı seçmenin doğru bulunmaması, mecliste kurulacak hükümetin sürekli olacağını gösterir.</a:t>
            </a:r>
          </a:p>
          <a:p>
            <a:pPr>
              <a:lnSpc>
                <a:spcPct val="90000"/>
              </a:lnSpc>
              <a:buClr>
                <a:schemeClr val="tx1"/>
              </a:buClr>
              <a:buFont typeface="Wingdings" pitchFamily="2" charset="2"/>
              <a:buNone/>
            </a:pPr>
            <a:r>
              <a:rPr lang="tr-TR" sz="2000"/>
              <a:t>  - Meclis içinde padişah adına söz söyleyecek bir vekilin kabul edilmemesi meclisin kararlarında bağımsız olacağını gösterir.</a:t>
            </a:r>
          </a:p>
          <a:p>
            <a:pPr>
              <a:lnSpc>
                <a:spcPct val="90000"/>
              </a:lnSpc>
              <a:buClr>
                <a:schemeClr val="tx1"/>
              </a:buClr>
              <a:buFont typeface="Wingdings" pitchFamily="2" charset="2"/>
              <a:buChar char="v"/>
            </a:pPr>
            <a:r>
              <a:rPr lang="tr-TR" sz="2000">
                <a:solidFill>
                  <a:srgbClr val="CC0099"/>
                </a:solidFill>
              </a:rPr>
              <a:t>Mecliste beliren milli iradenin yurt kaderine doğrudan etki ettiğini kabul etmek temel ilkedir.</a:t>
            </a:r>
          </a:p>
          <a:p>
            <a:pPr>
              <a:lnSpc>
                <a:spcPct val="90000"/>
              </a:lnSpc>
              <a:buClr>
                <a:schemeClr val="tx1"/>
              </a:buClr>
              <a:buFont typeface="Wingdings" pitchFamily="2" charset="2"/>
              <a:buNone/>
            </a:pPr>
            <a:r>
              <a:rPr lang="tr-TR" sz="2000"/>
              <a:t>  - Milli egemenliğin gerçekleşmesine çalışılmaktadır.</a:t>
            </a:r>
          </a:p>
          <a:p>
            <a:pPr>
              <a:lnSpc>
                <a:spcPct val="90000"/>
              </a:lnSpc>
              <a:buClr>
                <a:schemeClr val="tx1"/>
              </a:buClr>
              <a:buFont typeface="Wingdings" pitchFamily="2" charset="2"/>
              <a:buChar char="v"/>
            </a:pPr>
            <a:r>
              <a:rPr lang="tr-TR" sz="2000">
                <a:solidFill>
                  <a:srgbClr val="CC0099"/>
                </a:solidFill>
              </a:rPr>
              <a:t>TBMM üstünde bir güç yoktur. Egemenlik kayıtsız şartsız milletindir.</a:t>
            </a:r>
          </a:p>
          <a:p>
            <a:pPr>
              <a:lnSpc>
                <a:spcPct val="90000"/>
              </a:lnSpc>
              <a:buClr>
                <a:schemeClr val="tx1"/>
              </a:buClr>
              <a:buFont typeface="Wingdings" pitchFamily="2" charset="2"/>
              <a:buNone/>
            </a:pPr>
            <a:r>
              <a:rPr lang="tr-TR" sz="2000"/>
              <a:t>  - TBMM üstünde bir güç olmadığı belirtilerek Osmanlı yönetimi yok sayılmaktadır.</a:t>
            </a:r>
          </a:p>
        </p:txBody>
      </p:sp>
    </p:spTree>
  </p:cSld>
  <p:clrMapOvr>
    <a:masterClrMapping/>
  </p:clrMapOvr>
  <p:transition>
    <p:zoom dir="in"/>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152400"/>
            <a:ext cx="8229600" cy="1143000"/>
          </a:xfrm>
          <a:solidFill>
            <a:srgbClr val="FFCCFF"/>
          </a:solidFill>
        </p:spPr>
        <p:txBody>
          <a:bodyPr>
            <a:normAutofit fontScale="90000"/>
          </a:bodyPr>
          <a:lstStyle/>
          <a:p>
            <a:r>
              <a:rPr lang="tr-TR" sz="4000" dirty="0">
                <a:solidFill>
                  <a:schemeClr val="tx1"/>
                </a:solidFill>
              </a:rPr>
              <a:t>TBMM’nin Açılışı</a:t>
            </a:r>
            <a:br>
              <a:rPr lang="tr-TR" sz="4000" dirty="0">
                <a:solidFill>
                  <a:schemeClr val="tx1"/>
                </a:solidFill>
              </a:rPr>
            </a:br>
            <a:r>
              <a:rPr lang="tr-TR" sz="4000" dirty="0">
                <a:solidFill>
                  <a:schemeClr val="tx1"/>
                </a:solidFill>
              </a:rPr>
              <a:t>(23 Nisan 1920)</a:t>
            </a:r>
          </a:p>
        </p:txBody>
      </p:sp>
      <p:sp>
        <p:nvSpPr>
          <p:cNvPr id="4099" name="Rectangle 3"/>
          <p:cNvSpPr>
            <a:spLocks noGrp="1" noChangeArrowheads="1"/>
          </p:cNvSpPr>
          <p:nvPr>
            <p:ph type="body" idx="1"/>
          </p:nvPr>
        </p:nvSpPr>
        <p:spPr>
          <a:xfrm>
            <a:off x="457200" y="1371600"/>
            <a:ext cx="8229600" cy="4525963"/>
          </a:xfrm>
        </p:spPr>
        <p:txBody>
          <a:bodyPr>
            <a:normAutofit fontScale="92500" lnSpcReduction="20000"/>
          </a:bodyPr>
          <a:lstStyle/>
          <a:p>
            <a:pPr>
              <a:lnSpc>
                <a:spcPct val="90000"/>
              </a:lnSpc>
              <a:buClr>
                <a:schemeClr val="tx1"/>
              </a:buClr>
              <a:buFont typeface="Wingdings" pitchFamily="2" charset="2"/>
              <a:buChar char="v"/>
            </a:pPr>
            <a:r>
              <a:rPr lang="tr-TR" sz="2000">
                <a:solidFill>
                  <a:srgbClr val="FF3399"/>
                </a:solidFill>
              </a:rPr>
              <a:t>TBMM yasama ve yürütme yetkilerini üzerinde taşır.</a:t>
            </a:r>
          </a:p>
          <a:p>
            <a:pPr>
              <a:lnSpc>
                <a:spcPct val="90000"/>
              </a:lnSpc>
              <a:buClr>
                <a:schemeClr val="tx1"/>
              </a:buClr>
              <a:buFont typeface="Wingdings" pitchFamily="2" charset="2"/>
              <a:buNone/>
            </a:pPr>
            <a:r>
              <a:rPr lang="tr-TR" sz="2000"/>
              <a:t>   -Yasama ve yürütme yetkileri mecliste toplanarak güçler birliği ilkesi gerçekleşmiştir.(İstiklal Mahkemelerinin açılarak TBMM’ne bağlanması ile yargı yetkisi de meclise geçecektir.)</a:t>
            </a:r>
          </a:p>
          <a:p>
            <a:pPr>
              <a:lnSpc>
                <a:spcPct val="90000"/>
              </a:lnSpc>
              <a:buClr>
                <a:schemeClr val="tx1"/>
              </a:buClr>
              <a:buFont typeface="Wingdings" pitchFamily="2" charset="2"/>
              <a:buNone/>
            </a:pPr>
            <a:r>
              <a:rPr lang="tr-TR" sz="2000"/>
              <a:t>   -Güçler Birliği ilkesinin kabul edilmesi, meclisin çabuk karar almasını ve alınan kararların hızla uygulanmasını sağlamıştır.</a:t>
            </a:r>
          </a:p>
          <a:p>
            <a:pPr>
              <a:lnSpc>
                <a:spcPct val="90000"/>
              </a:lnSpc>
              <a:buClr>
                <a:schemeClr val="tx1"/>
              </a:buClr>
              <a:buFont typeface="Wingdings" pitchFamily="2" charset="2"/>
              <a:buChar char="v"/>
            </a:pPr>
            <a:r>
              <a:rPr lang="tr-TR" sz="2000">
                <a:solidFill>
                  <a:srgbClr val="FF3399"/>
                </a:solidFill>
              </a:rPr>
              <a:t>Meclisten seçilecek ve vekil olarak görevlendirilecek bir kurul hükümet işlerine bakar.Meclis başkanı aynı zamanda bu kurulun da başkanıdır.</a:t>
            </a:r>
          </a:p>
          <a:p>
            <a:pPr>
              <a:lnSpc>
                <a:spcPct val="90000"/>
              </a:lnSpc>
              <a:buClr>
                <a:schemeClr val="tx1"/>
              </a:buClr>
              <a:buFont typeface="Wingdings" pitchFamily="2" charset="2"/>
              <a:buNone/>
            </a:pPr>
            <a:r>
              <a:rPr lang="tr-TR" sz="2000"/>
              <a:t>   -Meclis Hükümeti Sistemi getirilerek, hükümetin meclis içinden seçilmesi kararlaştırılmıştır</a:t>
            </a:r>
          </a:p>
          <a:p>
            <a:pPr>
              <a:lnSpc>
                <a:spcPct val="90000"/>
              </a:lnSpc>
              <a:buClr>
                <a:schemeClr val="tx1"/>
              </a:buClr>
              <a:buFont typeface="Wingdings" pitchFamily="2" charset="2"/>
              <a:buChar char="v"/>
            </a:pPr>
            <a:r>
              <a:rPr lang="tr-TR" sz="2000">
                <a:solidFill>
                  <a:srgbClr val="FF3399"/>
                </a:solidFill>
              </a:rPr>
              <a:t>Padişah ve halifenin durumu, bulunduğu baskıdan kurtulduktan sonra meclis tarafından belirlenecektir.</a:t>
            </a:r>
          </a:p>
          <a:p>
            <a:pPr>
              <a:lnSpc>
                <a:spcPct val="90000"/>
              </a:lnSpc>
              <a:buClr>
                <a:schemeClr val="tx1"/>
              </a:buClr>
              <a:buFont typeface="Wingdings" pitchFamily="2" charset="2"/>
              <a:buNone/>
            </a:pPr>
            <a:r>
              <a:rPr lang="tr-TR" sz="2000"/>
              <a:t>   -Mustafa Kemal bu dönemde padişah ve halife aleyhine bir tutum izlemeyerek milli birlik ve beraberliğin bozulmamasına çalışmıştır.</a:t>
            </a:r>
          </a:p>
          <a:p>
            <a:pPr>
              <a:lnSpc>
                <a:spcPct val="90000"/>
              </a:lnSpc>
              <a:buClr>
                <a:schemeClr val="tx1"/>
              </a:buClr>
              <a:buFont typeface="Wingdings" pitchFamily="2" charset="2"/>
              <a:buNone/>
            </a:pPr>
            <a:endParaRPr lang="tr-TR" sz="2000"/>
          </a:p>
          <a:p>
            <a:pPr>
              <a:lnSpc>
                <a:spcPct val="90000"/>
              </a:lnSpc>
              <a:buClr>
                <a:schemeClr val="tx1"/>
              </a:buClr>
              <a:buFont typeface="Wingdings" pitchFamily="2" charset="2"/>
              <a:buNone/>
            </a:pPr>
            <a:r>
              <a:rPr lang="tr-TR" sz="2000"/>
              <a:t>    </a:t>
            </a:r>
            <a:r>
              <a:rPr lang="tr-TR" sz="2000" b="1" i="1"/>
              <a:t>Bu önerge , 1921 Anayasası’nın kabulüne kadar meclisin çalışma esaslarını belirledi.</a:t>
            </a:r>
          </a:p>
        </p:txBody>
      </p:sp>
    </p:spTree>
  </p:cSld>
  <p:clrMapOvr>
    <a:masterClrMapping/>
  </p:clrMapOvr>
  <p:transition>
    <p:cover dir="d"/>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lnSpcReduction="10000"/>
          </a:bodyPr>
          <a:lstStyle/>
          <a:p>
            <a:r>
              <a:rPr lang="tr-TR" b="1" dirty="0" smtClean="0">
                <a:latin typeface="High Tower Text" pitchFamily="18" charset="0"/>
              </a:rPr>
              <a:t>Kurucu meclistir.</a:t>
            </a:r>
          </a:p>
          <a:p>
            <a:r>
              <a:rPr lang="tr-TR" i="1" dirty="0" smtClean="0">
                <a:latin typeface="High Tower Text" pitchFamily="18" charset="0"/>
              </a:rPr>
              <a:t>Yeni bir devletin temellerini atan meclistir.Henüz adı ve rejimi belli olmasa da meclisin açılmasıyla yeni Türk Devleti kurulmuştur. Düzenli orduyu kurması, İstiklal Marşını ve 1921 Anayasasını ilan etmesi bunu kanıtlayan önemli gelişmelerdir.</a:t>
            </a:r>
          </a:p>
          <a:p>
            <a:r>
              <a:rPr lang="tr-TR" b="1" i="1" dirty="0" smtClean="0">
                <a:latin typeface="High Tower Text" pitchFamily="18" charset="0"/>
              </a:rPr>
              <a:t>Olağan üstü yetkilere sahiptir.</a:t>
            </a:r>
          </a:p>
          <a:p>
            <a:r>
              <a:rPr lang="tr-TR" i="1" dirty="0" smtClean="0">
                <a:latin typeface="High Tower Text" pitchFamily="18" charset="0"/>
              </a:rPr>
              <a:t>Yasama,yürütme ve İstiklal Mahkemeleri ile de yargı yetkilerini kullanmıştır.Bu durum demokratik olmasa da savaş durumunda olan ülkede hızlı karar almak ve uygulamak için zorunluluk şeklinde gerçekleşmiştir.</a:t>
            </a:r>
            <a:endParaRPr lang="tr-TR" i="1" dirty="0">
              <a:latin typeface="High Tower Text" pitchFamily="18" charset="0"/>
            </a:endParaRPr>
          </a:p>
        </p:txBody>
      </p:sp>
      <p:sp>
        <p:nvSpPr>
          <p:cNvPr id="3" name="2 Başlık"/>
          <p:cNvSpPr>
            <a:spLocks noGrp="1"/>
          </p:cNvSpPr>
          <p:nvPr>
            <p:ph type="title"/>
          </p:nvPr>
        </p:nvSpPr>
        <p:spPr/>
        <p:txBody>
          <a:bodyPr/>
          <a:lstStyle/>
          <a:p>
            <a:r>
              <a:rPr lang="tr-TR" dirty="0" smtClean="0">
                <a:solidFill>
                  <a:schemeClr val="tx1"/>
                </a:solidFill>
                <a:latin typeface="Algerian" pitchFamily="82" charset="0"/>
              </a:rPr>
              <a:t>TBMM’NİN NİTELİKLERİ</a:t>
            </a:r>
            <a:endParaRPr lang="tr-TR" dirty="0">
              <a:solidFill>
                <a:schemeClr val="tx1"/>
              </a:solidFill>
              <a:latin typeface="Algerian" pitchFamily="82" charset="0"/>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260648"/>
            <a:ext cx="8229600" cy="6408712"/>
          </a:xfrm>
        </p:spPr>
        <p:txBody>
          <a:bodyPr>
            <a:normAutofit fontScale="92500"/>
          </a:bodyPr>
          <a:lstStyle/>
          <a:p>
            <a:r>
              <a:rPr lang="tr-TR" b="1" dirty="0" smtClean="0">
                <a:latin typeface="High Tower Text" pitchFamily="18" charset="0"/>
              </a:rPr>
              <a:t>Meclis Hükümeti modelini benimsemiştir.</a:t>
            </a:r>
          </a:p>
          <a:p>
            <a:r>
              <a:rPr lang="tr-TR" i="1" dirty="0" smtClean="0">
                <a:latin typeface="High Tower Text" pitchFamily="18" charset="0"/>
              </a:rPr>
              <a:t>Hükümet(yürütme kurulu)üyeleri tek tek meclis üyeleri içinden oylamayla seçilmiştir.Hükümet başkanı yani başbakan tarafından bir atama söz konusu değildir.Meclisin başkanı hükümetin de başkanıdır.Seçilen üyeler meclise karşı sorumludur.</a:t>
            </a:r>
          </a:p>
          <a:p>
            <a:r>
              <a:rPr lang="tr-TR" b="1" i="1" dirty="0" smtClean="0">
                <a:latin typeface="High Tower Text" pitchFamily="18" charset="0"/>
              </a:rPr>
              <a:t>Öncelikli hedefi: Misakı Milli sınırları içinde ve bağımsızlığı kazanmış bir ülke olmaktır.</a:t>
            </a:r>
          </a:p>
          <a:p>
            <a:r>
              <a:rPr lang="tr-TR" i="1" dirty="0" smtClean="0">
                <a:latin typeface="High Tower Text" pitchFamily="18" charset="0"/>
              </a:rPr>
              <a:t>Bu nedenle inkılap hareketlerine girişmemiştir.Dönemin tek inkılabı saltanatı kaldırmak olmuştur.</a:t>
            </a:r>
          </a:p>
          <a:p>
            <a:r>
              <a:rPr lang="tr-TR" b="1" i="1" dirty="0" smtClean="0">
                <a:latin typeface="High Tower Text" pitchFamily="18" charset="0"/>
              </a:rPr>
              <a:t>Bir padişah vekili atanmamıştır.</a:t>
            </a:r>
          </a:p>
          <a:p>
            <a:r>
              <a:rPr lang="tr-TR" i="1" dirty="0" smtClean="0">
                <a:latin typeface="High Tower Text" pitchFamily="18" charset="0"/>
              </a:rPr>
              <a:t>Kararlarında bağımsız hareket etmiş, hiçbir kuruma bağlı kalmamıştır.</a:t>
            </a:r>
          </a:p>
          <a:p>
            <a:r>
              <a:rPr lang="tr-TR" b="1" i="1" dirty="0" smtClean="0">
                <a:latin typeface="High Tower Text" pitchFamily="18" charset="0"/>
              </a:rPr>
              <a:t>Hakimiyetin kayıtsız şartsız millete ait olduğunu belirtmiştir.</a:t>
            </a:r>
          </a:p>
          <a:p>
            <a:r>
              <a:rPr lang="tr-TR" i="1" dirty="0" smtClean="0">
                <a:latin typeface="High Tower Text" pitchFamily="18" charset="0"/>
              </a:rPr>
              <a:t>Ulusal egemenlik açısından demokratik </a:t>
            </a:r>
            <a:r>
              <a:rPr lang="tr-TR" i="1" dirty="0" err="1" smtClean="0">
                <a:latin typeface="High Tower Text" pitchFamily="18" charset="0"/>
              </a:rPr>
              <a:t>niteliki</a:t>
            </a:r>
            <a:r>
              <a:rPr lang="tr-TR" i="1" dirty="0" smtClean="0">
                <a:latin typeface="High Tower Text" pitchFamily="18" charset="0"/>
              </a:rPr>
              <a:t> bir meclistir.</a:t>
            </a:r>
            <a:endParaRPr lang="tr-TR" i="1" dirty="0">
              <a:latin typeface="High Tower Text" pitchFamily="18"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85000" lnSpcReduction="20000"/>
          </a:bodyPr>
          <a:lstStyle/>
          <a:p>
            <a:r>
              <a:rPr lang="tr-TR" b="1" dirty="0" smtClean="0">
                <a:latin typeface="Arno Pro Smbd Caption" pitchFamily="18" charset="0"/>
              </a:rPr>
              <a:t>TBMM ’ye karşı çıkan ayaklanmaları bastırıp Hıyanet-i Vataniye Kanunu çıkarmıştır.</a:t>
            </a:r>
          </a:p>
          <a:p>
            <a:r>
              <a:rPr lang="tr-TR" b="1" dirty="0" smtClean="0">
                <a:latin typeface="Arno Pro Smbd Caption" pitchFamily="18" charset="0"/>
              </a:rPr>
              <a:t>İstiklal Mahkemelerini kurmuştur.</a:t>
            </a:r>
          </a:p>
          <a:p>
            <a:r>
              <a:rPr lang="tr-TR" b="1" dirty="0" smtClean="0">
                <a:latin typeface="Arno Pro Smbd Caption" pitchFamily="18" charset="0"/>
              </a:rPr>
              <a:t>Düzenli Orduyu kurmuştur.</a:t>
            </a:r>
          </a:p>
          <a:p>
            <a:r>
              <a:rPr lang="tr-TR" b="1" dirty="0" smtClean="0">
                <a:latin typeface="Arno Pro Smbd Caption" pitchFamily="18" charset="0"/>
              </a:rPr>
              <a:t>1921 Anayasasını ilan etmiştir.(Teşkilat-ı Esasiye)</a:t>
            </a:r>
          </a:p>
          <a:p>
            <a:r>
              <a:rPr lang="tr-TR" b="1" dirty="0" smtClean="0">
                <a:latin typeface="Arno Pro Smbd Caption" pitchFamily="18" charset="0"/>
              </a:rPr>
              <a:t>İstiklal Marşını kabul etmiştir.</a:t>
            </a:r>
          </a:p>
          <a:p>
            <a:r>
              <a:rPr lang="tr-TR" b="1" dirty="0" smtClean="0">
                <a:latin typeface="Arno Pro Smbd Caption" pitchFamily="18" charset="0"/>
              </a:rPr>
              <a:t>Kurtuluş Savaşını yönetmiş ve savaş sonrasındaki anlaşmaları onaylamıştır.(Gümrü,Moskova,Türk-Afgan,Kars,Ankara Ant.)</a:t>
            </a:r>
          </a:p>
          <a:p>
            <a:r>
              <a:rPr lang="tr-TR" b="1" dirty="0" smtClean="0">
                <a:latin typeface="Arno Pro Smbd Caption" pitchFamily="18" charset="0"/>
              </a:rPr>
              <a:t>Başkomutanlık Yasasını çıkarmış.</a:t>
            </a:r>
          </a:p>
          <a:p>
            <a:r>
              <a:rPr lang="tr-TR" b="1" dirty="0" smtClean="0">
                <a:latin typeface="Arno Pro Smbd Caption" pitchFamily="18" charset="0"/>
              </a:rPr>
              <a:t>Saltanatı kaldırmış</a:t>
            </a:r>
          </a:p>
          <a:p>
            <a:r>
              <a:rPr lang="tr-TR" b="1" dirty="0" smtClean="0">
                <a:latin typeface="Arno Pro Smbd Caption" pitchFamily="18" charset="0"/>
              </a:rPr>
              <a:t>İzmir İktisat Kongresini gerçekleştirmiş</a:t>
            </a:r>
          </a:p>
          <a:p>
            <a:r>
              <a:rPr lang="tr-TR" b="1" dirty="0" smtClean="0">
                <a:latin typeface="Arno Pro Smbd Caption" pitchFamily="18" charset="0"/>
              </a:rPr>
              <a:t>Lozan Barış Konferansını başlatmış</a:t>
            </a:r>
          </a:p>
          <a:p>
            <a:r>
              <a:rPr lang="tr-TR" b="1" dirty="0" smtClean="0">
                <a:latin typeface="Arno Pro Smbd Caption" pitchFamily="18" charset="0"/>
              </a:rPr>
              <a:t>Yeni seçimlerin yapılıp II.TBMM oluşmasıyla görevi sona ermiştir.</a:t>
            </a:r>
          </a:p>
          <a:p>
            <a:endParaRPr lang="tr-TR" b="1" dirty="0">
              <a:latin typeface="Arno Pro Smbd Caption" pitchFamily="18" charset="0"/>
            </a:endParaRPr>
          </a:p>
        </p:txBody>
      </p:sp>
      <p:sp>
        <p:nvSpPr>
          <p:cNvPr id="3" name="2 Başlık"/>
          <p:cNvSpPr>
            <a:spLocks noGrp="1"/>
          </p:cNvSpPr>
          <p:nvPr>
            <p:ph type="title"/>
          </p:nvPr>
        </p:nvSpPr>
        <p:spPr/>
        <p:txBody>
          <a:bodyPr>
            <a:normAutofit fontScale="90000"/>
          </a:bodyPr>
          <a:lstStyle/>
          <a:p>
            <a:r>
              <a:rPr lang="tr-TR" dirty="0" smtClean="0">
                <a:latin typeface="Castellar" pitchFamily="18" charset="0"/>
              </a:rPr>
              <a:t>Tbmm’Nin görev süresi içindeki </a:t>
            </a:r>
            <a:r>
              <a:rPr lang="tr-TR" dirty="0" err="1" smtClean="0">
                <a:latin typeface="Castellar" pitchFamily="18" charset="0"/>
              </a:rPr>
              <a:t>çalıŞmaları</a:t>
            </a:r>
            <a:endParaRPr lang="tr-TR" dirty="0">
              <a:latin typeface="Castellar"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Yuvarlatılmış Dikdörtgen"/>
          <p:cNvSpPr/>
          <p:nvPr/>
        </p:nvSpPr>
        <p:spPr>
          <a:xfrm>
            <a:off x="179512" y="188640"/>
            <a:ext cx="8568952" cy="1008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spcBef>
                <a:spcPct val="0"/>
              </a:spcBef>
              <a:spcAft>
                <a:spcPct val="0"/>
              </a:spcAft>
            </a:pPr>
            <a:r>
              <a:rPr lang="tr-TR" dirty="0" smtClean="0">
                <a:solidFill>
                  <a:srgbClr val="000000"/>
                </a:solidFill>
                <a:latin typeface="Arial" pitchFamily="34" charset="0"/>
                <a:ea typeface="Times New Roman" pitchFamily="18" charset="0"/>
                <a:cs typeface="Arial" pitchFamily="34" charset="0"/>
              </a:rPr>
              <a:t>Doğudaki altı vilayette (Van, Erzurum, Diyarbakır, Bitlis, Harput, Sivas) karışıklık çıkarsa oralar da işgal edilecek</a:t>
            </a:r>
            <a:endParaRPr lang="tr-TR" sz="1050" dirty="0" smtClean="0">
              <a:solidFill>
                <a:schemeClr val="tx1"/>
              </a:solidFill>
              <a:latin typeface="Arial" pitchFamily="34" charset="0"/>
              <a:cs typeface="Arial" pitchFamily="34" charset="0"/>
            </a:endParaRPr>
          </a:p>
        </p:txBody>
      </p:sp>
      <p:sp>
        <p:nvSpPr>
          <p:cNvPr id="10" name="9 Eksi"/>
          <p:cNvSpPr/>
          <p:nvPr/>
        </p:nvSpPr>
        <p:spPr>
          <a:xfrm>
            <a:off x="4860032" y="3284984"/>
            <a:ext cx="914400" cy="9144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10 Eksi"/>
          <p:cNvSpPr/>
          <p:nvPr/>
        </p:nvSpPr>
        <p:spPr>
          <a:xfrm>
            <a:off x="6156176" y="4005064"/>
            <a:ext cx="914400" cy="9144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11 Eksi"/>
          <p:cNvSpPr/>
          <p:nvPr/>
        </p:nvSpPr>
        <p:spPr>
          <a:xfrm>
            <a:off x="5508104" y="3933056"/>
            <a:ext cx="914400" cy="504056"/>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4" name="13 İçerik Yer Tutucusu" descr="6cbd887126de4503b96ff1bdb1a5dbd6_1305237174.bmp"/>
          <p:cNvPicPr>
            <a:picLocks noGrp="1" noChangeAspect="1"/>
          </p:cNvPicPr>
          <p:nvPr>
            <p:ph idx="1"/>
          </p:nvPr>
        </p:nvPicPr>
        <p:blipFill>
          <a:blip r:embed="rId2" cstate="print"/>
          <a:stretch>
            <a:fillRect/>
          </a:stretch>
        </p:blipFill>
        <p:spPr>
          <a:xfrm>
            <a:off x="251520" y="1481138"/>
            <a:ext cx="8352927" cy="5044206"/>
          </a:xfrm>
        </p:spPr>
      </p:pic>
      <p:sp>
        <p:nvSpPr>
          <p:cNvPr id="16" name="15 Çerçeve"/>
          <p:cNvSpPr/>
          <p:nvPr/>
        </p:nvSpPr>
        <p:spPr>
          <a:xfrm>
            <a:off x="2915816" y="2132856"/>
            <a:ext cx="2952328" cy="1944216"/>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7 Yuvarlatılmış Dikdörtgen"/>
          <p:cNvSpPr/>
          <p:nvPr/>
        </p:nvSpPr>
        <p:spPr>
          <a:xfrm>
            <a:off x="395536" y="4869160"/>
            <a:ext cx="3672408" cy="1656184"/>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Doğu Anadolu’da bir Ermeni Devleti kurulması hedeflenmiştir.</a:t>
            </a:r>
            <a:endParaRPr lang="tr-TR" dirty="0">
              <a:solidFill>
                <a:schemeClr val="tx1"/>
              </a:solidFill>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tr-TR">
                <a:solidFill>
                  <a:srgbClr val="9900CC"/>
                </a:solidFill>
                <a:effectLst>
                  <a:outerShdw blurRad="38100" dist="38100" dir="2700000" algn="tl">
                    <a:srgbClr val="000000"/>
                  </a:outerShdw>
                </a:effectLst>
              </a:rPr>
              <a:t>TBMM’ne Karşı Ayaklanmalar</a:t>
            </a:r>
          </a:p>
        </p:txBody>
      </p:sp>
      <p:sp>
        <p:nvSpPr>
          <p:cNvPr id="7182" name="Rectangle 14"/>
          <p:cNvSpPr>
            <a:spLocks noGrp="1" noChangeArrowheads="1"/>
          </p:cNvSpPr>
          <p:nvPr>
            <p:ph type="body" sz="half" idx="1"/>
          </p:nvPr>
        </p:nvSpPr>
        <p:spPr/>
        <p:txBody>
          <a:bodyPr/>
          <a:lstStyle/>
          <a:p>
            <a:pPr>
              <a:lnSpc>
                <a:spcPct val="90000"/>
              </a:lnSpc>
              <a:buClr>
                <a:srgbClr val="9900CC"/>
              </a:buClr>
              <a:buFont typeface="Wingdings" pitchFamily="2" charset="2"/>
              <a:buChar char="v"/>
            </a:pPr>
            <a:r>
              <a:rPr lang="tr-TR" sz="2400" dirty="0"/>
              <a:t>Doğrudan İstanbul Hükümeti tarafından çıkarılan ayaklanmalar,</a:t>
            </a:r>
          </a:p>
          <a:p>
            <a:pPr>
              <a:lnSpc>
                <a:spcPct val="90000"/>
              </a:lnSpc>
              <a:buClr>
                <a:srgbClr val="9900CC"/>
              </a:buClr>
              <a:buFont typeface="Wingdings" pitchFamily="2" charset="2"/>
              <a:buChar char="v"/>
            </a:pPr>
            <a:r>
              <a:rPr lang="tr-TR" sz="2400" dirty="0"/>
              <a:t>İtilaf Devletleri ve İstanbul Hükümeti tarafından desteklenen ayaklanmalar,</a:t>
            </a:r>
          </a:p>
          <a:p>
            <a:pPr>
              <a:lnSpc>
                <a:spcPct val="90000"/>
              </a:lnSpc>
              <a:buClr>
                <a:srgbClr val="9900CC"/>
              </a:buClr>
              <a:buFont typeface="Wingdings" pitchFamily="2" charset="2"/>
              <a:buChar char="v"/>
            </a:pPr>
            <a:r>
              <a:rPr lang="tr-TR" sz="2400" dirty="0"/>
              <a:t>Azınlıklar tarafından çıkarılan ayaklanmalar,</a:t>
            </a:r>
          </a:p>
          <a:p>
            <a:pPr>
              <a:lnSpc>
                <a:spcPct val="90000"/>
              </a:lnSpc>
              <a:buClr>
                <a:srgbClr val="9900CC"/>
              </a:buClr>
              <a:buFont typeface="Wingdings" pitchFamily="2" charset="2"/>
              <a:buChar char="v"/>
            </a:pPr>
            <a:r>
              <a:rPr lang="tr-TR" sz="2400" dirty="0"/>
              <a:t>Eski </a:t>
            </a:r>
            <a:r>
              <a:rPr lang="tr-TR" sz="2400" dirty="0" err="1"/>
              <a:t>Kuvay</a:t>
            </a:r>
            <a:r>
              <a:rPr lang="tr-TR" sz="2400" dirty="0"/>
              <a:t>-i Milliyeciler tarafından çıkarılan ayaklanmalar.</a:t>
            </a:r>
          </a:p>
        </p:txBody>
      </p:sp>
      <p:pic>
        <p:nvPicPr>
          <p:cNvPr id="7181" name="Picture 13" descr="cethem"/>
          <p:cNvPicPr>
            <a:picLocks noChangeAspect="1" noChangeArrowheads="1"/>
          </p:cNvPicPr>
          <p:nvPr/>
        </p:nvPicPr>
        <p:blipFill>
          <a:blip r:embed="rId2" cstate="print"/>
          <a:srcRect/>
          <a:stretch>
            <a:fillRect/>
          </a:stretch>
        </p:blipFill>
        <p:spPr bwMode="auto">
          <a:xfrm>
            <a:off x="5391150" y="1844675"/>
            <a:ext cx="2857500" cy="3889375"/>
          </a:xfrm>
          <a:prstGeom prst="rect">
            <a:avLst/>
          </a:prstGeom>
          <a:noFill/>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tr-TR">
                <a:solidFill>
                  <a:srgbClr val="9900CC"/>
                </a:solidFill>
              </a:rPr>
              <a:t>TBMM’ne Karşı Ayaklanmalar</a:t>
            </a:r>
          </a:p>
        </p:txBody>
      </p:sp>
      <p:sp>
        <p:nvSpPr>
          <p:cNvPr id="8195" name="Rectangle 3"/>
          <p:cNvSpPr>
            <a:spLocks noGrp="1" noChangeArrowheads="1"/>
          </p:cNvSpPr>
          <p:nvPr>
            <p:ph type="body" sz="half" idx="1"/>
          </p:nvPr>
        </p:nvSpPr>
        <p:spPr/>
        <p:txBody>
          <a:bodyPr>
            <a:normAutofit lnSpcReduction="10000"/>
          </a:bodyPr>
          <a:lstStyle/>
          <a:p>
            <a:pPr>
              <a:buFontTx/>
              <a:buNone/>
            </a:pPr>
            <a:r>
              <a:rPr lang="tr-TR" sz="2400"/>
              <a:t>    </a:t>
            </a:r>
            <a:r>
              <a:rPr lang="tr-TR" sz="2000">
                <a:solidFill>
                  <a:srgbClr val="9900CC"/>
                </a:solidFill>
              </a:rPr>
              <a:t>İstanbul Hükümeti’nin ayaklanma çıkarmasında:</a:t>
            </a:r>
          </a:p>
          <a:p>
            <a:pPr>
              <a:buFontTx/>
              <a:buBlip>
                <a:blip r:embed="rId2"/>
              </a:buBlip>
            </a:pPr>
            <a:r>
              <a:rPr lang="tr-TR" sz="2000"/>
              <a:t>Anadolu’da kaybettiği otoritesini yeniden kurmak,</a:t>
            </a:r>
          </a:p>
          <a:p>
            <a:pPr>
              <a:buFontTx/>
              <a:buBlip>
                <a:blip r:embed="rId2"/>
              </a:buBlip>
            </a:pPr>
            <a:r>
              <a:rPr lang="tr-TR" sz="2000"/>
              <a:t>Milli Mücadele’yi sona erdirerek, Osmanlı Devleti’ne uygun görülen topraklarda yaşamak, düşüncesi etkili oldu.</a:t>
            </a:r>
          </a:p>
          <a:p>
            <a:pPr>
              <a:buFontTx/>
              <a:buNone/>
            </a:pPr>
            <a:r>
              <a:rPr lang="tr-TR" sz="2000"/>
              <a:t>    </a:t>
            </a:r>
            <a:r>
              <a:rPr lang="tr-TR" sz="2000" u="sng"/>
              <a:t>İstanbul Hükümeti Anadolu’daki mücadelenin sürmesi ile eldeki yerlerin de alınacağından çekinmekte ve barışa razı olmaktadır.</a:t>
            </a:r>
          </a:p>
          <a:p>
            <a:pPr>
              <a:buFontTx/>
              <a:buBlip>
                <a:blip r:embed="rId2"/>
              </a:buBlip>
            </a:pPr>
            <a:endParaRPr lang="tr-TR" sz="2000" u="sng"/>
          </a:p>
          <a:p>
            <a:pPr>
              <a:buFontTx/>
              <a:buBlip>
                <a:blip r:embed="rId2"/>
              </a:buBlip>
            </a:pPr>
            <a:endParaRPr lang="tr-TR" sz="2000" u="sng"/>
          </a:p>
        </p:txBody>
      </p:sp>
      <p:sp>
        <p:nvSpPr>
          <p:cNvPr id="8196" name="Rectangle 4"/>
          <p:cNvSpPr>
            <a:spLocks noGrp="1" noChangeArrowheads="1"/>
          </p:cNvSpPr>
          <p:nvPr>
            <p:ph type="body" sz="half" idx="2"/>
          </p:nvPr>
        </p:nvSpPr>
        <p:spPr/>
        <p:txBody>
          <a:bodyPr>
            <a:normAutofit fontScale="92500" lnSpcReduction="10000"/>
          </a:bodyPr>
          <a:lstStyle/>
          <a:p>
            <a:pPr>
              <a:lnSpc>
                <a:spcPct val="90000"/>
              </a:lnSpc>
              <a:buFontTx/>
              <a:buNone/>
            </a:pPr>
            <a:r>
              <a:rPr lang="tr-TR" sz="2400"/>
              <a:t>   </a:t>
            </a:r>
            <a:r>
              <a:rPr lang="tr-TR" sz="2000">
                <a:solidFill>
                  <a:srgbClr val="9900CC"/>
                </a:solidFill>
              </a:rPr>
              <a:t>İstanbul Hükümeti TBMM’ye karşı ayaklanma çıkarmak için:</a:t>
            </a:r>
          </a:p>
          <a:p>
            <a:pPr>
              <a:lnSpc>
                <a:spcPct val="90000"/>
              </a:lnSpc>
              <a:buFontTx/>
              <a:buBlip>
                <a:blip r:embed="rId2"/>
              </a:buBlip>
            </a:pPr>
            <a:r>
              <a:rPr lang="tr-TR" sz="1800"/>
              <a:t>Şeyhülislamdan TBMM ve Mustafa Kemal aleyhinde fetvalar çıkartarak bu fetvaları düşman uçaklarıyla Anadolu’nun her tarafına dağıttırdı,</a:t>
            </a:r>
          </a:p>
          <a:p>
            <a:pPr>
              <a:lnSpc>
                <a:spcPct val="90000"/>
              </a:lnSpc>
              <a:buFontTx/>
              <a:buBlip>
                <a:blip r:embed="rId2"/>
              </a:buBlip>
            </a:pPr>
            <a:r>
              <a:rPr lang="tr-TR" sz="1800"/>
              <a:t>Mustafa Kemal ve arkadaşlarını, kendilerinin bulunmadığı bir mahkemede idama mahküm ettirdi,</a:t>
            </a:r>
          </a:p>
          <a:p>
            <a:pPr>
              <a:lnSpc>
                <a:spcPct val="90000"/>
              </a:lnSpc>
              <a:buFontTx/>
              <a:buBlip>
                <a:blip r:embed="rId2"/>
              </a:buBlip>
            </a:pPr>
            <a:r>
              <a:rPr lang="tr-TR" sz="1800"/>
              <a:t>Milli Mücadele’nin boş bir hayal olduğu ve boş yere kan döküldüğü propagandasında bulundu.</a:t>
            </a:r>
          </a:p>
          <a:p>
            <a:pPr>
              <a:lnSpc>
                <a:spcPct val="90000"/>
              </a:lnSpc>
              <a:buFontTx/>
              <a:buBlip>
                <a:blip r:embed="rId2"/>
              </a:buBlip>
            </a:pPr>
            <a:r>
              <a:rPr lang="tr-TR" sz="1800"/>
              <a:t>Milli Kuvvetleri yok etmek için </a:t>
            </a:r>
            <a:r>
              <a:rPr lang="tr-TR" sz="1800" u="sng"/>
              <a:t>Kuvay-i İnzibatiye</a:t>
            </a:r>
            <a:r>
              <a:rPr lang="tr-TR" sz="1800"/>
              <a:t> adı verilen bir ordu kurdu</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solidFill>
            <a:srgbClr val="0099CC"/>
          </a:solidFill>
        </p:spPr>
        <p:txBody>
          <a:bodyPr/>
          <a:lstStyle/>
          <a:p>
            <a:r>
              <a:rPr lang="tr-TR">
                <a:solidFill>
                  <a:srgbClr val="FFFFFF"/>
                </a:solidFill>
              </a:rPr>
              <a:t>TBMM’ne Karşı Ayaklanmalar</a:t>
            </a:r>
          </a:p>
        </p:txBody>
      </p:sp>
      <p:sp>
        <p:nvSpPr>
          <p:cNvPr id="44035" name="Rectangle 3"/>
          <p:cNvSpPr>
            <a:spLocks noGrp="1" noChangeArrowheads="1"/>
          </p:cNvSpPr>
          <p:nvPr>
            <p:ph type="body" sz="half" idx="1"/>
          </p:nvPr>
        </p:nvSpPr>
        <p:spPr/>
        <p:txBody>
          <a:bodyPr>
            <a:normAutofit fontScale="92500" lnSpcReduction="20000"/>
          </a:bodyPr>
          <a:lstStyle/>
          <a:p>
            <a:pPr>
              <a:lnSpc>
                <a:spcPct val="90000"/>
              </a:lnSpc>
            </a:pPr>
            <a:r>
              <a:rPr lang="tr-TR" sz="2000" dirty="0">
                <a:solidFill>
                  <a:srgbClr val="0099CC"/>
                </a:solidFill>
              </a:rPr>
              <a:t>Doğrudan İstanbul Hükümeti Tarafından Çıkarılan Ayaklanmalar</a:t>
            </a:r>
          </a:p>
          <a:p>
            <a:pPr>
              <a:lnSpc>
                <a:spcPct val="90000"/>
              </a:lnSpc>
              <a:buFont typeface="Wingdings" pitchFamily="2" charset="2"/>
              <a:buNone/>
            </a:pPr>
            <a:r>
              <a:rPr lang="tr-TR" sz="2000" dirty="0"/>
              <a:t>1.</a:t>
            </a:r>
            <a:r>
              <a:rPr lang="tr-TR" sz="2000" dirty="0" err="1"/>
              <a:t>Anzavur</a:t>
            </a:r>
            <a:r>
              <a:rPr lang="tr-TR" sz="2000" dirty="0"/>
              <a:t> Ayaklanması(Ahmet </a:t>
            </a:r>
            <a:r>
              <a:rPr lang="tr-TR" sz="2000" dirty="0" err="1"/>
              <a:t>Anzavur</a:t>
            </a:r>
            <a:r>
              <a:rPr lang="tr-TR" sz="2000" dirty="0"/>
              <a:t>-Balıkesir-İngilizler)</a:t>
            </a:r>
          </a:p>
          <a:p>
            <a:pPr>
              <a:lnSpc>
                <a:spcPct val="90000"/>
              </a:lnSpc>
              <a:buFont typeface="Wingdings" pitchFamily="2" charset="2"/>
              <a:buNone/>
            </a:pPr>
            <a:r>
              <a:rPr lang="tr-TR" sz="2000" dirty="0"/>
              <a:t>2.Kuvay-i İnzibatiye(Halifelik Ordusu-İzmit-İngilizler)</a:t>
            </a:r>
          </a:p>
          <a:p>
            <a:pPr>
              <a:lnSpc>
                <a:spcPct val="90000"/>
              </a:lnSpc>
              <a:buFont typeface="Wingdings" pitchFamily="2" charset="2"/>
              <a:buNone/>
            </a:pPr>
            <a:r>
              <a:rPr lang="tr-TR" sz="2000" dirty="0"/>
              <a:t>    </a:t>
            </a:r>
            <a:r>
              <a:rPr lang="tr-TR" sz="2000" u="sng" dirty="0"/>
              <a:t>Bu isyanlar boğazlara yakın bölgelerde çıkarılmıştır.İşgal güçlerinin bu isyanları desteklemesinin amacı Boğazlar çevresinde tampon bölge oluşturma </a:t>
            </a:r>
            <a:r>
              <a:rPr lang="tr-TR" sz="2000" u="sng" dirty="0" smtClean="0"/>
              <a:t>çabalarıdır</a:t>
            </a:r>
            <a:r>
              <a:rPr lang="tr-TR" sz="2000" dirty="0" smtClean="0"/>
              <a:t>.Ayrıca İstanbul Hükümeti tarafından Anadolu’daki örgütlenmeyi sona erdirmek amacıyla kuruldu.Refet Bey,Ali Fuat,Çerkez Ethem bu orduya karşı mücadele verdi.</a:t>
            </a:r>
            <a:endParaRPr lang="tr-TR" sz="2000" dirty="0"/>
          </a:p>
          <a:p>
            <a:pPr>
              <a:lnSpc>
                <a:spcPct val="90000"/>
              </a:lnSpc>
              <a:buFont typeface="Wingdings" pitchFamily="2" charset="2"/>
              <a:buNone/>
            </a:pPr>
            <a:endParaRPr lang="tr-TR" sz="2000" dirty="0"/>
          </a:p>
        </p:txBody>
      </p:sp>
      <p:sp>
        <p:nvSpPr>
          <p:cNvPr id="44036" name="Rectangle 4"/>
          <p:cNvSpPr>
            <a:spLocks noGrp="1" noChangeArrowheads="1"/>
          </p:cNvSpPr>
          <p:nvPr>
            <p:ph type="body" sz="half" idx="2"/>
          </p:nvPr>
        </p:nvSpPr>
        <p:spPr/>
        <p:txBody>
          <a:bodyPr/>
          <a:lstStyle/>
          <a:p>
            <a:pPr>
              <a:lnSpc>
                <a:spcPct val="90000"/>
              </a:lnSpc>
            </a:pPr>
            <a:r>
              <a:rPr lang="tr-TR" sz="2000">
                <a:solidFill>
                  <a:srgbClr val="0099CC"/>
                </a:solidFill>
              </a:rPr>
              <a:t>İstanbul Hükümeti ve İşgal Güçlerinin Kışkırtmaları İle Çıkan Ayaklanmalar</a:t>
            </a:r>
          </a:p>
          <a:p>
            <a:pPr>
              <a:lnSpc>
                <a:spcPct val="90000"/>
              </a:lnSpc>
              <a:buFont typeface="Wingdings" pitchFamily="2" charset="2"/>
              <a:buNone/>
            </a:pPr>
            <a:r>
              <a:rPr lang="tr-TR" sz="2000"/>
              <a:t>1.Bolu, Düzce, Hendek, Adapazarı Ayaklanmaları(İngilizler)</a:t>
            </a:r>
          </a:p>
          <a:p>
            <a:pPr>
              <a:lnSpc>
                <a:spcPct val="90000"/>
              </a:lnSpc>
              <a:buFont typeface="Wingdings" pitchFamily="2" charset="2"/>
              <a:buNone/>
            </a:pPr>
            <a:r>
              <a:rPr lang="tr-TR" sz="2000"/>
              <a:t>2.Yozgat Ayaklanması</a:t>
            </a:r>
          </a:p>
          <a:p>
            <a:pPr>
              <a:lnSpc>
                <a:spcPct val="90000"/>
              </a:lnSpc>
              <a:buFont typeface="Wingdings" pitchFamily="2" charset="2"/>
              <a:buNone/>
            </a:pPr>
            <a:r>
              <a:rPr lang="tr-TR" sz="2000"/>
              <a:t>3.Konya Ayaklanması(Delibaş Mehmet)</a:t>
            </a:r>
          </a:p>
          <a:p>
            <a:pPr>
              <a:lnSpc>
                <a:spcPct val="90000"/>
              </a:lnSpc>
              <a:buFont typeface="Wingdings" pitchFamily="2" charset="2"/>
              <a:buNone/>
            </a:pPr>
            <a:r>
              <a:rPr lang="tr-TR" sz="2000"/>
              <a:t>4.Afyon Ayaklanması(Çapur Musa)</a:t>
            </a:r>
          </a:p>
          <a:p>
            <a:pPr>
              <a:lnSpc>
                <a:spcPct val="90000"/>
              </a:lnSpc>
              <a:buFont typeface="Wingdings" pitchFamily="2" charset="2"/>
              <a:buNone/>
            </a:pPr>
            <a:r>
              <a:rPr lang="tr-TR" sz="2000"/>
              <a:t>5.Milli Aşireti Ayaklanması(Urfa-Fransızlar)</a:t>
            </a:r>
          </a:p>
          <a:p>
            <a:pPr>
              <a:lnSpc>
                <a:spcPct val="90000"/>
              </a:lnSpc>
              <a:buFont typeface="Wingdings" pitchFamily="2" charset="2"/>
              <a:buNone/>
            </a:pPr>
            <a:endParaRPr lang="tr-TR" sz="20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fade">
                                      <p:cBhvr>
                                        <p:cTn id="7" dur="768" decel="100000"/>
                                        <p:tgtEl>
                                          <p:spTgt spid="44034"/>
                                        </p:tgtEl>
                                      </p:cBhvr>
                                    </p:animEffect>
                                    <p:animScale>
                                      <p:cBhvr>
                                        <p:cTn id="8" dur="768" decel="100000"/>
                                        <p:tgtEl>
                                          <p:spTgt spid="44034"/>
                                        </p:tgtEl>
                                      </p:cBhvr>
                                      <p:from x="10000" y="10000"/>
                                      <p:to x="200000" y="450000"/>
                                    </p:animScale>
                                    <p:animScale>
                                      <p:cBhvr>
                                        <p:cTn id="9" dur="1230" accel="100000" fill="hold">
                                          <p:stCondLst>
                                            <p:cond delay="768"/>
                                          </p:stCondLst>
                                        </p:cTn>
                                        <p:tgtEl>
                                          <p:spTgt spid="44034"/>
                                        </p:tgtEl>
                                      </p:cBhvr>
                                      <p:from x="200000" y="450000"/>
                                      <p:to x="100000" y="100000"/>
                                    </p:animScale>
                                    <p:set>
                                      <p:cBhvr>
                                        <p:cTn id="10" dur="768" fill="hold"/>
                                        <p:tgtEl>
                                          <p:spTgt spid="44034"/>
                                        </p:tgtEl>
                                        <p:attrNameLst>
                                          <p:attrName>ppt_x</p:attrName>
                                        </p:attrNameLst>
                                      </p:cBhvr>
                                      <p:to>
                                        <p:strVal val="(0.5)"/>
                                      </p:to>
                                    </p:set>
                                    <p:anim from="(0.5)" to="(#ppt_x)" calcmode="lin" valueType="num">
                                      <p:cBhvr>
                                        <p:cTn id="11" dur="1230" accel="100000" fill="hold">
                                          <p:stCondLst>
                                            <p:cond delay="768"/>
                                          </p:stCondLst>
                                        </p:cTn>
                                        <p:tgtEl>
                                          <p:spTgt spid="44034"/>
                                        </p:tgtEl>
                                        <p:attrNameLst>
                                          <p:attrName>ppt_x</p:attrName>
                                        </p:attrNameLst>
                                      </p:cBhvr>
                                    </p:anim>
                                    <p:set>
                                      <p:cBhvr>
                                        <p:cTn id="12" dur="768" fill="hold"/>
                                        <p:tgtEl>
                                          <p:spTgt spid="44034"/>
                                        </p:tgtEl>
                                        <p:attrNameLst>
                                          <p:attrName>ppt_y</p:attrName>
                                        </p:attrNameLst>
                                      </p:cBhvr>
                                      <p:to>
                                        <p:strVal val="(#ppt_y+0.4)"/>
                                      </p:to>
                                    </p:set>
                                    <p:anim from="(#ppt_y+0.4)" to="(#ppt_y)" calcmode="lin" valueType="num">
                                      <p:cBhvr>
                                        <p:cTn id="13" dur="1230" accel="100000" fill="hold">
                                          <p:stCondLst>
                                            <p:cond delay="768"/>
                                          </p:stCondLst>
                                        </p:cTn>
                                        <p:tgtEl>
                                          <p:spTgt spid="4403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44035">
                                            <p:txEl>
                                              <p:pRg st="0" end="0"/>
                                            </p:txEl>
                                          </p:spTgt>
                                        </p:tgtEl>
                                        <p:attrNameLst>
                                          <p:attrName>style.visibility</p:attrName>
                                        </p:attrNameLst>
                                      </p:cBhvr>
                                      <p:to>
                                        <p:strVal val="visible"/>
                                      </p:to>
                                    </p:set>
                                    <p:anim calcmode="lin" valueType="num">
                                      <p:cBhvr>
                                        <p:cTn id="18" dur="500" fill="hold"/>
                                        <p:tgtEl>
                                          <p:spTgt spid="44035">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44035">
                                            <p:txEl>
                                              <p:pRg st="0" end="0"/>
                                            </p:txEl>
                                          </p:spTgt>
                                        </p:tgtEl>
                                        <p:attrNameLst>
                                          <p:attrName>ppt_h</p:attrName>
                                        </p:attrNameLst>
                                      </p:cBhvr>
                                      <p:tavLst>
                                        <p:tav tm="0">
                                          <p:val>
                                            <p:fltVal val="0"/>
                                          </p:val>
                                        </p:tav>
                                        <p:tav tm="100000">
                                          <p:val>
                                            <p:strVal val="#ppt_h"/>
                                          </p:val>
                                        </p:tav>
                                      </p:tavLst>
                                    </p:anim>
                                    <p:animEffect transition="in" filter="fade">
                                      <p:cBhvr>
                                        <p:cTn id="20" dur="500"/>
                                        <p:tgtEl>
                                          <p:spTgt spid="4403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0" fill="hold" grpId="0" nodeType="clickEffect">
                                  <p:stCondLst>
                                    <p:cond delay="0"/>
                                  </p:stCondLst>
                                  <p:childTnLst>
                                    <p:set>
                                      <p:cBhvr>
                                        <p:cTn id="24" dur="1" fill="hold">
                                          <p:stCondLst>
                                            <p:cond delay="0"/>
                                          </p:stCondLst>
                                        </p:cTn>
                                        <p:tgtEl>
                                          <p:spTgt spid="44035">
                                            <p:txEl>
                                              <p:pRg st="1" end="1"/>
                                            </p:txEl>
                                          </p:spTgt>
                                        </p:tgtEl>
                                        <p:attrNameLst>
                                          <p:attrName>style.visibility</p:attrName>
                                        </p:attrNameLst>
                                      </p:cBhvr>
                                      <p:to>
                                        <p:strVal val="visible"/>
                                      </p:to>
                                    </p:set>
                                    <p:anim calcmode="lin" valueType="num">
                                      <p:cBhvr>
                                        <p:cTn id="25" dur="500" fill="hold"/>
                                        <p:tgtEl>
                                          <p:spTgt spid="44035">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44035">
                                            <p:txEl>
                                              <p:pRg st="1" end="1"/>
                                            </p:txEl>
                                          </p:spTgt>
                                        </p:tgtEl>
                                        <p:attrNameLst>
                                          <p:attrName>ppt_h</p:attrName>
                                        </p:attrNameLst>
                                      </p:cBhvr>
                                      <p:tavLst>
                                        <p:tav tm="0">
                                          <p:val>
                                            <p:fltVal val="0"/>
                                          </p:val>
                                        </p:tav>
                                        <p:tav tm="100000">
                                          <p:val>
                                            <p:strVal val="#ppt_h"/>
                                          </p:val>
                                        </p:tav>
                                      </p:tavLst>
                                    </p:anim>
                                    <p:animEffect transition="in" filter="fade">
                                      <p:cBhvr>
                                        <p:cTn id="27" dur="500"/>
                                        <p:tgtEl>
                                          <p:spTgt spid="4403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0" fill="hold" grpId="0" nodeType="clickEffect">
                                  <p:stCondLst>
                                    <p:cond delay="0"/>
                                  </p:stCondLst>
                                  <p:childTnLst>
                                    <p:set>
                                      <p:cBhvr>
                                        <p:cTn id="31" dur="1" fill="hold">
                                          <p:stCondLst>
                                            <p:cond delay="0"/>
                                          </p:stCondLst>
                                        </p:cTn>
                                        <p:tgtEl>
                                          <p:spTgt spid="44035">
                                            <p:txEl>
                                              <p:pRg st="2" end="2"/>
                                            </p:txEl>
                                          </p:spTgt>
                                        </p:tgtEl>
                                        <p:attrNameLst>
                                          <p:attrName>style.visibility</p:attrName>
                                        </p:attrNameLst>
                                      </p:cBhvr>
                                      <p:to>
                                        <p:strVal val="visible"/>
                                      </p:to>
                                    </p:set>
                                    <p:anim calcmode="lin" valueType="num">
                                      <p:cBhvr>
                                        <p:cTn id="32" dur="500" fill="hold"/>
                                        <p:tgtEl>
                                          <p:spTgt spid="44035">
                                            <p:txEl>
                                              <p:pRg st="2" end="2"/>
                                            </p:txEl>
                                          </p:spTgt>
                                        </p:tgtEl>
                                        <p:attrNameLst>
                                          <p:attrName>ppt_w</p:attrName>
                                        </p:attrNameLst>
                                      </p:cBhvr>
                                      <p:tavLst>
                                        <p:tav tm="0">
                                          <p:val>
                                            <p:fltVal val="0"/>
                                          </p:val>
                                        </p:tav>
                                        <p:tav tm="100000">
                                          <p:val>
                                            <p:strVal val="#ppt_w"/>
                                          </p:val>
                                        </p:tav>
                                      </p:tavLst>
                                    </p:anim>
                                    <p:anim calcmode="lin" valueType="num">
                                      <p:cBhvr>
                                        <p:cTn id="33" dur="500" fill="hold"/>
                                        <p:tgtEl>
                                          <p:spTgt spid="44035">
                                            <p:txEl>
                                              <p:pRg st="2" end="2"/>
                                            </p:txEl>
                                          </p:spTgt>
                                        </p:tgtEl>
                                        <p:attrNameLst>
                                          <p:attrName>ppt_h</p:attrName>
                                        </p:attrNameLst>
                                      </p:cBhvr>
                                      <p:tavLst>
                                        <p:tav tm="0">
                                          <p:val>
                                            <p:fltVal val="0"/>
                                          </p:val>
                                        </p:tav>
                                        <p:tav tm="100000">
                                          <p:val>
                                            <p:strVal val="#ppt_h"/>
                                          </p:val>
                                        </p:tav>
                                      </p:tavLst>
                                    </p:anim>
                                    <p:animEffect transition="in" filter="fade">
                                      <p:cBhvr>
                                        <p:cTn id="34" dur="500"/>
                                        <p:tgtEl>
                                          <p:spTgt spid="44035">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0" fill="hold" grpId="0" nodeType="clickEffect">
                                  <p:stCondLst>
                                    <p:cond delay="0"/>
                                  </p:stCondLst>
                                  <p:childTnLst>
                                    <p:set>
                                      <p:cBhvr>
                                        <p:cTn id="38" dur="1" fill="hold">
                                          <p:stCondLst>
                                            <p:cond delay="0"/>
                                          </p:stCondLst>
                                        </p:cTn>
                                        <p:tgtEl>
                                          <p:spTgt spid="44035">
                                            <p:txEl>
                                              <p:pRg st="3" end="3"/>
                                            </p:txEl>
                                          </p:spTgt>
                                        </p:tgtEl>
                                        <p:attrNameLst>
                                          <p:attrName>style.visibility</p:attrName>
                                        </p:attrNameLst>
                                      </p:cBhvr>
                                      <p:to>
                                        <p:strVal val="visible"/>
                                      </p:to>
                                    </p:set>
                                    <p:anim calcmode="lin" valueType="num">
                                      <p:cBhvr>
                                        <p:cTn id="39" dur="500" fill="hold"/>
                                        <p:tgtEl>
                                          <p:spTgt spid="44035">
                                            <p:txEl>
                                              <p:pRg st="3" end="3"/>
                                            </p:txEl>
                                          </p:spTgt>
                                        </p:tgtEl>
                                        <p:attrNameLst>
                                          <p:attrName>ppt_w</p:attrName>
                                        </p:attrNameLst>
                                      </p:cBhvr>
                                      <p:tavLst>
                                        <p:tav tm="0">
                                          <p:val>
                                            <p:fltVal val="0"/>
                                          </p:val>
                                        </p:tav>
                                        <p:tav tm="100000">
                                          <p:val>
                                            <p:strVal val="#ppt_w"/>
                                          </p:val>
                                        </p:tav>
                                      </p:tavLst>
                                    </p:anim>
                                    <p:anim calcmode="lin" valueType="num">
                                      <p:cBhvr>
                                        <p:cTn id="40" dur="500" fill="hold"/>
                                        <p:tgtEl>
                                          <p:spTgt spid="44035">
                                            <p:txEl>
                                              <p:pRg st="3" end="3"/>
                                            </p:txEl>
                                          </p:spTgt>
                                        </p:tgtEl>
                                        <p:attrNameLst>
                                          <p:attrName>ppt_h</p:attrName>
                                        </p:attrNameLst>
                                      </p:cBhvr>
                                      <p:tavLst>
                                        <p:tav tm="0">
                                          <p:val>
                                            <p:fltVal val="0"/>
                                          </p:val>
                                        </p:tav>
                                        <p:tav tm="100000">
                                          <p:val>
                                            <p:strVal val="#ppt_h"/>
                                          </p:val>
                                        </p:tav>
                                      </p:tavLst>
                                    </p:anim>
                                    <p:animEffect transition="in" filter="fade">
                                      <p:cBhvr>
                                        <p:cTn id="41" dur="500"/>
                                        <p:tgtEl>
                                          <p:spTgt spid="44035">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0" fill="hold" grpId="0" nodeType="clickEffect">
                                  <p:stCondLst>
                                    <p:cond delay="0"/>
                                  </p:stCondLst>
                                  <p:childTnLst>
                                    <p:set>
                                      <p:cBhvr>
                                        <p:cTn id="45" dur="1" fill="hold">
                                          <p:stCondLst>
                                            <p:cond delay="0"/>
                                          </p:stCondLst>
                                        </p:cTn>
                                        <p:tgtEl>
                                          <p:spTgt spid="44036">
                                            <p:txEl>
                                              <p:pRg st="0" end="0"/>
                                            </p:txEl>
                                          </p:spTgt>
                                        </p:tgtEl>
                                        <p:attrNameLst>
                                          <p:attrName>style.visibility</p:attrName>
                                        </p:attrNameLst>
                                      </p:cBhvr>
                                      <p:to>
                                        <p:strVal val="visible"/>
                                      </p:to>
                                    </p:set>
                                    <p:anim calcmode="lin" valueType="num">
                                      <p:cBhvr>
                                        <p:cTn id="46" dur="500" fill="hold"/>
                                        <p:tgtEl>
                                          <p:spTgt spid="44036">
                                            <p:txEl>
                                              <p:pRg st="0" end="0"/>
                                            </p:txEl>
                                          </p:spTgt>
                                        </p:tgtEl>
                                        <p:attrNameLst>
                                          <p:attrName>ppt_w</p:attrName>
                                        </p:attrNameLst>
                                      </p:cBhvr>
                                      <p:tavLst>
                                        <p:tav tm="0">
                                          <p:val>
                                            <p:fltVal val="0"/>
                                          </p:val>
                                        </p:tav>
                                        <p:tav tm="100000">
                                          <p:val>
                                            <p:strVal val="#ppt_w"/>
                                          </p:val>
                                        </p:tav>
                                      </p:tavLst>
                                    </p:anim>
                                    <p:anim calcmode="lin" valueType="num">
                                      <p:cBhvr>
                                        <p:cTn id="47" dur="500" fill="hold"/>
                                        <p:tgtEl>
                                          <p:spTgt spid="44036">
                                            <p:txEl>
                                              <p:pRg st="0" end="0"/>
                                            </p:txEl>
                                          </p:spTgt>
                                        </p:tgtEl>
                                        <p:attrNameLst>
                                          <p:attrName>ppt_h</p:attrName>
                                        </p:attrNameLst>
                                      </p:cBhvr>
                                      <p:tavLst>
                                        <p:tav tm="0">
                                          <p:val>
                                            <p:fltVal val="0"/>
                                          </p:val>
                                        </p:tav>
                                        <p:tav tm="100000">
                                          <p:val>
                                            <p:strVal val="#ppt_h"/>
                                          </p:val>
                                        </p:tav>
                                      </p:tavLst>
                                    </p:anim>
                                    <p:animEffect transition="in" filter="fade">
                                      <p:cBhvr>
                                        <p:cTn id="48" dur="500"/>
                                        <p:tgtEl>
                                          <p:spTgt spid="44036">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0" fill="hold" grpId="0" nodeType="clickEffect">
                                  <p:stCondLst>
                                    <p:cond delay="0"/>
                                  </p:stCondLst>
                                  <p:childTnLst>
                                    <p:set>
                                      <p:cBhvr>
                                        <p:cTn id="52" dur="1" fill="hold">
                                          <p:stCondLst>
                                            <p:cond delay="0"/>
                                          </p:stCondLst>
                                        </p:cTn>
                                        <p:tgtEl>
                                          <p:spTgt spid="44036">
                                            <p:txEl>
                                              <p:pRg st="1" end="1"/>
                                            </p:txEl>
                                          </p:spTgt>
                                        </p:tgtEl>
                                        <p:attrNameLst>
                                          <p:attrName>style.visibility</p:attrName>
                                        </p:attrNameLst>
                                      </p:cBhvr>
                                      <p:to>
                                        <p:strVal val="visible"/>
                                      </p:to>
                                    </p:set>
                                    <p:anim calcmode="lin" valueType="num">
                                      <p:cBhvr>
                                        <p:cTn id="53" dur="500" fill="hold"/>
                                        <p:tgtEl>
                                          <p:spTgt spid="44036">
                                            <p:txEl>
                                              <p:pRg st="1" end="1"/>
                                            </p:txEl>
                                          </p:spTgt>
                                        </p:tgtEl>
                                        <p:attrNameLst>
                                          <p:attrName>ppt_w</p:attrName>
                                        </p:attrNameLst>
                                      </p:cBhvr>
                                      <p:tavLst>
                                        <p:tav tm="0">
                                          <p:val>
                                            <p:fltVal val="0"/>
                                          </p:val>
                                        </p:tav>
                                        <p:tav tm="100000">
                                          <p:val>
                                            <p:strVal val="#ppt_w"/>
                                          </p:val>
                                        </p:tav>
                                      </p:tavLst>
                                    </p:anim>
                                    <p:anim calcmode="lin" valueType="num">
                                      <p:cBhvr>
                                        <p:cTn id="54" dur="500" fill="hold"/>
                                        <p:tgtEl>
                                          <p:spTgt spid="44036">
                                            <p:txEl>
                                              <p:pRg st="1" end="1"/>
                                            </p:txEl>
                                          </p:spTgt>
                                        </p:tgtEl>
                                        <p:attrNameLst>
                                          <p:attrName>ppt_h</p:attrName>
                                        </p:attrNameLst>
                                      </p:cBhvr>
                                      <p:tavLst>
                                        <p:tav tm="0">
                                          <p:val>
                                            <p:fltVal val="0"/>
                                          </p:val>
                                        </p:tav>
                                        <p:tav tm="100000">
                                          <p:val>
                                            <p:strVal val="#ppt_h"/>
                                          </p:val>
                                        </p:tav>
                                      </p:tavLst>
                                    </p:anim>
                                    <p:animEffect transition="in" filter="fade">
                                      <p:cBhvr>
                                        <p:cTn id="55" dur="500"/>
                                        <p:tgtEl>
                                          <p:spTgt spid="44036">
                                            <p:txEl>
                                              <p:pRg st="1" end="1"/>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0" fill="hold" grpId="0" nodeType="clickEffect">
                                  <p:stCondLst>
                                    <p:cond delay="0"/>
                                  </p:stCondLst>
                                  <p:childTnLst>
                                    <p:set>
                                      <p:cBhvr>
                                        <p:cTn id="59" dur="1" fill="hold">
                                          <p:stCondLst>
                                            <p:cond delay="0"/>
                                          </p:stCondLst>
                                        </p:cTn>
                                        <p:tgtEl>
                                          <p:spTgt spid="44036">
                                            <p:txEl>
                                              <p:pRg st="2" end="2"/>
                                            </p:txEl>
                                          </p:spTgt>
                                        </p:tgtEl>
                                        <p:attrNameLst>
                                          <p:attrName>style.visibility</p:attrName>
                                        </p:attrNameLst>
                                      </p:cBhvr>
                                      <p:to>
                                        <p:strVal val="visible"/>
                                      </p:to>
                                    </p:set>
                                    <p:anim calcmode="lin" valueType="num">
                                      <p:cBhvr>
                                        <p:cTn id="60" dur="500" fill="hold"/>
                                        <p:tgtEl>
                                          <p:spTgt spid="44036">
                                            <p:txEl>
                                              <p:pRg st="2" end="2"/>
                                            </p:txEl>
                                          </p:spTgt>
                                        </p:tgtEl>
                                        <p:attrNameLst>
                                          <p:attrName>ppt_w</p:attrName>
                                        </p:attrNameLst>
                                      </p:cBhvr>
                                      <p:tavLst>
                                        <p:tav tm="0">
                                          <p:val>
                                            <p:fltVal val="0"/>
                                          </p:val>
                                        </p:tav>
                                        <p:tav tm="100000">
                                          <p:val>
                                            <p:strVal val="#ppt_w"/>
                                          </p:val>
                                        </p:tav>
                                      </p:tavLst>
                                    </p:anim>
                                    <p:anim calcmode="lin" valueType="num">
                                      <p:cBhvr>
                                        <p:cTn id="61" dur="500" fill="hold"/>
                                        <p:tgtEl>
                                          <p:spTgt spid="44036">
                                            <p:txEl>
                                              <p:pRg st="2" end="2"/>
                                            </p:txEl>
                                          </p:spTgt>
                                        </p:tgtEl>
                                        <p:attrNameLst>
                                          <p:attrName>ppt_h</p:attrName>
                                        </p:attrNameLst>
                                      </p:cBhvr>
                                      <p:tavLst>
                                        <p:tav tm="0">
                                          <p:val>
                                            <p:fltVal val="0"/>
                                          </p:val>
                                        </p:tav>
                                        <p:tav tm="100000">
                                          <p:val>
                                            <p:strVal val="#ppt_h"/>
                                          </p:val>
                                        </p:tav>
                                      </p:tavLst>
                                    </p:anim>
                                    <p:animEffect transition="in" filter="fade">
                                      <p:cBhvr>
                                        <p:cTn id="62" dur="500"/>
                                        <p:tgtEl>
                                          <p:spTgt spid="44036">
                                            <p:txEl>
                                              <p:pRg st="2" end="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0" fill="hold" grpId="0" nodeType="clickEffect">
                                  <p:stCondLst>
                                    <p:cond delay="0"/>
                                  </p:stCondLst>
                                  <p:childTnLst>
                                    <p:set>
                                      <p:cBhvr>
                                        <p:cTn id="66" dur="1" fill="hold">
                                          <p:stCondLst>
                                            <p:cond delay="0"/>
                                          </p:stCondLst>
                                        </p:cTn>
                                        <p:tgtEl>
                                          <p:spTgt spid="44036">
                                            <p:txEl>
                                              <p:pRg st="3" end="3"/>
                                            </p:txEl>
                                          </p:spTgt>
                                        </p:tgtEl>
                                        <p:attrNameLst>
                                          <p:attrName>style.visibility</p:attrName>
                                        </p:attrNameLst>
                                      </p:cBhvr>
                                      <p:to>
                                        <p:strVal val="visible"/>
                                      </p:to>
                                    </p:set>
                                    <p:anim calcmode="lin" valueType="num">
                                      <p:cBhvr>
                                        <p:cTn id="67" dur="500" fill="hold"/>
                                        <p:tgtEl>
                                          <p:spTgt spid="44036">
                                            <p:txEl>
                                              <p:pRg st="3" end="3"/>
                                            </p:txEl>
                                          </p:spTgt>
                                        </p:tgtEl>
                                        <p:attrNameLst>
                                          <p:attrName>ppt_w</p:attrName>
                                        </p:attrNameLst>
                                      </p:cBhvr>
                                      <p:tavLst>
                                        <p:tav tm="0">
                                          <p:val>
                                            <p:fltVal val="0"/>
                                          </p:val>
                                        </p:tav>
                                        <p:tav tm="100000">
                                          <p:val>
                                            <p:strVal val="#ppt_w"/>
                                          </p:val>
                                        </p:tav>
                                      </p:tavLst>
                                    </p:anim>
                                    <p:anim calcmode="lin" valueType="num">
                                      <p:cBhvr>
                                        <p:cTn id="68" dur="500" fill="hold"/>
                                        <p:tgtEl>
                                          <p:spTgt spid="44036">
                                            <p:txEl>
                                              <p:pRg st="3" end="3"/>
                                            </p:txEl>
                                          </p:spTgt>
                                        </p:tgtEl>
                                        <p:attrNameLst>
                                          <p:attrName>ppt_h</p:attrName>
                                        </p:attrNameLst>
                                      </p:cBhvr>
                                      <p:tavLst>
                                        <p:tav tm="0">
                                          <p:val>
                                            <p:fltVal val="0"/>
                                          </p:val>
                                        </p:tav>
                                        <p:tav tm="100000">
                                          <p:val>
                                            <p:strVal val="#ppt_h"/>
                                          </p:val>
                                        </p:tav>
                                      </p:tavLst>
                                    </p:anim>
                                    <p:animEffect transition="in" filter="fade">
                                      <p:cBhvr>
                                        <p:cTn id="69" dur="500"/>
                                        <p:tgtEl>
                                          <p:spTgt spid="44036">
                                            <p:txEl>
                                              <p:pRg st="3" end="3"/>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0" fill="hold" grpId="0" nodeType="clickEffect">
                                  <p:stCondLst>
                                    <p:cond delay="0"/>
                                  </p:stCondLst>
                                  <p:childTnLst>
                                    <p:set>
                                      <p:cBhvr>
                                        <p:cTn id="73" dur="1" fill="hold">
                                          <p:stCondLst>
                                            <p:cond delay="0"/>
                                          </p:stCondLst>
                                        </p:cTn>
                                        <p:tgtEl>
                                          <p:spTgt spid="44036">
                                            <p:txEl>
                                              <p:pRg st="4" end="4"/>
                                            </p:txEl>
                                          </p:spTgt>
                                        </p:tgtEl>
                                        <p:attrNameLst>
                                          <p:attrName>style.visibility</p:attrName>
                                        </p:attrNameLst>
                                      </p:cBhvr>
                                      <p:to>
                                        <p:strVal val="visible"/>
                                      </p:to>
                                    </p:set>
                                    <p:anim calcmode="lin" valueType="num">
                                      <p:cBhvr>
                                        <p:cTn id="74" dur="500" fill="hold"/>
                                        <p:tgtEl>
                                          <p:spTgt spid="44036">
                                            <p:txEl>
                                              <p:pRg st="4" end="4"/>
                                            </p:txEl>
                                          </p:spTgt>
                                        </p:tgtEl>
                                        <p:attrNameLst>
                                          <p:attrName>ppt_w</p:attrName>
                                        </p:attrNameLst>
                                      </p:cBhvr>
                                      <p:tavLst>
                                        <p:tav tm="0">
                                          <p:val>
                                            <p:fltVal val="0"/>
                                          </p:val>
                                        </p:tav>
                                        <p:tav tm="100000">
                                          <p:val>
                                            <p:strVal val="#ppt_w"/>
                                          </p:val>
                                        </p:tav>
                                      </p:tavLst>
                                    </p:anim>
                                    <p:anim calcmode="lin" valueType="num">
                                      <p:cBhvr>
                                        <p:cTn id="75" dur="500" fill="hold"/>
                                        <p:tgtEl>
                                          <p:spTgt spid="44036">
                                            <p:txEl>
                                              <p:pRg st="4" end="4"/>
                                            </p:txEl>
                                          </p:spTgt>
                                        </p:tgtEl>
                                        <p:attrNameLst>
                                          <p:attrName>ppt_h</p:attrName>
                                        </p:attrNameLst>
                                      </p:cBhvr>
                                      <p:tavLst>
                                        <p:tav tm="0">
                                          <p:val>
                                            <p:fltVal val="0"/>
                                          </p:val>
                                        </p:tav>
                                        <p:tav tm="100000">
                                          <p:val>
                                            <p:strVal val="#ppt_h"/>
                                          </p:val>
                                        </p:tav>
                                      </p:tavLst>
                                    </p:anim>
                                    <p:animEffect transition="in" filter="fade">
                                      <p:cBhvr>
                                        <p:cTn id="76" dur="500"/>
                                        <p:tgtEl>
                                          <p:spTgt spid="44036">
                                            <p:txEl>
                                              <p:pRg st="4" end="4"/>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0" fill="hold" grpId="0" nodeType="clickEffect">
                                  <p:stCondLst>
                                    <p:cond delay="0"/>
                                  </p:stCondLst>
                                  <p:childTnLst>
                                    <p:set>
                                      <p:cBhvr>
                                        <p:cTn id="80" dur="1" fill="hold">
                                          <p:stCondLst>
                                            <p:cond delay="0"/>
                                          </p:stCondLst>
                                        </p:cTn>
                                        <p:tgtEl>
                                          <p:spTgt spid="44036">
                                            <p:txEl>
                                              <p:pRg st="5" end="5"/>
                                            </p:txEl>
                                          </p:spTgt>
                                        </p:tgtEl>
                                        <p:attrNameLst>
                                          <p:attrName>style.visibility</p:attrName>
                                        </p:attrNameLst>
                                      </p:cBhvr>
                                      <p:to>
                                        <p:strVal val="visible"/>
                                      </p:to>
                                    </p:set>
                                    <p:anim calcmode="lin" valueType="num">
                                      <p:cBhvr>
                                        <p:cTn id="81" dur="500" fill="hold"/>
                                        <p:tgtEl>
                                          <p:spTgt spid="44036">
                                            <p:txEl>
                                              <p:pRg st="5" end="5"/>
                                            </p:txEl>
                                          </p:spTgt>
                                        </p:tgtEl>
                                        <p:attrNameLst>
                                          <p:attrName>ppt_w</p:attrName>
                                        </p:attrNameLst>
                                      </p:cBhvr>
                                      <p:tavLst>
                                        <p:tav tm="0">
                                          <p:val>
                                            <p:fltVal val="0"/>
                                          </p:val>
                                        </p:tav>
                                        <p:tav tm="100000">
                                          <p:val>
                                            <p:strVal val="#ppt_w"/>
                                          </p:val>
                                        </p:tav>
                                      </p:tavLst>
                                    </p:anim>
                                    <p:anim calcmode="lin" valueType="num">
                                      <p:cBhvr>
                                        <p:cTn id="82" dur="500" fill="hold"/>
                                        <p:tgtEl>
                                          <p:spTgt spid="44036">
                                            <p:txEl>
                                              <p:pRg st="5" end="5"/>
                                            </p:txEl>
                                          </p:spTgt>
                                        </p:tgtEl>
                                        <p:attrNameLst>
                                          <p:attrName>ppt_h</p:attrName>
                                        </p:attrNameLst>
                                      </p:cBhvr>
                                      <p:tavLst>
                                        <p:tav tm="0">
                                          <p:val>
                                            <p:fltVal val="0"/>
                                          </p:val>
                                        </p:tav>
                                        <p:tav tm="100000">
                                          <p:val>
                                            <p:strVal val="#ppt_h"/>
                                          </p:val>
                                        </p:tav>
                                      </p:tavLst>
                                    </p:anim>
                                    <p:animEffect transition="in" filter="fade">
                                      <p:cBhvr>
                                        <p:cTn id="83" dur="500"/>
                                        <p:tgtEl>
                                          <p:spTgt spid="440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nimBg="1"/>
      <p:bldP spid="44035" grpId="0" build="p"/>
      <p:bldP spid="44036" grpId="0" build="p"/>
    </p:bldLst>
  </p:timing>
</p:sld>
</file>

<file path=ppt/slides/slide9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solidFill>
            <a:srgbClr val="0099CC"/>
          </a:solidFill>
        </p:spPr>
        <p:txBody>
          <a:bodyPr/>
          <a:lstStyle/>
          <a:p>
            <a:r>
              <a:rPr lang="tr-TR">
                <a:solidFill>
                  <a:schemeClr val="tx1"/>
                </a:solidFill>
              </a:rPr>
              <a:t>TBMM’ne Karşı Ayaklanmalar</a:t>
            </a:r>
          </a:p>
        </p:txBody>
      </p:sp>
      <p:sp>
        <p:nvSpPr>
          <p:cNvPr id="14339" name="Rectangle 3"/>
          <p:cNvSpPr>
            <a:spLocks noGrp="1" noChangeArrowheads="1"/>
          </p:cNvSpPr>
          <p:nvPr>
            <p:ph type="body" sz="half" idx="1"/>
          </p:nvPr>
        </p:nvSpPr>
        <p:spPr/>
        <p:txBody>
          <a:bodyPr/>
          <a:lstStyle/>
          <a:p>
            <a:pPr>
              <a:lnSpc>
                <a:spcPct val="80000"/>
              </a:lnSpc>
            </a:pPr>
            <a:r>
              <a:rPr lang="tr-TR" sz="2400">
                <a:solidFill>
                  <a:srgbClr val="0099CC"/>
                </a:solidFill>
              </a:rPr>
              <a:t>Azınlıkların Çıkardığı Ayaklanmalar</a:t>
            </a:r>
          </a:p>
          <a:p>
            <a:pPr>
              <a:lnSpc>
                <a:spcPct val="80000"/>
              </a:lnSpc>
              <a:buFont typeface="Wingdings" pitchFamily="2" charset="2"/>
              <a:buNone/>
            </a:pPr>
            <a:r>
              <a:rPr lang="tr-TR" sz="2400">
                <a:solidFill>
                  <a:srgbClr val="FFFFFF"/>
                </a:solidFill>
              </a:rPr>
              <a:t>1.Ermeni Ayaklanmaları</a:t>
            </a:r>
          </a:p>
          <a:p>
            <a:pPr>
              <a:lnSpc>
                <a:spcPct val="80000"/>
              </a:lnSpc>
              <a:buFont typeface="Wingdings" pitchFamily="2" charset="2"/>
              <a:buNone/>
            </a:pPr>
            <a:r>
              <a:rPr lang="tr-TR" sz="2400"/>
              <a:t>   Doğu Anadolu ve Fransızların desteğiyle Güneydoğu Anadolu’da ayaklanma çıkardılar.</a:t>
            </a:r>
          </a:p>
        </p:txBody>
      </p:sp>
      <p:sp>
        <p:nvSpPr>
          <p:cNvPr id="14340" name="Rectangle 4"/>
          <p:cNvSpPr>
            <a:spLocks noGrp="1" noChangeArrowheads="1"/>
          </p:cNvSpPr>
          <p:nvPr>
            <p:ph type="body" sz="half" idx="2"/>
          </p:nvPr>
        </p:nvSpPr>
        <p:spPr/>
        <p:txBody>
          <a:bodyPr/>
          <a:lstStyle/>
          <a:p>
            <a:pPr>
              <a:lnSpc>
                <a:spcPct val="80000"/>
              </a:lnSpc>
              <a:buFont typeface="Wingdings" pitchFamily="2" charset="2"/>
              <a:buNone/>
            </a:pPr>
            <a:r>
              <a:rPr lang="tr-TR" sz="2400">
                <a:solidFill>
                  <a:srgbClr val="FFFFFF"/>
                </a:solidFill>
              </a:rPr>
              <a:t>2.Rum Pontus Ayaklanması</a:t>
            </a:r>
          </a:p>
          <a:p>
            <a:pPr>
              <a:lnSpc>
                <a:spcPct val="80000"/>
              </a:lnSpc>
              <a:buFont typeface="Wingdings" pitchFamily="2" charset="2"/>
              <a:buNone/>
            </a:pPr>
            <a:r>
              <a:rPr lang="tr-TR" sz="2400"/>
              <a:t>   Doğu Karadeniz’deki Rumlar, İngilizlerin desteğiyle Pontus Devleti’ni kurmak amacıyla ayaklandılar.</a:t>
            </a:r>
          </a:p>
          <a:p>
            <a:pPr>
              <a:lnSpc>
                <a:spcPct val="80000"/>
              </a:lnSpc>
              <a:buFont typeface="Wingdings" pitchFamily="2" charset="2"/>
              <a:buNone/>
            </a:pPr>
            <a:r>
              <a:rPr lang="tr-TR" sz="2400"/>
              <a:t>    </a:t>
            </a:r>
            <a:r>
              <a:rPr lang="tr-TR" sz="2400" u="sng"/>
              <a:t>Kurtuluş Savaşı boyunca en uzun süren ayaklanmadır.</a:t>
            </a:r>
          </a:p>
          <a:p>
            <a:pPr>
              <a:lnSpc>
                <a:spcPct val="80000"/>
              </a:lnSpc>
              <a:buFont typeface="Wingdings" pitchFamily="2" charset="2"/>
              <a:buNone/>
            </a:pPr>
            <a:r>
              <a:rPr lang="tr-TR" sz="2400"/>
              <a:t>        </a:t>
            </a:r>
          </a:p>
          <a:p>
            <a:pPr>
              <a:lnSpc>
                <a:spcPct val="80000"/>
              </a:lnSpc>
              <a:buFont typeface="Wingdings" pitchFamily="2" charset="2"/>
              <a:buNone/>
            </a:pPr>
            <a:endParaRPr lang="tr-TR" sz="2400"/>
          </a:p>
          <a:p>
            <a:pPr>
              <a:lnSpc>
                <a:spcPct val="80000"/>
              </a:lnSpc>
              <a:buFont typeface="Wingdings" pitchFamily="2" charset="2"/>
              <a:buNone/>
            </a:pPr>
            <a:r>
              <a:rPr lang="tr-TR" sz="2400"/>
              <a:t>    </a:t>
            </a:r>
          </a:p>
        </p:txBody>
      </p:sp>
      <p:sp>
        <p:nvSpPr>
          <p:cNvPr id="14342" name="AutoShape 6" descr="http://66.249.93.104/search?q=cache:qJb7CnYM4RgJ:www.tbmm.gov.tr/english/picture/tbmmust.jpg"/>
          <p:cNvSpPr>
            <a:spLocks noChangeAspect="1" noChangeArrowheads="1"/>
          </p:cNvSpPr>
          <p:nvPr/>
        </p:nvSpPr>
        <p:spPr bwMode="auto">
          <a:xfrm>
            <a:off x="2611438" y="2274888"/>
            <a:ext cx="3921125" cy="2308225"/>
          </a:xfrm>
          <a:prstGeom prst="rect">
            <a:avLst/>
          </a:prstGeom>
          <a:noFill/>
        </p:spPr>
        <p:txBody>
          <a:bodyPr/>
          <a:lstStyle/>
          <a:p>
            <a:endParaRPr lang="tr-TR"/>
          </a:p>
        </p:txBody>
      </p:sp>
      <p:sp>
        <p:nvSpPr>
          <p:cNvPr id="14344" name="AutoShape 8" descr="http://66.249.93.104/search?q=cache:qJb7CnYM4RgJ:www.tbmm.gov.tr/english/picture/tbmmust.jpg"/>
          <p:cNvSpPr>
            <a:spLocks noChangeAspect="1" noChangeArrowheads="1"/>
          </p:cNvSpPr>
          <p:nvPr/>
        </p:nvSpPr>
        <p:spPr bwMode="auto">
          <a:xfrm>
            <a:off x="2611438" y="2274888"/>
            <a:ext cx="3921125" cy="2308225"/>
          </a:xfrm>
          <a:prstGeom prst="rect">
            <a:avLst/>
          </a:prstGeom>
          <a:noFill/>
        </p:spPr>
        <p:txBody>
          <a:bodyPr/>
          <a:lstStyle/>
          <a:p>
            <a:endParaRPr lang="tr-TR"/>
          </a:p>
        </p:txBody>
      </p:sp>
      <p:sp>
        <p:nvSpPr>
          <p:cNvPr id="14346" name="AutoShape 10" descr="http://66.249.93.104/search?q=cache:qJb7CnYM4RgJ:www.tbmm.gov.tr/english/picture/tbmmust.jpg"/>
          <p:cNvSpPr>
            <a:spLocks noChangeAspect="1" noChangeArrowheads="1"/>
          </p:cNvSpPr>
          <p:nvPr/>
        </p:nvSpPr>
        <p:spPr bwMode="auto">
          <a:xfrm>
            <a:off x="2611438" y="2274888"/>
            <a:ext cx="3921125" cy="2308225"/>
          </a:xfrm>
          <a:prstGeom prst="rect">
            <a:avLst/>
          </a:prstGeom>
          <a:noFill/>
        </p:spPr>
        <p:txBody>
          <a:bodyPr/>
          <a:lstStyle/>
          <a:p>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dissolve">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339">
                                            <p:txEl>
                                              <p:pRg st="0" end="0"/>
                                            </p:txEl>
                                          </p:spTgt>
                                        </p:tgtEl>
                                        <p:attrNameLst>
                                          <p:attrName>style.visibility</p:attrName>
                                        </p:attrNameLst>
                                      </p:cBhvr>
                                      <p:to>
                                        <p:strVal val="visible"/>
                                      </p:to>
                                    </p:set>
                                    <p:animEffect transition="in" filter="dissolve">
                                      <p:cBhvr>
                                        <p:cTn id="12" dur="500"/>
                                        <p:tgtEl>
                                          <p:spTgt spid="1433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339">
                                            <p:txEl>
                                              <p:pRg st="1" end="1"/>
                                            </p:txEl>
                                          </p:spTgt>
                                        </p:tgtEl>
                                        <p:attrNameLst>
                                          <p:attrName>style.visibility</p:attrName>
                                        </p:attrNameLst>
                                      </p:cBhvr>
                                      <p:to>
                                        <p:strVal val="visible"/>
                                      </p:to>
                                    </p:set>
                                    <p:animEffect transition="in" filter="dissolve">
                                      <p:cBhvr>
                                        <p:cTn id="17" dur="500"/>
                                        <p:tgtEl>
                                          <p:spTgt spid="1433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339">
                                            <p:txEl>
                                              <p:pRg st="2" end="2"/>
                                            </p:txEl>
                                          </p:spTgt>
                                        </p:tgtEl>
                                        <p:attrNameLst>
                                          <p:attrName>style.visibility</p:attrName>
                                        </p:attrNameLst>
                                      </p:cBhvr>
                                      <p:to>
                                        <p:strVal val="visible"/>
                                      </p:to>
                                    </p:set>
                                    <p:animEffect transition="in" filter="dissolve">
                                      <p:cBhvr>
                                        <p:cTn id="22" dur="500"/>
                                        <p:tgtEl>
                                          <p:spTgt spid="1433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4340">
                                            <p:txEl>
                                              <p:pRg st="0" end="0"/>
                                            </p:txEl>
                                          </p:spTgt>
                                        </p:tgtEl>
                                        <p:attrNameLst>
                                          <p:attrName>style.visibility</p:attrName>
                                        </p:attrNameLst>
                                      </p:cBhvr>
                                      <p:to>
                                        <p:strVal val="visible"/>
                                      </p:to>
                                    </p:set>
                                    <p:animEffect transition="in" filter="dissolve">
                                      <p:cBhvr>
                                        <p:cTn id="27" dur="500"/>
                                        <p:tgtEl>
                                          <p:spTgt spid="1434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4340">
                                            <p:txEl>
                                              <p:pRg st="1" end="1"/>
                                            </p:txEl>
                                          </p:spTgt>
                                        </p:tgtEl>
                                        <p:attrNameLst>
                                          <p:attrName>style.visibility</p:attrName>
                                        </p:attrNameLst>
                                      </p:cBhvr>
                                      <p:to>
                                        <p:strVal val="visible"/>
                                      </p:to>
                                    </p:set>
                                    <p:animEffect transition="in" filter="dissolve">
                                      <p:cBhvr>
                                        <p:cTn id="32" dur="500"/>
                                        <p:tgtEl>
                                          <p:spTgt spid="14340">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4340">
                                            <p:txEl>
                                              <p:pRg st="2" end="2"/>
                                            </p:txEl>
                                          </p:spTgt>
                                        </p:tgtEl>
                                        <p:attrNameLst>
                                          <p:attrName>style.visibility</p:attrName>
                                        </p:attrNameLst>
                                      </p:cBhvr>
                                      <p:to>
                                        <p:strVal val="visible"/>
                                      </p:to>
                                    </p:set>
                                    <p:animEffect transition="in" filter="dissolve">
                                      <p:cBhvr>
                                        <p:cTn id="37" dur="500"/>
                                        <p:tgtEl>
                                          <p:spTgt spid="14340">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4340">
                                            <p:txEl>
                                              <p:pRg st="3" end="3"/>
                                            </p:txEl>
                                          </p:spTgt>
                                        </p:tgtEl>
                                        <p:attrNameLst>
                                          <p:attrName>style.visibility</p:attrName>
                                        </p:attrNameLst>
                                      </p:cBhvr>
                                      <p:to>
                                        <p:strVal val="visible"/>
                                      </p:to>
                                    </p:set>
                                    <p:animEffect transition="in" filter="dissolve">
                                      <p:cBhvr>
                                        <p:cTn id="42" dur="500"/>
                                        <p:tgtEl>
                                          <p:spTgt spid="14340">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4340">
                                            <p:txEl>
                                              <p:pRg st="5" end="5"/>
                                            </p:txEl>
                                          </p:spTgt>
                                        </p:tgtEl>
                                        <p:attrNameLst>
                                          <p:attrName>style.visibility</p:attrName>
                                        </p:attrNameLst>
                                      </p:cBhvr>
                                      <p:to>
                                        <p:strVal val="visible"/>
                                      </p:to>
                                    </p:set>
                                    <p:animEffect transition="in" filter="dissolve">
                                      <p:cBhvr>
                                        <p:cTn id="47" dur="500"/>
                                        <p:tgtEl>
                                          <p:spTgt spid="1434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39" grpId="0" build="p"/>
      <p:bldP spid="14340" grpId="0" build="p"/>
    </p:bldLst>
  </p:timing>
</p:sld>
</file>

<file path=ppt/slides/slide9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solidFill>
            <a:srgbClr val="0099CC"/>
          </a:solidFill>
        </p:spPr>
        <p:txBody>
          <a:bodyPr/>
          <a:lstStyle/>
          <a:p>
            <a:r>
              <a:rPr lang="tr-TR">
                <a:solidFill>
                  <a:srgbClr val="FFFFFF"/>
                </a:solidFill>
              </a:rPr>
              <a:t>TBMM’NE Karşı Ayaklanmalar</a:t>
            </a:r>
          </a:p>
        </p:txBody>
      </p:sp>
      <p:sp>
        <p:nvSpPr>
          <p:cNvPr id="34819" name="Rectangle 3"/>
          <p:cNvSpPr>
            <a:spLocks noGrp="1" noChangeArrowheads="1"/>
          </p:cNvSpPr>
          <p:nvPr>
            <p:ph type="body" sz="half" idx="1"/>
          </p:nvPr>
        </p:nvSpPr>
        <p:spPr/>
        <p:txBody>
          <a:bodyPr>
            <a:normAutofit fontScale="92500" lnSpcReduction="20000"/>
          </a:bodyPr>
          <a:lstStyle/>
          <a:p>
            <a:r>
              <a:rPr lang="tr-TR" sz="2400" dirty="0">
                <a:solidFill>
                  <a:srgbClr val="00CCFF"/>
                </a:solidFill>
              </a:rPr>
              <a:t>Kuvay-i Milliyeciler Tarafından Çıkarılan Ayaklanmalar</a:t>
            </a:r>
          </a:p>
          <a:p>
            <a:pPr>
              <a:buFont typeface="Wingdings" pitchFamily="2" charset="2"/>
              <a:buNone/>
            </a:pPr>
            <a:r>
              <a:rPr lang="tr-TR" sz="2400" dirty="0" smtClean="0">
                <a:solidFill>
                  <a:srgbClr val="00CCFF"/>
                </a:solidFill>
              </a:rPr>
              <a:t>1.Çerkez Ethem( I.İnönü Savaşından sonra yenilgiye uğratıldı)</a:t>
            </a:r>
            <a:endParaRPr lang="tr-TR" sz="2400" dirty="0">
              <a:solidFill>
                <a:srgbClr val="00CCFF"/>
              </a:solidFill>
            </a:endParaRPr>
          </a:p>
          <a:p>
            <a:pPr>
              <a:buFont typeface="Wingdings" pitchFamily="2" charset="2"/>
              <a:buNone/>
            </a:pPr>
            <a:r>
              <a:rPr lang="tr-TR" sz="2400" dirty="0">
                <a:solidFill>
                  <a:srgbClr val="00CCFF"/>
                </a:solidFill>
              </a:rPr>
              <a:t>2.Demirci Mehmet Efe</a:t>
            </a:r>
          </a:p>
          <a:p>
            <a:pPr>
              <a:buFont typeface="Wingdings" pitchFamily="2" charset="2"/>
              <a:buNone/>
            </a:pPr>
            <a:r>
              <a:rPr lang="tr-TR" sz="2400" dirty="0">
                <a:solidFill>
                  <a:srgbClr val="00CCFF"/>
                </a:solidFill>
              </a:rPr>
              <a:t>3.Yörük Ali Efe  </a:t>
            </a:r>
          </a:p>
          <a:p>
            <a:pPr>
              <a:buFont typeface="Wingdings" pitchFamily="2" charset="2"/>
              <a:buNone/>
            </a:pPr>
            <a:r>
              <a:rPr lang="tr-TR" sz="2400" dirty="0"/>
              <a:t>   tarafından çıkarılan ayaklanmalar düzenli ordu tarafından </a:t>
            </a:r>
            <a:r>
              <a:rPr lang="tr-TR" sz="2400" dirty="0" smtClean="0"/>
              <a:t>bastırıldı.Bu eski Kuvayı Milliyeciler, düzenli ordunun komutası altına girmek istemiyordu.</a:t>
            </a:r>
            <a:endParaRPr lang="tr-TR" sz="2400" dirty="0"/>
          </a:p>
        </p:txBody>
      </p:sp>
      <p:sp>
        <p:nvSpPr>
          <p:cNvPr id="34820" name="Rectangle 4"/>
          <p:cNvSpPr>
            <a:spLocks noGrp="1" noChangeArrowheads="1"/>
          </p:cNvSpPr>
          <p:nvPr>
            <p:ph type="body" sz="half" idx="2"/>
          </p:nvPr>
        </p:nvSpPr>
        <p:spPr/>
        <p:txBody>
          <a:bodyPr/>
          <a:lstStyle/>
          <a:p>
            <a:pPr>
              <a:buFont typeface="Wingdings" pitchFamily="2" charset="2"/>
              <a:buNone/>
            </a:pPr>
            <a:r>
              <a:rPr lang="tr-TR" sz="2400"/>
              <a:t>   </a:t>
            </a:r>
            <a:r>
              <a:rPr lang="tr-TR" sz="2400" u="sng"/>
              <a:t>Kuvay-i Milliyecilerin çıkardığı ayaklanmalar sadece Yunanlıların işine yaramıştır.</a:t>
            </a:r>
          </a:p>
        </p:txBody>
      </p:sp>
      <p:pic>
        <p:nvPicPr>
          <p:cNvPr id="34821" name="Picture 5" descr="anadolu_ajansi_1"/>
          <p:cNvPicPr>
            <a:picLocks noChangeAspect="1" noChangeArrowheads="1"/>
          </p:cNvPicPr>
          <p:nvPr/>
        </p:nvPicPr>
        <p:blipFill>
          <a:blip r:embed="rId2" cstate="print"/>
          <a:srcRect/>
          <a:stretch>
            <a:fillRect/>
          </a:stretch>
        </p:blipFill>
        <p:spPr bwMode="auto">
          <a:xfrm>
            <a:off x="4716463" y="3590925"/>
            <a:ext cx="4103687" cy="307816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fade">
                                      <p:cBhvr>
                                        <p:cTn id="7" dur="1000"/>
                                        <p:tgtEl>
                                          <p:spTgt spid="34819">
                                            <p:txEl>
                                              <p:pRg st="0" end="0"/>
                                            </p:txEl>
                                          </p:spTgt>
                                        </p:tgtEl>
                                      </p:cBhvr>
                                    </p:animEffect>
                                    <p:anim calcmode="lin" valueType="num">
                                      <p:cBhvr>
                                        <p:cTn id="8" dur="10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48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4819">
                                            <p:txEl>
                                              <p:pRg st="1" end="1"/>
                                            </p:txEl>
                                          </p:spTgt>
                                        </p:tgtEl>
                                        <p:attrNameLst>
                                          <p:attrName>style.visibility</p:attrName>
                                        </p:attrNameLst>
                                      </p:cBhvr>
                                      <p:to>
                                        <p:strVal val="visible"/>
                                      </p:to>
                                    </p:set>
                                    <p:animEffect transition="in" filter="fade">
                                      <p:cBhvr>
                                        <p:cTn id="14" dur="1000"/>
                                        <p:tgtEl>
                                          <p:spTgt spid="34819">
                                            <p:txEl>
                                              <p:pRg st="1" end="1"/>
                                            </p:txEl>
                                          </p:spTgt>
                                        </p:tgtEl>
                                      </p:cBhvr>
                                    </p:animEffect>
                                    <p:anim calcmode="lin" valueType="num">
                                      <p:cBhvr>
                                        <p:cTn id="15" dur="1000" fill="hold"/>
                                        <p:tgtEl>
                                          <p:spTgt spid="3481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481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4819">
                                            <p:txEl>
                                              <p:pRg st="2" end="2"/>
                                            </p:txEl>
                                          </p:spTgt>
                                        </p:tgtEl>
                                        <p:attrNameLst>
                                          <p:attrName>style.visibility</p:attrName>
                                        </p:attrNameLst>
                                      </p:cBhvr>
                                      <p:to>
                                        <p:strVal val="visible"/>
                                      </p:to>
                                    </p:set>
                                    <p:animEffect transition="in" filter="fade">
                                      <p:cBhvr>
                                        <p:cTn id="21" dur="1000"/>
                                        <p:tgtEl>
                                          <p:spTgt spid="34819">
                                            <p:txEl>
                                              <p:pRg st="2" end="2"/>
                                            </p:txEl>
                                          </p:spTgt>
                                        </p:tgtEl>
                                      </p:cBhvr>
                                    </p:animEffect>
                                    <p:anim calcmode="lin" valueType="num">
                                      <p:cBhvr>
                                        <p:cTn id="22" dur="1000" fill="hold"/>
                                        <p:tgtEl>
                                          <p:spTgt spid="34819">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481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4819">
                                            <p:txEl>
                                              <p:pRg st="3" end="3"/>
                                            </p:txEl>
                                          </p:spTgt>
                                        </p:tgtEl>
                                        <p:attrNameLst>
                                          <p:attrName>style.visibility</p:attrName>
                                        </p:attrNameLst>
                                      </p:cBhvr>
                                      <p:to>
                                        <p:strVal val="visible"/>
                                      </p:to>
                                    </p:set>
                                    <p:animEffect transition="in" filter="fade">
                                      <p:cBhvr>
                                        <p:cTn id="28" dur="1000"/>
                                        <p:tgtEl>
                                          <p:spTgt spid="34819">
                                            <p:txEl>
                                              <p:pRg st="3" end="3"/>
                                            </p:txEl>
                                          </p:spTgt>
                                        </p:tgtEl>
                                      </p:cBhvr>
                                    </p:animEffect>
                                    <p:anim calcmode="lin" valueType="num">
                                      <p:cBhvr>
                                        <p:cTn id="29" dur="1000" fill="hold"/>
                                        <p:tgtEl>
                                          <p:spTgt spid="34819">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481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4819">
                                            <p:txEl>
                                              <p:pRg st="4" end="4"/>
                                            </p:txEl>
                                          </p:spTgt>
                                        </p:tgtEl>
                                        <p:attrNameLst>
                                          <p:attrName>style.visibility</p:attrName>
                                        </p:attrNameLst>
                                      </p:cBhvr>
                                      <p:to>
                                        <p:strVal val="visible"/>
                                      </p:to>
                                    </p:set>
                                    <p:animEffect transition="in" filter="fade">
                                      <p:cBhvr>
                                        <p:cTn id="35" dur="1000"/>
                                        <p:tgtEl>
                                          <p:spTgt spid="34819">
                                            <p:txEl>
                                              <p:pRg st="4" end="4"/>
                                            </p:txEl>
                                          </p:spTgt>
                                        </p:tgtEl>
                                      </p:cBhvr>
                                    </p:animEffect>
                                    <p:anim calcmode="lin" valueType="num">
                                      <p:cBhvr>
                                        <p:cTn id="36" dur="1000" fill="hold"/>
                                        <p:tgtEl>
                                          <p:spTgt spid="34819">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481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4820">
                                            <p:txEl>
                                              <p:pRg st="0" end="0"/>
                                            </p:txEl>
                                          </p:spTgt>
                                        </p:tgtEl>
                                        <p:attrNameLst>
                                          <p:attrName>style.visibility</p:attrName>
                                        </p:attrNameLst>
                                      </p:cBhvr>
                                      <p:to>
                                        <p:strVal val="visible"/>
                                      </p:to>
                                    </p:set>
                                    <p:animEffect transition="in" filter="fade">
                                      <p:cBhvr>
                                        <p:cTn id="42" dur="1000"/>
                                        <p:tgtEl>
                                          <p:spTgt spid="34820">
                                            <p:txEl>
                                              <p:pRg st="0" end="0"/>
                                            </p:txEl>
                                          </p:spTgt>
                                        </p:tgtEl>
                                      </p:cBhvr>
                                    </p:animEffect>
                                    <p:anim calcmode="lin" valueType="num">
                                      <p:cBhvr>
                                        <p:cTn id="43" dur="1000" fill="hold"/>
                                        <p:tgtEl>
                                          <p:spTgt spid="34820">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3482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P spid="34820" grpId="0" build="p"/>
    </p:bldLst>
  </p:timing>
</p:sld>
</file>

<file path=ppt/slides/slide9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tr-TR"/>
              <a:t>TBMM’ne Karşı Ayaklanmalar</a:t>
            </a:r>
          </a:p>
        </p:txBody>
      </p:sp>
      <p:sp>
        <p:nvSpPr>
          <p:cNvPr id="49155" name="Rectangle 3"/>
          <p:cNvSpPr>
            <a:spLocks noGrp="1" noChangeArrowheads="1"/>
          </p:cNvSpPr>
          <p:nvPr>
            <p:ph type="body" sz="half" idx="1"/>
          </p:nvPr>
        </p:nvSpPr>
        <p:spPr/>
        <p:txBody>
          <a:bodyPr/>
          <a:lstStyle/>
          <a:p>
            <a:pPr>
              <a:lnSpc>
                <a:spcPct val="80000"/>
              </a:lnSpc>
            </a:pPr>
            <a:r>
              <a:rPr lang="tr-TR" sz="2000" b="1" u="sng"/>
              <a:t>TBMM’nin Ayaklanmalara Karşı Aldığı Tedbirler</a:t>
            </a:r>
            <a:r>
              <a:rPr lang="tr-TR" sz="2000"/>
              <a:t>:</a:t>
            </a:r>
          </a:p>
          <a:p>
            <a:pPr>
              <a:lnSpc>
                <a:spcPct val="80000"/>
              </a:lnSpc>
              <a:buFont typeface="Wingdings" pitchFamily="2" charset="2"/>
              <a:buNone/>
            </a:pPr>
            <a:r>
              <a:rPr lang="tr-TR" sz="2000"/>
              <a:t>   1.Ayaklanmalara karşı 29 Nisan 1920’de </a:t>
            </a:r>
            <a:r>
              <a:rPr lang="tr-TR" sz="2000">
                <a:solidFill>
                  <a:srgbClr val="9900CC"/>
                </a:solidFill>
              </a:rPr>
              <a:t>Hıyanet-i Vataniye</a:t>
            </a:r>
            <a:r>
              <a:rPr lang="tr-TR" sz="2000"/>
              <a:t> </a:t>
            </a:r>
            <a:r>
              <a:rPr lang="tr-TR" sz="2000">
                <a:solidFill>
                  <a:srgbClr val="9900CC"/>
                </a:solidFill>
              </a:rPr>
              <a:t>Kanunu </a:t>
            </a:r>
            <a:r>
              <a:rPr lang="tr-TR" sz="2000"/>
              <a:t>çıkarıldı.</a:t>
            </a:r>
          </a:p>
          <a:p>
            <a:pPr>
              <a:lnSpc>
                <a:spcPct val="80000"/>
              </a:lnSpc>
              <a:buFont typeface="Wingdings" pitchFamily="2" charset="2"/>
              <a:buNone/>
            </a:pPr>
            <a:r>
              <a:rPr lang="tr-TR" sz="2000"/>
              <a:t>   2.11 Eylül 1920’de </a:t>
            </a:r>
            <a:r>
              <a:rPr lang="tr-TR" sz="2000">
                <a:solidFill>
                  <a:srgbClr val="9900CC"/>
                </a:solidFill>
              </a:rPr>
              <a:t>İstiklal Mahkemeleri </a:t>
            </a:r>
            <a:r>
              <a:rPr lang="tr-TR" sz="2000"/>
              <a:t>kurularak isyancılar sert bir şekilde cezalandırıldı.</a:t>
            </a:r>
          </a:p>
          <a:p>
            <a:pPr>
              <a:lnSpc>
                <a:spcPct val="80000"/>
              </a:lnSpc>
              <a:buFont typeface="Wingdings" pitchFamily="2" charset="2"/>
              <a:buNone/>
            </a:pPr>
            <a:r>
              <a:rPr lang="tr-TR" sz="2000"/>
              <a:t>   3.’İstanbul Hükümeti ile tüm ilişkiler kesilecek , oradan gelen evraklar geri gönderilecek, Osmanlı Hükümeti’nin yaptığı her türlü işlem yok sayılacak’ şeklinde karar alındı.</a:t>
            </a:r>
          </a:p>
          <a:p>
            <a:pPr>
              <a:lnSpc>
                <a:spcPct val="80000"/>
              </a:lnSpc>
              <a:buFont typeface="Wingdings" pitchFamily="2" charset="2"/>
              <a:buNone/>
            </a:pPr>
            <a:r>
              <a:rPr lang="tr-TR" sz="2000"/>
              <a:t>   </a:t>
            </a:r>
          </a:p>
          <a:p>
            <a:pPr>
              <a:lnSpc>
                <a:spcPct val="80000"/>
              </a:lnSpc>
              <a:buFont typeface="Wingdings" pitchFamily="2" charset="2"/>
              <a:buNone/>
            </a:pPr>
            <a:endParaRPr lang="tr-TR" sz="2000"/>
          </a:p>
        </p:txBody>
      </p:sp>
      <p:sp>
        <p:nvSpPr>
          <p:cNvPr id="49157" name="Rectangle 5"/>
          <p:cNvSpPr>
            <a:spLocks noGrp="1" noChangeArrowheads="1"/>
          </p:cNvSpPr>
          <p:nvPr>
            <p:ph type="body" sz="half" idx="2"/>
          </p:nvPr>
        </p:nvSpPr>
        <p:spPr/>
        <p:txBody>
          <a:bodyPr/>
          <a:lstStyle/>
          <a:p>
            <a:pPr>
              <a:lnSpc>
                <a:spcPct val="80000"/>
              </a:lnSpc>
              <a:buFont typeface="Wingdings" pitchFamily="2" charset="2"/>
              <a:buNone/>
            </a:pPr>
            <a:r>
              <a:rPr lang="tr-TR" sz="2000"/>
              <a:t> 4.Damat Ferit Paşa tarafından Anadolu hareketi aleyhinde dağıtılan İstanbul fetvasına karşı , Ankara müftüsü</a:t>
            </a:r>
            <a:r>
              <a:rPr lang="tr-TR" sz="2000">
                <a:solidFill>
                  <a:srgbClr val="9900CC"/>
                </a:solidFill>
              </a:rPr>
              <a:t> Rıfat</a:t>
            </a:r>
            <a:r>
              <a:rPr lang="tr-TR" sz="2000"/>
              <a:t> </a:t>
            </a:r>
            <a:r>
              <a:rPr lang="tr-TR" sz="2000">
                <a:solidFill>
                  <a:srgbClr val="9900CC"/>
                </a:solidFill>
              </a:rPr>
              <a:t>Börekçi,</a:t>
            </a:r>
            <a:r>
              <a:rPr lang="tr-TR" sz="2000"/>
              <a:t> karşı fetva yayınlayarak Milli mücadelenin haklılığını tüm yurda ilan etti.</a:t>
            </a:r>
          </a:p>
          <a:p>
            <a:pPr>
              <a:lnSpc>
                <a:spcPct val="80000"/>
              </a:lnSpc>
              <a:buFont typeface="Wingdings" pitchFamily="2" charset="2"/>
              <a:buNone/>
            </a:pPr>
            <a:r>
              <a:rPr lang="tr-TR" sz="2000"/>
              <a:t> 5.Düzenli orduların kurulması sağlanarak Kuvay-i Milliye birlikleri kaldırıldı.</a:t>
            </a:r>
          </a:p>
          <a:p>
            <a:pPr>
              <a:lnSpc>
                <a:spcPct val="80000"/>
              </a:lnSpc>
              <a:buFont typeface="Wingdings" pitchFamily="2" charset="2"/>
              <a:buNone/>
            </a:pPr>
            <a:r>
              <a:rPr lang="tr-TR" sz="2000"/>
              <a:t> 6.Hükümetin olumsuz propagandalarına karşı halkı doğru bilgilendirmek amacıyla </a:t>
            </a:r>
            <a:r>
              <a:rPr lang="tr-TR" sz="2000">
                <a:solidFill>
                  <a:srgbClr val="9900CC"/>
                </a:solidFill>
              </a:rPr>
              <a:t>Anadolu Ajansı</a:t>
            </a:r>
            <a:r>
              <a:rPr lang="tr-TR" sz="2000"/>
              <a:t> kuruldu.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p:cTn id="7" dur="500" fill="hold"/>
                                        <p:tgtEl>
                                          <p:spTgt spid="49154"/>
                                        </p:tgtEl>
                                        <p:attrNameLst>
                                          <p:attrName>ppt_w</p:attrName>
                                        </p:attrNameLst>
                                      </p:cBhvr>
                                      <p:tavLst>
                                        <p:tav tm="0">
                                          <p:val>
                                            <p:fltVal val="0"/>
                                          </p:val>
                                        </p:tav>
                                        <p:tav tm="100000">
                                          <p:val>
                                            <p:strVal val="#ppt_w"/>
                                          </p:val>
                                        </p:tav>
                                      </p:tavLst>
                                    </p:anim>
                                    <p:anim calcmode="lin" valueType="num">
                                      <p:cBhvr>
                                        <p:cTn id="8" dur="500" fill="hold"/>
                                        <p:tgtEl>
                                          <p:spTgt spid="49154"/>
                                        </p:tgtEl>
                                        <p:attrNameLst>
                                          <p:attrName>ppt_h</p:attrName>
                                        </p:attrNameLst>
                                      </p:cBhvr>
                                      <p:tavLst>
                                        <p:tav tm="0">
                                          <p:val>
                                            <p:fltVal val="0"/>
                                          </p:val>
                                        </p:tav>
                                        <p:tav tm="100000">
                                          <p:val>
                                            <p:strVal val="#ppt_h"/>
                                          </p:val>
                                        </p:tav>
                                      </p:tavLst>
                                    </p:anim>
                                    <p:anim calcmode="lin" valueType="num">
                                      <p:cBhvr>
                                        <p:cTn id="9" dur="500" fill="hold"/>
                                        <p:tgtEl>
                                          <p:spTgt spid="49154"/>
                                        </p:tgtEl>
                                        <p:attrNameLst>
                                          <p:attrName>style.rotation</p:attrName>
                                        </p:attrNameLst>
                                      </p:cBhvr>
                                      <p:tavLst>
                                        <p:tav tm="0">
                                          <p:val>
                                            <p:fltVal val="360"/>
                                          </p:val>
                                        </p:tav>
                                        <p:tav tm="100000">
                                          <p:val>
                                            <p:fltVal val="0"/>
                                          </p:val>
                                        </p:tav>
                                      </p:tavLst>
                                    </p:anim>
                                    <p:animEffect transition="in" filter="fade">
                                      <p:cBhvr>
                                        <p:cTn id="10" dur="500"/>
                                        <p:tgtEl>
                                          <p:spTgt spid="49154"/>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1" fill="hold">
                                          <p:stCondLst>
                                            <p:cond delay="0"/>
                                          </p:stCondLst>
                                        </p:cTn>
                                        <p:tgtEl>
                                          <p:spTgt spid="49155">
                                            <p:txEl>
                                              <p:pRg st="0" end="0"/>
                                            </p:txEl>
                                          </p:spTgt>
                                        </p:tgtEl>
                                        <p:attrNameLst>
                                          <p:attrName>style.visibility</p:attrName>
                                        </p:attrNameLst>
                                      </p:cBhvr>
                                      <p:to>
                                        <p:strVal val="visible"/>
                                      </p:to>
                                    </p:set>
                                    <p:anim calcmode="lin" valueType="num">
                                      <p:cBhvr>
                                        <p:cTn id="15" dur="500" fill="hold"/>
                                        <p:tgtEl>
                                          <p:spTgt spid="49155">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49155">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49155">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4915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iterate type="lt">
                                    <p:tmPct val="10000"/>
                                  </p:iterate>
                                  <p:childTnLst>
                                    <p:set>
                                      <p:cBhvr>
                                        <p:cTn id="22" dur="1" fill="hold">
                                          <p:stCondLst>
                                            <p:cond delay="0"/>
                                          </p:stCondLst>
                                        </p:cTn>
                                        <p:tgtEl>
                                          <p:spTgt spid="49155">
                                            <p:txEl>
                                              <p:pRg st="1" end="1"/>
                                            </p:txEl>
                                          </p:spTgt>
                                        </p:tgtEl>
                                        <p:attrNameLst>
                                          <p:attrName>style.visibility</p:attrName>
                                        </p:attrNameLst>
                                      </p:cBhvr>
                                      <p:to>
                                        <p:strVal val="visible"/>
                                      </p:to>
                                    </p:set>
                                    <p:anim calcmode="lin" valueType="num">
                                      <p:cBhvr>
                                        <p:cTn id="23" dur="500" fill="hold"/>
                                        <p:tgtEl>
                                          <p:spTgt spid="49155">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49155">
                                            <p:txEl>
                                              <p:pRg st="1" end="1"/>
                                            </p:txEl>
                                          </p:spTgt>
                                        </p:tgtEl>
                                        <p:attrNameLst>
                                          <p:attrName>ppt_h</p:attrName>
                                        </p:attrNameLst>
                                      </p:cBhvr>
                                      <p:tavLst>
                                        <p:tav tm="0">
                                          <p:val>
                                            <p:fltVal val="0"/>
                                          </p:val>
                                        </p:tav>
                                        <p:tav tm="100000">
                                          <p:val>
                                            <p:strVal val="#ppt_h"/>
                                          </p:val>
                                        </p:tav>
                                      </p:tavLst>
                                    </p:anim>
                                    <p:anim calcmode="lin" valueType="num">
                                      <p:cBhvr>
                                        <p:cTn id="25" dur="500" fill="hold"/>
                                        <p:tgtEl>
                                          <p:spTgt spid="49155">
                                            <p:txEl>
                                              <p:pRg st="1" end="1"/>
                                            </p:txEl>
                                          </p:spTgt>
                                        </p:tgtEl>
                                        <p:attrNameLst>
                                          <p:attrName>style.rotation</p:attrName>
                                        </p:attrNameLst>
                                      </p:cBhvr>
                                      <p:tavLst>
                                        <p:tav tm="0">
                                          <p:val>
                                            <p:fltVal val="360"/>
                                          </p:val>
                                        </p:tav>
                                        <p:tav tm="100000">
                                          <p:val>
                                            <p:fltVal val="0"/>
                                          </p:val>
                                        </p:tav>
                                      </p:tavLst>
                                    </p:anim>
                                    <p:animEffect transition="in" filter="fade">
                                      <p:cBhvr>
                                        <p:cTn id="26" dur="500"/>
                                        <p:tgtEl>
                                          <p:spTgt spid="49155">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iterate type="lt">
                                    <p:tmPct val="10000"/>
                                  </p:iterate>
                                  <p:childTnLst>
                                    <p:set>
                                      <p:cBhvr>
                                        <p:cTn id="30" dur="1" fill="hold">
                                          <p:stCondLst>
                                            <p:cond delay="0"/>
                                          </p:stCondLst>
                                        </p:cTn>
                                        <p:tgtEl>
                                          <p:spTgt spid="49155">
                                            <p:txEl>
                                              <p:pRg st="2" end="2"/>
                                            </p:txEl>
                                          </p:spTgt>
                                        </p:tgtEl>
                                        <p:attrNameLst>
                                          <p:attrName>style.visibility</p:attrName>
                                        </p:attrNameLst>
                                      </p:cBhvr>
                                      <p:to>
                                        <p:strVal val="visible"/>
                                      </p:to>
                                    </p:set>
                                    <p:anim calcmode="lin" valueType="num">
                                      <p:cBhvr>
                                        <p:cTn id="31" dur="500" fill="hold"/>
                                        <p:tgtEl>
                                          <p:spTgt spid="49155">
                                            <p:txEl>
                                              <p:pRg st="2" end="2"/>
                                            </p:txEl>
                                          </p:spTgt>
                                        </p:tgtEl>
                                        <p:attrNameLst>
                                          <p:attrName>ppt_w</p:attrName>
                                        </p:attrNameLst>
                                      </p:cBhvr>
                                      <p:tavLst>
                                        <p:tav tm="0">
                                          <p:val>
                                            <p:fltVal val="0"/>
                                          </p:val>
                                        </p:tav>
                                        <p:tav tm="100000">
                                          <p:val>
                                            <p:strVal val="#ppt_w"/>
                                          </p:val>
                                        </p:tav>
                                      </p:tavLst>
                                    </p:anim>
                                    <p:anim calcmode="lin" valueType="num">
                                      <p:cBhvr>
                                        <p:cTn id="32" dur="500" fill="hold"/>
                                        <p:tgtEl>
                                          <p:spTgt spid="49155">
                                            <p:txEl>
                                              <p:pRg st="2" end="2"/>
                                            </p:txEl>
                                          </p:spTgt>
                                        </p:tgtEl>
                                        <p:attrNameLst>
                                          <p:attrName>ppt_h</p:attrName>
                                        </p:attrNameLst>
                                      </p:cBhvr>
                                      <p:tavLst>
                                        <p:tav tm="0">
                                          <p:val>
                                            <p:fltVal val="0"/>
                                          </p:val>
                                        </p:tav>
                                        <p:tav tm="100000">
                                          <p:val>
                                            <p:strVal val="#ppt_h"/>
                                          </p:val>
                                        </p:tav>
                                      </p:tavLst>
                                    </p:anim>
                                    <p:anim calcmode="lin" valueType="num">
                                      <p:cBhvr>
                                        <p:cTn id="33" dur="500" fill="hold"/>
                                        <p:tgtEl>
                                          <p:spTgt spid="49155">
                                            <p:txEl>
                                              <p:pRg st="2" end="2"/>
                                            </p:txEl>
                                          </p:spTgt>
                                        </p:tgtEl>
                                        <p:attrNameLst>
                                          <p:attrName>style.rotation</p:attrName>
                                        </p:attrNameLst>
                                      </p:cBhvr>
                                      <p:tavLst>
                                        <p:tav tm="0">
                                          <p:val>
                                            <p:fltVal val="360"/>
                                          </p:val>
                                        </p:tav>
                                        <p:tav tm="100000">
                                          <p:val>
                                            <p:fltVal val="0"/>
                                          </p:val>
                                        </p:tav>
                                      </p:tavLst>
                                    </p:anim>
                                    <p:animEffect transition="in" filter="fade">
                                      <p:cBhvr>
                                        <p:cTn id="34" dur="500"/>
                                        <p:tgtEl>
                                          <p:spTgt spid="49155">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iterate type="lt">
                                    <p:tmPct val="10000"/>
                                  </p:iterate>
                                  <p:childTnLst>
                                    <p:set>
                                      <p:cBhvr>
                                        <p:cTn id="38" dur="1" fill="hold">
                                          <p:stCondLst>
                                            <p:cond delay="0"/>
                                          </p:stCondLst>
                                        </p:cTn>
                                        <p:tgtEl>
                                          <p:spTgt spid="49155">
                                            <p:txEl>
                                              <p:pRg st="3" end="3"/>
                                            </p:txEl>
                                          </p:spTgt>
                                        </p:tgtEl>
                                        <p:attrNameLst>
                                          <p:attrName>style.visibility</p:attrName>
                                        </p:attrNameLst>
                                      </p:cBhvr>
                                      <p:to>
                                        <p:strVal val="visible"/>
                                      </p:to>
                                    </p:set>
                                    <p:anim calcmode="lin" valueType="num">
                                      <p:cBhvr>
                                        <p:cTn id="39" dur="500" fill="hold"/>
                                        <p:tgtEl>
                                          <p:spTgt spid="49155">
                                            <p:txEl>
                                              <p:pRg st="3" end="3"/>
                                            </p:txEl>
                                          </p:spTgt>
                                        </p:tgtEl>
                                        <p:attrNameLst>
                                          <p:attrName>ppt_w</p:attrName>
                                        </p:attrNameLst>
                                      </p:cBhvr>
                                      <p:tavLst>
                                        <p:tav tm="0">
                                          <p:val>
                                            <p:fltVal val="0"/>
                                          </p:val>
                                        </p:tav>
                                        <p:tav tm="100000">
                                          <p:val>
                                            <p:strVal val="#ppt_w"/>
                                          </p:val>
                                        </p:tav>
                                      </p:tavLst>
                                    </p:anim>
                                    <p:anim calcmode="lin" valueType="num">
                                      <p:cBhvr>
                                        <p:cTn id="40" dur="500" fill="hold"/>
                                        <p:tgtEl>
                                          <p:spTgt spid="49155">
                                            <p:txEl>
                                              <p:pRg st="3" end="3"/>
                                            </p:txEl>
                                          </p:spTgt>
                                        </p:tgtEl>
                                        <p:attrNameLst>
                                          <p:attrName>ppt_h</p:attrName>
                                        </p:attrNameLst>
                                      </p:cBhvr>
                                      <p:tavLst>
                                        <p:tav tm="0">
                                          <p:val>
                                            <p:fltVal val="0"/>
                                          </p:val>
                                        </p:tav>
                                        <p:tav tm="100000">
                                          <p:val>
                                            <p:strVal val="#ppt_h"/>
                                          </p:val>
                                        </p:tav>
                                      </p:tavLst>
                                    </p:anim>
                                    <p:anim calcmode="lin" valueType="num">
                                      <p:cBhvr>
                                        <p:cTn id="41" dur="500" fill="hold"/>
                                        <p:tgtEl>
                                          <p:spTgt spid="49155">
                                            <p:txEl>
                                              <p:pRg st="3" end="3"/>
                                            </p:txEl>
                                          </p:spTgt>
                                        </p:tgtEl>
                                        <p:attrNameLst>
                                          <p:attrName>style.rotation</p:attrName>
                                        </p:attrNameLst>
                                      </p:cBhvr>
                                      <p:tavLst>
                                        <p:tav tm="0">
                                          <p:val>
                                            <p:fltVal val="360"/>
                                          </p:val>
                                        </p:tav>
                                        <p:tav tm="100000">
                                          <p:val>
                                            <p:fltVal val="0"/>
                                          </p:val>
                                        </p:tav>
                                      </p:tavLst>
                                    </p:anim>
                                    <p:animEffect transition="in" filter="fade">
                                      <p:cBhvr>
                                        <p:cTn id="42" dur="500"/>
                                        <p:tgtEl>
                                          <p:spTgt spid="49155">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iterate type="lt">
                                    <p:tmPct val="10000"/>
                                  </p:iterate>
                                  <p:childTnLst>
                                    <p:set>
                                      <p:cBhvr>
                                        <p:cTn id="46" dur="1" fill="hold">
                                          <p:stCondLst>
                                            <p:cond delay="0"/>
                                          </p:stCondLst>
                                        </p:cTn>
                                        <p:tgtEl>
                                          <p:spTgt spid="49155">
                                            <p:txEl>
                                              <p:pRg st="4" end="4"/>
                                            </p:txEl>
                                          </p:spTgt>
                                        </p:tgtEl>
                                        <p:attrNameLst>
                                          <p:attrName>style.visibility</p:attrName>
                                        </p:attrNameLst>
                                      </p:cBhvr>
                                      <p:to>
                                        <p:strVal val="visible"/>
                                      </p:to>
                                    </p:set>
                                    <p:anim calcmode="lin" valueType="num">
                                      <p:cBhvr>
                                        <p:cTn id="47" dur="500" fill="hold"/>
                                        <p:tgtEl>
                                          <p:spTgt spid="49155">
                                            <p:txEl>
                                              <p:pRg st="4" end="4"/>
                                            </p:txEl>
                                          </p:spTgt>
                                        </p:tgtEl>
                                        <p:attrNameLst>
                                          <p:attrName>ppt_w</p:attrName>
                                        </p:attrNameLst>
                                      </p:cBhvr>
                                      <p:tavLst>
                                        <p:tav tm="0">
                                          <p:val>
                                            <p:fltVal val="0"/>
                                          </p:val>
                                        </p:tav>
                                        <p:tav tm="100000">
                                          <p:val>
                                            <p:strVal val="#ppt_w"/>
                                          </p:val>
                                        </p:tav>
                                      </p:tavLst>
                                    </p:anim>
                                    <p:anim calcmode="lin" valueType="num">
                                      <p:cBhvr>
                                        <p:cTn id="48" dur="500" fill="hold"/>
                                        <p:tgtEl>
                                          <p:spTgt spid="49155">
                                            <p:txEl>
                                              <p:pRg st="4" end="4"/>
                                            </p:txEl>
                                          </p:spTgt>
                                        </p:tgtEl>
                                        <p:attrNameLst>
                                          <p:attrName>ppt_h</p:attrName>
                                        </p:attrNameLst>
                                      </p:cBhvr>
                                      <p:tavLst>
                                        <p:tav tm="0">
                                          <p:val>
                                            <p:fltVal val="0"/>
                                          </p:val>
                                        </p:tav>
                                        <p:tav tm="100000">
                                          <p:val>
                                            <p:strVal val="#ppt_h"/>
                                          </p:val>
                                        </p:tav>
                                      </p:tavLst>
                                    </p:anim>
                                    <p:anim calcmode="lin" valueType="num">
                                      <p:cBhvr>
                                        <p:cTn id="49" dur="500" fill="hold"/>
                                        <p:tgtEl>
                                          <p:spTgt spid="49155">
                                            <p:txEl>
                                              <p:pRg st="4" end="4"/>
                                            </p:txEl>
                                          </p:spTgt>
                                        </p:tgtEl>
                                        <p:attrNameLst>
                                          <p:attrName>style.rotation</p:attrName>
                                        </p:attrNameLst>
                                      </p:cBhvr>
                                      <p:tavLst>
                                        <p:tav tm="0">
                                          <p:val>
                                            <p:fltVal val="360"/>
                                          </p:val>
                                        </p:tav>
                                        <p:tav tm="100000">
                                          <p:val>
                                            <p:fltVal val="0"/>
                                          </p:val>
                                        </p:tav>
                                      </p:tavLst>
                                    </p:anim>
                                    <p:animEffect transition="in" filter="fade">
                                      <p:cBhvr>
                                        <p:cTn id="50" dur="500"/>
                                        <p:tgtEl>
                                          <p:spTgt spid="49155">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grpId="0" nodeType="clickEffect">
                                  <p:stCondLst>
                                    <p:cond delay="0"/>
                                  </p:stCondLst>
                                  <p:iterate type="lt">
                                    <p:tmPct val="10000"/>
                                  </p:iterate>
                                  <p:childTnLst>
                                    <p:set>
                                      <p:cBhvr>
                                        <p:cTn id="54" dur="1" fill="hold">
                                          <p:stCondLst>
                                            <p:cond delay="0"/>
                                          </p:stCondLst>
                                        </p:cTn>
                                        <p:tgtEl>
                                          <p:spTgt spid="49157">
                                            <p:txEl>
                                              <p:pRg st="0" end="0"/>
                                            </p:txEl>
                                          </p:spTgt>
                                        </p:tgtEl>
                                        <p:attrNameLst>
                                          <p:attrName>style.visibility</p:attrName>
                                        </p:attrNameLst>
                                      </p:cBhvr>
                                      <p:to>
                                        <p:strVal val="visible"/>
                                      </p:to>
                                    </p:set>
                                    <p:anim calcmode="lin" valueType="num">
                                      <p:cBhvr>
                                        <p:cTn id="55" dur="500" fill="hold"/>
                                        <p:tgtEl>
                                          <p:spTgt spid="49157">
                                            <p:txEl>
                                              <p:pRg st="0" end="0"/>
                                            </p:txEl>
                                          </p:spTgt>
                                        </p:tgtEl>
                                        <p:attrNameLst>
                                          <p:attrName>ppt_w</p:attrName>
                                        </p:attrNameLst>
                                      </p:cBhvr>
                                      <p:tavLst>
                                        <p:tav tm="0">
                                          <p:val>
                                            <p:fltVal val="0"/>
                                          </p:val>
                                        </p:tav>
                                        <p:tav tm="100000">
                                          <p:val>
                                            <p:strVal val="#ppt_w"/>
                                          </p:val>
                                        </p:tav>
                                      </p:tavLst>
                                    </p:anim>
                                    <p:anim calcmode="lin" valueType="num">
                                      <p:cBhvr>
                                        <p:cTn id="56" dur="500" fill="hold"/>
                                        <p:tgtEl>
                                          <p:spTgt spid="49157">
                                            <p:txEl>
                                              <p:pRg st="0" end="0"/>
                                            </p:txEl>
                                          </p:spTgt>
                                        </p:tgtEl>
                                        <p:attrNameLst>
                                          <p:attrName>ppt_h</p:attrName>
                                        </p:attrNameLst>
                                      </p:cBhvr>
                                      <p:tavLst>
                                        <p:tav tm="0">
                                          <p:val>
                                            <p:fltVal val="0"/>
                                          </p:val>
                                        </p:tav>
                                        <p:tav tm="100000">
                                          <p:val>
                                            <p:strVal val="#ppt_h"/>
                                          </p:val>
                                        </p:tav>
                                      </p:tavLst>
                                    </p:anim>
                                    <p:anim calcmode="lin" valueType="num">
                                      <p:cBhvr>
                                        <p:cTn id="57" dur="500" fill="hold"/>
                                        <p:tgtEl>
                                          <p:spTgt spid="49157">
                                            <p:txEl>
                                              <p:pRg st="0" end="0"/>
                                            </p:txEl>
                                          </p:spTgt>
                                        </p:tgtEl>
                                        <p:attrNameLst>
                                          <p:attrName>style.rotation</p:attrName>
                                        </p:attrNameLst>
                                      </p:cBhvr>
                                      <p:tavLst>
                                        <p:tav tm="0">
                                          <p:val>
                                            <p:fltVal val="360"/>
                                          </p:val>
                                        </p:tav>
                                        <p:tav tm="100000">
                                          <p:val>
                                            <p:fltVal val="0"/>
                                          </p:val>
                                        </p:tav>
                                      </p:tavLst>
                                    </p:anim>
                                    <p:animEffect transition="in" filter="fade">
                                      <p:cBhvr>
                                        <p:cTn id="58" dur="500"/>
                                        <p:tgtEl>
                                          <p:spTgt spid="49157">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grpId="0" nodeType="clickEffect">
                                  <p:stCondLst>
                                    <p:cond delay="0"/>
                                  </p:stCondLst>
                                  <p:iterate type="lt">
                                    <p:tmPct val="10000"/>
                                  </p:iterate>
                                  <p:childTnLst>
                                    <p:set>
                                      <p:cBhvr>
                                        <p:cTn id="62" dur="1" fill="hold">
                                          <p:stCondLst>
                                            <p:cond delay="0"/>
                                          </p:stCondLst>
                                        </p:cTn>
                                        <p:tgtEl>
                                          <p:spTgt spid="49157">
                                            <p:txEl>
                                              <p:pRg st="1" end="1"/>
                                            </p:txEl>
                                          </p:spTgt>
                                        </p:tgtEl>
                                        <p:attrNameLst>
                                          <p:attrName>style.visibility</p:attrName>
                                        </p:attrNameLst>
                                      </p:cBhvr>
                                      <p:to>
                                        <p:strVal val="visible"/>
                                      </p:to>
                                    </p:set>
                                    <p:anim calcmode="lin" valueType="num">
                                      <p:cBhvr>
                                        <p:cTn id="63" dur="500" fill="hold"/>
                                        <p:tgtEl>
                                          <p:spTgt spid="49157">
                                            <p:txEl>
                                              <p:pRg st="1" end="1"/>
                                            </p:txEl>
                                          </p:spTgt>
                                        </p:tgtEl>
                                        <p:attrNameLst>
                                          <p:attrName>ppt_w</p:attrName>
                                        </p:attrNameLst>
                                      </p:cBhvr>
                                      <p:tavLst>
                                        <p:tav tm="0">
                                          <p:val>
                                            <p:fltVal val="0"/>
                                          </p:val>
                                        </p:tav>
                                        <p:tav tm="100000">
                                          <p:val>
                                            <p:strVal val="#ppt_w"/>
                                          </p:val>
                                        </p:tav>
                                      </p:tavLst>
                                    </p:anim>
                                    <p:anim calcmode="lin" valueType="num">
                                      <p:cBhvr>
                                        <p:cTn id="64" dur="500" fill="hold"/>
                                        <p:tgtEl>
                                          <p:spTgt spid="49157">
                                            <p:txEl>
                                              <p:pRg st="1" end="1"/>
                                            </p:txEl>
                                          </p:spTgt>
                                        </p:tgtEl>
                                        <p:attrNameLst>
                                          <p:attrName>ppt_h</p:attrName>
                                        </p:attrNameLst>
                                      </p:cBhvr>
                                      <p:tavLst>
                                        <p:tav tm="0">
                                          <p:val>
                                            <p:fltVal val="0"/>
                                          </p:val>
                                        </p:tav>
                                        <p:tav tm="100000">
                                          <p:val>
                                            <p:strVal val="#ppt_h"/>
                                          </p:val>
                                        </p:tav>
                                      </p:tavLst>
                                    </p:anim>
                                    <p:anim calcmode="lin" valueType="num">
                                      <p:cBhvr>
                                        <p:cTn id="65" dur="500" fill="hold"/>
                                        <p:tgtEl>
                                          <p:spTgt spid="49157">
                                            <p:txEl>
                                              <p:pRg st="1" end="1"/>
                                            </p:txEl>
                                          </p:spTgt>
                                        </p:tgtEl>
                                        <p:attrNameLst>
                                          <p:attrName>style.rotation</p:attrName>
                                        </p:attrNameLst>
                                      </p:cBhvr>
                                      <p:tavLst>
                                        <p:tav tm="0">
                                          <p:val>
                                            <p:fltVal val="360"/>
                                          </p:val>
                                        </p:tav>
                                        <p:tav tm="100000">
                                          <p:val>
                                            <p:fltVal val="0"/>
                                          </p:val>
                                        </p:tav>
                                      </p:tavLst>
                                    </p:anim>
                                    <p:animEffect transition="in" filter="fade">
                                      <p:cBhvr>
                                        <p:cTn id="66" dur="500"/>
                                        <p:tgtEl>
                                          <p:spTgt spid="49157">
                                            <p:txEl>
                                              <p:pRg st="1" end="1"/>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49" presetClass="entr" presetSubtype="0" decel="100000" fill="hold" grpId="0" nodeType="clickEffect">
                                  <p:stCondLst>
                                    <p:cond delay="0"/>
                                  </p:stCondLst>
                                  <p:iterate type="lt">
                                    <p:tmPct val="10000"/>
                                  </p:iterate>
                                  <p:childTnLst>
                                    <p:set>
                                      <p:cBhvr>
                                        <p:cTn id="70" dur="1" fill="hold">
                                          <p:stCondLst>
                                            <p:cond delay="0"/>
                                          </p:stCondLst>
                                        </p:cTn>
                                        <p:tgtEl>
                                          <p:spTgt spid="49157">
                                            <p:txEl>
                                              <p:pRg st="2" end="2"/>
                                            </p:txEl>
                                          </p:spTgt>
                                        </p:tgtEl>
                                        <p:attrNameLst>
                                          <p:attrName>style.visibility</p:attrName>
                                        </p:attrNameLst>
                                      </p:cBhvr>
                                      <p:to>
                                        <p:strVal val="visible"/>
                                      </p:to>
                                    </p:set>
                                    <p:anim calcmode="lin" valueType="num">
                                      <p:cBhvr>
                                        <p:cTn id="71" dur="500" fill="hold"/>
                                        <p:tgtEl>
                                          <p:spTgt spid="49157">
                                            <p:txEl>
                                              <p:pRg st="2" end="2"/>
                                            </p:txEl>
                                          </p:spTgt>
                                        </p:tgtEl>
                                        <p:attrNameLst>
                                          <p:attrName>ppt_w</p:attrName>
                                        </p:attrNameLst>
                                      </p:cBhvr>
                                      <p:tavLst>
                                        <p:tav tm="0">
                                          <p:val>
                                            <p:fltVal val="0"/>
                                          </p:val>
                                        </p:tav>
                                        <p:tav tm="100000">
                                          <p:val>
                                            <p:strVal val="#ppt_w"/>
                                          </p:val>
                                        </p:tav>
                                      </p:tavLst>
                                    </p:anim>
                                    <p:anim calcmode="lin" valueType="num">
                                      <p:cBhvr>
                                        <p:cTn id="72" dur="500" fill="hold"/>
                                        <p:tgtEl>
                                          <p:spTgt spid="49157">
                                            <p:txEl>
                                              <p:pRg st="2" end="2"/>
                                            </p:txEl>
                                          </p:spTgt>
                                        </p:tgtEl>
                                        <p:attrNameLst>
                                          <p:attrName>ppt_h</p:attrName>
                                        </p:attrNameLst>
                                      </p:cBhvr>
                                      <p:tavLst>
                                        <p:tav tm="0">
                                          <p:val>
                                            <p:fltVal val="0"/>
                                          </p:val>
                                        </p:tav>
                                        <p:tav tm="100000">
                                          <p:val>
                                            <p:strVal val="#ppt_h"/>
                                          </p:val>
                                        </p:tav>
                                      </p:tavLst>
                                    </p:anim>
                                    <p:anim calcmode="lin" valueType="num">
                                      <p:cBhvr>
                                        <p:cTn id="73" dur="500" fill="hold"/>
                                        <p:tgtEl>
                                          <p:spTgt spid="49157">
                                            <p:txEl>
                                              <p:pRg st="2" end="2"/>
                                            </p:txEl>
                                          </p:spTgt>
                                        </p:tgtEl>
                                        <p:attrNameLst>
                                          <p:attrName>style.rotation</p:attrName>
                                        </p:attrNameLst>
                                      </p:cBhvr>
                                      <p:tavLst>
                                        <p:tav tm="0">
                                          <p:val>
                                            <p:fltVal val="360"/>
                                          </p:val>
                                        </p:tav>
                                        <p:tav tm="100000">
                                          <p:val>
                                            <p:fltVal val="0"/>
                                          </p:val>
                                        </p:tav>
                                      </p:tavLst>
                                    </p:anim>
                                    <p:animEffect transition="in" filter="fade">
                                      <p:cBhvr>
                                        <p:cTn id="74" dur="500"/>
                                        <p:tgtEl>
                                          <p:spTgt spid="491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5" grpId="0" build="p"/>
      <p:bldP spid="49157" grpId="0" build="p"/>
    </p:bldLst>
  </p:timing>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4" name="Rectangle 2"/>
          <p:cNvSpPr>
            <a:spLocks noGrp="1" noRot="1" noChangeArrowheads="1"/>
          </p:cNvSpPr>
          <p:nvPr>
            <p:ph type="title"/>
          </p:nvPr>
        </p:nvSpPr>
        <p:spPr/>
        <p:txBody>
          <a:bodyPr/>
          <a:lstStyle/>
          <a:p>
            <a:r>
              <a:rPr lang="tr-TR"/>
              <a:t>TBMM’ne Karşı Ayaklanmalar</a:t>
            </a:r>
          </a:p>
        </p:txBody>
      </p:sp>
      <p:sp>
        <p:nvSpPr>
          <p:cNvPr id="59395" name="Rectangle 3"/>
          <p:cNvSpPr>
            <a:spLocks noGrp="1" noRot="1" noChangeArrowheads="1"/>
          </p:cNvSpPr>
          <p:nvPr>
            <p:ph type="body" sz="half" idx="1"/>
          </p:nvPr>
        </p:nvSpPr>
        <p:spPr/>
        <p:txBody>
          <a:bodyPr/>
          <a:lstStyle/>
          <a:p>
            <a:pPr>
              <a:lnSpc>
                <a:spcPct val="90000"/>
              </a:lnSpc>
            </a:pPr>
            <a:r>
              <a:rPr lang="tr-TR" sz="2000" b="1" u="sng"/>
              <a:t>İsyanların sonuçları:</a:t>
            </a:r>
          </a:p>
          <a:p>
            <a:pPr>
              <a:lnSpc>
                <a:spcPct val="90000"/>
              </a:lnSpc>
              <a:buFont typeface="Wingdings" pitchFamily="2" charset="2"/>
              <a:buNone/>
            </a:pPr>
            <a:r>
              <a:rPr lang="tr-TR" sz="2000"/>
              <a:t>1 .TBMM’nin isyanları bastırması , gücünün artmasını ve Anadolu’ya hakim olmasını sağlamıştır.</a:t>
            </a:r>
          </a:p>
          <a:p>
            <a:pPr>
              <a:lnSpc>
                <a:spcPct val="90000"/>
              </a:lnSpc>
              <a:buFont typeface="Wingdings" pitchFamily="2" charset="2"/>
              <a:buNone/>
            </a:pPr>
            <a:r>
              <a:rPr lang="tr-TR" sz="2000"/>
              <a:t>2.  Milli Mücadele’nin uzamasına sebep olmuştur.</a:t>
            </a:r>
          </a:p>
          <a:p>
            <a:pPr>
              <a:lnSpc>
                <a:spcPct val="90000"/>
              </a:lnSpc>
              <a:buFont typeface="Wingdings" pitchFamily="2" charset="2"/>
              <a:buNone/>
            </a:pPr>
            <a:r>
              <a:rPr lang="tr-TR" sz="2000"/>
              <a:t>3.  Kurtuluş Savaşı’nın kazanılması gecikmiştir.</a:t>
            </a:r>
          </a:p>
          <a:p>
            <a:pPr>
              <a:lnSpc>
                <a:spcPct val="90000"/>
              </a:lnSpc>
              <a:buFont typeface="Wingdings" pitchFamily="2" charset="2"/>
              <a:buNone/>
            </a:pPr>
            <a:r>
              <a:rPr lang="tr-TR" sz="2000"/>
              <a:t>4.  Anadolu’nun uzun süre düşman işgalinde kalmasına sebep olmuştur.</a:t>
            </a:r>
          </a:p>
          <a:p>
            <a:pPr>
              <a:lnSpc>
                <a:spcPct val="90000"/>
              </a:lnSpc>
              <a:buFont typeface="Wingdings" pitchFamily="2" charset="2"/>
              <a:buNone/>
            </a:pPr>
            <a:r>
              <a:rPr lang="tr-TR" sz="2000"/>
              <a:t> </a:t>
            </a:r>
          </a:p>
        </p:txBody>
      </p:sp>
      <p:sp>
        <p:nvSpPr>
          <p:cNvPr id="59396" name="Rectangle 4"/>
          <p:cNvSpPr>
            <a:spLocks noGrp="1" noRot="1" noChangeArrowheads="1"/>
          </p:cNvSpPr>
          <p:nvPr>
            <p:ph type="body" sz="half" idx="2"/>
          </p:nvPr>
        </p:nvSpPr>
        <p:spPr/>
        <p:txBody>
          <a:bodyPr/>
          <a:lstStyle/>
          <a:p>
            <a:pPr>
              <a:lnSpc>
                <a:spcPct val="90000"/>
              </a:lnSpc>
              <a:buFont typeface="Wingdings" pitchFamily="2" charset="2"/>
              <a:buNone/>
            </a:pPr>
            <a:r>
              <a:rPr lang="tr-TR" sz="2000"/>
              <a:t>5. Yunanlılar Anadolu’nun içlerine kadar yayılma imkanı bulmuştur.</a:t>
            </a:r>
          </a:p>
          <a:p>
            <a:pPr>
              <a:lnSpc>
                <a:spcPct val="90000"/>
              </a:lnSpc>
              <a:buFont typeface="Wingdings" pitchFamily="2" charset="2"/>
              <a:buNone/>
            </a:pPr>
            <a:r>
              <a:rPr lang="tr-TR" sz="2000"/>
              <a:t>6.  Kardeş katline ve mücadelesine sebep olmuştur.</a:t>
            </a:r>
          </a:p>
          <a:p>
            <a:pPr>
              <a:lnSpc>
                <a:spcPct val="90000"/>
              </a:lnSpc>
              <a:buFont typeface="Wingdings" pitchFamily="2" charset="2"/>
              <a:buNone/>
            </a:pPr>
            <a:r>
              <a:rPr lang="tr-TR" sz="2000"/>
              <a:t>7.  Milli kaynak kaybı meydana gelmiş ve kuvvetler birbirine karşı kullanılmıştır.</a:t>
            </a:r>
          </a:p>
          <a:p>
            <a:pPr>
              <a:lnSpc>
                <a:spcPct val="90000"/>
              </a:lnSpc>
              <a:buFont typeface="Wingdings" pitchFamily="2" charset="2"/>
              <a:buNone/>
            </a:pPr>
            <a:r>
              <a:rPr lang="tr-TR" sz="2000"/>
              <a:t>8.  Düzenli ordunun kurulması hızlanmıştır.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fade">
                                      <p:cBhvr>
                                        <p:cTn id="7" dur="2000"/>
                                        <p:tgtEl>
                                          <p:spTgt spid="593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9395">
                                            <p:txEl>
                                              <p:pRg st="0" end="0"/>
                                            </p:txEl>
                                          </p:spTgt>
                                        </p:tgtEl>
                                        <p:attrNameLst>
                                          <p:attrName>style.visibility</p:attrName>
                                        </p:attrNameLst>
                                      </p:cBhvr>
                                      <p:to>
                                        <p:strVal val="visible"/>
                                      </p:to>
                                    </p:set>
                                    <p:animEffect transition="in" filter="wipe(left)">
                                      <p:cBhvr>
                                        <p:cTn id="12" dur="500"/>
                                        <p:tgtEl>
                                          <p:spTgt spid="5939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9395">
                                            <p:txEl>
                                              <p:pRg st="1" end="1"/>
                                            </p:txEl>
                                          </p:spTgt>
                                        </p:tgtEl>
                                        <p:attrNameLst>
                                          <p:attrName>style.visibility</p:attrName>
                                        </p:attrNameLst>
                                      </p:cBhvr>
                                      <p:to>
                                        <p:strVal val="visible"/>
                                      </p:to>
                                    </p:set>
                                    <p:animEffect transition="in" filter="wipe(left)">
                                      <p:cBhvr>
                                        <p:cTn id="17" dur="500"/>
                                        <p:tgtEl>
                                          <p:spTgt spid="5939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9395">
                                            <p:txEl>
                                              <p:pRg st="2" end="2"/>
                                            </p:txEl>
                                          </p:spTgt>
                                        </p:tgtEl>
                                        <p:attrNameLst>
                                          <p:attrName>style.visibility</p:attrName>
                                        </p:attrNameLst>
                                      </p:cBhvr>
                                      <p:to>
                                        <p:strVal val="visible"/>
                                      </p:to>
                                    </p:set>
                                    <p:animEffect transition="in" filter="wipe(left)">
                                      <p:cBhvr>
                                        <p:cTn id="22" dur="500"/>
                                        <p:tgtEl>
                                          <p:spTgt spid="5939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9395">
                                            <p:txEl>
                                              <p:pRg st="3" end="3"/>
                                            </p:txEl>
                                          </p:spTgt>
                                        </p:tgtEl>
                                        <p:attrNameLst>
                                          <p:attrName>style.visibility</p:attrName>
                                        </p:attrNameLst>
                                      </p:cBhvr>
                                      <p:to>
                                        <p:strVal val="visible"/>
                                      </p:to>
                                    </p:set>
                                    <p:animEffect transition="in" filter="wipe(left)">
                                      <p:cBhvr>
                                        <p:cTn id="27" dur="500"/>
                                        <p:tgtEl>
                                          <p:spTgt spid="5939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9395">
                                            <p:txEl>
                                              <p:pRg st="4" end="4"/>
                                            </p:txEl>
                                          </p:spTgt>
                                        </p:tgtEl>
                                        <p:attrNameLst>
                                          <p:attrName>style.visibility</p:attrName>
                                        </p:attrNameLst>
                                      </p:cBhvr>
                                      <p:to>
                                        <p:strVal val="visible"/>
                                      </p:to>
                                    </p:set>
                                    <p:animEffect transition="in" filter="wipe(left)">
                                      <p:cBhvr>
                                        <p:cTn id="32" dur="500"/>
                                        <p:tgtEl>
                                          <p:spTgt spid="5939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9395">
                                            <p:txEl>
                                              <p:pRg st="5" end="5"/>
                                            </p:txEl>
                                          </p:spTgt>
                                        </p:tgtEl>
                                        <p:attrNameLst>
                                          <p:attrName>style.visibility</p:attrName>
                                        </p:attrNameLst>
                                      </p:cBhvr>
                                      <p:to>
                                        <p:strVal val="visible"/>
                                      </p:to>
                                    </p:set>
                                    <p:animEffect transition="in" filter="wipe(left)">
                                      <p:cBhvr>
                                        <p:cTn id="37" dur="500"/>
                                        <p:tgtEl>
                                          <p:spTgt spid="5939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9396">
                                            <p:txEl>
                                              <p:pRg st="0" end="0"/>
                                            </p:txEl>
                                          </p:spTgt>
                                        </p:tgtEl>
                                        <p:attrNameLst>
                                          <p:attrName>style.visibility</p:attrName>
                                        </p:attrNameLst>
                                      </p:cBhvr>
                                      <p:to>
                                        <p:strVal val="visible"/>
                                      </p:to>
                                    </p:set>
                                    <p:animEffect transition="in" filter="wipe(left)">
                                      <p:cBhvr>
                                        <p:cTn id="42" dur="500"/>
                                        <p:tgtEl>
                                          <p:spTgt spid="5939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9396">
                                            <p:txEl>
                                              <p:pRg st="1" end="1"/>
                                            </p:txEl>
                                          </p:spTgt>
                                        </p:tgtEl>
                                        <p:attrNameLst>
                                          <p:attrName>style.visibility</p:attrName>
                                        </p:attrNameLst>
                                      </p:cBhvr>
                                      <p:to>
                                        <p:strVal val="visible"/>
                                      </p:to>
                                    </p:set>
                                    <p:animEffect transition="in" filter="wipe(left)">
                                      <p:cBhvr>
                                        <p:cTn id="47" dur="500"/>
                                        <p:tgtEl>
                                          <p:spTgt spid="59396">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9396">
                                            <p:txEl>
                                              <p:pRg st="2" end="2"/>
                                            </p:txEl>
                                          </p:spTgt>
                                        </p:tgtEl>
                                        <p:attrNameLst>
                                          <p:attrName>style.visibility</p:attrName>
                                        </p:attrNameLst>
                                      </p:cBhvr>
                                      <p:to>
                                        <p:strVal val="visible"/>
                                      </p:to>
                                    </p:set>
                                    <p:animEffect transition="in" filter="wipe(left)">
                                      <p:cBhvr>
                                        <p:cTn id="52" dur="500"/>
                                        <p:tgtEl>
                                          <p:spTgt spid="59396">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9396">
                                            <p:txEl>
                                              <p:pRg st="3" end="3"/>
                                            </p:txEl>
                                          </p:spTgt>
                                        </p:tgtEl>
                                        <p:attrNameLst>
                                          <p:attrName>style.visibility</p:attrName>
                                        </p:attrNameLst>
                                      </p:cBhvr>
                                      <p:to>
                                        <p:strVal val="visible"/>
                                      </p:to>
                                    </p:set>
                                    <p:animEffect transition="in" filter="wipe(left)">
                                      <p:cBhvr>
                                        <p:cTn id="57" dur="500"/>
                                        <p:tgtEl>
                                          <p:spTgt spid="5939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p:bldP spid="59395" grpId="0" build="p"/>
      <p:bldP spid="59396" grpId="0"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20000"/>
          </a:bodyPr>
          <a:lstStyle/>
          <a:p>
            <a:pPr>
              <a:lnSpc>
                <a:spcPct val="90000"/>
              </a:lnSpc>
              <a:buFont typeface="Wingdings" pitchFamily="2" charset="2"/>
              <a:buNone/>
            </a:pPr>
            <a:r>
              <a:rPr lang="tr-TR" sz="2800" dirty="0" smtClean="0">
                <a:latin typeface="Arno Pro Smbd" pitchFamily="18" charset="0"/>
              </a:rPr>
              <a:t>İtilaf Devletlerinin Osmanlı Devleti ile yapacakları antlaşmaya Paris Barış Konferansında karar verememişlerdi.Çünkü;</a:t>
            </a:r>
          </a:p>
          <a:p>
            <a:pPr>
              <a:lnSpc>
                <a:spcPct val="90000"/>
              </a:lnSpc>
              <a:buFont typeface="Wingdings" pitchFamily="2" charset="2"/>
              <a:buChar char="v"/>
            </a:pPr>
            <a:r>
              <a:rPr lang="tr-TR" sz="2800" dirty="0" smtClean="0">
                <a:latin typeface="Arno Pro Smbd" pitchFamily="18" charset="0"/>
              </a:rPr>
              <a:t>Dünya Savaşı sırasında İtilaf Devletleri arasında gizli paylaşım planları yapılmıştı.Anlaşmaya göre , Boğazlar ve çevresi ile Doğu Anadolu Rusya’ya verilmişti.Ancak Rusya’nın savaştan çekilmesi ile Boğazların yeni konumunun belirlenememesi,</a:t>
            </a:r>
          </a:p>
          <a:p>
            <a:pPr>
              <a:lnSpc>
                <a:spcPct val="90000"/>
              </a:lnSpc>
              <a:buFont typeface="Wingdings" pitchFamily="2" charset="2"/>
              <a:buChar char="v"/>
            </a:pPr>
            <a:r>
              <a:rPr lang="tr-TR" sz="2800" dirty="0" smtClean="0">
                <a:latin typeface="Arno Pro Smbd" pitchFamily="18" charset="0"/>
              </a:rPr>
              <a:t>Savaş sırasında İtalya’ya söz verilen Batı Anadolu’nun Yunanlılara verilmesinden dolayı ortaya çıkan anlaşmazlığın giderilememesi,</a:t>
            </a:r>
          </a:p>
          <a:p>
            <a:pPr>
              <a:lnSpc>
                <a:spcPct val="90000"/>
              </a:lnSpc>
              <a:buFont typeface="Wingdings" pitchFamily="2" charset="2"/>
              <a:buChar char="v"/>
            </a:pPr>
            <a:r>
              <a:rPr lang="tr-TR" sz="2800" dirty="0" smtClean="0">
                <a:latin typeface="Arno Pro Smbd" pitchFamily="18" charset="0"/>
              </a:rPr>
              <a:t>Türk halkının işgaller karşısında tepkisinin ve TBMM’nin kurularak Anadolu’da güç kazanmasının hesap edilememiş olmasıdır.</a:t>
            </a:r>
          </a:p>
          <a:p>
            <a:endParaRPr lang="tr-TR" dirty="0">
              <a:latin typeface="Arno Pro Smbd" pitchFamily="18" charset="0"/>
            </a:endParaRPr>
          </a:p>
        </p:txBody>
      </p:sp>
      <p:sp>
        <p:nvSpPr>
          <p:cNvPr id="3" name="2 Başlık"/>
          <p:cNvSpPr>
            <a:spLocks noGrp="1"/>
          </p:cNvSpPr>
          <p:nvPr>
            <p:ph type="title"/>
          </p:nvPr>
        </p:nvSpPr>
        <p:spPr/>
        <p:txBody>
          <a:bodyPr>
            <a:normAutofit fontScale="90000"/>
          </a:bodyPr>
          <a:lstStyle/>
          <a:p>
            <a:r>
              <a:rPr lang="tr-TR" dirty="0" smtClean="0">
                <a:solidFill>
                  <a:schemeClr val="tx1"/>
                </a:solidFill>
                <a:latin typeface="Modern No. 20" pitchFamily="18" charset="0"/>
              </a:rPr>
              <a:t>Yunan İlerleyişi ve </a:t>
            </a:r>
            <a:br>
              <a:rPr lang="tr-TR" dirty="0" smtClean="0">
                <a:solidFill>
                  <a:schemeClr val="tx1"/>
                </a:solidFill>
                <a:latin typeface="Modern No. 20" pitchFamily="18" charset="0"/>
              </a:rPr>
            </a:br>
            <a:r>
              <a:rPr lang="tr-TR" dirty="0" smtClean="0">
                <a:solidFill>
                  <a:schemeClr val="tx1"/>
                </a:solidFill>
                <a:latin typeface="Modern No. 20" pitchFamily="18" charset="0"/>
              </a:rPr>
              <a:t>Sevr Barış Antlaşması</a:t>
            </a:r>
            <a:endParaRPr lang="tr-TR" dirty="0">
              <a:solidFill>
                <a:schemeClr val="tx1"/>
              </a:solidFill>
              <a:latin typeface="Modern No. 20" pitchFamily="18"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p:txBody>
          <a:bodyPr>
            <a:normAutofit fontScale="90000"/>
          </a:bodyPr>
          <a:lstStyle/>
          <a:p>
            <a:r>
              <a:rPr lang="tr-TR" sz="4400" dirty="0" smtClean="0">
                <a:solidFill>
                  <a:schemeClr val="tx1"/>
                </a:solidFill>
                <a:latin typeface="Arno Pro Smbd" pitchFamily="18" charset="0"/>
              </a:rPr>
              <a:t/>
            </a:r>
            <a:br>
              <a:rPr lang="tr-TR" sz="4400" dirty="0" smtClean="0">
                <a:solidFill>
                  <a:schemeClr val="tx1"/>
                </a:solidFill>
                <a:latin typeface="Arno Pro Smbd" pitchFamily="18" charset="0"/>
              </a:rPr>
            </a:br>
            <a:r>
              <a:rPr lang="tr-TR" sz="4400" dirty="0" smtClean="0">
                <a:solidFill>
                  <a:schemeClr val="tx1"/>
                </a:solidFill>
                <a:latin typeface="Arno Pro Smbd" pitchFamily="18" charset="0"/>
              </a:rPr>
              <a:t/>
            </a:r>
            <a:br>
              <a:rPr lang="tr-TR" sz="4400" dirty="0" smtClean="0">
                <a:solidFill>
                  <a:schemeClr val="tx1"/>
                </a:solidFill>
                <a:latin typeface="Arno Pro Smbd" pitchFamily="18" charset="0"/>
              </a:rPr>
            </a:br>
            <a:r>
              <a:rPr lang="tr-TR" sz="4400" dirty="0" smtClean="0">
                <a:solidFill>
                  <a:schemeClr val="tx1"/>
                </a:solidFill>
                <a:latin typeface="Arno Pro Smbd" pitchFamily="18" charset="0"/>
              </a:rPr>
              <a:t>İtilaf devletleri,TBMM’nin kurularak Anadolu’da güç kazanması üzerine Osmanlı Devleti’ne bir barış antlaşması imzalatmak üzere harekete geçti</a:t>
            </a:r>
            <a:endParaRPr lang="tr-TR" dirty="0">
              <a:solidFill>
                <a:schemeClr val="tx1"/>
              </a:solidFill>
              <a:latin typeface="Arno Pro Smbd" pitchFamily="18" charset="0"/>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20000"/>
          </a:bodyPr>
          <a:lstStyle/>
          <a:p>
            <a:r>
              <a:rPr lang="tr-TR" dirty="0" smtClean="0">
                <a:latin typeface="High Tower Text" pitchFamily="18" charset="0"/>
              </a:rPr>
              <a:t>İtalya’nın San </a:t>
            </a:r>
            <a:r>
              <a:rPr lang="tr-TR" dirty="0" err="1" smtClean="0">
                <a:latin typeface="High Tower Text" pitchFamily="18" charset="0"/>
              </a:rPr>
              <a:t>Remo</a:t>
            </a:r>
            <a:r>
              <a:rPr lang="tr-TR" dirty="0" smtClean="0">
                <a:latin typeface="High Tower Text" pitchFamily="18" charset="0"/>
              </a:rPr>
              <a:t> kentinde, yapılacak barış antlaşmasının maddelerini görüşmek üzere İtilaf devletleri bir araya geldi.Hazırladıkları antlaşma taslağını 11 Mayıs 1920’de Osmanlı Devletine sundular.Taslağı inceleyen Osmanlı heyeti başkanı Tevfik Paşa,bunun Osmanlı Devletinin dağılması anlamına geldiğini İstanbul’a bildirdi.</a:t>
            </a:r>
          </a:p>
          <a:p>
            <a:r>
              <a:rPr lang="tr-TR" dirty="0" smtClean="0">
                <a:latin typeface="High Tower Text" pitchFamily="18" charset="0"/>
              </a:rPr>
              <a:t>Padişah Vahdettin, topladığı Saltanat Şurası ile taslağı görüştü.Antlaşmanın onaylanmasına karar verildi.Antlaşmanın onaylanmaması halinde Yunanlıların taarruza geçeceğinin bildirilmesinin yarattığı baskının etkili olduğu bu karar yurtta tepkilere yol açtı.</a:t>
            </a:r>
            <a:endParaRPr lang="tr-TR" dirty="0">
              <a:latin typeface="High Tower Text" pitchFamily="18" charset="0"/>
            </a:endParaRPr>
          </a:p>
        </p:txBody>
      </p:sp>
      <p:sp>
        <p:nvSpPr>
          <p:cNvPr id="3" name="2 Başlık"/>
          <p:cNvSpPr>
            <a:spLocks noGrp="1"/>
          </p:cNvSpPr>
          <p:nvPr>
            <p:ph type="title"/>
          </p:nvPr>
        </p:nvSpPr>
        <p:spPr/>
        <p:txBody>
          <a:bodyPr>
            <a:normAutofit fontScale="90000"/>
          </a:bodyPr>
          <a:lstStyle/>
          <a:p>
            <a:r>
              <a:rPr lang="tr-TR" dirty="0" smtClean="0">
                <a:solidFill>
                  <a:schemeClr val="tx1"/>
                </a:solidFill>
                <a:latin typeface="Charlemagne Std" pitchFamily="50" charset="0"/>
              </a:rPr>
              <a:t>San REMO KONFERANSI</a:t>
            </a:r>
            <a:br>
              <a:rPr lang="tr-TR" dirty="0" smtClean="0">
                <a:solidFill>
                  <a:schemeClr val="tx1"/>
                </a:solidFill>
                <a:latin typeface="Charlemagne Std" pitchFamily="50" charset="0"/>
              </a:rPr>
            </a:br>
            <a:r>
              <a:rPr lang="tr-TR" dirty="0" smtClean="0">
                <a:solidFill>
                  <a:schemeClr val="tx1"/>
                </a:solidFill>
                <a:latin typeface="Charlemagne Std" pitchFamily="50" charset="0"/>
              </a:rPr>
              <a:t>18-26 NİSAN 1920)</a:t>
            </a:r>
            <a:endParaRPr lang="tr-TR" dirty="0">
              <a:solidFill>
                <a:schemeClr val="tx1"/>
              </a:solidFill>
              <a:latin typeface="Charlemagne Std" pitchFamily="50"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Kalabalık">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1065</TotalTime>
  <Words>5137</Words>
  <PresentationFormat>Ekran Gösterisi (4:3)</PresentationFormat>
  <Paragraphs>551</Paragraphs>
  <Slides>103</Slides>
  <Notes>0</Notes>
  <HiddenSlides>0</HiddenSlides>
  <MMClips>0</MMClips>
  <ScaleCrop>false</ScaleCrop>
  <HeadingPairs>
    <vt:vector size="4" baseType="variant">
      <vt:variant>
        <vt:lpstr>Tema</vt:lpstr>
      </vt:variant>
      <vt:variant>
        <vt:i4>1</vt:i4>
      </vt:variant>
      <vt:variant>
        <vt:lpstr>Slayt Başlıkları</vt:lpstr>
      </vt:variant>
      <vt:variant>
        <vt:i4>103</vt:i4>
      </vt:variant>
    </vt:vector>
  </HeadingPairs>
  <TitlesOfParts>
    <vt:vector size="104" baseType="lpstr">
      <vt:lpstr>Kalabalık</vt:lpstr>
      <vt:lpstr>I.DÜNYA SAVAŞI DEĞERLENDİRMESİ</vt:lpstr>
      <vt:lpstr>SAVAŞA GİREN DEVLETLERİNİN AMACI </vt:lpstr>
      <vt:lpstr>Slayt 3</vt:lpstr>
      <vt:lpstr>Slayt 4</vt:lpstr>
      <vt:lpstr>Wilson’a rağmen…</vt:lpstr>
      <vt:lpstr>MONDROS ATEŞKES ANTLAŞMASI 30 EKİM 1918</vt:lpstr>
      <vt:lpstr>Osmanlı’nın Mondros Ateşkesini imzalaması…</vt:lpstr>
      <vt:lpstr>Slayt 8</vt:lpstr>
      <vt:lpstr>Slayt 9</vt:lpstr>
      <vt:lpstr>Slayt 10</vt:lpstr>
      <vt:lpstr>Slayt 11</vt:lpstr>
      <vt:lpstr>Slayt 12</vt:lpstr>
      <vt:lpstr>Slayt 13</vt:lpstr>
      <vt:lpstr>Slayt 14</vt:lpstr>
      <vt:lpstr>Slayt 15</vt:lpstr>
      <vt:lpstr>Slayt 16</vt:lpstr>
      <vt:lpstr>Padişahın tepkisi</vt:lpstr>
      <vt:lpstr>ANADOLU İŞGAL ALTINDA</vt:lpstr>
      <vt:lpstr>Slayt 19</vt:lpstr>
      <vt:lpstr>Slayt 20</vt:lpstr>
      <vt:lpstr>İZMİR’İN İŞGALİ</vt:lpstr>
      <vt:lpstr>Slayt 22</vt:lpstr>
      <vt:lpstr>Slayt 23</vt:lpstr>
      <vt:lpstr>Slayt 24</vt:lpstr>
      <vt:lpstr>Kurtuluş Savaşında Cemiyetler</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9.ORDU MÜFETTİŞİ MUSTAFA KEMAL</vt:lpstr>
      <vt:lpstr>Slayt 49</vt:lpstr>
      <vt:lpstr>Mustafa Kemal Havza’da</vt:lpstr>
      <vt:lpstr>Slayt 51</vt:lpstr>
      <vt:lpstr>Slayt 52</vt:lpstr>
      <vt:lpstr>Slayt 53</vt:lpstr>
      <vt:lpstr>Slayt 54</vt:lpstr>
      <vt:lpstr>Slayt 55</vt:lpstr>
      <vt:lpstr>Slayt 56</vt:lpstr>
      <vt:lpstr>Erzurum Kongresi (23 Temmuz - 7 Ağustos 1919)   </vt:lpstr>
      <vt:lpstr>Slayt 58</vt:lpstr>
      <vt:lpstr>Slayt 59</vt:lpstr>
      <vt:lpstr>Slayt 60</vt:lpstr>
      <vt:lpstr>Slayt 61</vt:lpstr>
      <vt:lpstr>Erzurum Kongresi’nin Önemi</vt:lpstr>
      <vt:lpstr>Yerel kongreler</vt:lpstr>
      <vt:lpstr>SİVAS KONGRESİ(4-11 EYLÜL’19)</vt:lpstr>
      <vt:lpstr>Slayt 65</vt:lpstr>
      <vt:lpstr>Slayt 66</vt:lpstr>
      <vt:lpstr>Slayt 67</vt:lpstr>
      <vt:lpstr>Slayt 68</vt:lpstr>
      <vt:lpstr>Slayt 69</vt:lpstr>
      <vt:lpstr>Slayt 70</vt:lpstr>
      <vt:lpstr>Amasya Görüşmeleri  (20 -22 Ekim 1919)   </vt:lpstr>
      <vt:lpstr>Mustafa Kemal ve Salih Paşa arasında yaptığı görüşmeler sonucu imzalanan Amasya Protokolü’nde;   </vt:lpstr>
      <vt:lpstr>Slayt 73</vt:lpstr>
      <vt:lpstr>Amasya Görüşmeleri ve Protokolü ‘nün Önemi </vt:lpstr>
      <vt:lpstr>Slayt 75</vt:lpstr>
      <vt:lpstr>Slayt 76</vt:lpstr>
      <vt:lpstr>TEMSİL HEYETİ ANKARA’DA</vt:lpstr>
      <vt:lpstr>SON OSMALI MEBUSAN MECLİSİNİN TOPLANMASI  12 OCAK 1920</vt:lpstr>
      <vt:lpstr>Mustafa Kemal’in niyeti</vt:lpstr>
      <vt:lpstr>M.Kemal’in bu taleplerinden</vt:lpstr>
      <vt:lpstr>Mİsak-ı mİllİ KARARLARI 12 OCAK 1920</vt:lpstr>
      <vt:lpstr>Slayt 82</vt:lpstr>
      <vt:lpstr>İTİLAF DEVLETLERİNİN TEPKİSİ</vt:lpstr>
      <vt:lpstr>Slayt 84</vt:lpstr>
      <vt:lpstr>TBMM’nin Açılışı (23 Nisan 1920)</vt:lpstr>
      <vt:lpstr>TBMM’nin Açılışı (23 Nisan 1920)</vt:lpstr>
      <vt:lpstr>TBMM’NİN NİTELİKLERİ</vt:lpstr>
      <vt:lpstr>Slayt 88</vt:lpstr>
      <vt:lpstr>Tbmm’Nin görev süresi içindeki çalıŞmaları</vt:lpstr>
      <vt:lpstr>TBMM’ne Karşı Ayaklanmalar</vt:lpstr>
      <vt:lpstr>TBMM’ne Karşı Ayaklanmalar</vt:lpstr>
      <vt:lpstr>TBMM’ne Karşı Ayaklanmalar</vt:lpstr>
      <vt:lpstr>TBMM’ne Karşı Ayaklanmalar</vt:lpstr>
      <vt:lpstr>TBMM’NE Karşı Ayaklanmalar</vt:lpstr>
      <vt:lpstr>TBMM’ne Karşı Ayaklanmalar</vt:lpstr>
      <vt:lpstr>TBMM’ne Karşı Ayaklanmalar</vt:lpstr>
      <vt:lpstr>Yunan İlerleyişi ve  Sevr Barış Antlaşması</vt:lpstr>
      <vt:lpstr>  İtilaf devletleri,TBMM’nin kurularak Anadolu’da güç kazanması üzerine Osmanlı Devleti’ne bir barış antlaşması imzalatmak üzere harekete geçti</vt:lpstr>
      <vt:lpstr>San REMO KONFERANSI 18-26 NİSAN 1920)</vt:lpstr>
      <vt:lpstr>SEVR BARIŞ ANTLAŞMASI 10 AĞUSTOS 1920</vt:lpstr>
      <vt:lpstr>Slayt 101</vt:lpstr>
      <vt:lpstr>Slayt 102</vt:lpstr>
      <vt:lpstr>Slayt 103</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2011-09-29T22:10:51Z</dcterms:created>
  <dcterms:modified xsi:type="dcterms:W3CDTF">2016-10-08T07:35:39Z</dcterms:modified>
  <cp:category>www.sorubak.com</cp:category>
</cp:coreProperties>
</file>