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8603FDC-E32A-4AB5-989C-0864C3EAD2B8}" styleName="Tema Uygulanmış Stil 2 - Vurgu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578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90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0AE6AE-6EDD-44D5-BB98-5A3CBA76859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BAEB422D-A265-4BB8-8A73-FC7C9FC97EA8}">
      <dgm:prSet phldrT="[Metin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800" b="1" dirty="0" smtClean="0"/>
            <a:t>Mondros Ateşkes</a:t>
          </a:r>
          <a:endParaRPr lang="tr-TR" sz="1800" b="1" dirty="0"/>
        </a:p>
      </dgm:t>
    </dgm:pt>
    <dgm:pt modelId="{F4C3880A-39F7-4834-88CE-2421338B3AA5}" type="parTrans" cxnId="{A1FEA11A-B606-4402-9C94-6369CE89135B}">
      <dgm:prSet/>
      <dgm:spPr/>
      <dgm:t>
        <a:bodyPr/>
        <a:lstStyle/>
        <a:p>
          <a:endParaRPr lang="tr-TR"/>
        </a:p>
      </dgm:t>
    </dgm:pt>
    <dgm:pt modelId="{017FEC36-45DF-40F6-AE67-887371AA827A}" type="sibTrans" cxnId="{A1FEA11A-B606-4402-9C94-6369CE89135B}">
      <dgm:prSet/>
      <dgm:spPr/>
      <dgm:t>
        <a:bodyPr/>
        <a:lstStyle/>
        <a:p>
          <a:endParaRPr lang="tr-TR"/>
        </a:p>
      </dgm:t>
    </dgm:pt>
    <dgm:pt modelId="{D888EF6E-CA44-467F-AB8D-5C746A07F130}">
      <dgm:prSet phldrT="[Metin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İşgaller</a:t>
          </a:r>
          <a:endParaRPr lang="tr-TR" b="1" dirty="0"/>
        </a:p>
      </dgm:t>
    </dgm:pt>
    <dgm:pt modelId="{128C5865-CFCD-4042-908A-F963E67BA436}" type="parTrans" cxnId="{4B4C33FC-B424-4451-A9B7-B211D4EDE7A5}">
      <dgm:prSet/>
      <dgm:spPr/>
      <dgm:t>
        <a:bodyPr/>
        <a:lstStyle/>
        <a:p>
          <a:endParaRPr lang="tr-TR"/>
        </a:p>
      </dgm:t>
    </dgm:pt>
    <dgm:pt modelId="{2A5618DB-6C62-4C39-AD69-34C2D70B4DD4}" type="sibTrans" cxnId="{4B4C33FC-B424-4451-A9B7-B211D4EDE7A5}">
      <dgm:prSet/>
      <dgm:spPr/>
      <dgm:t>
        <a:bodyPr/>
        <a:lstStyle/>
        <a:p>
          <a:endParaRPr lang="tr-TR"/>
        </a:p>
      </dgm:t>
    </dgm:pt>
    <dgm:pt modelId="{4EB1F2EF-3AE5-4741-9A5C-D039AAF6CB9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600" b="1" dirty="0" smtClean="0"/>
            <a:t>Azınlık Cemiyetleri</a:t>
          </a:r>
          <a:endParaRPr lang="tr-TR" sz="1600" b="1" dirty="0"/>
        </a:p>
      </dgm:t>
    </dgm:pt>
    <dgm:pt modelId="{4D73DA0D-73AC-4692-BEFA-55515518F155}" type="parTrans" cxnId="{FE1843CC-9183-48EE-8B47-06602BDF6F2C}">
      <dgm:prSet/>
      <dgm:spPr/>
      <dgm:t>
        <a:bodyPr/>
        <a:lstStyle/>
        <a:p>
          <a:endParaRPr lang="tr-TR"/>
        </a:p>
      </dgm:t>
    </dgm:pt>
    <dgm:pt modelId="{B729CB1A-7744-4ACD-943F-FF539A720B33}" type="sibTrans" cxnId="{FE1843CC-9183-48EE-8B47-06602BDF6F2C}">
      <dgm:prSet/>
      <dgm:spPr/>
      <dgm:t>
        <a:bodyPr/>
        <a:lstStyle/>
        <a:p>
          <a:endParaRPr lang="tr-TR"/>
        </a:p>
      </dgm:t>
    </dgm:pt>
    <dgm:pt modelId="{44B1AC44-9105-43D9-BC84-A3F269D37CF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3200" b="1" dirty="0" smtClean="0"/>
            <a:t>?</a:t>
          </a:r>
          <a:endParaRPr lang="tr-TR" sz="3200" b="1" dirty="0"/>
        </a:p>
      </dgm:t>
    </dgm:pt>
    <dgm:pt modelId="{DB794613-8FCB-41CB-8B0F-BDD7610E77C0}" type="parTrans" cxnId="{97F262C9-0AD0-4008-B5AF-566C8D3B03D1}">
      <dgm:prSet/>
      <dgm:spPr/>
      <dgm:t>
        <a:bodyPr/>
        <a:lstStyle/>
        <a:p>
          <a:endParaRPr lang="tr-TR"/>
        </a:p>
      </dgm:t>
    </dgm:pt>
    <dgm:pt modelId="{05D156AE-EF1E-43A8-A66B-AF9F2EAF25E6}" type="sibTrans" cxnId="{97F262C9-0AD0-4008-B5AF-566C8D3B03D1}">
      <dgm:prSet/>
      <dgm:spPr/>
      <dgm:t>
        <a:bodyPr/>
        <a:lstStyle/>
        <a:p>
          <a:endParaRPr lang="tr-TR"/>
        </a:p>
      </dgm:t>
    </dgm:pt>
    <dgm:pt modelId="{552C00F3-4019-44D1-A86B-6D745A9E737E}" type="pres">
      <dgm:prSet presAssocID="{DB0AE6AE-6EDD-44D5-BB98-5A3CBA76859E}" presName="Name0" presStyleCnt="0">
        <dgm:presLayoutVars>
          <dgm:dir/>
          <dgm:resizeHandles val="exact"/>
        </dgm:presLayoutVars>
      </dgm:prSet>
      <dgm:spPr/>
    </dgm:pt>
    <dgm:pt modelId="{B7F77F1C-FDA3-4537-A9A0-2854BCCABBE6}" type="pres">
      <dgm:prSet presAssocID="{BAEB422D-A265-4BB8-8A73-FC7C9FC97E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D456F8-9D90-4121-AF14-20B48942E426}" type="pres">
      <dgm:prSet presAssocID="{017FEC36-45DF-40F6-AE67-887371AA827A}" presName="sibTrans" presStyleLbl="sibTrans2D1" presStyleIdx="0" presStyleCnt="3"/>
      <dgm:spPr/>
      <dgm:t>
        <a:bodyPr/>
        <a:lstStyle/>
        <a:p>
          <a:endParaRPr lang="tr-TR"/>
        </a:p>
      </dgm:t>
    </dgm:pt>
    <dgm:pt modelId="{6F5FE291-3327-4DFC-85B5-1D1B6E7F5868}" type="pres">
      <dgm:prSet presAssocID="{017FEC36-45DF-40F6-AE67-887371AA827A}" presName="connectorText" presStyleLbl="sibTrans2D1" presStyleIdx="0" presStyleCnt="3"/>
      <dgm:spPr/>
      <dgm:t>
        <a:bodyPr/>
        <a:lstStyle/>
        <a:p>
          <a:endParaRPr lang="tr-TR"/>
        </a:p>
      </dgm:t>
    </dgm:pt>
    <dgm:pt modelId="{A5D4C201-3AE9-4DFA-81C0-7DA1CFD6B38A}" type="pres">
      <dgm:prSet presAssocID="{D888EF6E-CA44-467F-AB8D-5C746A07F13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39BF3E-F7EB-4B59-8C64-864E0428E9C4}" type="pres">
      <dgm:prSet presAssocID="{2A5618DB-6C62-4C39-AD69-34C2D70B4DD4}" presName="sibTrans" presStyleLbl="sibTrans2D1" presStyleIdx="1" presStyleCnt="3"/>
      <dgm:spPr/>
      <dgm:t>
        <a:bodyPr/>
        <a:lstStyle/>
        <a:p>
          <a:endParaRPr lang="tr-TR"/>
        </a:p>
      </dgm:t>
    </dgm:pt>
    <dgm:pt modelId="{3FA5DF67-1DE9-4BE3-B489-0B1BF2443E8E}" type="pres">
      <dgm:prSet presAssocID="{2A5618DB-6C62-4C39-AD69-34C2D70B4DD4}" presName="connectorText" presStyleLbl="sibTrans2D1" presStyleIdx="1" presStyleCnt="3"/>
      <dgm:spPr/>
      <dgm:t>
        <a:bodyPr/>
        <a:lstStyle/>
        <a:p>
          <a:endParaRPr lang="tr-TR"/>
        </a:p>
      </dgm:t>
    </dgm:pt>
    <dgm:pt modelId="{CEF4B4B0-8EAE-4A7E-A123-7D03A597268B}" type="pres">
      <dgm:prSet presAssocID="{4EB1F2EF-3AE5-4741-9A5C-D039AAF6CB9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3A97A93-79F1-481F-8962-66AEA4260DA0}" type="pres">
      <dgm:prSet presAssocID="{B729CB1A-7744-4ACD-943F-FF539A720B33}" presName="sibTrans" presStyleLbl="sibTrans2D1" presStyleIdx="2" presStyleCnt="3"/>
      <dgm:spPr/>
      <dgm:t>
        <a:bodyPr/>
        <a:lstStyle/>
        <a:p>
          <a:endParaRPr lang="tr-TR"/>
        </a:p>
      </dgm:t>
    </dgm:pt>
    <dgm:pt modelId="{C80DA3FB-0D55-4480-9609-3D26BE0D61F9}" type="pres">
      <dgm:prSet presAssocID="{B729CB1A-7744-4ACD-943F-FF539A720B33}" presName="connectorText" presStyleLbl="sibTrans2D1" presStyleIdx="2" presStyleCnt="3"/>
      <dgm:spPr/>
      <dgm:t>
        <a:bodyPr/>
        <a:lstStyle/>
        <a:p>
          <a:endParaRPr lang="tr-TR"/>
        </a:p>
      </dgm:t>
    </dgm:pt>
    <dgm:pt modelId="{C5964BCF-03CD-434E-8190-1EAD434C8AD8}" type="pres">
      <dgm:prSet presAssocID="{44B1AC44-9105-43D9-BC84-A3F269D37CF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1843CC-9183-48EE-8B47-06602BDF6F2C}" srcId="{DB0AE6AE-6EDD-44D5-BB98-5A3CBA76859E}" destId="{4EB1F2EF-3AE5-4741-9A5C-D039AAF6CB93}" srcOrd="2" destOrd="0" parTransId="{4D73DA0D-73AC-4692-BEFA-55515518F155}" sibTransId="{B729CB1A-7744-4ACD-943F-FF539A720B33}"/>
    <dgm:cxn modelId="{75F2465F-B287-43ED-BD76-A3204C96FE17}" type="presOf" srcId="{2A5618DB-6C62-4C39-AD69-34C2D70B4DD4}" destId="{3FA5DF67-1DE9-4BE3-B489-0B1BF2443E8E}" srcOrd="1" destOrd="0" presId="urn:microsoft.com/office/officeart/2005/8/layout/process1"/>
    <dgm:cxn modelId="{892AB3F7-6C8C-44CB-AC9D-091FCD940F5C}" type="presOf" srcId="{BAEB422D-A265-4BB8-8A73-FC7C9FC97EA8}" destId="{B7F77F1C-FDA3-4537-A9A0-2854BCCABBE6}" srcOrd="0" destOrd="0" presId="urn:microsoft.com/office/officeart/2005/8/layout/process1"/>
    <dgm:cxn modelId="{4B4C33FC-B424-4451-A9B7-B211D4EDE7A5}" srcId="{DB0AE6AE-6EDD-44D5-BB98-5A3CBA76859E}" destId="{D888EF6E-CA44-467F-AB8D-5C746A07F130}" srcOrd="1" destOrd="0" parTransId="{128C5865-CFCD-4042-908A-F963E67BA436}" sibTransId="{2A5618DB-6C62-4C39-AD69-34C2D70B4DD4}"/>
    <dgm:cxn modelId="{97F262C9-0AD0-4008-B5AF-566C8D3B03D1}" srcId="{DB0AE6AE-6EDD-44D5-BB98-5A3CBA76859E}" destId="{44B1AC44-9105-43D9-BC84-A3F269D37CF2}" srcOrd="3" destOrd="0" parTransId="{DB794613-8FCB-41CB-8B0F-BDD7610E77C0}" sibTransId="{05D156AE-EF1E-43A8-A66B-AF9F2EAF25E6}"/>
    <dgm:cxn modelId="{A1FEA11A-B606-4402-9C94-6369CE89135B}" srcId="{DB0AE6AE-6EDD-44D5-BB98-5A3CBA76859E}" destId="{BAEB422D-A265-4BB8-8A73-FC7C9FC97EA8}" srcOrd="0" destOrd="0" parTransId="{F4C3880A-39F7-4834-88CE-2421338B3AA5}" sibTransId="{017FEC36-45DF-40F6-AE67-887371AA827A}"/>
    <dgm:cxn modelId="{2202A8A0-8FA1-43BA-B009-3C4567279CCC}" type="presOf" srcId="{017FEC36-45DF-40F6-AE67-887371AA827A}" destId="{6F5FE291-3327-4DFC-85B5-1D1B6E7F5868}" srcOrd="1" destOrd="0" presId="urn:microsoft.com/office/officeart/2005/8/layout/process1"/>
    <dgm:cxn modelId="{C1B8673C-D64B-4EB7-ADE5-2AD5E86C4B19}" type="presOf" srcId="{B729CB1A-7744-4ACD-943F-FF539A720B33}" destId="{13A97A93-79F1-481F-8962-66AEA4260DA0}" srcOrd="0" destOrd="0" presId="urn:microsoft.com/office/officeart/2005/8/layout/process1"/>
    <dgm:cxn modelId="{DDEC4290-6588-4A35-ABB1-E8A400B67D75}" type="presOf" srcId="{B729CB1A-7744-4ACD-943F-FF539A720B33}" destId="{C80DA3FB-0D55-4480-9609-3D26BE0D61F9}" srcOrd="1" destOrd="0" presId="urn:microsoft.com/office/officeart/2005/8/layout/process1"/>
    <dgm:cxn modelId="{C3F2C57B-E1BA-436C-A557-018B7939083B}" type="presOf" srcId="{D888EF6E-CA44-467F-AB8D-5C746A07F130}" destId="{A5D4C201-3AE9-4DFA-81C0-7DA1CFD6B38A}" srcOrd="0" destOrd="0" presId="urn:microsoft.com/office/officeart/2005/8/layout/process1"/>
    <dgm:cxn modelId="{AD01D26F-9D84-457D-A0B7-B7EBC75E7AB1}" type="presOf" srcId="{DB0AE6AE-6EDD-44D5-BB98-5A3CBA76859E}" destId="{552C00F3-4019-44D1-A86B-6D745A9E737E}" srcOrd="0" destOrd="0" presId="urn:microsoft.com/office/officeart/2005/8/layout/process1"/>
    <dgm:cxn modelId="{C71601C2-5280-4A61-8E19-E6EE5848B5FD}" type="presOf" srcId="{017FEC36-45DF-40F6-AE67-887371AA827A}" destId="{D2D456F8-9D90-4121-AF14-20B48942E426}" srcOrd="0" destOrd="0" presId="urn:microsoft.com/office/officeart/2005/8/layout/process1"/>
    <dgm:cxn modelId="{174EA065-AE4B-42B3-956D-5BA80FA45C2D}" type="presOf" srcId="{44B1AC44-9105-43D9-BC84-A3F269D37CF2}" destId="{C5964BCF-03CD-434E-8190-1EAD434C8AD8}" srcOrd="0" destOrd="0" presId="urn:microsoft.com/office/officeart/2005/8/layout/process1"/>
    <dgm:cxn modelId="{DBE56B79-D4A1-4E81-8A02-EC003FEA115D}" type="presOf" srcId="{4EB1F2EF-3AE5-4741-9A5C-D039AAF6CB93}" destId="{CEF4B4B0-8EAE-4A7E-A123-7D03A597268B}" srcOrd="0" destOrd="0" presId="urn:microsoft.com/office/officeart/2005/8/layout/process1"/>
    <dgm:cxn modelId="{BBBDF81A-BF80-4125-A516-9584A81157AE}" type="presOf" srcId="{2A5618DB-6C62-4C39-AD69-34C2D70B4DD4}" destId="{C239BF3E-F7EB-4B59-8C64-864E0428E9C4}" srcOrd="0" destOrd="0" presId="urn:microsoft.com/office/officeart/2005/8/layout/process1"/>
    <dgm:cxn modelId="{FDA2FB5D-1DAE-4929-8A15-C777009618BF}" type="presParOf" srcId="{552C00F3-4019-44D1-A86B-6D745A9E737E}" destId="{B7F77F1C-FDA3-4537-A9A0-2854BCCABBE6}" srcOrd="0" destOrd="0" presId="urn:microsoft.com/office/officeart/2005/8/layout/process1"/>
    <dgm:cxn modelId="{DA7ACAE4-DA1F-401A-A3D6-57F6600ADC31}" type="presParOf" srcId="{552C00F3-4019-44D1-A86B-6D745A9E737E}" destId="{D2D456F8-9D90-4121-AF14-20B48942E426}" srcOrd="1" destOrd="0" presId="urn:microsoft.com/office/officeart/2005/8/layout/process1"/>
    <dgm:cxn modelId="{4162F39F-4E73-4AC4-842C-6C0C076B6E8E}" type="presParOf" srcId="{D2D456F8-9D90-4121-AF14-20B48942E426}" destId="{6F5FE291-3327-4DFC-85B5-1D1B6E7F5868}" srcOrd="0" destOrd="0" presId="urn:microsoft.com/office/officeart/2005/8/layout/process1"/>
    <dgm:cxn modelId="{E9AC740A-F046-4C92-96A5-CF01D6097F57}" type="presParOf" srcId="{552C00F3-4019-44D1-A86B-6D745A9E737E}" destId="{A5D4C201-3AE9-4DFA-81C0-7DA1CFD6B38A}" srcOrd="2" destOrd="0" presId="urn:microsoft.com/office/officeart/2005/8/layout/process1"/>
    <dgm:cxn modelId="{92C59A3E-F93C-41D7-A73E-6C1E5B282BEF}" type="presParOf" srcId="{552C00F3-4019-44D1-A86B-6D745A9E737E}" destId="{C239BF3E-F7EB-4B59-8C64-864E0428E9C4}" srcOrd="3" destOrd="0" presId="urn:microsoft.com/office/officeart/2005/8/layout/process1"/>
    <dgm:cxn modelId="{8C8E392B-34E6-4E5B-BEC5-A4E99B81B65D}" type="presParOf" srcId="{C239BF3E-F7EB-4B59-8C64-864E0428E9C4}" destId="{3FA5DF67-1DE9-4BE3-B489-0B1BF2443E8E}" srcOrd="0" destOrd="0" presId="urn:microsoft.com/office/officeart/2005/8/layout/process1"/>
    <dgm:cxn modelId="{866EEF06-1E85-42F2-B4C3-BFBF85737BED}" type="presParOf" srcId="{552C00F3-4019-44D1-A86B-6D745A9E737E}" destId="{CEF4B4B0-8EAE-4A7E-A123-7D03A597268B}" srcOrd="4" destOrd="0" presId="urn:microsoft.com/office/officeart/2005/8/layout/process1"/>
    <dgm:cxn modelId="{3F2A5EE5-3E36-412D-88BA-8EA6AC96E2DD}" type="presParOf" srcId="{552C00F3-4019-44D1-A86B-6D745A9E737E}" destId="{13A97A93-79F1-481F-8962-66AEA4260DA0}" srcOrd="5" destOrd="0" presId="urn:microsoft.com/office/officeart/2005/8/layout/process1"/>
    <dgm:cxn modelId="{13BAB857-4E42-46CB-9752-D5EAEBF7769B}" type="presParOf" srcId="{13A97A93-79F1-481F-8962-66AEA4260DA0}" destId="{C80DA3FB-0D55-4480-9609-3D26BE0D61F9}" srcOrd="0" destOrd="0" presId="urn:microsoft.com/office/officeart/2005/8/layout/process1"/>
    <dgm:cxn modelId="{27EF5929-318A-4B8F-85C8-BF9966B7D576}" type="presParOf" srcId="{552C00F3-4019-44D1-A86B-6D745A9E737E}" destId="{C5964BCF-03CD-434E-8190-1EAD434C8AD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9B22FF-F92E-4779-B949-2B63664868E2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0CC65C2-57FA-4532-B8E7-98E4DD942484}">
      <dgm:prSet phldrT="[Metin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b="1" dirty="0" smtClean="0"/>
            <a:t>I. İNÖNÜ SAVAŞI’NIN SONUÇLARI</a:t>
          </a:r>
          <a:endParaRPr lang="tr-TR" b="1" dirty="0"/>
        </a:p>
      </dgm:t>
    </dgm:pt>
    <dgm:pt modelId="{36976440-284D-4384-ACFD-2484D4EC223A}" type="parTrans" cxnId="{747809EC-3F0B-4F75-92E8-4D19DEBE1E66}">
      <dgm:prSet/>
      <dgm:spPr/>
      <dgm:t>
        <a:bodyPr/>
        <a:lstStyle/>
        <a:p>
          <a:endParaRPr lang="tr-TR"/>
        </a:p>
      </dgm:t>
    </dgm:pt>
    <dgm:pt modelId="{4FA4F769-6B50-4D56-BB1F-866376101375}" type="sibTrans" cxnId="{747809EC-3F0B-4F75-92E8-4D19DEBE1E66}">
      <dgm:prSet/>
      <dgm:spPr/>
      <dgm:t>
        <a:bodyPr/>
        <a:lstStyle/>
        <a:p>
          <a:endParaRPr lang="tr-TR"/>
        </a:p>
      </dgm:t>
    </dgm:pt>
    <dgm:pt modelId="{1669111E-3F79-4357-8E6C-9041945B0FCE}">
      <dgm:prSet phldrT="[Metin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800" b="1" dirty="0" smtClean="0"/>
            <a:t>-Londra Konferansı , Moskova Antlaşması</a:t>
          </a:r>
        </a:p>
        <a:p>
          <a:r>
            <a:rPr lang="tr-TR" sz="1800" b="1" dirty="0" smtClean="0"/>
            <a:t>Türk Afgan dostluk</a:t>
          </a:r>
        </a:p>
        <a:p>
          <a:r>
            <a:rPr lang="tr-TR" sz="1800" b="1" dirty="0" smtClean="0"/>
            <a:t>Antlaşması</a:t>
          </a:r>
          <a:endParaRPr lang="tr-TR" sz="1800" b="1" dirty="0"/>
        </a:p>
      </dgm:t>
    </dgm:pt>
    <dgm:pt modelId="{6ED404BF-BD8F-4B97-A72F-834AF62E7ED2}" type="parTrans" cxnId="{56B6340B-5D8D-433F-A91F-8BB9D002F280}">
      <dgm:prSet/>
      <dgm:spPr/>
      <dgm:t>
        <a:bodyPr/>
        <a:lstStyle/>
        <a:p>
          <a:endParaRPr lang="tr-TR"/>
        </a:p>
      </dgm:t>
    </dgm:pt>
    <dgm:pt modelId="{77F7477F-D1F3-43BA-A23C-8574CBD54B6B}" type="sibTrans" cxnId="{56B6340B-5D8D-433F-A91F-8BB9D002F280}">
      <dgm:prSet/>
      <dgm:spPr/>
      <dgm:t>
        <a:bodyPr/>
        <a:lstStyle/>
        <a:p>
          <a:endParaRPr lang="tr-TR"/>
        </a:p>
      </dgm:t>
    </dgm:pt>
    <dgm:pt modelId="{92BDD7E4-D6C8-46F4-AE8A-6EA515B4EFCF}">
      <dgm:prSet phldrT="[Metin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1800" b="1" dirty="0" smtClean="0"/>
            <a:t>-Düzenli ordu ilk başarısını kazandı</a:t>
          </a:r>
          <a:endParaRPr lang="tr-TR" sz="1800" b="1" dirty="0"/>
        </a:p>
      </dgm:t>
    </dgm:pt>
    <dgm:pt modelId="{C6BC7341-D337-4453-950F-7E1449BDF6D2}" type="parTrans" cxnId="{341861EC-A967-4A21-94DF-5ABA60027D69}">
      <dgm:prSet/>
      <dgm:spPr/>
      <dgm:t>
        <a:bodyPr/>
        <a:lstStyle/>
        <a:p>
          <a:endParaRPr lang="tr-TR"/>
        </a:p>
      </dgm:t>
    </dgm:pt>
    <dgm:pt modelId="{9F775EEE-9460-4652-8E4C-B4A380C48257}" type="sibTrans" cxnId="{341861EC-A967-4A21-94DF-5ABA60027D69}">
      <dgm:prSet/>
      <dgm:spPr/>
      <dgm:t>
        <a:bodyPr/>
        <a:lstStyle/>
        <a:p>
          <a:endParaRPr lang="tr-TR"/>
        </a:p>
      </dgm:t>
    </dgm:pt>
    <dgm:pt modelId="{AE739E99-DD84-4F6B-8871-FA3287110337}" type="pres">
      <dgm:prSet presAssocID="{2F9B22FF-F92E-4779-B949-2B63664868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A312F37-9C34-4283-8F41-EF0D8C359111}" type="pres">
      <dgm:prSet presAssocID="{B0CC65C2-57FA-4532-B8E7-98E4DD94248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C34EA2-1A6B-4F22-A8C1-4BA6CCF627D2}" type="pres">
      <dgm:prSet presAssocID="{4FA4F769-6B50-4D56-BB1F-866376101375}" presName="sibTrans" presStyleLbl="sibTrans2D1" presStyleIdx="0" presStyleCnt="3"/>
      <dgm:spPr/>
      <dgm:t>
        <a:bodyPr/>
        <a:lstStyle/>
        <a:p>
          <a:endParaRPr lang="tr-TR"/>
        </a:p>
      </dgm:t>
    </dgm:pt>
    <dgm:pt modelId="{34DB63B9-D32E-488A-9486-B260768B93A3}" type="pres">
      <dgm:prSet presAssocID="{4FA4F769-6B50-4D56-BB1F-866376101375}" presName="connectorText" presStyleLbl="sibTrans2D1" presStyleIdx="0" presStyleCnt="3"/>
      <dgm:spPr/>
      <dgm:t>
        <a:bodyPr/>
        <a:lstStyle/>
        <a:p>
          <a:endParaRPr lang="tr-TR"/>
        </a:p>
      </dgm:t>
    </dgm:pt>
    <dgm:pt modelId="{2EE62E87-3A1C-4CFF-91F4-718A30F0040A}" type="pres">
      <dgm:prSet presAssocID="{1669111E-3F79-4357-8E6C-9041945B0FCE}" presName="node" presStyleLbl="node1" presStyleIdx="1" presStyleCnt="3" custScaleX="165674" custScaleY="179125" custRadScaleRad="139989" custRadScaleInc="-4329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928EBD5-D241-4D94-A382-15242B331C17}" type="pres">
      <dgm:prSet presAssocID="{77F7477F-D1F3-43BA-A23C-8574CBD54B6B}" presName="sibTrans" presStyleLbl="sibTrans2D1" presStyleIdx="1" presStyleCnt="3"/>
      <dgm:spPr/>
      <dgm:t>
        <a:bodyPr/>
        <a:lstStyle/>
        <a:p>
          <a:endParaRPr lang="tr-TR"/>
        </a:p>
      </dgm:t>
    </dgm:pt>
    <dgm:pt modelId="{7117B049-A178-48C1-9F63-EFED217BEFF6}" type="pres">
      <dgm:prSet presAssocID="{77F7477F-D1F3-43BA-A23C-8574CBD54B6B}" presName="connectorText" presStyleLbl="sibTrans2D1" presStyleIdx="1" presStyleCnt="3"/>
      <dgm:spPr/>
      <dgm:t>
        <a:bodyPr/>
        <a:lstStyle/>
        <a:p>
          <a:endParaRPr lang="tr-TR"/>
        </a:p>
      </dgm:t>
    </dgm:pt>
    <dgm:pt modelId="{682BE369-BD1B-43F2-98FF-702DD642E31A}" type="pres">
      <dgm:prSet presAssocID="{92BDD7E4-D6C8-46F4-AE8A-6EA515B4EFCF}" presName="node" presStyleLbl="node1" presStyleIdx="2" presStyleCnt="3" custScaleX="127846" custScaleY="138959" custRadScaleRad="137154" custRadScaleInc="3798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43F2E3-BABC-420A-B762-0B029C06DA74}" type="pres">
      <dgm:prSet presAssocID="{9F775EEE-9460-4652-8E4C-B4A380C48257}" presName="sibTrans" presStyleLbl="sibTrans2D1" presStyleIdx="2" presStyleCnt="3"/>
      <dgm:spPr/>
      <dgm:t>
        <a:bodyPr/>
        <a:lstStyle/>
        <a:p>
          <a:endParaRPr lang="tr-TR"/>
        </a:p>
      </dgm:t>
    </dgm:pt>
    <dgm:pt modelId="{EF07B90D-07B9-4C37-9E59-2FEA252CF8E2}" type="pres">
      <dgm:prSet presAssocID="{9F775EEE-9460-4652-8E4C-B4A380C48257}" presName="connectorText" presStyleLbl="sibTrans2D1" presStyleIdx="2" presStyleCnt="3"/>
      <dgm:spPr/>
      <dgm:t>
        <a:bodyPr/>
        <a:lstStyle/>
        <a:p>
          <a:endParaRPr lang="tr-TR"/>
        </a:p>
      </dgm:t>
    </dgm:pt>
  </dgm:ptLst>
  <dgm:cxnLst>
    <dgm:cxn modelId="{0665DE50-B22E-455A-8A1D-0E6125612110}" type="presOf" srcId="{B0CC65C2-57FA-4532-B8E7-98E4DD942484}" destId="{7A312F37-9C34-4283-8F41-EF0D8C359111}" srcOrd="0" destOrd="0" presId="urn:microsoft.com/office/officeart/2005/8/layout/cycle7"/>
    <dgm:cxn modelId="{EAC0163C-DF42-4EE9-9A2B-A7C244E99D55}" type="presOf" srcId="{77F7477F-D1F3-43BA-A23C-8574CBD54B6B}" destId="{7117B049-A178-48C1-9F63-EFED217BEFF6}" srcOrd="1" destOrd="0" presId="urn:microsoft.com/office/officeart/2005/8/layout/cycle7"/>
    <dgm:cxn modelId="{341861EC-A967-4A21-94DF-5ABA60027D69}" srcId="{2F9B22FF-F92E-4779-B949-2B63664868E2}" destId="{92BDD7E4-D6C8-46F4-AE8A-6EA515B4EFCF}" srcOrd="2" destOrd="0" parTransId="{C6BC7341-D337-4453-950F-7E1449BDF6D2}" sibTransId="{9F775EEE-9460-4652-8E4C-B4A380C48257}"/>
    <dgm:cxn modelId="{BB12B0FA-4E77-45B7-B4DF-2182EE1C210F}" type="presOf" srcId="{77F7477F-D1F3-43BA-A23C-8574CBD54B6B}" destId="{1928EBD5-D241-4D94-A382-15242B331C17}" srcOrd="0" destOrd="0" presId="urn:microsoft.com/office/officeart/2005/8/layout/cycle7"/>
    <dgm:cxn modelId="{5DC7D2B7-704D-43D1-B3E4-ACE4619EA717}" type="presOf" srcId="{4FA4F769-6B50-4D56-BB1F-866376101375}" destId="{B5C34EA2-1A6B-4F22-A8C1-4BA6CCF627D2}" srcOrd="0" destOrd="0" presId="urn:microsoft.com/office/officeart/2005/8/layout/cycle7"/>
    <dgm:cxn modelId="{56B6340B-5D8D-433F-A91F-8BB9D002F280}" srcId="{2F9B22FF-F92E-4779-B949-2B63664868E2}" destId="{1669111E-3F79-4357-8E6C-9041945B0FCE}" srcOrd="1" destOrd="0" parTransId="{6ED404BF-BD8F-4B97-A72F-834AF62E7ED2}" sibTransId="{77F7477F-D1F3-43BA-A23C-8574CBD54B6B}"/>
    <dgm:cxn modelId="{54DB9556-A78F-40A3-9973-1AF7A42C0088}" type="presOf" srcId="{1669111E-3F79-4357-8E6C-9041945B0FCE}" destId="{2EE62E87-3A1C-4CFF-91F4-718A30F0040A}" srcOrd="0" destOrd="0" presId="urn:microsoft.com/office/officeart/2005/8/layout/cycle7"/>
    <dgm:cxn modelId="{C9545C6C-094D-4B1F-8D1D-EEE8F3E89FF2}" type="presOf" srcId="{4FA4F769-6B50-4D56-BB1F-866376101375}" destId="{34DB63B9-D32E-488A-9486-B260768B93A3}" srcOrd="1" destOrd="0" presId="urn:microsoft.com/office/officeart/2005/8/layout/cycle7"/>
    <dgm:cxn modelId="{747809EC-3F0B-4F75-92E8-4D19DEBE1E66}" srcId="{2F9B22FF-F92E-4779-B949-2B63664868E2}" destId="{B0CC65C2-57FA-4532-B8E7-98E4DD942484}" srcOrd="0" destOrd="0" parTransId="{36976440-284D-4384-ACFD-2484D4EC223A}" sibTransId="{4FA4F769-6B50-4D56-BB1F-866376101375}"/>
    <dgm:cxn modelId="{8753A1B1-4943-4C68-AD2E-9BEA9D007AF0}" type="presOf" srcId="{92BDD7E4-D6C8-46F4-AE8A-6EA515B4EFCF}" destId="{682BE369-BD1B-43F2-98FF-702DD642E31A}" srcOrd="0" destOrd="0" presId="urn:microsoft.com/office/officeart/2005/8/layout/cycle7"/>
    <dgm:cxn modelId="{6E96435E-1E3D-4B2E-A434-CB376A52BCAB}" type="presOf" srcId="{9F775EEE-9460-4652-8E4C-B4A380C48257}" destId="{C043F2E3-BABC-420A-B762-0B029C06DA74}" srcOrd="0" destOrd="0" presId="urn:microsoft.com/office/officeart/2005/8/layout/cycle7"/>
    <dgm:cxn modelId="{44942A0B-BA99-434C-BD0F-06F006860B2E}" type="presOf" srcId="{2F9B22FF-F92E-4779-B949-2B63664868E2}" destId="{AE739E99-DD84-4F6B-8871-FA3287110337}" srcOrd="0" destOrd="0" presId="urn:microsoft.com/office/officeart/2005/8/layout/cycle7"/>
    <dgm:cxn modelId="{00542099-DB65-4A38-8919-71A04666ACFB}" type="presOf" srcId="{9F775EEE-9460-4652-8E4C-B4A380C48257}" destId="{EF07B90D-07B9-4C37-9E59-2FEA252CF8E2}" srcOrd="1" destOrd="0" presId="urn:microsoft.com/office/officeart/2005/8/layout/cycle7"/>
    <dgm:cxn modelId="{A2CDB2AA-A9E7-4427-9D6F-57D55094FDD1}" type="presParOf" srcId="{AE739E99-DD84-4F6B-8871-FA3287110337}" destId="{7A312F37-9C34-4283-8F41-EF0D8C359111}" srcOrd="0" destOrd="0" presId="urn:microsoft.com/office/officeart/2005/8/layout/cycle7"/>
    <dgm:cxn modelId="{457B0725-D8EB-4EC2-BB8F-DED38CD98BD3}" type="presParOf" srcId="{AE739E99-DD84-4F6B-8871-FA3287110337}" destId="{B5C34EA2-1A6B-4F22-A8C1-4BA6CCF627D2}" srcOrd="1" destOrd="0" presId="urn:microsoft.com/office/officeart/2005/8/layout/cycle7"/>
    <dgm:cxn modelId="{79852CAE-7CBD-4224-81E9-AA287FC8B8E5}" type="presParOf" srcId="{B5C34EA2-1A6B-4F22-A8C1-4BA6CCF627D2}" destId="{34DB63B9-D32E-488A-9486-B260768B93A3}" srcOrd="0" destOrd="0" presId="urn:microsoft.com/office/officeart/2005/8/layout/cycle7"/>
    <dgm:cxn modelId="{91202555-08B5-425D-B9BC-C98DA1359A08}" type="presParOf" srcId="{AE739E99-DD84-4F6B-8871-FA3287110337}" destId="{2EE62E87-3A1C-4CFF-91F4-718A30F0040A}" srcOrd="2" destOrd="0" presId="urn:microsoft.com/office/officeart/2005/8/layout/cycle7"/>
    <dgm:cxn modelId="{CDC8C0BA-CC5D-485A-A21D-9F653F88DD7E}" type="presParOf" srcId="{AE739E99-DD84-4F6B-8871-FA3287110337}" destId="{1928EBD5-D241-4D94-A382-15242B331C17}" srcOrd="3" destOrd="0" presId="urn:microsoft.com/office/officeart/2005/8/layout/cycle7"/>
    <dgm:cxn modelId="{5A3376C8-E18F-41D9-AF75-6ABEE1486709}" type="presParOf" srcId="{1928EBD5-D241-4D94-A382-15242B331C17}" destId="{7117B049-A178-48C1-9F63-EFED217BEFF6}" srcOrd="0" destOrd="0" presId="urn:microsoft.com/office/officeart/2005/8/layout/cycle7"/>
    <dgm:cxn modelId="{CEE745FF-4819-4A88-8931-F53A094C8C79}" type="presParOf" srcId="{AE739E99-DD84-4F6B-8871-FA3287110337}" destId="{682BE369-BD1B-43F2-98FF-702DD642E31A}" srcOrd="4" destOrd="0" presId="urn:microsoft.com/office/officeart/2005/8/layout/cycle7"/>
    <dgm:cxn modelId="{3787241B-B814-452A-9E5A-6D9A7C7CE454}" type="presParOf" srcId="{AE739E99-DD84-4F6B-8871-FA3287110337}" destId="{C043F2E3-BABC-420A-B762-0B029C06DA74}" srcOrd="5" destOrd="0" presId="urn:microsoft.com/office/officeart/2005/8/layout/cycle7"/>
    <dgm:cxn modelId="{5E222E21-0B56-4FA8-BA8E-A8B7CE8324BC}" type="presParOf" srcId="{C043F2E3-BABC-420A-B762-0B029C06DA74}" destId="{EF07B90D-07B9-4C37-9E59-2FEA252CF8E2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F77F1C-FDA3-4537-A9A0-2854BCCABBE6}">
      <dsp:nvSpPr>
        <dsp:cNvPr id="0" name=""/>
        <dsp:cNvSpPr/>
      </dsp:nvSpPr>
      <dsp:spPr>
        <a:xfrm>
          <a:off x="5809" y="1047768"/>
          <a:ext cx="1202514" cy="856791"/>
        </a:xfrm>
        <a:prstGeom prst="roundRect">
          <a:avLst>
            <a:gd name="adj" fmla="val 10000"/>
          </a:avLst>
        </a:prstGeom>
        <a:solidFill>
          <a:schemeClr val="accent3">
            <a:tint val="68000"/>
            <a:shade val="94000"/>
            <a:satMod val="300000"/>
            <a:lumMod val="110000"/>
          </a:schemeClr>
        </a:solidFill>
        <a:ln w="12700" cap="flat" cmpd="sng" algn="ctr">
          <a:solidFill>
            <a:schemeClr val="accent3">
              <a:shade val="90000"/>
              <a:lumMod val="90000"/>
            </a:schemeClr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Mondros Ateşkes</a:t>
          </a:r>
          <a:endParaRPr lang="tr-TR" sz="1800" b="1" kern="1200" dirty="0"/>
        </a:p>
      </dsp:txBody>
      <dsp:txXfrm>
        <a:off x="5809" y="1047768"/>
        <a:ext cx="1202514" cy="856791"/>
      </dsp:txXfrm>
    </dsp:sp>
    <dsp:sp modelId="{D2D456F8-9D90-4121-AF14-20B48942E426}">
      <dsp:nvSpPr>
        <dsp:cNvPr id="0" name=""/>
        <dsp:cNvSpPr/>
      </dsp:nvSpPr>
      <dsp:spPr>
        <a:xfrm>
          <a:off x="1328575" y="1327052"/>
          <a:ext cx="254933" cy="2982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/>
        </a:p>
      </dsp:txBody>
      <dsp:txXfrm>
        <a:off x="1328575" y="1327052"/>
        <a:ext cx="254933" cy="298223"/>
      </dsp:txXfrm>
    </dsp:sp>
    <dsp:sp modelId="{A5D4C201-3AE9-4DFA-81C0-7DA1CFD6B38A}">
      <dsp:nvSpPr>
        <dsp:cNvPr id="0" name=""/>
        <dsp:cNvSpPr/>
      </dsp:nvSpPr>
      <dsp:spPr>
        <a:xfrm>
          <a:off x="1689330" y="1047768"/>
          <a:ext cx="1202514" cy="856791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b="1" kern="1200" dirty="0" smtClean="0"/>
            <a:t>İşgaller</a:t>
          </a:r>
          <a:endParaRPr lang="tr-TR" sz="2200" b="1" kern="1200" dirty="0"/>
        </a:p>
      </dsp:txBody>
      <dsp:txXfrm>
        <a:off x="1689330" y="1047768"/>
        <a:ext cx="1202514" cy="856791"/>
      </dsp:txXfrm>
    </dsp:sp>
    <dsp:sp modelId="{C239BF3E-F7EB-4B59-8C64-864E0428E9C4}">
      <dsp:nvSpPr>
        <dsp:cNvPr id="0" name=""/>
        <dsp:cNvSpPr/>
      </dsp:nvSpPr>
      <dsp:spPr>
        <a:xfrm>
          <a:off x="3012096" y="1327052"/>
          <a:ext cx="254933" cy="2982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/>
        </a:p>
      </dsp:txBody>
      <dsp:txXfrm>
        <a:off x="3012096" y="1327052"/>
        <a:ext cx="254933" cy="298223"/>
      </dsp:txXfrm>
    </dsp:sp>
    <dsp:sp modelId="{CEF4B4B0-8EAE-4A7E-A123-7D03A597268B}">
      <dsp:nvSpPr>
        <dsp:cNvPr id="0" name=""/>
        <dsp:cNvSpPr/>
      </dsp:nvSpPr>
      <dsp:spPr>
        <a:xfrm>
          <a:off x="3372850" y="1047768"/>
          <a:ext cx="1202514" cy="856791"/>
        </a:xfrm>
        <a:prstGeom prst="roundRect">
          <a:avLst>
            <a:gd name="adj" fmla="val 10000"/>
          </a:avLst>
        </a:prstGeom>
        <a:solidFill>
          <a:schemeClr val="accent6">
            <a:tint val="68000"/>
            <a:shade val="94000"/>
            <a:satMod val="300000"/>
            <a:lumMod val="110000"/>
          </a:schemeClr>
        </a:solidFill>
        <a:ln w="12700" cap="flat" cmpd="sng" algn="ctr">
          <a:solidFill>
            <a:schemeClr val="accent6">
              <a:shade val="90000"/>
              <a:lumMod val="90000"/>
            </a:schemeClr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Azınlık Cemiyetleri</a:t>
          </a:r>
          <a:endParaRPr lang="tr-TR" sz="1600" b="1" kern="1200" dirty="0"/>
        </a:p>
      </dsp:txBody>
      <dsp:txXfrm>
        <a:off x="3372850" y="1047768"/>
        <a:ext cx="1202514" cy="856791"/>
      </dsp:txXfrm>
    </dsp:sp>
    <dsp:sp modelId="{13A97A93-79F1-481F-8962-66AEA4260DA0}">
      <dsp:nvSpPr>
        <dsp:cNvPr id="0" name=""/>
        <dsp:cNvSpPr/>
      </dsp:nvSpPr>
      <dsp:spPr>
        <a:xfrm>
          <a:off x="4695617" y="1327052"/>
          <a:ext cx="254933" cy="2982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/>
        </a:p>
      </dsp:txBody>
      <dsp:txXfrm>
        <a:off x="4695617" y="1327052"/>
        <a:ext cx="254933" cy="298223"/>
      </dsp:txXfrm>
    </dsp:sp>
    <dsp:sp modelId="{C5964BCF-03CD-434E-8190-1EAD434C8AD8}">
      <dsp:nvSpPr>
        <dsp:cNvPr id="0" name=""/>
        <dsp:cNvSpPr/>
      </dsp:nvSpPr>
      <dsp:spPr>
        <a:xfrm>
          <a:off x="5056371" y="1047768"/>
          <a:ext cx="1202514" cy="856791"/>
        </a:xfrm>
        <a:prstGeom prst="roundRect">
          <a:avLst>
            <a:gd name="adj" fmla="val 10000"/>
          </a:avLst>
        </a:prstGeom>
        <a:solidFill>
          <a:schemeClr val="accent4">
            <a:tint val="68000"/>
            <a:shade val="94000"/>
            <a:satMod val="300000"/>
            <a:lumMod val="110000"/>
          </a:schemeClr>
        </a:solidFill>
        <a:ln w="12700" cap="flat" cmpd="sng" algn="ctr">
          <a:solidFill>
            <a:schemeClr val="accent4">
              <a:shade val="90000"/>
              <a:lumMod val="90000"/>
            </a:schemeClr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/>
            <a:t>?</a:t>
          </a:r>
          <a:endParaRPr lang="tr-TR" sz="3200" b="1" kern="1200" dirty="0"/>
        </a:p>
      </dsp:txBody>
      <dsp:txXfrm>
        <a:off x="5056371" y="1047768"/>
        <a:ext cx="1202514" cy="85679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312F37-9C34-4283-8F41-EF0D8C359111}">
      <dsp:nvSpPr>
        <dsp:cNvPr id="0" name=""/>
        <dsp:cNvSpPr/>
      </dsp:nvSpPr>
      <dsp:spPr>
        <a:xfrm>
          <a:off x="2084800" y="-161392"/>
          <a:ext cx="1640748" cy="820374"/>
        </a:xfrm>
        <a:prstGeom prst="roundRect">
          <a:avLst>
            <a:gd name="adj" fmla="val 10000"/>
          </a:avLst>
        </a:prstGeom>
        <a:solidFill>
          <a:schemeClr val="accent3">
            <a:tint val="68000"/>
            <a:shade val="94000"/>
            <a:satMod val="300000"/>
            <a:lumMod val="110000"/>
          </a:schemeClr>
        </a:solidFill>
        <a:ln w="12700" cap="flat" cmpd="sng" algn="ctr">
          <a:solidFill>
            <a:schemeClr val="accent3">
              <a:shade val="90000"/>
              <a:lumMod val="90000"/>
            </a:schemeClr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/>
            <a:t>I. İNÖNÜ SAVAŞI’NIN SONUÇLARI</a:t>
          </a:r>
          <a:endParaRPr lang="tr-TR" sz="1500" b="1" kern="1200" dirty="0"/>
        </a:p>
      </dsp:txBody>
      <dsp:txXfrm>
        <a:off x="2084800" y="-161392"/>
        <a:ext cx="1640748" cy="820374"/>
      </dsp:txXfrm>
    </dsp:sp>
    <dsp:sp modelId="{B5C34EA2-1A6B-4F22-A8C1-4BA6CCF627D2}">
      <dsp:nvSpPr>
        <dsp:cNvPr id="0" name=""/>
        <dsp:cNvSpPr/>
      </dsp:nvSpPr>
      <dsp:spPr>
        <a:xfrm rot="2566726">
          <a:off x="3320626" y="801813"/>
          <a:ext cx="674699" cy="28713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/>
        </a:p>
      </dsp:txBody>
      <dsp:txXfrm rot="2566726">
        <a:off x="3320626" y="801813"/>
        <a:ext cx="674699" cy="287131"/>
      </dsp:txXfrm>
    </dsp:sp>
    <dsp:sp modelId="{2EE62E87-3A1C-4CFF-91F4-718A30F0040A}">
      <dsp:nvSpPr>
        <dsp:cNvPr id="0" name=""/>
        <dsp:cNvSpPr/>
      </dsp:nvSpPr>
      <dsp:spPr>
        <a:xfrm>
          <a:off x="3402386" y="1231775"/>
          <a:ext cx="2718293" cy="1469495"/>
        </a:xfrm>
        <a:prstGeom prst="roundRect">
          <a:avLst>
            <a:gd name="adj" fmla="val 10000"/>
          </a:avLst>
        </a:prstGeom>
        <a:solidFill>
          <a:schemeClr val="accent3">
            <a:tint val="68000"/>
            <a:shade val="94000"/>
            <a:satMod val="300000"/>
            <a:lumMod val="110000"/>
          </a:schemeClr>
        </a:solidFill>
        <a:ln w="12700" cap="flat" cmpd="sng" algn="ctr">
          <a:solidFill>
            <a:schemeClr val="accent3">
              <a:shade val="90000"/>
              <a:lumMod val="90000"/>
            </a:schemeClr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-Londra Konferansı , Moskova Antlaşması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Türk Afgan dostluk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Antlaşması</a:t>
          </a:r>
          <a:endParaRPr lang="tr-TR" sz="1800" b="1" kern="1200" dirty="0"/>
        </a:p>
      </dsp:txBody>
      <dsp:txXfrm>
        <a:off x="3402386" y="1231775"/>
        <a:ext cx="2718293" cy="1469495"/>
      </dsp:txXfrm>
    </dsp:sp>
    <dsp:sp modelId="{1928EBD5-D241-4D94-A382-15242B331C17}">
      <dsp:nvSpPr>
        <dsp:cNvPr id="0" name=""/>
        <dsp:cNvSpPr/>
      </dsp:nvSpPr>
      <dsp:spPr>
        <a:xfrm rot="10692962">
          <a:off x="2412658" y="1885609"/>
          <a:ext cx="674699" cy="28713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/>
        </a:p>
      </dsp:txBody>
      <dsp:txXfrm rot="10692962">
        <a:off x="2412658" y="1885609"/>
        <a:ext cx="674699" cy="287131"/>
      </dsp:txXfrm>
    </dsp:sp>
    <dsp:sp modelId="{682BE369-BD1B-43F2-98FF-702DD642E31A}">
      <dsp:nvSpPr>
        <dsp:cNvPr id="0" name=""/>
        <dsp:cNvSpPr/>
      </dsp:nvSpPr>
      <dsp:spPr>
        <a:xfrm>
          <a:off x="0" y="1512168"/>
          <a:ext cx="2097631" cy="1139983"/>
        </a:xfrm>
        <a:prstGeom prst="roundRect">
          <a:avLst>
            <a:gd name="adj" fmla="val 10000"/>
          </a:avLst>
        </a:prstGeom>
        <a:solidFill>
          <a:schemeClr val="accent5">
            <a:tint val="68000"/>
            <a:shade val="94000"/>
            <a:satMod val="300000"/>
            <a:lumMod val="110000"/>
          </a:schemeClr>
        </a:solidFill>
        <a:ln w="12700" cap="flat" cmpd="sng" algn="ctr">
          <a:solidFill>
            <a:schemeClr val="accent5">
              <a:shade val="90000"/>
              <a:lumMod val="90000"/>
            </a:schemeClr>
          </a:solidFill>
          <a:prstDash val="solid"/>
        </a:ln>
        <a:effectLst>
          <a:outerShdw blurRad="38100" dist="12700" dir="5400000" rotWithShape="0">
            <a:srgbClr val="000000">
              <a:alpha val="15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/>
            <a:t>-Düzenli ordu ilk başarısını kazandı</a:t>
          </a:r>
          <a:endParaRPr lang="tr-TR" sz="1800" b="1" kern="1200" dirty="0"/>
        </a:p>
      </dsp:txBody>
      <dsp:txXfrm>
        <a:off x="0" y="1512168"/>
        <a:ext cx="2097631" cy="1139983"/>
      </dsp:txXfrm>
    </dsp:sp>
    <dsp:sp modelId="{C043F2E3-BABC-420A-B762-0B029C06DA74}">
      <dsp:nvSpPr>
        <dsp:cNvPr id="0" name=""/>
        <dsp:cNvSpPr/>
      </dsp:nvSpPr>
      <dsp:spPr>
        <a:xfrm rot="18921422">
          <a:off x="1720549" y="942009"/>
          <a:ext cx="674699" cy="28713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/>
        </a:p>
      </dsp:txBody>
      <dsp:txXfrm rot="18921422">
        <a:off x="1720549" y="942009"/>
        <a:ext cx="674699" cy="2871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F11F9-E5AC-4B6A-94AC-58F12B187BE7}" type="datetimeFigureOut">
              <a:rPr lang="tr-TR" smtClean="0"/>
              <a:t>09.12.2016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4460A-C9F6-45EA-85A6-DB79749B758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4460A-C9F6-45EA-85A6-DB79749B758B}" type="slidenum">
              <a:rPr lang="tr-TR" smtClean="0"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D0AD5B-10BD-44C8-A341-D3E2B4BCC9D8}" type="datetimeFigureOut">
              <a:rPr lang="tr-TR" smtClean="0"/>
              <a:pPr/>
              <a:t>09.12.2016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7E2C870-1E64-459F-95EC-ABF5584DDBB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sim Yer Tutucusu"/>
          <p:cNvSpPr>
            <a:spLocks noGrp="1"/>
          </p:cNvSpPr>
          <p:nvPr>
            <p:ph type="pic" idx="1"/>
          </p:nvPr>
        </p:nvSpPr>
        <p:spPr>
          <a:xfrm rot="240000">
            <a:off x="2183792" y="1526309"/>
            <a:ext cx="4772156" cy="3598016"/>
          </a:xfrm>
        </p:spPr>
      </p:sp>
      <p:sp>
        <p:nvSpPr>
          <p:cNvPr id="8" name="7 Dikdörtgen"/>
          <p:cNvSpPr/>
          <p:nvPr/>
        </p:nvSpPr>
        <p:spPr>
          <a:xfrm rot="21480000">
            <a:off x="2229470" y="2153174"/>
            <a:ext cx="47916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002060"/>
                </a:solidFill>
              </a:rPr>
              <a:t>KURTULUŞ SAVAŞI</a:t>
            </a:r>
            <a:br>
              <a:rPr lang="tr-TR" sz="3600" b="1" dirty="0" smtClean="0">
                <a:solidFill>
                  <a:srgbClr val="002060"/>
                </a:solidFill>
              </a:rPr>
            </a:br>
            <a:r>
              <a:rPr lang="tr-TR" sz="3600" b="1" dirty="0" smtClean="0">
                <a:solidFill>
                  <a:srgbClr val="002060"/>
                </a:solidFill>
              </a:rPr>
              <a:t> </a:t>
            </a:r>
            <a:r>
              <a:rPr lang="tr-TR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CEPHELER</a:t>
            </a:r>
            <a:br>
              <a:rPr lang="tr-TR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tr-TR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br>
              <a:rPr lang="tr-TR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tr-TR" sz="3600" b="1" dirty="0" smtClean="0">
                <a:solidFill>
                  <a:schemeClr val="accent6">
                    <a:lumMod val="50000"/>
                  </a:schemeClr>
                </a:solidFill>
              </a:rPr>
              <a:t>SORU SUNU</a:t>
            </a:r>
            <a:endParaRPr lang="tr-TR" sz="3600" b="1" dirty="0"/>
          </a:p>
        </p:txBody>
      </p:sp>
    </p:spTree>
    <p:extLst>
      <p:ext uri="{BB962C8B-B14F-4D97-AF65-F5344CB8AC3E}">
        <p14:creationId xmlns="" xmlns:p14="http://schemas.microsoft.com/office/powerpoint/2010/main" val="1577017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620688"/>
            <a:ext cx="8424935" cy="5505475"/>
          </a:xfr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«</a:t>
            </a:r>
            <a:r>
              <a:rPr lang="tr-TR" b="1" dirty="0" smtClean="0"/>
              <a:t>Fransız birliklerine karşı,  Mersin, Tarsus, İslahiye bölgesinde ve Silifke dolaylarında </a:t>
            </a:r>
            <a:r>
              <a:rPr lang="tr-TR" b="1" dirty="0" err="1" smtClean="0"/>
              <a:t>Kuvayımilliye</a:t>
            </a:r>
            <a:r>
              <a:rPr lang="tr-TR" b="1" dirty="0" smtClean="0"/>
              <a:t> kurulmuş ve çok cesurca işe girişmişlerdir.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err="1" smtClean="0"/>
              <a:t>Kuvayımilliye</a:t>
            </a:r>
            <a:r>
              <a:rPr lang="tr-TR" b="1" dirty="0" smtClean="0"/>
              <a:t> Fransızları kuşatmış onları geri çekilmeye mecbur etmiştir.» </a:t>
            </a:r>
          </a:p>
          <a:p>
            <a:pPr marL="0" indent="0">
              <a:buNone/>
            </a:pPr>
            <a:r>
              <a:rPr lang="tr-TR" b="1" dirty="0" smtClean="0"/>
              <a:t>Diyen  Mustafa Kemal, Güney Cephesi’nin hangi özelliğini vurgulamıştır?</a:t>
            </a:r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r>
              <a:rPr lang="tr-TR" b="1" dirty="0" smtClean="0"/>
              <a:t>A- Düzenli ordunun başarısını</a:t>
            </a:r>
          </a:p>
          <a:p>
            <a:pPr marL="0" indent="0">
              <a:buNone/>
            </a:pPr>
            <a:r>
              <a:rPr lang="tr-TR" b="1" dirty="0" smtClean="0"/>
              <a:t>B-</a:t>
            </a:r>
            <a:r>
              <a:rPr lang="tr-TR" b="1" dirty="0" err="1" smtClean="0"/>
              <a:t>Kuvayımilliye’nin</a:t>
            </a:r>
            <a:r>
              <a:rPr lang="tr-TR" b="1" dirty="0" smtClean="0"/>
              <a:t> başarısını</a:t>
            </a:r>
          </a:p>
          <a:p>
            <a:pPr marL="0" indent="0">
              <a:buNone/>
            </a:pPr>
            <a:r>
              <a:rPr lang="tr-TR" b="1" dirty="0" smtClean="0"/>
              <a:t>C-İstanbul Hükümeti’nin başarısını</a:t>
            </a:r>
          </a:p>
          <a:p>
            <a:pPr marL="0" indent="0">
              <a:buNone/>
            </a:pPr>
            <a:r>
              <a:rPr lang="tr-TR" b="1" dirty="0" smtClean="0"/>
              <a:t>D- İtilaf  </a:t>
            </a:r>
            <a:r>
              <a:rPr lang="tr-TR" b="1" dirty="0" err="1" smtClean="0"/>
              <a:t>Devletler’in</a:t>
            </a:r>
            <a:r>
              <a:rPr lang="tr-TR" b="1" dirty="0" smtClean="0"/>
              <a:t>  başarısını</a:t>
            </a:r>
            <a:endParaRPr lang="tr-TR" b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652120" y="116632"/>
            <a:ext cx="3224681" cy="410572"/>
          </a:xfrm>
        </p:spPr>
        <p:txBody>
          <a:bodyPr/>
          <a:lstStyle/>
          <a:p>
            <a:r>
              <a:rPr lang="tr-TR" dirty="0" smtClean="0"/>
              <a:t>SORU-9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092280" y="4293096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35600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C 0.00295 -0.03797 0.00451 -0.07547 0.00833 -0.11343 C 0.00955 -0.1507 0.01111 -0.16713 0.01337 -0.2 C 0.0125 -0.23542 0.01927 -0.27732 0.00174 -0.30672 C -0.00174 -0.32848 0.00278 -0.30787 -0.00503 -0.32662 C -0.00642 -0.3301 -0.0066 -0.33449 -0.00833 -0.33773 C -0.01215 -0.34468 -0.02135 -0.34885 -0.02674 -0.35116 C -0.03351 -0.36042 -0.03889 -0.36412 -0.04826 -0.36667 C -0.06111 -0.37616 -0.06892 -0.37963 -0.08333 -0.38218 C -0.08611 -0.38125 -0.10799 -0.37686 -0.11493 -0.37107 C -0.11771 -0.36875 -0.12569 -0.3551 -0.12674 -0.35324 C -0.13194 -0.34375 -0.1434 -0.32662 -0.14826 -0.31551 C -0.1658 -0.275 -0.14514 -0.3176 -0.16163 -0.28449 C -0.16771 -0.25857 -0.17448 -0.23334 -0.18333 -0.2088 C -0.18507 -0.19491 -0.18576 -0.18357 -0.1934 -0.17338 C -0.19931 -0.14931 -0.20729 -0.12824 -0.21337 -0.1044 C -0.2191 -0.08195 -0.21545 -0.09028 -0.2217 -0.07778 C -0.22622 -0.05695 -0.23247 -0.04329 -0.24167 -0.02662 C -0.24687 -0.01713 -0.25035 -0.00602 -0.2566 0.00231 C -0.26163 0.00902 -0.26806 0.01412 -0.2717 0.02222 C -0.28229 0.04583 -0.29948 0.0574 -0.3184 0.06435 C -0.33247 0.07569 -0.34392 0.07893 -0.36007 0.08217 C -0.37951 0.07893 -0.38767 0.08055 -0.40174 0.06666 C -0.41458 0.07014 -0.42049 0.06458 -0.4316 0.05787 C -0.46042 0.04027 -0.43021 0.06273 -0.4566 0.04213 C -0.46875 0.02291 -0.47326 0.02754 -0.48663 0.01342 C -0.4934 0.00625 -0.51406 -0.02292 -0.5184 -0.03102 C -0.53472 -0.06204 -0.54062 -0.09792 -0.5533 -0.13102 C -0.5559 -0.15 -0.56684 -0.19746 -0.55 -0.2044 C -0.54201 -0.22547 -0.54687 -0.21343 -0.53507 -0.24005 C -0.53142 -0.24838 -0.53021 -0.25834 -0.52674 -0.26667 C -0.52413 -0.27269 -0.52049 -0.27801 -0.5184 -0.28449 C -0.51441 -0.29723 -0.51111 -0.30486 -0.50174 -0.31111 C -0.49479 -0.33357 -0.50347 -0.31204 -0.48333 -0.33334 C -0.47986 -0.33704 -0.4783 -0.34306 -0.475 -0.34676 C -0.44115 -0.38588 -0.47222 -0.34676 -0.44826 -0.36898 C -0.43819 -0.37824 -0.43229 -0.39028 -0.41997 -0.39329 C -0.41181 -0.40973 -0.38663 -0.42292 -0.3717 -0.42662 C -0.37118 -0.42639 -0.35885 -0.42269 -0.35833 -0.42223 C -0.35417 -0.41829 -0.35191 -0.41158 -0.34826 -0.40672 C -0.34635 -0.39861 -0.34531 -0.39167 -0.34167 -0.38449 C -0.34306 -0.35417 -0.33976 -0.28936 -0.36007 -0.26227 C -0.36979 -0.22986 -0.37726 -0.19676 -0.3967 -0.17338 C -0.40017 -0.16922 -0.40365 -0.16482 -0.4066 -0.15996 C -0.40816 -0.15741 -0.40833 -0.15348 -0.41007 -0.15116 C -0.41181 -0.14885 -0.41458 -0.14861 -0.41667 -0.14676 C -0.42812 -0.13588 -0.43802 -0.11898 -0.45174 -0.11343 C -0.45747 -0.10533 -0.46597 -0.10324 -0.47326 -0.09769 C -0.47986 -0.0926 -0.48472 -0.08403 -0.49167 -0.0801 C -0.50382 -0.07315 -0.5224 -0.06968 -0.53507 -0.06667 C -0.55312 -0.06227 -0.54062 -0.06528 -0.5684 -0.05996 C -0.5717 -0.05926 -0.5783 -0.05787 -0.5783 -0.05787 C -0.59653 -0.04954 -0.61458 -0.04144 -0.63333 -0.03565 C -0.63889 -0.03056 -0.6441 -0.03056 -0.65 -0.02662 C -0.66181 -0.01875 -0.67361 -0.0176 -0.68663 -0.01343 C -0.69115 -0.01204 -0.69549 -0.01019 -0.7 -0.0088 C -0.70226 -0.00811 -0.7066 -0.00672 -0.7066 -0.00672 C -0.71649 2.59259E-6 -0.72361 0.00231 -0.73507 0.00231 L -0.73837 -0.01343 " pathEditMode="relative" ptsTypes="ff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836712"/>
            <a:ext cx="8352927" cy="5289451"/>
          </a:xfrm>
          <a:solidFill>
            <a:srgbClr val="FFFF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tr-TR" b="1" dirty="0" smtClean="0"/>
              <a:t>Kurtuluş Savaşı’nın Güney Cephesinde hem sivil hem de askeri kayıplar verilmiştir.</a:t>
            </a:r>
          </a:p>
          <a:p>
            <a:r>
              <a:rPr lang="tr-TR" b="1" dirty="0" smtClean="0"/>
              <a:t>Sadece bu bilgi dikkate alındığında Güney Cephesi ile ilgili olarak,</a:t>
            </a:r>
          </a:p>
          <a:p>
            <a:pPr marL="514350" indent="-514350">
              <a:buFont typeface="+mj-lt"/>
              <a:buAutoNum type="romanUcPeriod"/>
            </a:pPr>
            <a:r>
              <a:rPr lang="tr-TR" b="1" dirty="0" smtClean="0"/>
              <a:t>Milli Mücadele’nin kısa sürede başarıyla tamamlandığına</a:t>
            </a:r>
          </a:p>
          <a:p>
            <a:pPr marL="514350" indent="-514350">
              <a:buFont typeface="+mj-lt"/>
              <a:buAutoNum type="romanUcPeriod"/>
            </a:pPr>
            <a:r>
              <a:rPr lang="tr-TR" b="1" dirty="0" smtClean="0"/>
              <a:t>Sivil halkın da Milli Mücadeleye katıldığına</a:t>
            </a:r>
          </a:p>
          <a:p>
            <a:pPr marL="514350" indent="-514350">
              <a:buFont typeface="+mj-lt"/>
              <a:buAutoNum type="romanUcPeriod"/>
            </a:pPr>
            <a:r>
              <a:rPr lang="tr-TR" b="1" dirty="0" smtClean="0"/>
              <a:t>Bölge halkının askeri kuvvetlere destek verdiğine</a:t>
            </a:r>
          </a:p>
          <a:p>
            <a:pPr marL="0" indent="0">
              <a:buNone/>
            </a:pPr>
            <a:r>
              <a:rPr lang="tr-TR" b="1" dirty="0" smtClean="0"/>
              <a:t>Gibi yargılardan hangilerine ulaşılabilir?</a:t>
            </a:r>
          </a:p>
          <a:p>
            <a:pPr marL="0" indent="0">
              <a:buNone/>
            </a:pPr>
            <a:r>
              <a:rPr lang="tr-TR" b="1" dirty="0" smtClean="0"/>
              <a:t>A- Yalnız  III         B- I ve II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C- II ve III             D- I, II ve III</a:t>
            </a:r>
            <a:endParaRPr lang="tr-TR" b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516216" y="116632"/>
            <a:ext cx="2520280" cy="576064"/>
          </a:xfrm>
        </p:spPr>
        <p:txBody>
          <a:bodyPr/>
          <a:lstStyle/>
          <a:p>
            <a:r>
              <a:rPr lang="tr-TR" dirty="0" smtClean="0"/>
              <a:t>Soru-10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020272" y="5085184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08397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C -0.01892 -0.00509 -0.03784 -0.01065 -0.05677 -0.01574 C -0.06337 -0.01759 -0.07673 -0.02014 -0.07673 -0.02014 C -0.0934 -0.02963 -0.11041 -0.03287 -0.12691 -0.04236 C -0.14027 -0.06018 -0.15121 -0.06852 -0.1684 -0.08241 C -0.1908 -0.10046 -0.1658 -0.08866 -0.1901 -0.09792 C -0.19757 -0.10463 -0.20607 -0.10879 -0.21337 -0.11574 C -0.21718 -0.11944 -0.21944 -0.12569 -0.22361 -0.12893 C -0.23177 -0.13542 -0.24114 -0.13935 -0.25 -0.14444 C -0.25677 -0.14838 -0.26423 -0.15926 -0.27014 -0.16458 C -0.27986 -0.18171 -0.28906 -0.19467 -0.2967 -0.21342 C -0.29791 -0.21898 -0.30069 -0.22338 -0.30173 -0.22893 C -0.30347 -0.23842 -0.3033 -0.24838 -0.30503 -0.25787 C -0.29948 -0.26273 -0.29739 -0.26898 -0.29166 -0.27338 C -0.28107 -0.28148 -0.26666 -0.28356 -0.25521 -0.2868 C -0.24548 -0.28958 -0.23646 -0.29352 -0.22673 -0.2956 C -0.20052 -0.30833 -0.17534 -0.32245 -0.15 -0.33796 C -0.14114 -0.34329 -0.13125 -0.34537 -0.12343 -0.35347 C -0.11163 -0.36597 -0.09791 -0.36921 -0.0868 -0.38009 C -0.06059 -0.40555 -0.07777 -0.39491 -0.06007 -0.40463 C -0.0526 -0.41435 -0.04444 -0.42153 -0.03837 -0.43333 C -0.03316 -0.45579 -0.0283 -0.49884 -0.04514 -0.51342 C -0.05139 -0.54028 -0.06857 -0.55532 -0.08333 -0.57338 C -0.09913 -0.59282 -0.08906 -0.58542 -0.10347 -0.59352 C -0.11875 -0.61389 -0.10069 -0.5912 -0.1184 -0.60903 C -0.12795 -0.61852 -0.11857 -0.61366 -0.13003 -0.62222 C -0.14965 -0.63704 -0.16979 -0.63981 -0.19166 -0.64236 C -0.23021 -0.64028 -0.23576 -0.64236 -0.2651 -0.62685 C -0.26788 -0.62384 -0.27031 -0.62014 -0.27343 -0.61782 C -0.27552 -0.61643 -0.27812 -0.61736 -0.28003 -0.61574 C -0.29496 -0.60347 -0.30781 -0.58727 -0.3217 -0.57338 C -0.32951 -0.56574 -0.33889 -0.56273 -0.3467 -0.55555 C -0.35902 -0.54421 -0.36666 -0.52685 -0.38003 -0.51782 C -0.39323 -0.49236 -0.40694 -0.46805 -0.4217 -0.44444 C -0.42968 -0.41667 -0.44201 -0.3919 -0.45364 -0.36667 C -0.45781 -0.34028 -0.46545 -0.33079 -0.47343 -0.30671 C -0.48107 -0.28356 -0.48854 -0.26065 -0.4967 -0.23796 C -0.50139 -0.22546 -0.50729 -0.21342 -0.51007 -0.2 C -0.51319 -0.18611 -0.51389 -0.18055 -0.5184 -0.16667 C -0.52812 -0.13727 -0.54253 -0.10903 -0.55503 -0.08241 C -0.57031 -0.05023 -0.58472 -0.01389 -0.60503 0.0132 C -0.60694 0.01574 -0.60798 0.01968 -0.61007 0.02222 C -0.61666 0.03009 -0.62309 0.03241 -0.63003 0.03773 C -0.64774 0.05139 -0.66475 0.0669 -0.68507 0.07107 C -0.69878 0.0831 -0.72847 0.08912 -0.72847 0.06204 " pathEditMode="relative" ptsTypes="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836712"/>
            <a:ext cx="8352927" cy="5289451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/>
              <a:t>Mondros sonrası işgaller karşısında oluşan </a:t>
            </a:r>
            <a:r>
              <a:rPr lang="tr-TR" b="1" dirty="0" err="1" smtClean="0"/>
              <a:t>Kuvayımilliye</a:t>
            </a:r>
            <a:r>
              <a:rPr lang="tr-TR" b="1" dirty="0" smtClean="0"/>
              <a:t> birlikleri  Mustafa Kemal tarafından destek görmüştür. Ancak daha sonraki süreçte düzenli orduya geçiş kararı almıştır.</a:t>
            </a:r>
          </a:p>
          <a:p>
            <a:endParaRPr lang="tr-TR" b="1" dirty="0" smtClean="0"/>
          </a:p>
          <a:p>
            <a:r>
              <a:rPr lang="tr-TR" b="1" dirty="0" smtClean="0"/>
              <a:t>Aşağıdakilerden hangisi  düzenli orduya geçiş nedenlerden biri </a:t>
            </a:r>
            <a:r>
              <a:rPr lang="tr-TR" b="1" i="1" u="sng" dirty="0" smtClean="0"/>
              <a:t>değildir?</a:t>
            </a:r>
            <a:endParaRPr lang="tr-TR" b="1" i="1" u="sng" dirty="0" smtClean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a:endParaRPr>
          </a:p>
          <a:p>
            <a:r>
              <a:rPr lang="tr-TR" b="1" dirty="0" smtClean="0"/>
              <a:t>A- Askeri disiplinden yoksun olması</a:t>
            </a:r>
          </a:p>
          <a:p>
            <a:r>
              <a:rPr lang="tr-TR" b="1" dirty="0" smtClean="0"/>
              <a:t>B- Düşmanı </a:t>
            </a:r>
            <a:r>
              <a:rPr lang="tr-TR" b="1" dirty="0"/>
              <a:t>y</a:t>
            </a:r>
            <a:r>
              <a:rPr lang="tr-TR" b="1" dirty="0" smtClean="0"/>
              <a:t>urttan atmada yetersiz kalması</a:t>
            </a:r>
          </a:p>
          <a:p>
            <a:r>
              <a:rPr lang="tr-TR" b="1" dirty="0" smtClean="0"/>
              <a:t>C- Milli mücadele ruhunu oluşturmaması</a:t>
            </a:r>
          </a:p>
          <a:p>
            <a:r>
              <a:rPr lang="tr-TR" b="1" dirty="0" smtClean="0"/>
              <a:t>D- Keyfi davranışlarda bulunması</a:t>
            </a:r>
            <a:endParaRPr lang="tr-TR" b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652120" y="188640"/>
            <a:ext cx="3312368" cy="626596"/>
          </a:xfrm>
        </p:spPr>
        <p:txBody>
          <a:bodyPr/>
          <a:lstStyle/>
          <a:p>
            <a:r>
              <a:rPr lang="tr-TR" dirty="0" smtClean="0"/>
              <a:t>SORU-17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380312" y="5085184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77285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6759 C 0.01476 0.06366 0.00885 0.06829 0.01302 0.05856 C 0.01892 0.04467 0.01962 0.04745 0.02465 0.03426 C 0.02812 0.025 0.02882 0.01597 0.03298 0.00741 C 0.03541 -0.01181 0.03767 -0.03102 0.03958 -0.05023 C 0.0375 -0.14074 0.03906 -0.22732 0.02465 -0.31482 C 0.02291 -0.34537 0.01892 -0.37269 0.00625 -0.39908 C -0.00347 -0.41921 -0.01702 -0.43542 -0.02709 -0.45463 C -0.03906 -0.47732 -0.02761 -0.46458 -0.04045 -0.47685 C -0.04757 -0.49121 -0.03889 -0.47708 -0.05035 -0.48588 C -0.05243 -0.4875 -0.05347 -0.49074 -0.05538 -0.49259 C -0.06024 -0.49746 -0.06528 -0.50139 -0.07031 -0.50579 C -0.0757 -0.51042 -0.08872 -0.5125 -0.08872 -0.51227 C -0.11372 -0.50949 -0.10556 -0.50787 -0.12535 -0.49468 C -0.13177 -0.49051 -0.13976 -0.48727 -0.14531 -0.48148 C -0.15834 -0.46829 -0.16736 -0.44375 -0.17552 -0.42593 C -0.19514 -0.38241 -0.2132 -0.3382 -0.23038 -0.29259 C -0.24184 -0.26227 -0.26563 -0.23935 -0.27709 -0.21019 C -0.29427 -0.1669 -0.28577 -0.18403 -0.30035 -0.15695 C -0.30573 -0.12894 -0.31181 -0.11736 -0.32205 -0.09259 C -0.32257 -0.08588 -0.32257 -0.07894 -0.32379 -0.07246 C -0.32465 -0.06898 -0.32795 -0.06713 -0.32865 -0.06366 C -0.33281 -0.04884 -0.33125 -0.03796 -0.33872 -0.02361 C -0.34375 -0.01389 -0.35695 -0.00718 -0.36372 -0.00139 C -0.37761 0.02662 -0.39393 0.04051 -0.41875 0.04537 C -0.44584 0.05856 -0.47344 0.07106 -0.50209 0.07407 C -0.50781 0.07268 -0.51354 0.07245 -0.51893 0.06967 C -0.53733 0.05995 -0.55174 0.01736 -0.56042 -0.00371 C -0.57344 -0.03565 -0.58577 -0.06829 -0.59705 -0.10139 C -0.61528 -0.15509 -0.58941 -0.09097 -0.60868 -0.13704 C -0.61997 -0.24769 -0.61268 -0.19213 -0.63038 -0.30371 C -0.63143 -0.34283 -0.63212 -0.37871 -0.63542 -0.4169 C -0.63438 -0.4257 -0.63455 -0.43519 -0.63212 -0.44352 C -0.63108 -0.44746 -0.62639 -0.44838 -0.62535 -0.45255 C -0.6158 -0.49213 -0.62483 -0.5088 -0.60209 -0.53912 C -0.59358 -0.56273 -0.60434 -0.53658 -0.59375 -0.55255 C -0.59115 -0.55625 -0.58403 -0.57408 -0.58038 -0.57685 C -0.57691 -0.5794 -0.57257 -0.57963 -0.56875 -0.58148 C -0.54011 -0.59514 -0.55643 -0.59097 -0.53542 -0.59468 C -0.49861 -0.61111 -0.4592 -0.6169 -0.42031 -0.6213 C -0.37431 -0.61921 -0.32813 -0.61921 -0.28229 -0.61482 C -0.28021 -0.61458 -0.28021 -0.60972 -0.27865 -0.6081 C -0.26667 -0.59491 -0.25035 -0.57708 -0.23698 -0.56806 C -0.2158 -0.55371 -0.22986 -0.56458 -0.19879 -0.52801 C -0.19566 -0.52431 -0.1908 -0.52431 -0.18698 -0.5213 C -0.17882 -0.51458 -0.16788 -0.49954 -0.16372 -0.48796 C -0.14427 -0.43403 -0.13316 -0.37153 -0.12205 -0.31482 C -0.1191 -0.27083 -0.11632 -0.22847 -0.10712 -0.18588 C -0.10521 -0.10926 -0.10434 -0.12176 -0.10712 -0.04583 C -0.10712 -0.04375 -0.10799 -0.0213 -0.11042 -0.01482 C -0.1158 -0.00116 -0.12292 0.01782 -0.13056 0.02963 C -0.13386 0.03518 -0.13872 0.03958 -0.14202 0.04537 C -0.15729 0.07176 -0.14896 0.06667 -0.16545 0.08981 C -0.17066 0.09699 -0.17709 0.10254 -0.18212 0.10972 C -0.18646 0.11574 -0.18906 0.12407 -0.19393 0.12963 C -0.19965 0.1368 -0.20747 0.1412 -0.21372 0.14745 C -0.23108 0.16458 -0.24601 0.17801 -0.26563 0.1919 C -0.26962 0.19491 -0.2717 0.20139 -0.27535 0.20532 C -0.28611 0.2162 -0.30087 0.22199 -0.31389 0.22523 C -0.3382 0.22384 -0.36268 0.22384 -0.38698 0.22083 C -0.39167 0.22014 -0.39566 0.21504 -0.40035 0.21412 C -0.41649 0.21111 -0.46042 0.20741 -0.48368 0.20532 C -0.54288 0.1912 -0.46528 0.2118 -0.51702 0.1919 C -0.54757 0.18009 -0.52656 0.19537 -0.55538 0.18079 C -0.56111 0.17778 -0.56615 0.17199 -0.57205 0.16967 C -0.59809 0.15903 -0.59497 0.17361 -0.62379 0.15417 C -0.6309 0.1493 -0.63837 0.14583 -0.64531 0.14074 C -0.66077 0.12963 -0.67309 0.11342 -0.69045 0.10741 C -0.69722 0.09606 -0.70261 0.08379 -0.70868 0.07199 C -0.71511 0.05949 -0.72188 0.04792 -0.72709 0.03426 C -0.72865 0.02292 -0.73212 0.01435 -0.73368 0.00301 C -0.73247 -0.01482 -0.73125 -0.02894 -0.72379 -0.04352 C -0.72327 -0.04954 -0.72327 -0.05556 -0.72205 -0.06134 C -0.72101 -0.06621 -0.71823 -0.06991 -0.71702 -0.07477 C -0.71563 -0.08033 -0.71511 -0.08611 -0.71198 -0.09028 " pathEditMode="relative" rAng="0" ptsTypes="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30" y="-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I. İnönü Savaşı ile ilgili;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Düzenli  ordunun  ilk zaferi olduğuna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Türk ulusunun TBMM’ye olan güvenin arttığına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Tekalif-i Milliye emirleri yayınlandığına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Mustafa Kemal’e « Gazi « unvanı verildiğine</a:t>
            </a:r>
          </a:p>
          <a:p>
            <a:pPr marL="0" indent="0">
              <a:buNone/>
            </a:pPr>
            <a:r>
              <a:rPr lang="tr-TR" dirty="0" smtClean="0"/>
              <a:t>Yargılardan hangisi ya da hangilerine </a:t>
            </a:r>
            <a:r>
              <a:rPr lang="tr-TR" b="1" i="1" u="sng" dirty="0" smtClean="0"/>
              <a:t>ulaşılamaz?</a:t>
            </a:r>
          </a:p>
          <a:p>
            <a:pPr marL="0" indent="0">
              <a:buNone/>
            </a:pPr>
            <a:r>
              <a:rPr lang="tr-TR" dirty="0" smtClean="0"/>
              <a:t>A- Yalnız  III                   B- I ve II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C- II ve III                        D- III ve  IV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008"/>
            <a:ext cx="2880320" cy="202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672"/>
            <a:ext cx="215265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4283968" y="620688"/>
            <a:ext cx="4572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705896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6.2963E-6 C -0.01337 -0.01851 -0.02205 -0.0111 -0.04497 -0.01342 C -0.0566 -0.01458 -0.07987 -0.01782 -0.07987 -0.01782 C -0.10539 -0.00671 -0.09306 -0.00995 -0.11667 -0.00671 C -0.12327 -0.00416 -0.13056 -0.00416 -0.13664 6.2963E-6 C -0.13872 0.0014 -0.13976 0.00487 -0.14167 0.00672 C -0.14636 0.01135 -0.14949 0.01158 -0.15487 0.0132 C -0.15938 0.02477 -0.16528 0.02871 -0.17153 0.03774 C -0.17692 0.04561 -0.18664 0.06227 -0.18664 0.06227 C -0.19046 0.07802 -0.18525 0.05765 -0.19167 0.07778 C -0.19601 0.09121 -0.1981 0.10602 -0.20157 0.11991 C -0.20087 0.13635 -0.20469 0.16806 -0.19167 0.17987 C -0.18091 0.22177 -0.19567 0.16714 -0.18334 0.2044 C -0.18247 0.20718 -0.18282 0.21065 -0.1816 0.2132 C -0.17883 0.21899 -0.17344 0.22153 -0.16997 0.22663 C -0.16094 0.24005 -0.16719 0.23589 -0.15834 0.24005 C -0.14844 0.25047 -0.14046 0.25325 -0.1283 0.25765 C -0.10955 0.26436 -0.12501 0.25903 -0.1132 0.26667 C -0.10886 0.26945 -0.10001 0.27038 -0.09653 0.27107 C -0.09046 0.27454 -0.08455 0.2794 -0.0783 0.28218 C -0.07032 0.28565 -0.06251 0.28542 -0.05487 0.29098 C -0.03837 0.30325 -0.06094 0.2926 -0.03664 0.30672 C -0.02796 0.31181 -0.01858 0.31413 -0.0099 0.31991 C -0.00053 0.32616 0.00694 0.33473 0.01666 0.34005 C 0.02656 0.35278 0.04027 0.35857 0.05173 0.36876 C 0.05902 0.37524 0.06718 0.38056 0.07343 0.3889 C 0.07569 0.3919 0.07742 0.39538 0.08003 0.39769 C 0.08142 0.39908 0.08333 0.39931 0.08506 0.40001 C 0.1026 0.43589 0.08124 0.48126 0.05503 0.49561 C 0.03854 0.50464 0.03072 0.50278 0.0118 0.5044 C -0.0132 0.50371 -0.0382 0.50417 -0.0632 0.50209 C -0.06667 0.50186 -0.0698 0.49885 -0.07327 0.49769 C -0.08889 0.49214 -0.10435 0.48797 -0.11997 0.48218 C -0.1441 0.46204 -0.17119 0.44977 -0.19497 0.42894 C -0.20192 0.42292 -0.20851 0.4139 -0.21494 0.40672 C -0.21858 0.40255 -0.2231 0.39977 -0.22657 0.39561 C -0.23074 0.39075 -0.23351 0.3838 -0.2382 0.37987 C -0.24931 0.37015 -0.26094 0.36552 -0.27327 0.35996 C -0.28212 0.36065 -0.29133 0.35973 -0.30001 0.36227 C -0.30417 0.36343 -0.30487 0.37223 -0.30834 0.37547 C -0.31424 0.38102 -0.32084 0.38519 -0.32657 0.39098 C -0.32883 0.39329 -0.33108 0.39538 -0.33334 0.39769 C -0.33924 0.40973 -0.34844 0.41714 -0.35487 0.42894 C -0.36094 0.45927 -0.36928 0.49399 -0.3566 0.52431 C -0.35122 0.53704 -0.34358 0.54746 -0.3382 0.55996 C -0.33334 0.57107 -0.32952 0.58265 -0.31997 0.58658 C -0.30574 0.59908 -0.28074 0.59839 -0.26494 0.60001 C -0.25383 0.60464 -0.2415 0.60672 -0.22987 0.6088 C -0.21667 0.61505 -0.23751 0.60579 -0.2132 0.6132 C -0.20973 0.61436 -0.20678 0.61667 -0.2033 0.61783 C -0.20105 0.61852 -0.19879 0.61922 -0.19653 0.61991 C -0.18594 0.62964 -0.16737 0.6389 -0.15487 0.64214 C -0.14688 0.64931 -0.13924 0.65348 -0.12987 0.65556 C -0.11546 0.6632 -0.10348 0.66806 -0.0882 0.67107 C -0.08664 0.67177 -0.08508 0.67315 -0.08334 0.67339 C -0.07396 0.67524 -0.06407 0.67431 -0.05487 0.67778 C -0.05313 0.67848 -0.05417 0.68241 -0.0533 0.6845 C -0.05244 0.68635 -0.05105 0.68751 -0.05001 0.6889 " pathEditMode="relative" ptsTypes="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09804875"/>
              </p:ext>
            </p:extLst>
          </p:nvPr>
        </p:nvGraphicFramePr>
        <p:xfrm>
          <a:off x="758592" y="476672"/>
          <a:ext cx="6120680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395536" y="4149079"/>
            <a:ext cx="8468985" cy="2031325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b="1" dirty="0" smtClean="0"/>
              <a:t>Yukarıdaki şekilde I. İnönü Savaşının askeri ve siyasi alandaki bazı başarıları </a:t>
            </a:r>
          </a:p>
          <a:p>
            <a:r>
              <a:rPr lang="tr-TR" b="1" dirty="0" smtClean="0"/>
              <a:t>Verilmiştir.</a:t>
            </a:r>
          </a:p>
          <a:p>
            <a:r>
              <a:rPr lang="tr-TR" b="1" dirty="0" smtClean="0"/>
              <a:t>Buna göre şekilden yola çıkarak, aşağıdakilerden hangisi </a:t>
            </a:r>
            <a:r>
              <a:rPr lang="tr-TR" b="1" u="sng" dirty="0" smtClean="0"/>
              <a:t>söylenemez?</a:t>
            </a:r>
          </a:p>
          <a:p>
            <a:r>
              <a:rPr lang="tr-TR" b="1" dirty="0" smtClean="0"/>
              <a:t>A- Askeri başarılar diplomatik kazanımlara dönüşmüştür.</a:t>
            </a:r>
          </a:p>
          <a:p>
            <a:r>
              <a:rPr lang="tr-TR" b="1" dirty="0" smtClean="0"/>
              <a:t>B- Halkın TBMM’ye olan inancı artmıştır.</a:t>
            </a:r>
          </a:p>
          <a:p>
            <a:r>
              <a:rPr lang="tr-TR" b="1" dirty="0" smtClean="0"/>
              <a:t>C- İtilaf Devletleri TBMM’yi tanınmıştır.</a:t>
            </a:r>
          </a:p>
          <a:p>
            <a:r>
              <a:rPr lang="tr-TR" b="1" dirty="0" smtClean="0"/>
              <a:t>D- Çarlık Rusya ile işbirliği antlaşması yapılmıştır.</a:t>
            </a:r>
            <a:endParaRPr lang="tr-TR" b="1" dirty="0"/>
          </a:p>
        </p:txBody>
      </p:sp>
      <p:sp>
        <p:nvSpPr>
          <p:cNvPr id="6" name="Oval 5"/>
          <p:cNvSpPr/>
          <p:nvPr/>
        </p:nvSpPr>
        <p:spPr>
          <a:xfrm>
            <a:off x="7452320" y="764704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59085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5 C -0.0408 0.04583 -0.07917 0.04467 -0.11753 0.0412 C -0.16337 0.03264 -0.12153 0.03935 -0.17917 0.03449 C -0.20139 0.03264 -0.18767 0.03194 -0.21094 0.02778 C -0.2276 0.02477 -0.25972 0.02407 -0.27257 0.02338 C -0.3066 0.00856 -0.34479 0.02037 -0.37917 0.02338 C -0.38698 0.02662 -0.38542 0.0294 -0.39427 0.03217 C -0.4 0.03796 -0.40486 0.04467 -0.41094 0.05 C -0.41371 0.05555 -0.41892 0.06528 -0.42083 0.07222 C -0.42344 0.08171 -0.42535 0.09143 -0.4276 0.10115 C -0.42812 0.10347 -0.42917 0.10787 -0.42917 0.1081 C -0.43108 0.13032 -0.43559 0.15671 -0.42587 0.17662 C -0.41979 0.20254 -0.39705 0.21481 -0.3809 0.22778 C -0.35573 0.24791 -0.33073 0.26666 -0.30417 0.28333 C -0.29878 0.2868 -0.29271 0.28819 -0.2875 0.29213 C -0.25972 0.31273 -0.28941 0.30115 -0.2592 0.30995 C -0.24792 0.31805 -0.23055 0.32662 -0.21927 0.33657 C -0.19774 0.35578 -0.21233 0.35023 -0.19583 0.3544 C -0.19253 0.35671 -0.18941 0.35926 -0.18594 0.36111 C -0.18212 0.36296 -0.17778 0.36296 -0.1743 0.36551 C -0.17153 0.36759 -0.17014 0.37199 -0.16753 0.37453 C -0.16371 0.37824 -0.15851 0.3787 -0.15417 0.38102 C -0.15226 0.38912 -0.14913 0.3949 -0.14757 0.40324 C -0.15955 0.43588 -0.21076 0.43541 -0.2309 0.43657 C -0.25139 0.43472 -0.27292 0.43819 -0.29253 0.43009 C -0.32361 0.41736 -0.2849 0.42847 -0.31597 0.41898 C -0.33351 0.41365 -0.35191 0.41157 -0.36927 0.40555 C -0.4092 0.3919 -0.44618 0.37916 -0.4875 0.37453 C -0.50972 0.37639 -0.53229 0.37523 -0.55417 0.38102 C -0.56528 0.38403 -0.57413 0.38819 -0.58594 0.39004 C -0.60226 0.40416 -0.61962 0.42014 -0.6375 0.43009 C -0.64757 0.44305 -0.6368 0.43055 -0.65417 0.44328 C -0.65764 0.44583 -0.66424 0.45231 -0.66424 0.45254 C -0.67014 0.46389 -0.68021 0.46481 -0.6875 0.47453 C -0.69253 0.48125 -0.69878 0.49097 -0.7026 0.49884 C -0.7151 0.52477 -0.7066 0.51597 -0.71753 0.52546 C -0.72257 0.53449 -0.72552 0.54375 -0.73264 0.55 C -0.73733 0.56504 -0.74253 0.57662 -0.7493 0.59004 C -0.75382 0.60833 -0.7618 0.61921 -0.76927 0.63449 C -0.77205 0.64676 -0.77309 0.6537 -0.7743 0.66782 C -0.77483 0.68264 -0.77465 0.69745 -0.77587 0.71227 C -0.77691 0.72546 -0.7809 0.73009 -0.7809 0.74328 " pathEditMode="relative" rAng="0" ptsTypes="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24" y="3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7" y="980729"/>
            <a:ext cx="8049216" cy="5145434"/>
          </a:xfr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II. İnönü Savaşı’nda İsmet Paşa komutasındaki Türk ordusu Yunan ordusunu bir kez daha yenerek TBMM’nin moralini yükseltti.</a:t>
            </a:r>
          </a:p>
          <a:p>
            <a:endParaRPr lang="tr-TR" dirty="0"/>
          </a:p>
          <a:p>
            <a:r>
              <a:rPr lang="tr-TR" dirty="0" smtClean="0"/>
              <a:t>Buna göre II. İnönü Savaşı’nın Türk Kurtuluş Savaşı’ndaki önemi aşağıdakilerin hangisinde doğru ifade edilmiştir?</a:t>
            </a:r>
          </a:p>
          <a:p>
            <a:r>
              <a:rPr lang="tr-TR" dirty="0" smtClean="0"/>
              <a:t>A- Halkın ulusal mücadelenin kazanılması yolundaki inancı güçlenmiştir.</a:t>
            </a:r>
          </a:p>
          <a:p>
            <a:r>
              <a:rPr lang="tr-TR" dirty="0" smtClean="0"/>
              <a:t>B-Yunanlılar işgallerden vazgeçmiştir.</a:t>
            </a:r>
          </a:p>
          <a:p>
            <a:r>
              <a:rPr lang="tr-TR" dirty="0" smtClean="0"/>
              <a:t>C- TBMM’nin Kayseri’ye taşınması gerektiği  savunulmuştur.</a:t>
            </a:r>
          </a:p>
          <a:p>
            <a:r>
              <a:rPr lang="tr-TR" dirty="0" smtClean="0"/>
              <a:t>D- İtilaf Devletleri’nin Yunanlılara olan güveni artmıştır.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092280" y="26064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88109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5.55556E-6 C -0.00937 -0.00279 -0.02829 -0.00649 -0.02829 -0.00649 C -0.05086 -0.01691 -0.06961 -0.03218 -0.0934 -0.03542 C -0.12361 -0.04677 -0.15434 -0.04746 -0.18524 -0.05093 C -0.20017 -0.04955 -0.21545 -0.05001 -0.2302 -0.04654 C -0.23402 -0.04561 -0.24027 -0.03774 -0.24027 -0.03774 C -0.24965 -0.00348 -0.24791 0.01666 -0.24513 0.05786 C -0.24496 0.06064 -0.2427 0.06226 -0.24166 0.06458 C -0.24027 0.06805 -0.23975 0.07198 -0.23854 0.07569 C -0.23003 0.10022 -0.23125 0.09583 -0.22013 0.11782 C -0.21423 0.12939 -0.20711 0.1361 -0.20017 0.14675 C -0.19444 0.15485 -0.19097 0.1655 -0.18524 0.17337 C -0.18194 0.17777 -0.17517 0.1868 -0.17517 0.1868 C -0.17256 0.19814 -0.16579 0.20323 -0.16024 0.21342 C -0.14809 0.23541 -0.14895 0.23448 -0.14184 0.25346 C -0.13958 0.26967 -0.13229 0.27916 -0.1269 0.29351 C -0.11805 0.31689 -0.11579 0.33934 -0.1118 0.36434 C -0.10798 0.41944 -0.10954 0.38888 -0.1118 0.4912 C -0.11232 0.51758 -0.11354 0.54374 -0.11996 0.56897 C -0.12934 0.60439 -0.14843 0.62152 -0.17013 0.64235 C -0.17326 0.64536 -0.17534 0.65045 -0.17829 0.65346 C -0.2118 0.68564 -0.24722 0.71458 -0.28506 0.73564 C -0.31753 0.7537 -0.25503 0.72661 -0.32343 0.75346 C -0.32743 0.75508 -0.3309 0.75995 -0.33506 0.76018 C -0.36996 0.76272 -0.40503 0.76157 -0.4401 0.76226 C -0.46527 0.76504 -0.48836 0.75948 -0.51354 0.75555 C -0.525 0.75045 -0.53645 0.74907 -0.54843 0.74675 C -0.56284 0.74027 -0.57465 0.73958 -0.58836 0.72893 C -0.59322 0.72522 -0.60173 0.71573 -0.60173 0.71573 C -0.60277 0.71342 -0.60364 0.71087 -0.60503 0.70902 C -0.60642 0.70717 -0.60885 0.7067 -0.61006 0.70462 C -0.62743 0.67245 -0.59496 0.71851 -0.61996 0.68008 C -0.62135 0.678 -0.62361 0.67754 -0.625 0.67569 C -0.62812 0.67152 -0.63072 0.66689 -0.63333 0.66226 C -0.63871 0.65231 -0.64322 0.64143 -0.64843 0.63124 C -0.65 0.62823 -0.65329 0.62221 -0.65329 0.62221 C -0.65572 0.61295 -0.66059 0.60555 -0.66666 0.59999 C -0.67083 0.59166 -0.67274 0.58286 -0.675 0.57337 C -0.67552 0.55856 -0.67586 0.54374 -0.67673 0.52893 C -0.67708 0.52314 -0.6802 0.51851 -0.68177 0.51342 C -0.68628 0.49883 -0.68958 0.48263 -0.69843 0.47129 C -0.70434 0.47268 -0.71006 0.47221 -0.71006 0.4824 L -0.69843 0.46897 " pathEditMode="relative" ptsTypes="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190500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536" y="188641"/>
            <a:ext cx="196215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4320"/>
            <a:ext cx="1819275" cy="197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8640"/>
            <a:ext cx="167640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3568" y="2060849"/>
            <a:ext cx="137249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Rauf Orbay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841536" y="2111668"/>
            <a:ext cx="19271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Kazım Karabekir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394024" y="2133536"/>
            <a:ext cx="1183337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Şeyh Said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155611" y="2138636"/>
            <a:ext cx="1685077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Çerkez  Ethem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032748" y="2780928"/>
            <a:ext cx="465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510729" y="278092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56266" y="2780928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7677668" y="2780080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51520" y="3861048"/>
            <a:ext cx="8496944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/>
              <a:t>Yukarıdaki kişilerden hangisi, TBMM orduları Batı Cephesi’nde Yunanlılarla</a:t>
            </a:r>
          </a:p>
          <a:p>
            <a:r>
              <a:rPr lang="tr-TR" sz="2000" b="1" dirty="0" smtClean="0"/>
              <a:t>Mücadele  ederken düzenli  ordusunun kurulması kararını benimsemeyerek , TBMM’ye karşı ayaklanmıştır?</a:t>
            </a:r>
          </a:p>
          <a:p>
            <a:endParaRPr lang="tr-TR" sz="2000" b="1" dirty="0"/>
          </a:p>
        </p:txBody>
      </p:sp>
      <p:sp>
        <p:nvSpPr>
          <p:cNvPr id="11" name="Oval 10"/>
          <p:cNvSpPr/>
          <p:nvPr/>
        </p:nvSpPr>
        <p:spPr>
          <a:xfrm>
            <a:off x="5076056" y="5877272"/>
            <a:ext cx="58021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6609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1.11111E-6 C 0.01458 -0.00741 0.0276 -0.0132 0.03663 -0.03102 C 0.03906 -0.04097 0.04461 -0.06181 0.04999 -0.06898 C 0.0559 -0.10764 0.05937 -0.06181 0.05329 -0.14005 C 0.0526 -0.14792 0.04722 -0.15926 0.04479 -0.16667 C 0.04357 -0.1706 0.04149 -0.18079 0.03836 -0.18449 C 0.02985 -0.19445 0.02083 -0.19745 0.01145 -0.2044 C -0.00938 -0.21991 -0.0382 -0.22477 -0.06164 -0.23102 C -0.09671 -0.25 -0.06233 -0.23357 -0.12501 -0.24884 C -0.1764 -0.26134 -0.10331 -0.25116 -0.16164 -0.25787 C -0.18334 -0.26898 -0.20417 -0.27917 -0.22674 -0.28658 C -0.24254 -0.30093 -0.24706 -0.31204 -0.26667 -0.31551 C -0.27605 -0.32593 -0.27987 -0.33542 -0.28837 -0.34676 C -0.2915 -0.35949 -0.29549 -0.37222 -0.30001 -0.38449 C -0.30278 -0.40232 -0.30747 -0.41713 -0.31008 -0.43565 C -0.30956 -0.44676 -0.31025 -0.4581 -0.30834 -0.46898 C -0.30782 -0.47199 -0.30435 -0.47269 -0.30331 -0.47546 C -0.28959 -0.51204 -0.31181 -0.46713 -0.29827 -0.49329 C -0.29584 -0.50718 -0.29098 -0.52824 -0.28004 -0.53333 C -0.26112 -0.55787 -0.24376 -0.58426 -0.22327 -0.60671 C -0.21181 -0.61945 -0.21997 -0.6287 -0.19827 -0.63565 C -0.1849 -0.63982 -0.18004 -0.64074 -0.16337 -0.64213 C -0.15556 -0.64074 -0.14723 -0.64167 -0.13994 -0.63773 C -0.13108 -0.63287 -0.12518 -0.6213 -0.11667 -0.61551 C -0.10921 -0.59028 -0.11928 -0.6206 -0.10331 -0.58889 C -0.09896 -0.58009 -0.1007 -0.57361 -0.09671 -0.56435 C -0.09393 -0.55787 -0.08994 -0.55255 -0.08664 -0.54676 C -0.08265 -0.52269 -0.0764 -0.5 -0.07327 -0.47546 C -0.07466 -0.44583 -0.07223 -0.44167 -0.08334 -0.42222 C -0.08612 -0.39722 -0.08212 -0.41482 -0.09341 -0.39329 C -0.0948 -0.39051 -0.0948 -0.38658 -0.09671 -0.38449 C -0.09949 -0.38125 -0.10348 -0.38033 -0.1066 -0.37778 C -0.11581 -0.36991 -0.12206 -0.3588 -0.1316 -0.35116 C -0.14706 -0.33866 -0.16528 -0.32917 -0.18004 -0.31551 C -0.21077 -0.28704 -0.23699 -0.24908 -0.27171 -0.22894 C -0.28299 -0.21366 -0.29619 -0.2044 -0.30834 -0.1912 C -0.31199 -0.18727 -0.31459 -0.18171 -0.31841 -0.17778 C -0.32067 -0.17546 -0.32275 -0.17338 -0.32501 -0.17107 C -0.32744 -0.15926 -0.33021 -0.15648 -0.33837 -0.15116 C -0.34219 -0.13472 -0.35035 -0.12176 -0.35331 -0.1044 C -0.35278 -0.09259 -0.35348 -0.08056 -0.35174 -0.06898 C -0.35122 -0.06597 -0.34827 -0.06482 -0.34671 -0.06227 C -0.33907 -0.04977 -0.33126 -0.04699 -0.31997 -0.04445 C -0.31442 -0.0331 -0.30678 -0.03125 -0.29827 -0.02454 C -0.28265 -0.0125 -0.2941 -0.01783 -0.28334 -0.01343 C -0.27362 -0.0044 -0.26337 -0.00301 -0.25174 -1.11111E-6 C -0.23907 0.00324 -0.22744 0.00764 -0.21494 0.01111 C -0.20834 0.0088 -0.2014 0.00787 -0.19497 0.0044 C -0.1757 -0.00625 -0.19896 -0.00671 -0.17501 -0.00232 C -0.15226 -0.0037 -0.12431 -0.00232 -0.10174 -0.01111 C -0.07761 -0.02037 -0.05435 -0.03333 -0.03004 -0.04213 C -0.01667 -0.04699 -0.00313 -0.05023 0.00989 -0.05556 C 0.05364 -0.07361 0.01076 -0.06158 0.04999 -0.07107 C 0.06336 -0.08009 0.07742 -0.08287 0.09166 -0.08889 C 0.10607 -0.09491 0.09965 -0.09468 0.11145 -0.10232 C 0.13211 -0.11574 0.15017 -0.13195 0.16492 -0.15556 C 0.16892 -0.17107 0.16354 -0.15394 0.17829 -0.17546 C 0.18055 -0.1787 0.18142 -0.1831 0.18333 -0.18658 C 0.19131 -0.20162 0.20329 -0.21482 0.21006 -0.23102 C 0.21267 -0.2375 0.21423 -0.24468 0.21666 -0.25116 C 0.21718 -0.25556 0.21735 -0.26019 0.2184 -0.26435 C 0.21909 -0.2669 0.22117 -0.26852 0.22169 -0.27107 C 0.22291 -0.27824 0.22256 -0.28588 0.22326 -0.29329 C 0.2236 -0.2963 0.22395 -0.29954 0.22499 -0.30232 C 0.22673 -0.30695 0.23159 -0.31551 0.23159 -0.31551 C 0.23211 -0.32222 0.23124 -0.3294 0.23333 -0.33565 C 0.23437 -0.33866 0.23854 -0.3375 0.23992 -0.34005 C 0.24357 -0.34676 0.24548 -0.35486 0.24826 -0.36227 C 0.2493 -0.36505 0.24895 -0.36829 0.24999 -0.37107 C 0.25173 -0.37593 0.25659 -0.38449 0.25659 -0.38449 C 0.25919 -0.39792 0.26423 -0.41042 0.26996 -0.42222 C 0.27291 -0.42801 0.2736 -0.43542 0.27499 -0.44213 C 0.27551 -0.44514 0.27673 -0.45116 0.27673 -0.45116 " pathEditMode="relative" ptsTypes="ffffffffffffffffffffffffffffffffffffffffffffffffffffffffffffffffffffffffA">
                                      <p:cBhvr>
                                        <p:cTn id="6" dur="5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75" t="17857" r="8689" b="23214"/>
          <a:stretch>
            <a:fillRect/>
          </a:stretch>
        </p:blipFill>
        <p:spPr bwMode="auto">
          <a:xfrm>
            <a:off x="1571604" y="500042"/>
            <a:ext cx="6357982" cy="235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85720" y="3071810"/>
            <a:ext cx="8525091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Yukarıdaki haritada Kurtuluş Savaşı’nda mücadele edilen cepheler gösterilmiştir.</a:t>
            </a:r>
          </a:p>
          <a:p>
            <a:endParaRPr lang="tr-TR" dirty="0"/>
          </a:p>
          <a:p>
            <a:r>
              <a:rPr lang="tr-TR" dirty="0" smtClean="0"/>
              <a:t>Buna göre, cephelerde ile ilgili verilen aşağıdaki bilgilerden hangisi yanlıştır?</a:t>
            </a:r>
          </a:p>
          <a:p>
            <a:endParaRPr lang="tr-TR" dirty="0"/>
          </a:p>
          <a:p>
            <a:r>
              <a:rPr lang="tr-TR" dirty="0" smtClean="0"/>
              <a:t>A- Batı Cephesinde Yunanlılarla ,Doğu Cephesi’nde Ermenilerle savaşılmıştır.</a:t>
            </a:r>
          </a:p>
          <a:p>
            <a:endParaRPr lang="tr-TR" dirty="0"/>
          </a:p>
          <a:p>
            <a:r>
              <a:rPr lang="tr-TR" dirty="0" smtClean="0"/>
              <a:t>B- Batı Cephesindeki başarıda sadece </a:t>
            </a:r>
            <a:r>
              <a:rPr lang="tr-TR" dirty="0" err="1" smtClean="0"/>
              <a:t>Kuvayımilliye</a:t>
            </a:r>
            <a:r>
              <a:rPr lang="tr-TR" dirty="0" smtClean="0"/>
              <a:t> başarılı olmuştur.</a:t>
            </a:r>
          </a:p>
          <a:p>
            <a:endParaRPr lang="tr-TR" dirty="0"/>
          </a:p>
          <a:p>
            <a:r>
              <a:rPr lang="tr-TR" dirty="0" smtClean="0"/>
              <a:t>C- Doğu Cephesinde Kazım Karabekir Paşa ve ordusu  mücadele etmiştir.</a:t>
            </a:r>
          </a:p>
          <a:p>
            <a:endParaRPr lang="tr-TR" dirty="0"/>
          </a:p>
          <a:p>
            <a:r>
              <a:rPr lang="tr-TR" dirty="0" smtClean="0"/>
              <a:t>D- Sakarya Zaferi’nden  sonra Fransa Güney Cephesindeki işgallerine son </a:t>
            </a:r>
          </a:p>
          <a:p>
            <a:r>
              <a:rPr lang="tr-TR" dirty="0" smtClean="0"/>
              <a:t>Vermiştir.</a:t>
            </a:r>
            <a:endParaRPr lang="tr-TR" dirty="0"/>
          </a:p>
        </p:txBody>
      </p:sp>
      <p:sp>
        <p:nvSpPr>
          <p:cNvPr id="3" name="Oval 2"/>
          <p:cNvSpPr/>
          <p:nvPr/>
        </p:nvSpPr>
        <p:spPr>
          <a:xfrm>
            <a:off x="8001024" y="548680"/>
            <a:ext cx="457200" cy="36004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0882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0.03681 C -0.05729 0.03866 -0.12118 0.04167 -0.18507 0.04352 C -0.20816 0.0456 -0.22882 0.04954 -0.25173 0.05463 C -0.27413 0.06944 -0.30052 0.07847 -0.325 0.08565 C -0.35364 0.10417 -0.37917 0.12477 -0.39844 0.15903 C -0.40035 0.16736 -0.40469 0.1706 -0.40677 0.17894 C -0.40868 0.19514 -0.4092 0.20903 -0.4 0.2213 C -0.38976 0.24907 -0.35729 0.27083 -0.33837 0.28796 C -0.31562 0.30856 -0.2967 0.33519 -0.27344 0.35463 C -0.2526 0.37199 -0.25278 0.36574 -0.23507 0.38565 C -0.22969 0.39167 -0.22587 0.4 -0.22014 0.40556 C -0.2151 0.41042 -0.20347 0.41667 -0.20347 0.4169 C -0.18264 0.44815 -0.15573 0.47014 -0.13177 0.49676 C -0.12048 0.50926 -0.12517 0.50648 -0.11667 0.52338 C -0.11094 0.53472 -0.10208 0.54537 -0.09514 0.55463 L -0.09514 0.55486 C -0.08594 0.57176 -0.09028 0.56574 -0.08333 0.57454 C -0.08229 0.57755 -0.07986 0.58009 -0.08003 0.58333 C -0.0816 0.6088 -0.0842 0.63426 -0.08837 0.65903 C -0.09149 0.67708 -0.11076 0.68403 -0.12014 0.69236 C -0.13715 0.70741 -0.15295 0.72454 -0.17344 0.72778 C -0.18021 0.73264 -0.18594 0.74097 -0.1934 0.74352 C -0.21024 0.74954 -0.24184 0.75093 -0.26007 0.75231 C -0.28802 0.74722 -0.31545 0.73796 -0.3434 0.73449 C -0.36059 0.72315 -0.38333 0.71019 -0.3967 0.69236 C -0.40937 0.67546 -0.41944 0.65787 -0.43003 0.63889 C -0.43281 0.62477 -0.43611 0.61412 -0.44167 0.60116 C -0.44566 0.57546 -0.43993 0.6037 -0.44844 0.58125 C -0.4526 0.56991 -0.45555 0.55764 -0.45833 0.5456 C -0.46441 0.51898 -0.46476 0.49028 -0.47014 0.46343 C -0.47726 0.42731 -0.48837 0.39282 -0.49514 0.35671 C -0.49653 0.33495 -0.49861 0.30741 -0.5151 0.29676 C -0.51684 0.28495 -0.51771 0.28125 -0.525 0.27454 C -0.53229 0.2581 -0.5401 0.23981 -0.55173 0.22778 C -0.55364 0.22569 -0.55625 0.22523 -0.55833 0.22338 C -0.56788 0.21435 -0.57569 0.20463 -0.5868 0.19907 C -0.59809 0.19352 -0.61163 0.1919 -0.62344 0.19005 C -0.6493 0.19167 -0.67205 0.19282 -0.69514 0.20787 C -0.70451 0.22708 -0.71857 0.24005 -0.72847 0.25903 C -0.72986 0.26481 -0.73021 0.27106 -0.73177 0.27685 C -0.73246 0.2794 -0.73403 0.28102 -0.73507 0.28333 C -0.73976 0.29444 -0.74357 0.30579 -0.74844 0.31667 C -0.75069 0.32986 -0.75382 0.33287 -0.75833 0.3456 C -0.76545 0.36574 -0.76753 0.38912 -0.77673 0.40787 C -0.77795 0.41597 -0.7776 0.42477 -0.78003 0.43241 C -0.7816 0.43727 -0.78489 0.44097 -0.7868 0.4456 C -0.79271 0.45949 -0.80017 0.47523 -0.80503 0.49005 C -0.80903 0.50231 -0.81302 0.51875 -0.82014 0.52778 C -0.8217 0.53403 -0.82153 0.53588 -0.825 0.5412 C -0.8276 0.54514 -0.83333 0.55231 -0.83333 0.55255 C -0.83628 0.56343 -0.83993 0.57384 -0.84514 0.58333 C -0.84618 0.58796 -0.84844 0.60162 -0.85173 0.60556 " pathEditMode="relative" rAng="0" ptsTypes="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" y="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620688"/>
            <a:ext cx="8496943" cy="5505475"/>
          </a:xfr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Mondros Ateşkes Antlaşması’nın ;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Boğazlardaki askeri üstler, İtilaf  Devletlerine teslim edilecek.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Ulaşım ve haberleşme İtilaf güçlerine bırakılacak.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Vilayet-i </a:t>
            </a:r>
            <a:r>
              <a:rPr lang="tr-TR" dirty="0" err="1" smtClean="0"/>
              <a:t>Sitte’de</a:t>
            </a:r>
            <a:r>
              <a:rPr lang="tr-TR" dirty="0" smtClean="0"/>
              <a:t> bir kargaşa çıkması halinde İtilaf Devletleri bu yerleri işgal edebilecek.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gibi maddelerin hangileri, işgallere karşı </a:t>
            </a:r>
            <a:r>
              <a:rPr lang="tr-TR" b="1" i="1" u="sng" dirty="0" smtClean="0">
                <a:solidFill>
                  <a:schemeClr val="tx1"/>
                </a:solidFill>
              </a:rPr>
              <a:t>halkın örgütlenmesini </a:t>
            </a:r>
            <a:r>
              <a:rPr lang="tr-TR" dirty="0" smtClean="0"/>
              <a:t>engellemeye yöneliktir?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A- Yalnız  I                        B- Yalnız  II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C- I ve II                              D- I, II, ve III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0" y="13752"/>
            <a:ext cx="4320480" cy="648072"/>
          </a:xfrm>
        </p:spPr>
        <p:txBody>
          <a:bodyPr/>
          <a:lstStyle/>
          <a:p>
            <a:r>
              <a:rPr lang="tr-TR" dirty="0" smtClean="0"/>
              <a:t>SORU-1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164288" y="422108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11411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59259E-6 C -0.08404 0.0206 -0.09671 0.01505 -0.20157 0.01343 C -0.21147 0.01088 -0.22188 0.01065 -0.23161 0.00672 C -0.26702 -0.00764 -0.2389 0.00047 -0.26164 -0.01111 C -0.27414 -0.01759 -0.28733 -0.02106 -0.30001 -0.02662 C -0.33976 -0.04421 -0.27501 -0.01967 -0.32831 -0.04444 C -0.33733 -0.04861 -0.34723 -0.04745 -0.35661 -0.04884 C -0.3698 -0.0574 -0.38334 -0.06365 -0.39671 -0.07106 C -0.40713 -0.07685 -0.41494 -0.08657 -0.42501 -0.09328 C -0.42917 -0.10046 -0.4323 -0.10856 -0.43664 -0.11551 C -0.43959 -0.12037 -0.44393 -0.12384 -0.44671 -0.12893 C -0.46008 -0.15393 -0.46372 -0.18796 -0.47657 -0.21319 C -0.47987 -0.25139 -0.47397 -0.28565 -0.46667 -0.32222 C -0.4632 -0.33981 -0.46529 -0.32824 -0.4599 -0.33773 C -0.45574 -0.3449 -0.44827 -0.35995 -0.44827 -0.35995 C -0.44549 -0.37523 -0.43473 -0.38472 -0.42657 -0.3956 C -0.42379 -0.3993 -0.41876 -0.39861 -0.41494 -0.4 C -0.39376 -0.41805 -0.39185 -0.42106 -0.36667 -0.4243 C -0.33664 -0.42361 -0.30661 -0.42407 -0.27657 -0.42222 C -0.26928 -0.42176 -0.26216 -0.41967 -0.25504 -0.41782 C -0.2422 -0.41458 -0.21667 -0.40671 -0.21667 -0.40671 C -0.20417 -0.39815 -0.19949 -0.39352 -0.1849 -0.39097 C -0.17865 -0.3868 -0.16876 -0.38426 -0.16338 -0.37778 C -0.15226 -0.36412 -0.14706 -0.35324 -0.13838 -0.33773 C -0.13525 -0.33217 -0.13126 -0.32778 -0.12831 -0.32222 C -0.11233 -0.29259 -0.10713 -0.26458 -0.10331 -0.22893 C -0.10383 -0.2125 -0.10331 -0.17986 -0.10834 -0.15995 C -0.11216 -0.14514 -0.12327 -0.12963 -0.12831 -0.11782 C -0.13768 -0.09537 -0.1507 -0.07708 -0.16494 -0.05995 C -0.16928 -0.05463 -0.17188 -0.04676 -0.17657 -0.04213 C -0.19272 -0.02615 -0.21112 -0.0118 -0.22831 0.00232 C -0.24914 0.01968 -0.26858 0.04144 -0.28994 0.05787 C -0.29463 0.06158 -0.30018 0.06343 -0.30504 0.06667 C -0.31129 0.07084 -0.31737 0.07523 -0.32327 0.0801 C -0.40192 0.14468 -0.3231 0.08565 -0.37657 0.12014 C -0.38838 0.12778 -0.39897 0.13982 -0.41164 0.14445 C -0.44254 0.15579 -0.4731 0.16273 -0.50504 0.16667 C -0.52952 0.16366 -0.55417 0.16343 -0.57831 0.15787 C -0.58855 0.15556 -0.59601 0.14144 -0.60504 0.13565 C -0.62449 0.10972 -0.64931 0.09792 -0.66997 0.07338 C -0.68004 0.06158 -0.68994 0.04954 -0.70001 0.03773 C -0.70817 0.02801 -0.72101 0.00787 -0.72501 -0.00208 C -0.72883 -0.0118 -0.73664 -0.03102 -0.73664 -0.03102 C -0.73056 -0.0699 -0.7139 -0.10324 -0.70001 -0.13773 C -0.69463 -0.15092 -0.69411 -0.16088 -0.68994 -0.17338 C -0.6823 -0.19606 -0.6698 -0.21666 -0.6599 -0.23773 C -0.64862 -0.2618 -0.63976 -0.29629 -0.61667 -0.30208 C -0.58282 -0.30115 -0.54723 -0.31365 -0.51667 -0.29328 C -0.50869 -0.27754 -0.50348 -0.26273 -0.49671 -0.24653 C -0.49185 -0.23495 -0.4922 -0.24074 -0.48664 -0.23102 C -0.48126 -0.22176 -0.48022 -0.21828 -0.47657 -0.20879 C -0.47397 -0.19421 -0.46963 -0.18078 -0.46667 -0.16666 C -0.46286 -0.14884 -0.46095 -0.13078 -0.45661 -0.11319 C -0.44845 -0.07963 -0.45886 -0.10069 -0.44827 -0.08217 C -0.44411 -0.05926 -0.44758 -0.06944 -0.43838 -0.05115 C -0.43733 -0.04907 -0.4349 -0.04977 -0.43334 -0.04884 C -0.43108 -0.04745 -0.42883 -0.04606 -0.42657 -0.04444 C -0.41911 -0.03889 -0.41181 -0.03403 -0.40331 -0.03102 C -0.39497 -0.03171 -0.38647 -0.03148 -0.37831 -0.03333 C -0.37726 -0.03356 -0.36858 -0.0412 -0.36997 -0.04444 C -0.37136 -0.04768 -0.37553 -0.04213 -0.37831 -0.04213 " pathEditMode="relative" ptsTypes="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95770572"/>
              </p:ext>
            </p:extLst>
          </p:nvPr>
        </p:nvGraphicFramePr>
        <p:xfrm>
          <a:off x="539552" y="1556792"/>
          <a:ext cx="6264696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220072" y="188640"/>
            <a:ext cx="3816424" cy="554588"/>
          </a:xfrm>
        </p:spPr>
        <p:txBody>
          <a:bodyPr/>
          <a:lstStyle/>
          <a:p>
            <a:r>
              <a:rPr lang="tr-TR" dirty="0" smtClean="0"/>
              <a:t>SORU-3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83569" y="1124744"/>
            <a:ext cx="7632848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İnkılap Tarihi Öğretmeni Ahmet Bey, tahtaya aşağıdaki şekli çizmiştir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39553" y="4293096"/>
            <a:ext cx="8424936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/>
              <a:t>Ahmet Bey’in çizdiği ( ? ) ile gösterilen yere aşağıdakilerden hangisi getirilebilir?</a:t>
            </a:r>
          </a:p>
          <a:p>
            <a:endParaRPr lang="tr-TR" sz="2000" b="1" dirty="0"/>
          </a:p>
          <a:p>
            <a:endParaRPr lang="tr-TR" sz="2000" b="1" dirty="0" smtClean="0"/>
          </a:p>
          <a:p>
            <a:r>
              <a:rPr lang="tr-TR" sz="2000" b="1" dirty="0" smtClean="0"/>
              <a:t>A- Teali İslam Cemiyeti                           B- İngiliz Muhipleri Cemiyeti</a:t>
            </a:r>
          </a:p>
          <a:p>
            <a:endParaRPr lang="tr-TR" sz="2000" b="1" dirty="0"/>
          </a:p>
          <a:p>
            <a:r>
              <a:rPr lang="tr-TR" sz="2000" b="1" dirty="0" smtClean="0"/>
              <a:t>C- </a:t>
            </a:r>
            <a:r>
              <a:rPr lang="tr-TR" sz="2000" b="1" dirty="0" err="1" smtClean="0"/>
              <a:t>Hınçak</a:t>
            </a:r>
            <a:r>
              <a:rPr lang="tr-TR" sz="2000" b="1" dirty="0" smtClean="0"/>
              <a:t>  Cemiyeti                                 D- Kilikyalılar Cemiyeti</a:t>
            </a:r>
            <a:endParaRPr lang="tr-TR" sz="2000" b="1" dirty="0"/>
          </a:p>
        </p:txBody>
      </p:sp>
      <p:sp>
        <p:nvSpPr>
          <p:cNvPr id="9" name="Oval 8"/>
          <p:cNvSpPr/>
          <p:nvPr/>
        </p:nvSpPr>
        <p:spPr>
          <a:xfrm>
            <a:off x="1475656" y="332656"/>
            <a:ext cx="457200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77721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C 0.00052 0.00602 -1.66667E-6 0.01227 0.00174 0.01782 C 0.00243 0.02014 0.00503 0.0206 0.0066 0.02222 C 0.02639 0.04259 0.01597 0.03819 0.0316 0.04213 C 0.05156 0.06088 0.07431 0.06412 0.0967 0.07546 C 0.10469 0.0794 0.11198 0.08542 0.11997 0.08889 C 0.13455 0.09491 0.15139 0.09768 0.16667 0.1 C 0.19253 0.11736 0.16684 0.10255 0.225 0.1088 C 0.23507 0.10995 0.24497 0.11435 0.25503 0.11551 C 0.30382 0.1125 0.35174 0.11667 0.4 0.12431 C 0.40625 0.1331 0.41441 0.13356 0.42326 0.13542 C 0.42986 0.13843 0.43715 0.13843 0.4434 0.14213 C 0.44809 0.14491 0.45052 0.15208 0.45503 0.15556 C 0.45938 0.1588 0.46406 0.16088 0.4684 0.16435 C 0.47257 0.16759 0.47604 0.17222 0.48003 0.17546 C 0.5066 0.19722 0.53438 0.21667 0.56337 0.23102 C 0.60833 0.25324 0.56128 0.23634 0.58507 0.24444 C 0.59028 0.25162 0.59497 0.26227 0.59826 0.27106 C 0.60052 0.27708 0.60503 0.28889 0.60503 0.28889 C 0.60365 0.30532 0.60712 0.32616 0.59826 0.33773 C 0.58299 0.35787 0.58906 0.34051 0.56997 0.35995 C 0.56493 0.36505 0.56181 0.37292 0.5566 0.37778 C 0.54826 0.38542 0.53854 0.39028 0.53003 0.39768 C 0.50469 0.41944 0.47865 0.43704 0.45174 0.45556 C 0.43403 0.46759 0.4184 0.48518 0.4 0.4956 C 0.3941 0.49884 0.3875 0.49884 0.3816 0.50208 C 0.37135 0.50764 0.35556 0.52106 0.34323 0.52662 C 0.32865 0.53356 0.30503 0.5412 0.28993 0.55116 C 0.28056 0.55741 0.27274 0.56713 0.26337 0.57338 C 0.25035 0.58194 0.2342 0.59005 0.21997 0.59329 C 0.2151 0.59653 0.20955 0.59815 0.20503 0.60208 C 0.18802 0.6169 0.20191 0.61088 0.18837 0.61551 C 0.17899 0.62384 0.16979 0.62893 0.16007 0.63773 C 0.15556 0.66018 0.16233 0.63657 0.1533 0.64884 C 0.15208 0.65046 0.1526 0.65347 0.15174 0.65556 C 0.14878 0.66181 0.14167 0.67338 0.14167 0.67338 C 0.13924 0.68542 0.13785 0.6963 0.13663 0.7088 C 0.13767 0.71991 0.13819 0.73125 0.13993 0.74213 C 0.14479 0.77431 0.17188 0.80162 0.1934 0.81111 C 0.21632 0.84167 0.25191 0.86852 0.28333 0.87778 C 0.28663 0.88079 0.28958 0.88495 0.2934 0.88657 C 0.3158 0.8956 0.34497 0.89907 0.3684 0.90208 C 0.39774 0.90069 0.42726 0.90023 0.4566 0.89768 C 0.47378 0.89606 0.49097 0.88125 0.50833 0.87778 C 0.52274 0.86806 0.55104 0.86111 0.56163 0.84884 C 0.57309 0.83565 0.58698 0.82847 0.59826 0.81551 C 0.60208 0.81111 0.60486 0.80509 0.60833 0.8 C 0.62118 0.78171 0.63212 0.7662 0.63837 0.74213 C 0.63785 0.70208 0.63941 0.66204 0.63663 0.62222 C 0.63542 0.6037 0.62569 0.59143 0.6184 0.57778 C 0.61215 0.56597 0.61788 0.57014 0.61007 0.55764 C 0.58628 0.51875 0.55156 0.475 0.51337 0.46435 C 0.49531 0.45393 0.48351 0.44583 0.46493 0.44213 C 0.44531 0.42662 0.42813 0.42222 0.4066 0.41319 C 0.40087 0.41088 0.39566 0.40648 0.38993 0.4044 C 0.37101 0.39745 0.35208 0.39606 0.33333 0.38657 C 0.30694 0.38843 0.28576 0.38704 0.26007 0.37986 C 0.24375 0.38218 0.22969 0.38032 0.21337 0.37778 C 0.17257 0.38009 0.13576 0.38056 0.0967 0.39097 C 0.07413 0.40602 0.05122 0.40926 0.03003 0.43102 C 0.01736 0.44398 0.00451 0.4588 -0.00833 0.47106 C -0.01597 0.47847 -0.02535 0.48218 -0.03333 0.48889 C -0.06059 0.51134 -0.0441 0.50185 -0.06163 0.51111 C -0.06441 0.51481 -0.06771 0.51806 -0.06997 0.52222 C -0.07934 0.53935 -0.07951 0.5625 -0.08837 0.57986 C -0.08872 0.58287 -0.08976 0.59954 -0.09167 0.6044 C -0.09514 0.61366 -0.1033 0.63102 -0.1033 0.63102 C -0.10382 0.63472 -0.10434 0.63843 -0.10503 0.64213 C -0.1059 0.64676 -0.10833 0.65556 -0.10833 0.65556 C -0.10642 0.69282 -0.10521 0.72963 -0.11007 0.76667 C -0.11059 0.78889 -0.11024 0.81111 -0.11163 0.83333 C -0.11198 0.83866 -0.11337 0.84375 -0.11493 0.84884 C -0.11562 0.85139 -0.1184 0.85556 -0.1184 0.85556 " pathEditMode="relative" ptsTypes="ffffffffffffffffffffffffffffffffffffffffffffffffffffffffffffffffffffffffA">
                                      <p:cBhvr>
                                        <p:cTn id="6" dur="6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361459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Mustafa Kemal, Samsun’a çıktıktan sonra, işgallere karşı halkı harekete  geçirmek üzere çalışmalara başlamıştır.</a:t>
            </a:r>
          </a:p>
          <a:p>
            <a:r>
              <a:rPr lang="tr-TR" dirty="0" smtClean="0"/>
              <a:t>Mustafa Kemal’in halkın direniş azmini artırmak ve mücadele bilincini yaymak üzere;</a:t>
            </a:r>
          </a:p>
          <a:p>
            <a:endParaRPr lang="tr-TR" dirty="0"/>
          </a:p>
          <a:p>
            <a:pPr marL="514350" indent="-514350">
              <a:buFont typeface="+mj-lt"/>
              <a:buAutoNum type="romanUcPeriod"/>
            </a:pPr>
            <a:r>
              <a:rPr lang="tr-TR" dirty="0" err="1" smtClean="0"/>
              <a:t>İradeyimilliye</a:t>
            </a:r>
            <a:r>
              <a:rPr lang="tr-TR" dirty="0" smtClean="0"/>
              <a:t>  Gazetesi’ni çıkarmak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Amasya’da bir genelge yayınlamak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Erzurum Kongresi’ni düzenlemek</a:t>
            </a:r>
          </a:p>
          <a:p>
            <a:pPr marL="514350" indent="-514350">
              <a:buFont typeface="+mj-lt"/>
              <a:buAutoNum type="romanUcPeriod"/>
            </a:pPr>
            <a:r>
              <a:rPr lang="tr-TR" dirty="0" smtClean="0"/>
              <a:t>Amasya görüşmelerini yapmak</a:t>
            </a:r>
          </a:p>
          <a:p>
            <a:pPr marL="0" indent="0">
              <a:buNone/>
            </a:pPr>
            <a:r>
              <a:rPr lang="tr-TR" dirty="0" smtClean="0"/>
              <a:t>Gibi çalışmalardan hangisini yaptığı </a:t>
            </a:r>
            <a:r>
              <a:rPr lang="tr-TR" b="1" i="1" u="sng" dirty="0" smtClean="0">
                <a:solidFill>
                  <a:srgbClr val="FF0000"/>
                </a:solidFill>
              </a:rPr>
              <a:t>söylenemez?</a:t>
            </a:r>
          </a:p>
          <a:p>
            <a:pPr marL="0" indent="0">
              <a:buNone/>
            </a:pPr>
            <a:endParaRPr lang="tr-TR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A-  IV               B- III                  C- II              D- 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724128" y="260648"/>
            <a:ext cx="3312368" cy="410572"/>
          </a:xfrm>
        </p:spPr>
        <p:txBody>
          <a:bodyPr/>
          <a:lstStyle/>
          <a:p>
            <a:r>
              <a:rPr lang="tr-TR" dirty="0" smtClean="0"/>
              <a:t>Soru-3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380312" y="2420888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879552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556E-6 C -0.00191 -0.01458 -0.00122 -0.01666 -0.01163 -0.0199 C -0.02274 -0.03472 -0.03767 -0.04328 -0.05174 -0.05115 C -0.08437 -0.06921 -0.04792 -0.05069 -0.075 -0.06874 C -0.08038 -0.07222 -0.08646 -0.07384 -0.09167 -0.07777 C -0.10608 -0.08842 -0.10868 -0.0949 -0.125 -0.10208 C -0.15747 -0.13726 -0.19566 -0.14953 -0.23507 -0.16434 C -0.25104 -0.17036 -0.28698 -0.18634 -0.30851 -0.19097 C -0.32812 -0.19536 -0.34722 -0.19559 -0.36667 -0.20208 C -0.39236 -0.22522 -0.4342 -0.22036 -0.46493 -0.22222 C -0.48212 -0.22962 -0.49792 -0.22198 -0.51493 -0.21782 C -0.52552 -0.2074 -0.53403 -0.19212 -0.53854 -0.17546 C -0.53802 -0.15925 -0.53993 -0.14235 -0.53681 -0.12661 C -0.53437 -0.11527 -0.52674 -0.1074 -0.52187 -0.09768 C -0.50729 -0.0699 -0.48455 -0.02453 -0.46007 -0.01319 C -0.45417 -0.00347 -0.45 0.0095 -0.44167 0.01552 C -0.4375 0.01853 -0.43247 0.01945 -0.4283 0.02223 C -0.41875 0.02871 -0.4099 0.03843 -0.4 0.04445 C -0.38924 0.05093 -0.38281 0.04978 -0.36997 0.05116 C -0.33455 0.06806 -0.29913 0.09237 -0.26163 0.10001 C -0.25017 0.10788 -0.25799 0.10302 -0.23993 0.11112 C -0.23837 0.11181 -0.23507 0.11343 -0.23507 0.11343 C -0.22899 0.1213 -0.22066 0.12339 -0.21337 0.12894 C -0.20312 0.13681 -0.21354 0.12941 -0.20347 0.14005 C -0.19566 0.14769 -0.18003 0.16228 -0.18003 0.16228 C -0.175 0.17454 -0.17083 0.18843 -0.16493 0.20001 C -0.16233 0.21528 -0.1599 0.21922 -0.16337 0.23774 C -0.16424 0.24237 -0.16719 0.24584 -0.17014 0.24885 C -0.17118 0.25001 -0.19774 0.2764 -0.20347 0.27778 C -0.21337 0.2801 -0.22326 0.27941 -0.23351 0.2801 C -0.2474 0.28265 -0.25955 0.28982 -0.27326 0.29329 C -0.28889 0.2926 -0.30451 0.29376 -0.31997 0.29121 C -0.3224 0.29075 -0.32292 0.28612 -0.32517 0.2845 C -0.33212 0.27871 -0.33993 0.27478 -0.3467 0.26899 C -0.35764 0.25996 -0.3691 0.25464 -0.38021 0.24677 C -0.39497 0.23612 -0.41163 0.21644 -0.4283 0.20903 C -0.43733 0.19422 -0.45538 0.18403 -0.4684 0.17339 C -0.49757 0.14931 -0.52309 0.13079 -0.55521 0.11552 C -0.56892 0.10903 -0.58455 0.08265 -0.5967 0.07778 C -0.61215 0.07177 -0.61892 0.0713 -0.63333 0.06899 C -0.66198 0.0713 -0.68177 0.07755 -0.70833 0.08681 C -0.71615 0.10209 -0.73247 0.10348 -0.74497 0.10672 C -0.75608 0.1139 -0.76372 0.12316 -0.77326 0.13334 C -0.77535 0.13866 -0.77847 0.14329 -0.78003 0.14885 C -0.78472 0.16552 -0.78351 0.18681 -0.78507 0.20441 C -0.78281 0.23797 -0.78125 0.26482 -0.77326 0.29561 C -0.77413 0.32223 -0.77049 0.36413 -0.78663 0.38681 C -0.78819 0.39839 -0.78854 0.40417 -0.7934 0.41343 C -0.79549 0.42223 -0.80174 0.43056 -0.80174 0.44005 C -0.80174 0.44515 -0.80174 0.45047 -0.80174 0.45556 L -0.7934 0.44445 " pathEditMode="relative" ptsTypes="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14154847"/>
              </p:ext>
            </p:extLst>
          </p:nvPr>
        </p:nvGraphicFramePr>
        <p:xfrm>
          <a:off x="252613" y="1340768"/>
          <a:ext cx="8351836" cy="6400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87959"/>
                <a:gridCol w="2087959"/>
                <a:gridCol w="2087959"/>
                <a:gridCol w="2087959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HAVZA GENELGESİ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AMASYA GENELGESİ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SİVAS KONGRESİ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?</a:t>
                      </a:r>
                      <a:endParaRPr lang="tr-TR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54588"/>
          </a:xfrm>
        </p:spPr>
        <p:txBody>
          <a:bodyPr/>
          <a:lstStyle/>
          <a:p>
            <a:r>
              <a:rPr lang="tr-TR" dirty="0" smtClean="0"/>
              <a:t>SORU-4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67545" y="2132856"/>
            <a:ext cx="8136904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Buna  göre, ( ? ) ile  gösterilen yere aşağıdakilerden hangisi getirilmelidir?</a:t>
            </a:r>
          </a:p>
          <a:p>
            <a:endParaRPr lang="tr-TR" sz="2000" b="1" dirty="0"/>
          </a:p>
          <a:p>
            <a:r>
              <a:rPr lang="tr-TR" sz="2000" b="1" dirty="0" smtClean="0"/>
              <a:t>A- Manda ve himaye fikri başarıya ulaşmıştır.</a:t>
            </a:r>
          </a:p>
          <a:p>
            <a:endParaRPr lang="tr-TR" sz="2000" b="1" dirty="0"/>
          </a:p>
          <a:p>
            <a:r>
              <a:rPr lang="tr-TR" sz="2000" b="1" dirty="0" smtClean="0"/>
              <a:t>B- Milli Birlik be beraberlik düşüncesi ön plana çıkmıştır.</a:t>
            </a:r>
          </a:p>
          <a:p>
            <a:endParaRPr lang="tr-TR" sz="2000" b="1" dirty="0"/>
          </a:p>
          <a:p>
            <a:r>
              <a:rPr lang="tr-TR" sz="2000" b="1" dirty="0" smtClean="0"/>
              <a:t>C- Ankara Hükümeti ile İstanbul Hükümeti’nin ortaklaşa yaptığı çalışmalardır</a:t>
            </a:r>
          </a:p>
          <a:p>
            <a:endParaRPr lang="tr-TR" sz="2000" b="1" dirty="0"/>
          </a:p>
          <a:p>
            <a:r>
              <a:rPr lang="tr-TR" sz="2000" b="1" dirty="0" smtClean="0"/>
              <a:t>D- Sevr Antlaşması uygulamaya konulmuştur.</a:t>
            </a:r>
            <a:endParaRPr lang="tr-TR" sz="2000" b="1" dirty="0"/>
          </a:p>
        </p:txBody>
      </p:sp>
      <p:sp>
        <p:nvSpPr>
          <p:cNvPr id="6" name="Oval 5"/>
          <p:cNvSpPr/>
          <p:nvPr/>
        </p:nvSpPr>
        <p:spPr>
          <a:xfrm>
            <a:off x="7668344" y="332656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810187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-0.80451 0.49167 " pathEditMode="relative" rAng="0" ptsTypes="AA">
                                      <p:cBhvr>
                                        <p:cTn id="6" dur="5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26" y="2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908720"/>
            <a:ext cx="8424935" cy="5217443"/>
          </a:xfr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tr-TR" dirty="0" err="1" smtClean="0"/>
              <a:t>Mısakımilli’nin</a:t>
            </a:r>
            <a:r>
              <a:rPr lang="tr-TR" dirty="0" smtClean="0"/>
              <a:t> en önemli özelliği Osmanlı İmparatorluğu’nun üzerinde kamburlaşan </a:t>
            </a:r>
            <a:r>
              <a:rPr lang="tr-TR" b="1" i="1" dirty="0" smtClean="0"/>
              <a:t>kapitülasyonların</a:t>
            </a:r>
            <a:r>
              <a:rPr lang="tr-TR" dirty="0" smtClean="0"/>
              <a:t> kaldırılmasına ilişkin maddesidir?</a:t>
            </a:r>
          </a:p>
          <a:p>
            <a:pPr marL="0" indent="0">
              <a:buNone/>
            </a:pPr>
            <a:r>
              <a:rPr lang="tr-TR" dirty="0" smtClean="0"/>
              <a:t>Buna göre ,aşağıdaki maddelerden hangisini bu amaca yönelik olduğu söylenebilir?</a:t>
            </a:r>
          </a:p>
          <a:p>
            <a:endParaRPr lang="tr-TR" dirty="0"/>
          </a:p>
          <a:p>
            <a:r>
              <a:rPr lang="tr-TR" dirty="0" smtClean="0"/>
              <a:t>A- Türklerin çoğunluğunun olduğu yerlerde halk oylamasına gidilmelidir.</a:t>
            </a:r>
          </a:p>
          <a:p>
            <a:r>
              <a:rPr lang="tr-TR" dirty="0" smtClean="0"/>
              <a:t>B-Azınlık hakları komşu ülkelerdeki </a:t>
            </a:r>
            <a:r>
              <a:rPr lang="tr-TR" dirty="0"/>
              <a:t>M</a:t>
            </a:r>
            <a:r>
              <a:rPr lang="tr-TR" dirty="0" smtClean="0"/>
              <a:t>üslüman halka tanınan haklar kadar olacaktır.</a:t>
            </a:r>
          </a:p>
          <a:p>
            <a:r>
              <a:rPr lang="tr-TR" dirty="0" smtClean="0"/>
              <a:t>C- Ulusal ve ekonomik gelişmemizi engelleyecek her türlü ayrıcalığa son verilecektir.</a:t>
            </a:r>
          </a:p>
          <a:p>
            <a:r>
              <a:rPr lang="tr-TR" dirty="0" smtClean="0"/>
              <a:t>D-Boğazların güvenliği sağlanmalıdır.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156176" y="188640"/>
            <a:ext cx="2808313" cy="554588"/>
          </a:xfrm>
        </p:spPr>
        <p:txBody>
          <a:bodyPr/>
          <a:lstStyle/>
          <a:p>
            <a:r>
              <a:rPr lang="tr-TR" dirty="0" smtClean="0"/>
              <a:t>Soru- 5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555776" y="260648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6989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6713 C -0.00746 0.06551 -0.00885 0.06435 -0.00972 0.06273 C -0.01111 0.05995 -0.01128 0.05578 -0.01302 0.05347 C -0.01423 0.05208 -0.03263 0.03472 -0.03628 0.03148 C -0.04166 0.01088 -0.05034 0.0125 -0.06458 0.00926 C -0.07448 0.00115 -0.08142 0.00046 -0.09305 -0.00186 C -0.1052 -0.00718 -0.09965 -0.0051 -0.10972 -0.00857 C -0.19548 -0.00625 -0.18281 -0.03334 -0.20972 0.01365 C -0.21215 0.02314 -0.21388 0.0331 -0.21632 0.04236 C -0.22187 0.09189 -0.21041 0.12338 -0.18298 0.15347 C -0.17569 0.17916 -0.18177 0.16759 -0.16302 0.1868 C -0.1592 0.19097 -0.15781 0.19791 -0.15468 0.20231 C -0.14791 0.2125 -0.13888 0.2206 -0.13125 0.22939 C -0.12656 0.23472 -0.12413 0.24051 -0.11805 0.2449 C -0.11545 0.24652 -0.1125 0.24606 -0.10972 0.24699 C -0.10538 0.25 -0.10017 0.25185 -0.09635 0.25578 C -0.09479 0.25764 -0.09479 0.26134 -0.09305 0.2625 C -0.08819 0.26643 -0.08194 0.26597 -0.07638 0.26713 C -0.05243 0.27083 -0.04097 0.27176 -0.01805 0.27338 C 0.03091 0.2699 0.07969 0.27639 0.12865 0.27106 C 0.17483 0.26064 0.22118 0.26944 0.26702 0.27569 C 0.275 0.27847 0.28212 0.2824 0.29028 0.28495 C 0.30556 0.29467 0.32257 0.29768 0.33872 0.30486 C 0.34723 0.3081 0.3573 0.31226 0.36528 0.31805 C 0.37379 0.32453 0.37882 0.32893 0.38872 0.33125 C 0.40313 0.34097 0.40018 0.35416 0.41042 0.36689 C 0.41424 0.37708 0.41737 0.3824 0.42205 0.3912 C 0.42257 0.39351 0.42275 0.39583 0.42362 0.39768 C 0.42448 0.39976 0.42639 0.40046 0.42709 0.40208 C 0.43334 0.42176 0.42414 0.40717 0.43195 0.41828 C 0.43108 0.43379 0.42952 0.46551 0.41875 0.47824 C 0.41511 0.48194 0.41112 0.48634 0.40695 0.48912 C 0.40278 0.49236 0.39375 0.49583 0.39375 0.49583 C 0.39202 0.49861 0.39098 0.50277 0.38872 0.50486 C 0.38681 0.50648 0.38403 0.50555 0.38195 0.50717 C 0.37674 0.50995 0.37257 0.51342 0.36702 0.51574 C 0.35886 0.53032 0.34636 0.52986 0.33368 0.53356 C 0.29809 0.54467 0.26389 0.55717 0.22709 0.56041 C 0.1974 0.56551 0.16841 0.57592 0.13872 0.58032 C 0.10452 0.59375 0.07813 0.59189 0.04028 0.59375 C 0.01632 0.59676 -0.00868 0.59467 -0.03298 0.59606 C -0.03628 0.59676 -0.03993 0.59652 -0.04305 0.59814 C -0.05052 0.60139 -0.04965 0.60578 -0.05625 0.60694 C -0.06562 0.60879 -0.07517 0.60972 -0.08472 0.61111 C -0.10954 0.62199 -0.06666 0.60324 -0.09461 0.61782 C -0.10954 0.62639 -0.12552 0.62546 -0.14132 0.62708 C -0.15295 0.63194 -0.14809 0.62963 -0.15625 0.63356 C -0.16649 0.64629 -0.18211 0.63865 -0.19461 0.63356 C -0.2 0.62662 -0.19722 0.62708 -0.20138 0.62708 " pathEditMode="relative" rAng="0" ptsTypes="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2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3" cy="5001419"/>
          </a:xfr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I. TBMM kendisine karşı çıkarılan isyanları bastırmak için bir takım önlemler almıştır.</a:t>
            </a:r>
          </a:p>
          <a:p>
            <a:r>
              <a:rPr lang="tr-TR" dirty="0" smtClean="0"/>
              <a:t>Aşağıdakilerden hangisi bu önlemlerden biri </a:t>
            </a:r>
            <a:r>
              <a:rPr lang="tr-TR" b="1" i="1" u="sng" dirty="0" smtClean="0"/>
              <a:t>değildir?</a:t>
            </a:r>
          </a:p>
          <a:p>
            <a:endParaRPr lang="tr-TR" dirty="0"/>
          </a:p>
          <a:p>
            <a:r>
              <a:rPr lang="tr-TR" dirty="0" smtClean="0"/>
              <a:t>A- Hıyanet-i Vataniye Yasası’nın çıkarılması</a:t>
            </a:r>
          </a:p>
          <a:p>
            <a:r>
              <a:rPr lang="tr-TR" dirty="0" smtClean="0"/>
              <a:t>B-İstiklal Mahkemeleri’nin kurulması</a:t>
            </a:r>
          </a:p>
          <a:p>
            <a:r>
              <a:rPr lang="tr-TR" dirty="0" smtClean="0"/>
              <a:t>C-İstanbul yönetimi ile Anadolu arasındaki resmi iletişimin kestirilmesi</a:t>
            </a:r>
          </a:p>
          <a:p>
            <a:r>
              <a:rPr lang="tr-TR" dirty="0" smtClean="0"/>
              <a:t>D-Düzenli ordu kurulması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54588"/>
          </a:xfrm>
        </p:spPr>
        <p:txBody>
          <a:bodyPr/>
          <a:lstStyle/>
          <a:p>
            <a:r>
              <a:rPr lang="tr-TR" dirty="0" smtClean="0"/>
              <a:t>Soru-6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236296" y="26064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52342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8.51852E-6 C -0.06979 0.00416 -0.13837 0.00833 -0.20851 0.01111 C -0.23073 0.01643 -0.2507 0.03171 -0.27327 0.03564 C -0.28854 0.04467 -0.30191 0.04884 -0.31823 0.05347 C -0.33299 0.06458 -0.34775 0.06944 -0.3632 0.07777 C -0.38403 0.08912 -0.404 0.10277 -0.425 0.11342 C -0.44792 0.12523 -0.4757 0.12384 -0.49827 0.13773 C -0.52379 0.1537 -0.54045 0.17291 -0.5632 0.19328 C -0.58195 0.20995 -0.60226 0.22476 -0.62153 0.24004 C -0.64219 0.25648 -0.66285 0.26898 -0.6816 0.28888 C -0.68698 0.29467 -0.69514 0.29976 -0.7 0.30648 C -0.71597 0.32962 -0.72761 0.35717 -0.7349 0.3868 C -0.73959 0.43518 -0.73108 0.46296 -0.7066 0.4956 C -0.70052 0.5118 -0.69393 0.5324 -0.68334 0.54444 C -0.67639 0.55231 -0.66806 0.5581 -0.66163 0.56666 C -0.65764 0.57175 -0.65591 0.57962 -0.65157 0.58449 C -0.6507 0.58541 -0.62292 0.60601 -0.61667 0.61087 C -0.61216 0.61458 -0.60903 0.6206 -0.60486 0.62453 C -0.59514 0.63379 -0.58316 0.64097 -0.57153 0.64444 C -0.56163 0.65162 -0.55278 0.66273 -0.54167 0.66666 C -0.49479 0.68194 -0.43004 0.67638 -0.3816 0.67777 C -0.35816 0.67291 -0.33073 0.6824 -0.3066 0.68449 C -0.28924 0.678 -0.27309 0.68287 -0.25486 0.68449 C -0.24375 0.68356 -0.23229 0.68611 -0.22153 0.68194 C -0.21545 0.67962 -0.21216 0.67083 -0.2066 0.66666 C -0.20139 0.66273 -0.19532 0.66111 -0.19011 0.65787 C -0.17327 0.64768 -0.1592 0.63356 -0.14167 0.62662 C -0.12865 0.60925 -0.12066 0.59814 -0.10347 0.58217 C -0.09775 0.57708 -0.0915 0.57291 -0.08663 0.56666 C -0.06962 0.54537 -0.07483 0.54189 -0.06163 0.5155 C -0.05834 0.50902 -0.0533 0.50439 -0.05 0.49791 C -0.04167 0.48217 -0.03802 0.46365 -0.0316 0.44675 C -0.02379 0.40439 -0.02622 0.38379 -0.02986 0.33124 C -0.03073 0.31782 -0.03386 0.31898 -0.0382 0.30902 C -0.05886 0.2618 -0.08125 0.22893 -0.12344 0.21782 C -0.13854 0.21851 -0.18264 0.21828 -0.2033 0.22453 C -0.2092 0.22638 -0.21424 0.23078 -0.21997 0.23333 C -0.25799 0.25023 -0.30139 0.26643 -0.3316 0.30439 C -0.33629 0.31018 -0.33837 0.31921 -0.34323 0.32453 C -0.34931 0.33124 -0.35625 0.3368 -0.36163 0.34444 C -0.3717 0.35856 -0.3783 0.37662 -0.3882 0.39097 C -0.41441 0.43009 -0.38889 0.38379 -0.41823 0.44236 C -0.42674 0.45925 -0.44167 0.47337 -0.45157 0.48888 C -0.45799 0.49884 -0.46389 0.50972 -0.46997 0.52013 C -0.47361 0.52592 -0.47917 0.52916 -0.4816 0.53564 C -0.48611 0.54768 -0.4849 0.54537 -0.49323 0.55787 C -0.52205 0.59976 -0.48542 0.54444 -0.5132 0.58217 C -0.52657 0.60023 -0.53872 0.62199 -0.55 0.64236 C -0.55452 0.64999 -0.55972 0.6493 -0.56493 0.65555 C -0.57518 0.66759 -0.58247 0.68287 -0.59497 0.6912 C -0.60347 0.70254 -0.6158 0.71296 -0.62657 0.72013 C -0.63785 0.72754 -0.64896 0.72986 -0.65834 0.74236 C -0.6665 0.7199 -0.67205 0.69513 -0.67657 0.67083 C -0.67761 0.66527 -0.67778 0.65879 -0.67986 0.65324 C -0.6816 0.64837 -0.68663 0.64004 -0.68663 0.64004 C -0.68924 0.62847 -0.69601 0.62453 -0.70486 0.62453 " pathEditMode="relative" ptsTypes="fffffffffffffffffffffffffffffffffffffffffffffffffffffffA">
                                      <p:cBhvr>
                                        <p:cTn id="6" dur="6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7" y="2813456"/>
            <a:ext cx="8424935" cy="3312707"/>
          </a:xfrm>
        </p:spPr>
        <p:txBody>
          <a:bodyPr/>
          <a:lstStyle/>
          <a:p>
            <a:r>
              <a:rPr lang="tr-TR" dirty="0" smtClean="0"/>
              <a:t>Doğu Cephesi’yle ilgili aşağıda verilen bilgilerden hangisinin doğru olduğu </a:t>
            </a:r>
            <a:r>
              <a:rPr lang="tr-TR" b="1" i="1" u="sng" dirty="0" smtClean="0"/>
              <a:t>söylenemez?</a:t>
            </a:r>
          </a:p>
          <a:p>
            <a:r>
              <a:rPr lang="tr-TR" dirty="0" smtClean="0"/>
              <a:t>A- Bu cephede yapılan savaşların Moskova Antlaşması ile sona erdiği</a:t>
            </a:r>
          </a:p>
          <a:p>
            <a:r>
              <a:rPr lang="tr-TR" dirty="0" smtClean="0"/>
              <a:t>B- TBMM’’</a:t>
            </a:r>
            <a:r>
              <a:rPr lang="tr-TR" dirty="0" err="1" smtClean="0"/>
              <a:t>nin</a:t>
            </a:r>
            <a:r>
              <a:rPr lang="tr-TR" dirty="0" smtClean="0"/>
              <a:t> ilk askeri ve siyasi başarısını kazandığı</a:t>
            </a:r>
          </a:p>
          <a:p>
            <a:r>
              <a:rPr lang="tr-TR" dirty="0" smtClean="0"/>
              <a:t>C-TBMM’nin otoritesini ve itibarını kuvvetlendirdiğini</a:t>
            </a:r>
          </a:p>
          <a:p>
            <a:r>
              <a:rPr lang="tr-TR" dirty="0" smtClean="0"/>
              <a:t>D-Sevr’in Doğu Anadolu ile ilgili hükümlerin geçersiz hale geldiği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479703" y="188640"/>
            <a:ext cx="2664297" cy="554588"/>
          </a:xfrm>
        </p:spPr>
        <p:txBody>
          <a:bodyPr/>
          <a:lstStyle/>
          <a:p>
            <a:r>
              <a:rPr lang="tr-TR" dirty="0" smtClean="0"/>
              <a:t>Soru-7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1"/>
            <a:ext cx="4824536" cy="26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7092280" y="119675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03753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C -0.0052 0.01366 -0.00694 0.0294 -0.01336 0.04213 C -0.0177 0.06875 -0.02864 0.08981 -0.03507 0.11551 C -0.04253 0.14583 -0.04895 0.175 -0.06996 0.19329 C -0.07257 0.19861 -0.07604 0.20324 -0.0783 0.2088 C -0.08038 0.21389 -0.08107 0.21968 -0.08333 0.22454 C -0.08507 0.22801 -0.08802 0.23009 -0.08993 0.23333 C -0.09479 0.2419 -0.09757 0.25231 -0.1033 0.25995 C -0.10555 0.26296 -0.10816 0.26551 -0.11007 0.26898 C -0.125 0.29653 -0.10694 0.27292 -0.12673 0.30231 C -0.13246 0.31088 -0.13975 0.31736 -0.14496 0.32662 C -0.15017 0.33611 -0.15399 0.34699 -0.16007 0.35556 C -0.17864 0.38171 -0.16875 0.36389 -0.18159 0.37546 C -0.19791 0.39005 -0.21128 0.41065 -0.22673 0.42662 C -0.22864 0.4287 -0.23125 0.4294 -0.23333 0.43102 C -0.23889 0.43542 -0.24496 0.43912 -0.25 0.44444 C -0.25729 0.45208 -0.26389 0.46204 -0.2717 0.46898 C -0.27378 0.47083 -0.27639 0.4713 -0.2783 0.47338 C -0.29288 0.48958 -0.30486 0.51181 -0.32326 0.51991 C -0.32552 0.52222 -0.32795 0.52407 -0.33003 0.52662 C -0.33246 0.5294 -0.3342 0.5331 -0.33663 0.53565 C -0.34583 0.54491 -0.35816 0.55185 -0.3684 0.55787 C -0.38177 0.56551 -0.36857 0.56019 -0.38836 0.57338 C -0.39062 0.57477 -0.39288 0.57593 -0.39496 0.57778 C -0.39687 0.57963 -0.39791 0.5831 -0.4 0.58449 C -0.4026 0.58611 -0.40555 0.58565 -0.40833 0.58657 C -0.41336 0.58843 -0.42326 0.59329 -0.42326 0.59329 C -0.43211 0.60116 -0.4625 0.6125 -0.47326 0.61551 C -0.48125 0.61782 -0.49288 0.61829 -0.50173 0.62222 C -0.51145 0.62662 -0.52152 0.63032 -0.53159 0.63333 C -0.53715 0.63495 -0.54826 0.63773 -0.54826 0.63773 C -0.56944 0.63704 -0.59062 0.6375 -0.61163 0.63565 C -0.62135 0.63472 -0.63593 0.625 -0.64496 0.62222 C -0.64982 0.61898 -0.65573 0.61782 -0.66007 0.61343 C -0.66441 0.60903 -0.66718 0.60208 -0.6717 0.59769 C -0.67395 0.5956 -0.67604 0.59329 -0.6783 0.5912 C -0.68975 0.56852 -0.68142 0.5875 -0.68836 0.56435 C -0.69149 0.55347 -0.6934 0.5537 -0.69826 0.54213 C -0.70121 0.53519 -0.7026 0.52731 -0.70503 0.51991 C -0.70642 0.50648 -0.71007 0.49352 -0.71007 0.48009 C -0.71007 0.40162 -0.71059 0.44352 -0.70503 0.39769 C -0.70416 0.39097 -0.70538 0.3838 -0.7033 0.37778 C -0.69982 0.36782 -0.68854 0.3588 -0.68159 0.35324 C -0.67326 0.35394 -0.66475 0.35324 -0.65659 0.35556 C -0.64705 0.3581 -0.64427 0.37083 -0.63993 0.38009 C -0.63507 0.39051 -0.62777 0.39491 -0.6217 0.4044 C -0.60607 0.4287 -0.61666 0.42014 -0.6033 0.42894 C -0.58871 0.45625 -0.571 0.4787 -0.5533 0.50231 C -0.54427 0.51435 -0.53958 0.53657 -0.52673 0.54213 C -0.52205 0.55694 -0.51649 0.56019 -0.50833 0.57106 C -0.49843 0.58426 -0.48264 0.61829 -0.4684 0.62454 C -0.45555 0.63009 -0.46163 0.62731 -0.45 0.63333 C -0.44826 0.63773 -0.44791 0.64375 -0.44496 0.64676 C -0.42795 0.66481 -0.40069 0.67269 -0.38003 0.67546 C -0.37552 0.67778 -0.37135 0.68079 -0.36666 0.68218 C -0.35781 0.68472 -0.33993 0.68657 -0.33993 0.68657 C -0.3177 0.69653 -0.29652 0.70069 -0.27326 0.7044 C -0.24392 0.7037 -0.21441 0.7044 -0.18507 0.70231 C -0.17031 0.70139 -0.15711 0.68935 -0.1434 0.68218 C -0.11354 0.66667 -0.08142 0.6412 -0.06163 0.60671 C -0.06059 0.59907 -0.05677 0.59213 -0.05659 0.58449 C -0.0552 0.52454 -0.06024 0.4669 -0.08663 0.41782 C -0.0901 0.39514 -0.0875 0.40602 -0.1033 0.37338 C -0.11302 0.35347 -0.12708 0.32384 -0.13993 0.30671 C -0.1434 0.30208 -0.14791 0.29954 -0.15173 0.2956 C -0.16441 0.28218 -0.17552 0.26806 -0.18993 0.25787 C -0.19375 0.25509 -0.19809 0.25394 -0.20173 0.25116 C -0.22413 0.23426 -0.23055 0.22407 -0.25503 0.21991 C -0.27482 0.2 -0.28645 0.18681 -0.31163 0.18009 C -0.31718 0.17569 -0.32222 0.16991 -0.3283 0.16667 C -0.33941 0.16065 -0.35191 0.16065 -0.36336 0.15556 C -0.39566 0.1412 -0.37361 0.14653 -0.39826 0.14213 C -0.421 0.13241 -0.44461 0.125 -0.4684 0.12222 C -0.48368 0.12384 -0.49826 0.12593 -0.51336 0.12894 C -0.52361 0.13588 -0.53437 0.13472 -0.54496 0.14005 C -0.5585 0.14699 -0.5658 0.16273 -0.5783 0.17106 C -0.5908 0.1912 -0.60034 0.22153 -0.6184 0.23333 C -0.62309 0.24306 -0.62968 0.25347 -0.63507 0.26227 C -0.63767 0.2662 -0.64132 0.26898 -0.6434 0.27338 C -0.64652 0.27986 -0.65416 0.29537 -0.65659 0.29769 C -0.66892 0.3088 -0.68871 0.32824 -0.6967 0.34444 C -0.69843 0.35116 -0.69948 0.36088 -0.7033 0.36667 " pathEditMode="relative" ptsTypes="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96412185"/>
              </p:ext>
            </p:extLst>
          </p:nvPr>
        </p:nvGraphicFramePr>
        <p:xfrm>
          <a:off x="827584" y="980728"/>
          <a:ext cx="7747000" cy="293116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3873500"/>
                <a:gridCol w="38735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GÜMRÜ ANTLAŞMASI ( 3 ARALIK 1920)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ERMENİSTAN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chemeClr val="tx1"/>
                          </a:solidFill>
                        </a:rPr>
                        <a:t>TBMM</a:t>
                      </a:r>
                      <a:endParaRPr lang="tr-TR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1-TBMM’nin uluslar arası alanda yaptığı ilk antlaşma ve kazandığı ilk diplomatik başarıdır.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2-Sevr Antlaşmasındaki</a:t>
                      </a: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</a:rPr>
                        <a:t> haklarından vazgeçen ve bu antlaşmayı tanımayan ilk devlet Ermenistan olmuştur.</a:t>
                      </a:r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chemeClr val="tx1"/>
                          </a:solidFill>
                        </a:rPr>
                        <a:t>3-Doğu sınırlarının kesinlik kazandığı antlaşmadır.</a:t>
                      </a:r>
                    </a:p>
                    <a:p>
                      <a:endParaRPr lang="tr-TR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228184" y="188640"/>
            <a:ext cx="2664297" cy="554588"/>
          </a:xfrm>
        </p:spPr>
        <p:txBody>
          <a:bodyPr/>
          <a:lstStyle/>
          <a:p>
            <a:r>
              <a:rPr lang="tr-TR" dirty="0" smtClean="0"/>
              <a:t>Soru-8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611560" y="4293096"/>
            <a:ext cx="7848873" cy="1938992"/>
          </a:xfrm>
          <a:prstGeom prst="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b="1" dirty="0" smtClean="0"/>
              <a:t>Gümrü Antlaşmasının önemli ve özellikleri ile ilgili şablonda verilen bilgilerden hangileri doğrudur?</a:t>
            </a:r>
          </a:p>
          <a:p>
            <a:endParaRPr lang="tr-TR" sz="2400" b="1" dirty="0"/>
          </a:p>
          <a:p>
            <a:r>
              <a:rPr lang="tr-TR" sz="2400" b="1" dirty="0" smtClean="0"/>
              <a:t>   A-  1 ve 2                   B- 1 ve 3             </a:t>
            </a:r>
          </a:p>
          <a:p>
            <a:r>
              <a:rPr lang="tr-TR" sz="2400" b="1" dirty="0" smtClean="0"/>
              <a:t>   C- 2 ve 3                    D- 1 ,2, ve 3</a:t>
            </a:r>
            <a:endParaRPr lang="tr-TR" sz="2400" b="1" dirty="0"/>
          </a:p>
        </p:txBody>
      </p:sp>
      <p:sp>
        <p:nvSpPr>
          <p:cNvPr id="6" name="Oval 5"/>
          <p:cNvSpPr/>
          <p:nvPr/>
        </p:nvSpPr>
        <p:spPr>
          <a:xfrm>
            <a:off x="818104" y="116672"/>
            <a:ext cx="648072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64768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2222E-6 C 0.01649 0.0412 0.03455 0.08495 0.0592 0.11944 C 0.06545 0.12824 0.07343 0.13565 0.07934 0.14514 C 0.08455 0.1537 0.08837 0.16366 0.09288 0.17268 C 0.10208 0.19143 0.11718 0.20694 0.1283 0.22407 C 0.13177 0.2294 0.1335 0.23588 0.1368 0.24143 C 0.13975 0.24606 0.14357 0.24953 0.14687 0.25393 C 0.14982 0.25833 0.1526 0.2625 0.15521 0.2669 C 0.15816 0.27176 0.16041 0.27754 0.16371 0.28171 C 0.16771 0.28703 0.17291 0.28981 0.17725 0.29467 C 0.2059 0.32824 0.22413 0.36041 0.26163 0.38009 C 0.27639 0.39884 0.26041 0.38148 0.27517 0.39097 C 0.28923 0.39977 0.28472 0.40046 0.30034 0.40347 C 0.30972 0.40764 0.31788 0.41574 0.32725 0.41852 C 0.34132 0.42268 0.35677 0.42268 0.37118 0.425 C 0.40659 0.42268 0.4408 0.41944 0.47587 0.41643 C 0.496 0.40903 0.51562 0.3993 0.53489 0.38842 C 0.54357 0.38379 0.55173 0.38148 0.56007 0.37569 C 0.56823 0.37014 0.57048 0.3618 0.57882 0.35648 C 0.58142 0.35139 0.58472 0.34699 0.58715 0.34166 C 0.58923 0.33727 0.58784 0.33078 0.59062 0.32685 C 0.59218 0.3243 0.59496 0.32384 0.59722 0.32222 C 0.59878 0.31088 0.59965 0.2993 0.60225 0.28819 C 0.60208 0.28379 0.60347 0.22592 0.59236 0.21551 C 0.58767 0.21134 0.58333 0.20694 0.57882 0.20278 C 0.5717 0.19606 0.5684 0.19259 0.56007 0.18981 C 0.55087 0.18217 0.53107 0.17129 0.51979 0.16852 C 0.51528 0.16736 0.51076 0.16736 0.50625 0.16666 C 0.50347 0.1662 0.50052 0.16504 0.49774 0.16435 C 0.47864 0.16504 0.45937 0.16458 0.44045 0.16666 C 0.43281 0.16713 0.42656 0.1787 0.41666 0.18148 C 0.40781 0.18727 0.40121 0.19537 0.39149 0.19861 C 0.38212 0.21597 0.36458 0.22639 0.35104 0.2368 C 0.34826 0.23912 0.34705 0.24375 0.34409 0.2456 C 0.34184 0.24699 0.33941 0.24768 0.3375 0.24977 C 0.325 0.26296 0.31771 0.27986 0.30885 0.29676 C 0.30434 0.30532 0.30468 0.31041 0.29861 0.31805 C 0.2967 0.33102 0.29271 0.34352 0.2868 0.3544 C 0.28281 0.38426 0.2776 0.41481 0.2717 0.44421 C 0.26979 0.45416 0.26528 0.46852 0.25989 0.47639 C 0.25712 0.48009 0.25139 0.48703 0.25139 0.48727 C 0.2467 0.49953 0.24097 0.51435 0.23455 0.52523 C 0.23177 0.53009 0.22778 0.53403 0.22448 0.53819 C 0.2217 0.54166 0.21597 0.54884 0.21597 0.54907 C 0.21423 0.55463 0.21319 0.56065 0.21093 0.56597 C 0.20972 0.56875 0.20694 0.56967 0.2059 0.57245 C 0.20173 0.58264 0.19913 0.59375 0.19583 0.6044 C 0.19271 0.61458 0.18107 0.62361 0.17552 0.63009 C 0.16753 0.63889 0.1743 0.63541 0.16371 0.63842 C 0.15312 0.64514 0.15642 0.64676 0.1434 0.6493 C 0.1401 0.65046 0.13663 0.65208 0.13333 0.65347 C 0.12934 0.65509 0.12708 0.66065 0.12326 0.66203 C 0.12153 0.66273 0.11996 0.66342 0.11823 0.66412 C 0.1092 0.67199 0.09653 0.68009 0.08611 0.68356 C 0.08107 0.68981 0.07778 0.6919 0.07083 0.69421 C 0.06909 0.6956 0.06736 0.69653 0.0658 0.69838 C 0.06284 0.70162 0.05729 0.70903 0.05729 0.70926 C 0.05173 0.72708 0.05729 0.71319 0.04896 0.72616 C 0.03611 0.74583 0.03194 0.74953 0.0118 0.75393 C -0.00191 0.7625 -0.01163 0.76481 -0.02691 0.76481 " pathEditMode="relative" rAng="0" ptsTypes="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9" y="3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337</TotalTime>
  <Words>904</Words>
  <PresentationFormat>Ekran Gösterisi (4:3)</PresentationFormat>
  <Paragraphs>159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Cilt</vt:lpstr>
      <vt:lpstr>Slayt 1</vt:lpstr>
      <vt:lpstr>SORU-1</vt:lpstr>
      <vt:lpstr>SORU-3</vt:lpstr>
      <vt:lpstr>Soru-3</vt:lpstr>
      <vt:lpstr>SORU-4</vt:lpstr>
      <vt:lpstr>Soru- 5</vt:lpstr>
      <vt:lpstr>Soru-6</vt:lpstr>
      <vt:lpstr>Soru-7</vt:lpstr>
      <vt:lpstr>Soru-8</vt:lpstr>
      <vt:lpstr>SORU-9</vt:lpstr>
      <vt:lpstr>Soru-10</vt:lpstr>
      <vt:lpstr>SORU-17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2013-12-24T15:19:01Z</dcterms:created>
  <dcterms:modified xsi:type="dcterms:W3CDTF">2016-12-09T15:02:02Z</dcterms:modified>
  <cp:category>www.sorubak.com</cp:category>
</cp:coreProperties>
</file>