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01" autoAdjust="0"/>
    <p:restoredTop sz="94660"/>
  </p:normalViewPr>
  <p:slideViewPr>
    <p:cSldViewPr>
      <p:cViewPr>
        <p:scale>
          <a:sx n="76" d="100"/>
          <a:sy n="76" d="100"/>
        </p:scale>
        <p:origin x="-1338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1BEFE-F115-4D1E-9D68-7A97BD916867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DB4DD-7E3E-4022-BAE1-CBCC7D55302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9378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FDB4DD-7E3E-4022-BAE1-CBCC7D55302F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31088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FDB4DD-7E3E-4022-BAE1-CBCC7D55302F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5372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FDB4DD-7E3E-4022-BAE1-CBCC7D55302F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12.02.2017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3600399"/>
          </a:xfrm>
        </p:spPr>
        <p:txBody>
          <a:bodyPr>
            <a:normAutofit/>
          </a:bodyPr>
          <a:lstStyle/>
          <a:p>
            <a:pPr algn="ctr"/>
            <a:r>
              <a:rPr lang="tr-TR" sz="6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ATATÜRK’ÜN 6 </a:t>
            </a:r>
            <a:br>
              <a:rPr lang="tr-TR" sz="6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</a:br>
            <a:r>
              <a:rPr lang="tr-TR" sz="6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İLKESİ</a:t>
            </a:r>
            <a:endParaRPr lang="tr-TR" sz="6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7098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399032"/>
          </a:xfrm>
        </p:spPr>
        <p:txBody>
          <a:bodyPr/>
          <a:lstStyle/>
          <a:p>
            <a:pPr algn="ctr"/>
            <a:r>
              <a:rPr lang="tr-TR" b="1" i="1" dirty="0" smtClean="0">
                <a:latin typeface="Algerian" pitchFamily="82" charset="0"/>
              </a:rPr>
              <a:t>5. İLKE LAİKLİK</a:t>
            </a:r>
            <a:endParaRPr lang="tr-TR" b="1" i="1" dirty="0">
              <a:latin typeface="Algerian" pitchFamily="82" charset="0"/>
            </a:endParaRPr>
          </a:p>
        </p:txBody>
      </p:sp>
      <p:pic>
        <p:nvPicPr>
          <p:cNvPr id="6" name="Picture 3" descr="C:\Documents and Settings\Administrator\Local Settings\Temporary Internet Files\Content.IE5\R6OCQLD6\Laiklik-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47762"/>
            <a:ext cx="9144000" cy="571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8885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267494"/>
            <a:ext cx="91440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i="1" dirty="0" smtClean="0">
                <a:latin typeface="Algerian" pitchFamily="82" charset="0"/>
              </a:rPr>
              <a:t>LAİKLİK  İLKESİ </a:t>
            </a:r>
            <a:r>
              <a:rPr lang="tr-TR" b="1" i="1" dirty="0">
                <a:latin typeface="Algerian" pitchFamily="82" charset="0"/>
              </a:rPr>
              <a:t>DOĞRULTUSUNDA YAPILAN YENİLİKLER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5074584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SALTANATIN KALDIRIMASI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HALİFELİĞİN KALDIRILMASI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ŞERRİYE VE EFKAF VEKALETİNİN KALDIRILMASI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TEVHİDİ TADRİSAT KANUNUN ÇIKARILMASI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TEKKE ZAVİYE VE TÜRBELERİN KAPATILMASI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MEDENİ KANUNUN KABULÜ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1928 YILINDA’’DEVLETİN RESMİ DİNİ İSLAMDIR’’ MADDESİ KALDIRILDI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1937’DE LAİKLİK TAM OLARAK ANAYASAYA GİRDİ</a:t>
            </a:r>
            <a:endParaRPr lang="tr-TR" dirty="0">
              <a:latin typeface="BankGothic Md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717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1"/>
          <p:cNvSpPr txBox="1">
            <a:spLocks/>
          </p:cNvSpPr>
          <p:nvPr/>
        </p:nvSpPr>
        <p:spPr>
          <a:xfrm>
            <a:off x="457200" y="4462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484632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i="1" dirty="0" smtClean="0">
                <a:latin typeface="Algerian" pitchFamily="82" charset="0"/>
              </a:rPr>
              <a:t>6. İLKE ; İNKILAPÇILIK</a:t>
            </a:r>
            <a:endParaRPr lang="tr-TR" b="1" i="1" dirty="0">
              <a:latin typeface="Algerian" pitchFamily="82" charset="0"/>
            </a:endParaRPr>
          </a:p>
        </p:txBody>
      </p:sp>
      <p:pic>
        <p:nvPicPr>
          <p:cNvPr id="7" name="Picture 2" descr="C:\Documents and Settings\Administrator\Local Settings\Temporary Internet Files\Content.IE5\XF8QGRC0\1313507178_130193f3abc536165bae3ff9921bcd43_66724591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403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439691" y="260648"/>
            <a:ext cx="9577064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i="1" dirty="0" smtClean="0">
                <a:latin typeface="Algerian" pitchFamily="82" charset="0"/>
              </a:rPr>
              <a:t>İNKILAPÇILIK  İLKESİ </a:t>
            </a:r>
            <a:r>
              <a:rPr lang="tr-TR" b="1" i="1" dirty="0">
                <a:latin typeface="Algerian" pitchFamily="82" charset="0"/>
              </a:rPr>
              <a:t>DOĞRULTUSUNDA YAPILAN YENİLİKLER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754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ŞAPKA KANUNUNUN ÇIKARILMASI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KILIK KIYAFETTE YAPILAN DEĞİŞİKLİKLER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LATİN ALFABESİNİN KABULÜ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LATİN RAKAMLARININ KABULÜ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TAKVİM,SAAT AĞIRLIK VEUZUNLUK ÖLÇÜLERİNİN DEĞİŞMESİ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HATA TATİLİNİN CUMADAN PAZARA ALINMASI</a:t>
            </a:r>
          </a:p>
          <a:p>
            <a:pPr>
              <a:buFont typeface="Wingdings" pitchFamily="2" charset="2"/>
              <a:buChar char="Ø"/>
            </a:pPr>
            <a:endParaRPr lang="tr-TR" dirty="0">
              <a:latin typeface="BankGothic Md BT" pitchFamily="34" charset="0"/>
            </a:endParaRPr>
          </a:p>
          <a:p>
            <a:pPr>
              <a:buFont typeface="Wingdings" pitchFamily="2" charset="2"/>
              <a:buChar char="Ø"/>
            </a:pPr>
            <a:endParaRPr lang="tr-TR" dirty="0" smtClean="0">
              <a:latin typeface="BankGothic Md BT" pitchFamily="34" charset="0"/>
            </a:endParaRPr>
          </a:p>
          <a:p>
            <a:pPr>
              <a:buFont typeface="Wingdings" pitchFamily="2" charset="2"/>
              <a:buChar char="Ø"/>
            </a:pPr>
            <a:endParaRPr lang="tr-TR" dirty="0">
              <a:latin typeface="BankGothic Md BT" pitchFamily="34" charset="0"/>
            </a:endParaRPr>
          </a:p>
          <a:p>
            <a:pPr>
              <a:buFont typeface="Wingdings" pitchFamily="2" charset="2"/>
              <a:buChar char="Ø"/>
            </a:pPr>
            <a:endParaRPr lang="tr-TR" dirty="0" smtClean="0">
              <a:latin typeface="BankGothic Md BT" pitchFamily="34" charset="0"/>
            </a:endParaRPr>
          </a:p>
          <a:p>
            <a:pPr>
              <a:buFont typeface="Wingdings" pitchFamily="2" charset="2"/>
              <a:buChar char="Ø"/>
            </a:pPr>
            <a:endParaRPr lang="tr-TR" dirty="0">
              <a:latin typeface="BankGothic Md BT" pitchFamily="34" charset="0"/>
            </a:endParaRPr>
          </a:p>
          <a:p>
            <a:pPr>
              <a:buFont typeface="Wingdings" pitchFamily="2" charset="2"/>
              <a:buChar char="Ø"/>
            </a:pPr>
            <a:endParaRPr lang="tr-TR" dirty="0" smtClean="0">
              <a:latin typeface="BankGothic Md BT" pitchFamily="34" charset="0"/>
            </a:endParaRPr>
          </a:p>
          <a:p>
            <a:pPr>
              <a:buFont typeface="Wingdings" pitchFamily="2" charset="2"/>
              <a:buChar char="Ø"/>
            </a:pPr>
            <a:endParaRPr lang="tr-TR" dirty="0">
              <a:latin typeface="BankGothic Md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5703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399032"/>
          </a:xfrm>
        </p:spPr>
        <p:txBody>
          <a:bodyPr/>
          <a:lstStyle/>
          <a:p>
            <a:pPr algn="ctr"/>
            <a:r>
              <a:rPr lang="tr-TR" b="1" i="1" dirty="0" smtClean="0">
                <a:latin typeface="Algerian" pitchFamily="82" charset="0"/>
              </a:rPr>
              <a:t>BÜTÜNLEYİCİ   7   İLKE</a:t>
            </a:r>
            <a:endParaRPr lang="tr-TR" b="1" i="1" dirty="0">
              <a:latin typeface="Algerian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048654"/>
            <a:ext cx="8229600" cy="267649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MİLLETİN KENDİ KENDİNİ İRADE ETMESİ VE KENDİNİ YÖNETECEK KİŞİLERİ SEÇMESİDİR.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MİLLİEGEMENLİK,CUMHURİYETÇİLİK İLKESİNİN BÜTÜNLEYİCİSİDİR.</a:t>
            </a:r>
            <a:endParaRPr lang="tr-TR" dirty="0">
              <a:latin typeface="BankGothic Md BT" pitchFamily="34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405425" y="1017408"/>
            <a:ext cx="8264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1. İLKE MİLLİ EGEMENLİK</a:t>
            </a:r>
            <a:endParaRPr lang="tr-TR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  <p:pic>
        <p:nvPicPr>
          <p:cNvPr id="1026" name="Picture 2" descr="C:\Documents and Settings\Administrator\Local Settings\Temporary Internet Files\Content.IE5\QJIQE4G3\1336144067_58_731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437112"/>
            <a:ext cx="9144000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8672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17290"/>
          </a:xfrm>
        </p:spPr>
        <p:txBody>
          <a:bodyPr>
            <a:normAutofit/>
          </a:bodyPr>
          <a:lstStyle/>
          <a:p>
            <a:pPr algn="ctr"/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2. İLKE </a:t>
            </a: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MİLLİ </a:t>
            </a:r>
            <a:r>
              <a:rPr lang="tr-TR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BAĞIMSIZLIK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340768"/>
            <a:ext cx="8435280" cy="194421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DÜNYA ULUSLARI ARASINDA HÜR</a:t>
            </a:r>
          </a:p>
          <a:p>
            <a:pPr marL="64008" indent="0">
              <a:buNone/>
            </a:pPr>
            <a:r>
              <a:rPr lang="tr-TR" dirty="0" smtClean="0">
                <a:latin typeface="BankGothic Md BT" pitchFamily="34" charset="0"/>
              </a:rPr>
              <a:t>BİR ŞEKİLDE YAŞAMAYI İFADE EDER.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MİLLİ BAĞIMSIZLIK , MİLLİYETÇİLİK İLKESİNİN BÜTÜNLEYİCİSİDİR. </a:t>
            </a:r>
            <a:endParaRPr lang="tr-TR" dirty="0">
              <a:latin typeface="BankGothic Md BT" pitchFamily="34" charset="0"/>
            </a:endParaRPr>
          </a:p>
        </p:txBody>
      </p:sp>
      <p:pic>
        <p:nvPicPr>
          <p:cNvPr id="1026" name="Picture 2" descr="C:\Documents and Settings\Administrator\Local Settings\Temporary Internet Files\Content.IE5\R6OCQLD6\1324286936_70c399b375db5f8d396cc89730a30bc0_138727418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3571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Algerian" pitchFamily="82" charset="0"/>
              </a:rPr>
              <a:t>3. İlke ;milli birlik ve beraberlik</a:t>
            </a:r>
            <a:endParaRPr lang="tr-TR" dirty="0">
              <a:latin typeface="Algerian" pitchFamily="82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Ülke içerisinde birlikteliği hedef alır. Milli</a:t>
            </a:r>
          </a:p>
          <a:p>
            <a:pPr marL="64008" indent="0">
              <a:buNone/>
            </a:pPr>
            <a:r>
              <a:rPr lang="tr-TR" dirty="0" smtClean="0"/>
              <a:t>şuur ve beraberlik ön plandadır . Milliyetçilik ilkesinin bütünleyicisidir.</a:t>
            </a:r>
            <a:endParaRPr lang="tr-TR" dirty="0"/>
          </a:p>
        </p:txBody>
      </p:sp>
      <p:pic>
        <p:nvPicPr>
          <p:cNvPr id="1031" name="Picture 7" descr="C:\Documents and Settings\Administrator\Local Settings\Temporary Internet Files\Content.IE5\XF8QGRC0\gelenek_bayram_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73912"/>
            <a:ext cx="9144000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5684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Algerian" pitchFamily="82" charset="0"/>
              </a:rPr>
              <a:t>4. İLKE; YURTTA BARIŞ DÜNYADA BARIŞ</a:t>
            </a:r>
            <a:endParaRPr lang="tr-TR" dirty="0">
              <a:latin typeface="Algerian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255430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TÜRKİYE CUMHURİYETİ NİN TEMEL PRENSİPLERİ ARASINDADIR.ÜLKEDE VE DÜNYADA BARIŞIN KORUNMASINI TEMEL HEDEF OLARAK GÖRÜLÜR.</a:t>
            </a:r>
            <a:endParaRPr lang="tr-TR" dirty="0">
              <a:latin typeface="BankGothic Md BT" pitchFamily="34" charset="0"/>
            </a:endParaRPr>
          </a:p>
        </p:txBody>
      </p:sp>
      <p:pic>
        <p:nvPicPr>
          <p:cNvPr id="2050" name="Picture 2" descr="C:\Documents and Settings\Administrator\Local Settings\Temporary Internet Files\Content.IE5\XF8QGRC0\syria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65104"/>
            <a:ext cx="9036495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5677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Algerian" pitchFamily="82" charset="0"/>
              </a:rPr>
              <a:t>5. İLKE; ÇAĞDAŞLAŞMA</a:t>
            </a:r>
            <a:endParaRPr lang="tr-TR" dirty="0">
              <a:latin typeface="Algerian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TÜRK MİLLETİNİ ÇAĞDAŞ MEDENİYETLER SAYESİNDE ÇIKARMAYI ESAS ALIR . İNKILAPÇILIK İLKESİNİN BÜTÜNLEYİCİSİDİR.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25866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Algerian" pitchFamily="82" charset="0"/>
              </a:rPr>
              <a:t>6. İLKE ; AKILCILIK VE BİLİMSELLİK</a:t>
            </a:r>
            <a:endParaRPr lang="tr-TR" dirty="0">
              <a:latin typeface="Algerian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BİLİMİ VE AKILCILIĞI TEMEL HEDEF OLARAK GÖRÜR . BAŞARI İÇİN EN GERÇEK YOL GÖSTERİCİ BİLİMDİR. LAİKLİK İLKESİNİN BÜTÜNLEYİCİSİDİR.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450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-132955"/>
            <a:ext cx="8229600" cy="1399032"/>
          </a:xfrm>
        </p:spPr>
        <p:txBody>
          <a:bodyPr/>
          <a:lstStyle/>
          <a:p>
            <a:r>
              <a:rPr lang="tr-TR" b="1" i="1" dirty="0" smtClean="0">
                <a:latin typeface="Algerian" pitchFamily="82" charset="0"/>
              </a:rPr>
              <a:t>1. İLKE ; CUMHURİYETÇİLİK</a:t>
            </a:r>
            <a:endParaRPr lang="tr-TR" b="1" i="1" dirty="0">
              <a:latin typeface="Algerian" pitchFamily="8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3752" y="834280"/>
            <a:ext cx="90364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CUMHURİYETÇİLİK , DEVLET YÖNETİMİNDE  MİLLİ EGEMENLİĞİ, MİLLİ İRADEYİ VE ÖZGÜR SEÇİMİ ESAS KABUL EDEN İLKENİN ADIDIR.</a:t>
            </a:r>
            <a:r>
              <a:rPr lang="tr-TR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VE SİYASAL REJİMDİR.</a:t>
            </a:r>
            <a:endParaRPr lang="tr-TR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nkGothic Md BT" pitchFamily="34" charset="0"/>
            </a:endParaRPr>
          </a:p>
        </p:txBody>
      </p:sp>
      <p:pic>
        <p:nvPicPr>
          <p:cNvPr id="1028" name="Picture 4" descr="C:\Documents and Settings\Administrator\Local Settings\Temporary Internet Files\Content.IE5\QJIQE4G3\1314536934_126d4e5da9cbf08fa0d4afd69e87d336_58243630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38425"/>
            <a:ext cx="9144000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4266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Algerian" pitchFamily="82" charset="0"/>
              </a:rPr>
              <a:t>7. İLKE; İNSAN VE İNSANLIK SEVGİSİ</a:t>
            </a:r>
            <a:endParaRPr lang="tr-TR" dirty="0">
              <a:latin typeface="Algerian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İNSANLARI MUTLU EDECEK ÖNEMLİ VASITA , ONLARI BİRBİRİNE YAKLAŞTIRARAK </a:t>
            </a:r>
            <a:r>
              <a:rPr lang="tr-TR" smtClean="0"/>
              <a:t>BİRBİRİNİ SEVDİREREK KAYNAŞMAYI SAĞLAMAKTIR.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8444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Local Settings\Temporary Internet Files\Content.IE5\XF8QGRC0\1383841129_96_7913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1637" y="9525"/>
            <a:ext cx="5800725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5-Nokta Yıldız 4"/>
          <p:cNvSpPr/>
          <p:nvPr/>
        </p:nvSpPr>
        <p:spPr>
          <a:xfrm rot="20527999">
            <a:off x="281909" y="219679"/>
            <a:ext cx="1204093" cy="1368152"/>
          </a:xfrm>
          <a:prstGeom prst="star5">
            <a:avLst>
              <a:gd name="adj" fmla="val 18237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-Nokta Yıldız 5"/>
          <p:cNvSpPr/>
          <p:nvPr/>
        </p:nvSpPr>
        <p:spPr>
          <a:xfrm rot="20527999">
            <a:off x="165895" y="5135677"/>
            <a:ext cx="1204093" cy="1368152"/>
          </a:xfrm>
          <a:prstGeom prst="star5">
            <a:avLst>
              <a:gd name="adj" fmla="val 18237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5-Nokta Yıldız 6"/>
          <p:cNvSpPr/>
          <p:nvPr/>
        </p:nvSpPr>
        <p:spPr>
          <a:xfrm rot="1380943">
            <a:off x="7653204" y="5164894"/>
            <a:ext cx="1204093" cy="1368152"/>
          </a:xfrm>
          <a:prstGeom prst="star5">
            <a:avLst>
              <a:gd name="adj" fmla="val 19698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5-Nokta Yıldız 7"/>
          <p:cNvSpPr/>
          <p:nvPr/>
        </p:nvSpPr>
        <p:spPr>
          <a:xfrm rot="1380943">
            <a:off x="7730646" y="190461"/>
            <a:ext cx="1204093" cy="1368152"/>
          </a:xfrm>
          <a:prstGeom prst="star5">
            <a:avLst>
              <a:gd name="adj" fmla="val 19698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5283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399032"/>
          </a:xfrm>
        </p:spPr>
        <p:txBody>
          <a:bodyPr/>
          <a:lstStyle/>
          <a:p>
            <a:pPr algn="ctr"/>
            <a:r>
              <a:rPr lang="tr-TR" b="1" i="1" dirty="0" smtClean="0">
                <a:latin typeface="Algerian" pitchFamily="82" charset="0"/>
              </a:rPr>
              <a:t>2. İLKE; MİLLİYETÇİLİK</a:t>
            </a:r>
            <a:endParaRPr lang="tr-TR" b="1" i="1" dirty="0">
              <a:latin typeface="Algerian" pitchFamily="82" charset="0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2338280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tr-TR" sz="28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tr-TR" sz="28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tr-TR" sz="2800" b="1" i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Md BT" pitchFamily="34" charset="0"/>
              </a:rPr>
              <a:t>Atatürk'e göre zengin bir geçmiş mirasa birlikte yaşamak konusunda samimi olmaya sahip olunan mirası korumanın  ORTAK AMAÇ OLMASINIA SEVİNÇTE VE ÜZÜNTÜDE BERABER OLMAK TIR.</a:t>
            </a:r>
            <a:endParaRPr lang="tr-TR" sz="2800" dirty="0">
              <a:solidFill>
                <a:schemeClr val="accent4">
                  <a:lumMod val="20000"/>
                  <a:lumOff val="80000"/>
                </a:schemeClr>
              </a:solidFill>
              <a:latin typeface="BankGothic Md BT" pitchFamily="34" charset="0"/>
            </a:endParaRPr>
          </a:p>
        </p:txBody>
      </p:sp>
      <p:pic>
        <p:nvPicPr>
          <p:cNvPr id="3078" name="Picture 6" descr="C:\Documents and Settings\Administrator\Local Settings\Temporary Internet Files\Content.IE5\L2EET1VN\1314536835_0b59d157ebe258b0d3b521ec883117d2_63888645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5"/>
            <a:ext cx="9036496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7886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396552" y="260648"/>
            <a:ext cx="9900592" cy="1217290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i="1" dirty="0" smtClean="0">
                <a:latin typeface="Algerian" pitchFamily="82" charset="0"/>
              </a:rPr>
              <a:t>milliyetçilik İLKESİ DOĞRULTUSUNDA YAPILAN YENİLİKLER</a:t>
            </a:r>
            <a:endParaRPr lang="tr-TR" b="1" i="1" dirty="0">
              <a:latin typeface="Algerian" pitchFamily="82" charset="0"/>
            </a:endParaRPr>
          </a:p>
        </p:txBody>
      </p:sp>
      <p:sp>
        <p:nvSpPr>
          <p:cNvPr id="8" name="İçerik Yer Tutucusu 3"/>
          <p:cNvSpPr>
            <a:spLocks noGrp="1"/>
          </p:cNvSpPr>
          <p:nvPr>
            <p:ph sz="half" idx="2"/>
          </p:nvPr>
        </p:nvSpPr>
        <p:spPr>
          <a:xfrm>
            <a:off x="251520" y="1484784"/>
            <a:ext cx="8892480" cy="576064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MİLLİ BİR TÜRK DEVLETİNİN</a:t>
            </a:r>
          </a:p>
          <a:p>
            <a:pPr marL="64008" indent="0">
              <a:buNone/>
            </a:pPr>
            <a:r>
              <a:rPr lang="tr-TR" dirty="0" smtClean="0">
                <a:latin typeface="BankGothic Md BT" pitchFamily="34" charset="0"/>
              </a:rPr>
              <a:t>KURULMASI.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TBMM’NİN AÇILMASI.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İZMİR İKDİSAT KONGRESİNİN YAPILMASI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KAPİTÜLASYONLARIN KALDIRILMASI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KABOTAJ KANUNUN ÇIKARILMASI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TÜRK DİL VE TÜRK TARİH KURUMUNUN AÇLMASI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YABANCI OKULLARI MİLLİ EĞİTİM BAKANLIĞINA BAĞALNMASI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YABANCI İŞLETMELERİN SATIN ALINMASI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TÜRK PARASINI KORUMA KANUNU ÇIKARILMASI</a:t>
            </a:r>
          </a:p>
          <a:p>
            <a:pPr>
              <a:buFont typeface="Wingdings" pitchFamily="2" charset="2"/>
              <a:buChar char="Ø"/>
            </a:pPr>
            <a:endParaRPr lang="tr-TR" sz="1800" dirty="0" smtClean="0"/>
          </a:p>
          <a:p>
            <a:pPr marL="64008" indent="0">
              <a:buNone/>
            </a:pPr>
            <a:r>
              <a:rPr lang="tr-TR" sz="1800" dirty="0"/>
              <a:t> </a:t>
            </a:r>
            <a:r>
              <a:rPr lang="tr-TR" sz="1800" dirty="0" smtClean="0"/>
              <a:t> 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86877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99032"/>
          </a:xfrm>
        </p:spPr>
        <p:txBody>
          <a:bodyPr/>
          <a:lstStyle/>
          <a:p>
            <a:pPr algn="ctr"/>
            <a:r>
              <a:rPr lang="tr-TR" b="1" i="1" dirty="0" smtClean="0">
                <a:latin typeface="Algerian" pitchFamily="82" charset="0"/>
              </a:rPr>
              <a:t>3. </a:t>
            </a:r>
            <a:r>
              <a:rPr lang="tr-TR" b="1" i="1" dirty="0">
                <a:latin typeface="Algerian" pitchFamily="82" charset="0"/>
              </a:rPr>
              <a:t>İLKE; </a:t>
            </a:r>
            <a:r>
              <a:rPr lang="tr-TR" b="1" i="1" dirty="0" smtClean="0">
                <a:latin typeface="Algerian" pitchFamily="82" charset="0"/>
              </a:rPr>
              <a:t>HALKÇILIK</a:t>
            </a:r>
            <a:endParaRPr lang="tr-TR" b="1" i="1" dirty="0"/>
          </a:p>
        </p:txBody>
      </p:sp>
      <p:pic>
        <p:nvPicPr>
          <p:cNvPr id="1026" name="Picture 2" descr="C:\Documents and Settings\Administrator\Local Settings\Temporary Internet Files\Content.IE5\QJIQE4G3\1313507293_1a8c55a238e959ffbbd8d00c2ee45763_58110550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9282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27384" y="260648"/>
            <a:ext cx="9371384" cy="1399032"/>
          </a:xfrm>
        </p:spPr>
        <p:txBody>
          <a:bodyPr>
            <a:normAutofit fontScale="90000"/>
          </a:bodyPr>
          <a:lstStyle/>
          <a:p>
            <a:r>
              <a:rPr lang="tr-TR" b="1" i="1" dirty="0" smtClean="0">
                <a:latin typeface="Algerian" pitchFamily="82" charset="0"/>
              </a:rPr>
              <a:t>Halkçılık  İLKESİ </a:t>
            </a:r>
            <a:r>
              <a:rPr lang="tr-TR" b="1" i="1" dirty="0">
                <a:latin typeface="Algerian" pitchFamily="82" charset="0"/>
              </a:rPr>
              <a:t>DOĞRULTUSUNDA YAPILAN YENİLİKLER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975192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Algerian" pitchFamily="82" charset="0"/>
              </a:rPr>
              <a:t> </a:t>
            </a:r>
            <a:r>
              <a:rPr lang="tr-TR" dirty="0" smtClean="0">
                <a:latin typeface="BankGothic Md BT" pitchFamily="34" charset="0"/>
              </a:rPr>
              <a:t>CUMHURİYETİN İLANIYLA EGEMENLİĞİN</a:t>
            </a:r>
          </a:p>
          <a:p>
            <a:pPr marL="64008" indent="0">
              <a:buNone/>
            </a:pPr>
            <a:r>
              <a:rPr lang="tr-TR" dirty="0" smtClean="0">
                <a:latin typeface="BankGothic Md BT" pitchFamily="34" charset="0"/>
              </a:rPr>
              <a:t>DOĞRUDAN HALKA VERİLMESİ.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KADINLARA SEÇME VE SEÇİLME HAKKININ VERİLMESİ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HUKUK BİRLİĞİNİN SAĞLANMASI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AZINLIKLARIN TÜRK VATANDAŞI KABUL EDİLMESİ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KADIN VE ERKEK EŞİTLİĞİ SAĞLANDI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AŞAR VERGİSİ KALDIRILDI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SOYADI KANUNU KABUL EDİLDİ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SOSYAL DEVLET ANLAYIŞININ BENİMSENMESİ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latin typeface="BankGothic Md BT" pitchFamily="34" charset="0"/>
              </a:rPr>
              <a:t>OKUMA YAZMA SEFERBERLİĞİ</a:t>
            </a:r>
            <a:r>
              <a:rPr lang="tr-TR" dirty="0" smtClean="0">
                <a:latin typeface="Algerian" pitchFamily="82" charset="0"/>
              </a:rPr>
              <a:t>.</a:t>
            </a:r>
            <a:endParaRPr lang="tr-TR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971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399032"/>
          </a:xfrm>
        </p:spPr>
        <p:txBody>
          <a:bodyPr/>
          <a:lstStyle/>
          <a:p>
            <a:pPr algn="ctr"/>
            <a:r>
              <a:rPr lang="tr-TR" b="1" i="1" dirty="0" smtClean="0">
                <a:latin typeface="Algerian" pitchFamily="82" charset="0"/>
              </a:rPr>
              <a:t>4. İLKE ; DEVLETÇİLİK</a:t>
            </a:r>
            <a:endParaRPr lang="tr-TR" b="1" i="1" dirty="0">
              <a:latin typeface="Algerian" pitchFamily="82" charset="0"/>
            </a:endParaRPr>
          </a:p>
        </p:txBody>
      </p:sp>
      <p:pic>
        <p:nvPicPr>
          <p:cNvPr id="4" name="Picture 5" descr="C:\Documents and Settings\Administrator\Local Settings\Temporary Internet Files\Content.IE5\R6OCQLD6\1322919256_6943e5a9ea122edd19675ecfa80b857c_1323047905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537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0506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540568" y="116632"/>
            <a:ext cx="9756576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i="1" dirty="0" smtClean="0">
                <a:latin typeface="Algerian" pitchFamily="82" charset="0"/>
              </a:rPr>
              <a:t>DEVLETÇİLİK  İLKESİ </a:t>
            </a:r>
            <a:r>
              <a:rPr lang="tr-TR" b="1" i="1" dirty="0">
                <a:latin typeface="Algerian" pitchFamily="82" charset="0"/>
              </a:rPr>
              <a:t>DOĞRULTUSUNDA YAPILAN YENİLİKLER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882808"/>
            <a:ext cx="9396536" cy="4572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400" dirty="0" smtClean="0">
                <a:latin typeface="BankGothic Md BT" pitchFamily="34" charset="0"/>
              </a:rPr>
              <a:t>BEŞ YILLIK KALKINMA PLANLARINI</a:t>
            </a:r>
          </a:p>
          <a:p>
            <a:pPr marL="64008" indent="0">
              <a:buNone/>
            </a:pPr>
            <a:r>
              <a:rPr lang="tr-TR" sz="2400" dirty="0" smtClean="0">
                <a:latin typeface="BankGothic Md BT" pitchFamily="34" charset="0"/>
              </a:rPr>
              <a:t>YAPILMASI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latin typeface="BankGothic Md BT" pitchFamily="34" charset="0"/>
              </a:rPr>
              <a:t>SANAYİ YATIRIMINI DESTEKLEMEK</a:t>
            </a:r>
          </a:p>
          <a:p>
            <a:pPr marL="64008" indent="0">
              <a:buNone/>
            </a:pPr>
            <a:r>
              <a:rPr lang="tr-TR" sz="2400" dirty="0" smtClean="0">
                <a:latin typeface="BankGothic Md BT" pitchFamily="34" charset="0"/>
              </a:rPr>
              <a:t>AMACI İLE SÜMERBANK VE ETİBANK IN KURULMASI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latin typeface="BankGothic Md BT" pitchFamily="34" charset="0"/>
              </a:rPr>
              <a:t>DEVLET BANKALARININ KURULMASI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latin typeface="BankGothic Md BT" pitchFamily="34" charset="0"/>
              </a:rPr>
              <a:t>EĞİTİM SAĞLIK VE KÜLTÜR ALANINDA YATIRIM YAPILMASI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latin typeface="BankGothic Md BT" pitchFamily="34" charset="0"/>
              </a:rPr>
              <a:t>FAİZ ORANLARININ DEVLET TARAFINDAN BELİRLENMESİ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latin typeface="BankGothic Md BT" pitchFamily="34" charset="0"/>
              </a:rPr>
              <a:t>TEMEL TÜKETİM MALLARININ FİYATLARININ DEVLET TARAFINDAN BELİRLENMESİ</a:t>
            </a:r>
            <a:endParaRPr lang="tr-TR" sz="2400" dirty="0">
              <a:latin typeface="BankGothic Md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4437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158</TotalTime>
  <Words>446</Words>
  <PresentationFormat>Ekran Gösterisi (4:3)</PresentationFormat>
  <Paragraphs>86</Paragraphs>
  <Slides>20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Canlı</vt:lpstr>
      <vt:lpstr>ATATÜRK’ÜN 6  İLKESİ</vt:lpstr>
      <vt:lpstr>1. İLKE ; CUMHURİYETÇİLİK</vt:lpstr>
      <vt:lpstr>Slayt 3</vt:lpstr>
      <vt:lpstr>2. İLKE; MİLLİYETÇİLİK</vt:lpstr>
      <vt:lpstr>milliyetçilik İLKESİ DOĞRULTUSUNDA YAPILAN YENİLİKLER</vt:lpstr>
      <vt:lpstr>3. İLKE; HALKÇILIK</vt:lpstr>
      <vt:lpstr>Halkçılık  İLKESİ DOĞRULTUSUNDA YAPILAN YENİLİKLER</vt:lpstr>
      <vt:lpstr>4. İLKE ; DEVLETÇİLİK</vt:lpstr>
      <vt:lpstr>DEVLETÇİLİK  İLKESİ DOĞRULTUSUNDA YAPILAN YENİLİKLER</vt:lpstr>
      <vt:lpstr>5. İLKE LAİKLİK</vt:lpstr>
      <vt:lpstr>LAİKLİK  İLKESİ DOĞRULTUSUNDA YAPILAN YENİLİKLER</vt:lpstr>
      <vt:lpstr>Slayt 12</vt:lpstr>
      <vt:lpstr>İNKILAPÇILIK  İLKESİ DOĞRULTUSUNDA YAPILAN YENİLİKLER</vt:lpstr>
      <vt:lpstr>BÜTÜNLEYİCİ   7   İLKE</vt:lpstr>
      <vt:lpstr>2. İLKE MİLLİ BAĞIMSIZLIK</vt:lpstr>
      <vt:lpstr>3. İlke ;milli birlik ve beraberlik</vt:lpstr>
      <vt:lpstr>4. İLKE; YURTTA BARIŞ DÜNYADA BARIŞ</vt:lpstr>
      <vt:lpstr>5. İLKE; ÇAĞDAŞLAŞMA</vt:lpstr>
      <vt:lpstr>6. İLKE ; AKILCILIK VE BİLİMSELLİK</vt:lpstr>
      <vt:lpstr>7. İLKE; İNSAN VE İNSANLIK SEVGİSİ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2017-02-12T07:23:33Z</dcterms:modified>
  <cp:category>www.sorubak.com</cp:category>
</cp:coreProperties>
</file>