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handoutMasterIdLst>
    <p:handoutMasterId r:id="rId27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83" r:id="rId11"/>
    <p:sldId id="265" r:id="rId12"/>
    <p:sldId id="266" r:id="rId13"/>
    <p:sldId id="267" r:id="rId14"/>
    <p:sldId id="269" r:id="rId15"/>
    <p:sldId id="268" r:id="rId16"/>
    <p:sldId id="284" r:id="rId17"/>
    <p:sldId id="285" r:id="rId18"/>
    <p:sldId id="286" r:id="rId19"/>
    <p:sldId id="289" r:id="rId20"/>
    <p:sldId id="290" r:id="rId21"/>
    <p:sldId id="291" r:id="rId22"/>
    <p:sldId id="292" r:id="rId23"/>
    <p:sldId id="293" r:id="rId24"/>
    <p:sldId id="288" r:id="rId2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Varsayılan Bölüm" id="{9AB1572B-DE22-4AC6-B183-C938FD908E95}">
          <p14:sldIdLst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83"/>
            <p14:sldId id="265"/>
            <p14:sldId id="266"/>
          </p14:sldIdLst>
        </p14:section>
        <p14:section name="Başlıksız Bölüm" id="{8E657E5F-9AB0-4428-AAC6-CF9BAF066779}">
          <p14:sldIdLst>
            <p14:sldId id="267"/>
            <p14:sldId id="269"/>
            <p14:sldId id="268"/>
            <p14:sldId id="284"/>
            <p14:sldId id="285"/>
            <p14:sldId id="286"/>
            <p14:sldId id="289"/>
            <p14:sldId id="290"/>
            <p14:sldId id="291"/>
            <p14:sldId id="292"/>
            <p14:sldId id="293"/>
            <p14:sldId id="28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9AFE"/>
    <a:srgbClr val="36ACB8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560" y="-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55D6BF-50B7-4C08-9877-3BABF40F5798}" type="datetimeFigureOut">
              <a:rPr lang="tr-TR" smtClean="0"/>
              <a:pPr/>
              <a:t>02.04.2017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18FD11-A7C9-4EE5-BCDA-D416AFD1BBA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636030701"/>
      </p:ext>
    </p:extLst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556F27-A497-4F7B-898B-B9AD2E6D04D9}" type="datetimeFigureOut">
              <a:rPr lang="tr-TR" smtClean="0"/>
              <a:pPr/>
              <a:t>02.04.2017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AB18C7-BABC-462F-8EFA-2AA2FF3F8CA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032597453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291627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1775248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fld id="{A23720DD-5B6D-40BF-8493-A6B52D484E6B}" type="datetimeFigureOut">
              <a:rPr lang="tr-TR" smtClean="0"/>
              <a:pPr/>
              <a:t>02.04.2017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02.04.2017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02.04.2017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02.04.2017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02.04.2017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02.04.2017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02.04.2017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02.04.2017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02.04.2017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02.04.2017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02.04.2017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02.04.2017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gitimhane.com/" TargetMode="Externa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755576" y="2276872"/>
            <a:ext cx="7772400" cy="3384376"/>
          </a:xfrm>
        </p:spPr>
        <p:txBody>
          <a:bodyPr>
            <a:noAutofit/>
          </a:bodyPr>
          <a:lstStyle/>
          <a:p>
            <a:r>
              <a:rPr lang="tr-TR" sz="7200" dirty="0" smtClean="0"/>
              <a:t>Kurtuluş savaşı hazırlık dönemi</a:t>
            </a:r>
            <a:endParaRPr lang="tr-TR" sz="7200" dirty="0"/>
          </a:p>
        </p:txBody>
      </p:sp>
    </p:spTree>
    <p:extLst>
      <p:ext uri="{BB962C8B-B14F-4D97-AF65-F5344CB8AC3E}">
        <p14:creationId xmlns="" xmlns:p14="http://schemas.microsoft.com/office/powerpoint/2010/main" val="15030833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sz="3200" dirty="0">
                <a:solidFill>
                  <a:srgbClr val="FF0000"/>
                </a:solidFill>
              </a:rPr>
              <a:t>Genelgeler ve kongreler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egitimhane</a:t>
            </a:r>
            <a:r>
              <a:rPr lang="tr-TR" u="sng" dirty="0" smtClean="0">
                <a:hlinkClick r:id="rId2"/>
              </a:rPr>
              <a:t>.com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1899140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371600" y="980728"/>
            <a:ext cx="6400800" cy="792088"/>
          </a:xfrm>
        </p:spPr>
        <p:txBody>
          <a:bodyPr>
            <a:noAutofit/>
          </a:bodyPr>
          <a:lstStyle/>
          <a:p>
            <a:r>
              <a:rPr lang="tr-TR" sz="2800" dirty="0" smtClean="0"/>
              <a:t>Havza genelgesi(28mayıs1919)</a:t>
            </a:r>
            <a:endParaRPr lang="tr-TR" sz="28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371600" y="1772816"/>
            <a:ext cx="6400800" cy="3888432"/>
          </a:xfrm>
        </p:spPr>
        <p:txBody>
          <a:bodyPr/>
          <a:lstStyle/>
          <a:p>
            <a:pPr indent="0" algn="ctr">
              <a:buNone/>
            </a:pPr>
            <a:r>
              <a:rPr lang="tr-TR" dirty="0" smtClean="0"/>
              <a:t>          </a:t>
            </a:r>
            <a:r>
              <a:rPr lang="tr-TR" sz="1600" dirty="0" smtClean="0">
                <a:solidFill>
                  <a:srgbClr val="FF0000"/>
                </a:solidFill>
              </a:rPr>
              <a:t>GENELGENİN AMACI</a:t>
            </a:r>
          </a:p>
          <a:p>
            <a:pPr indent="0">
              <a:buNone/>
            </a:pPr>
            <a:r>
              <a:rPr lang="tr-TR" sz="1600" dirty="0" smtClean="0"/>
              <a:t>Türk halkını işgallere karşı  uyarmak ve kitleleri harekete geçirip bunların tepki göstermesini sağlamaktır</a:t>
            </a:r>
          </a:p>
          <a:p>
            <a:pPr indent="0" algn="ctr">
              <a:buNone/>
            </a:pPr>
            <a:r>
              <a:rPr lang="tr-TR" sz="1600" dirty="0" smtClean="0">
                <a:solidFill>
                  <a:srgbClr val="FF0000"/>
                </a:solidFill>
              </a:rPr>
              <a:t>GENELGENİN ÖNEMİ VE SONUÇLARI </a:t>
            </a:r>
            <a:endParaRPr lang="tr-TR" sz="1600" dirty="0" smtClean="0"/>
          </a:p>
          <a:p>
            <a:pPr marL="285750" indent="-285750">
              <a:buFont typeface="Wingdings" pitchFamily="2" charset="2"/>
              <a:buChar char="§"/>
            </a:pPr>
            <a:r>
              <a:rPr lang="tr-TR" sz="1600" dirty="0" smtClean="0"/>
              <a:t>Milli mücadele döneminde yayınlanan ilk genelgedir 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tr-TR" sz="1600" dirty="0" smtClean="0"/>
              <a:t>İlk resmi tepki özelliği taşır..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tr-TR" sz="1600" dirty="0" smtClean="0"/>
              <a:t>Başta İstanbul olmak üzere havza ve İzmir ‘de mitingler  düzenlendi.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tr-TR" sz="1600" dirty="0" smtClean="0"/>
              <a:t>İtilaflar nezdinde hoş karşılanmadı  birçok devlet adamı Malta'ya gönderildi.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tr-TR" sz="1600" dirty="0" smtClean="0"/>
              <a:t>M.kemal istek üzerine  İstanbul'a geri dönmüş</a:t>
            </a:r>
            <a:endParaRPr lang="tr-TR" sz="1600" dirty="0"/>
          </a:p>
        </p:txBody>
      </p:sp>
    </p:spTree>
    <p:extLst>
      <p:ext uri="{BB962C8B-B14F-4D97-AF65-F5344CB8AC3E}">
        <p14:creationId xmlns="" xmlns:p14="http://schemas.microsoft.com/office/powerpoint/2010/main" val="11552688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/>
          <p:cNvSpPr>
            <a:spLocks noGrp="1"/>
          </p:cNvSpPr>
          <p:nvPr>
            <p:ph sz="quarter" idx="13"/>
          </p:nvPr>
        </p:nvSpPr>
        <p:spPr>
          <a:xfrm>
            <a:off x="1371600" y="1340768"/>
            <a:ext cx="3124200" cy="4221832"/>
          </a:xfrm>
        </p:spPr>
        <p:txBody>
          <a:bodyPr/>
          <a:lstStyle/>
          <a:p>
            <a:r>
              <a:rPr lang="tr-TR" dirty="0" smtClean="0"/>
              <a:t>Havzadan hareket eden M.kemal 12 haziranda Amasya'ya varmış.</a:t>
            </a:r>
          </a:p>
          <a:p>
            <a:pPr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Genelgenin amacı</a:t>
            </a:r>
          </a:p>
          <a:p>
            <a:pPr indent="0">
              <a:buNone/>
            </a:pPr>
            <a:r>
              <a:rPr lang="tr-TR" dirty="0" smtClean="0"/>
              <a:t>İşgallere direnişi toplamak ve Sivas kongresini toplamak</a:t>
            </a:r>
            <a:endParaRPr lang="tr-TR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371600" y="1052736"/>
            <a:ext cx="6400800" cy="504056"/>
          </a:xfrm>
        </p:spPr>
        <p:txBody>
          <a:bodyPr>
            <a:noAutofit/>
          </a:bodyPr>
          <a:lstStyle/>
          <a:p>
            <a:r>
              <a:rPr lang="tr-TR" sz="2000" dirty="0" smtClean="0"/>
              <a:t>Amasya genelgesi(22haziran1919)</a:t>
            </a:r>
            <a:endParaRPr lang="tr-TR" sz="2000" dirty="0"/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14"/>
          </p:nvPr>
        </p:nvSpPr>
        <p:spPr>
          <a:xfrm>
            <a:off x="4648200" y="1268760"/>
            <a:ext cx="3124200" cy="4752528"/>
          </a:xfrm>
        </p:spPr>
        <p:txBody>
          <a:bodyPr/>
          <a:lstStyle/>
          <a:p>
            <a:pPr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      Genelgenin sonuçları</a:t>
            </a:r>
          </a:p>
          <a:p>
            <a:pPr marL="285750" indent="-285750">
              <a:buFont typeface="Courier New" pitchFamily="49" charset="0"/>
              <a:buChar char="o"/>
            </a:pPr>
            <a:r>
              <a:rPr lang="tr-TR" dirty="0" smtClean="0"/>
              <a:t>Genelgenin yasa dışı olduğunu, uygulayanların tutuklanacağını söylemişler.</a:t>
            </a:r>
          </a:p>
          <a:p>
            <a:pPr marL="285750" indent="-285750">
              <a:buFont typeface="Courier New" pitchFamily="49" charset="0"/>
              <a:buChar char="o"/>
            </a:pPr>
            <a:r>
              <a:rPr lang="tr-TR" dirty="0" smtClean="0"/>
              <a:t>7-8 temmuz da İstanbul'a gitmediği için görevine son verilmiş hakkında tutuklama kararı çıkarılmış.8temmuzda telgrafla istifa etmiş </a:t>
            </a:r>
          </a:p>
          <a:p>
            <a:pPr marL="285750" indent="-285750">
              <a:buFont typeface="Courier New" pitchFamily="49" charset="0"/>
              <a:buChar char="o"/>
            </a:pPr>
            <a:endParaRPr lang="tr-TR" dirty="0" smtClean="0"/>
          </a:p>
        </p:txBody>
      </p:sp>
    </p:spTree>
    <p:extLst>
      <p:ext uri="{BB962C8B-B14F-4D97-AF65-F5344CB8AC3E}">
        <p14:creationId xmlns="" xmlns:p14="http://schemas.microsoft.com/office/powerpoint/2010/main" val="23599802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İçerik Yer Tutucusu 6"/>
          <p:cNvSpPr>
            <a:spLocks noGrp="1"/>
          </p:cNvSpPr>
          <p:nvPr>
            <p:ph sz="quarter" idx="13"/>
          </p:nvPr>
        </p:nvSpPr>
        <p:spPr>
          <a:xfrm>
            <a:off x="1043608" y="2348880"/>
            <a:ext cx="7128792" cy="3213720"/>
          </a:xfrm>
        </p:spPr>
        <p:txBody>
          <a:bodyPr>
            <a:normAutofit fontScale="92500" lnSpcReduction="20000"/>
          </a:bodyPr>
          <a:lstStyle/>
          <a:p>
            <a:pPr indent="0">
              <a:buNone/>
            </a:pPr>
            <a:r>
              <a:rPr lang="tr-TR" sz="1600" b="1" i="1" dirty="0" smtClean="0">
                <a:solidFill>
                  <a:srgbClr val="7030A0"/>
                </a:solidFill>
              </a:rPr>
              <a:t>Kongrenin kararları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tr-TR" sz="1600" b="1" i="1" dirty="0" smtClean="0">
                <a:solidFill>
                  <a:srgbClr val="00B050"/>
                </a:solidFill>
              </a:rPr>
              <a:t>Milli sınırlar içinde vatan bir bütündür parçalanamaz.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tr-TR" sz="1600" b="1" i="1" dirty="0" smtClean="0">
                <a:solidFill>
                  <a:srgbClr val="00B050"/>
                </a:solidFill>
              </a:rPr>
              <a:t>Her türlü işgal ve müdahaleye milletçe birlikte karşı konulacaktır..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tr-TR" sz="1600" b="1" i="1" dirty="0" smtClean="0">
                <a:solidFill>
                  <a:srgbClr val="00B050"/>
                </a:solidFill>
              </a:rPr>
              <a:t>Hükümet ulusun bağımsızlığını sağlayamazsa geçici bir devlet kurulacaktır.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tr-TR" sz="1600" b="1" i="1" dirty="0" err="1" smtClean="0">
                <a:solidFill>
                  <a:srgbClr val="00B050"/>
                </a:solidFill>
              </a:rPr>
              <a:t>Kuva-yi</a:t>
            </a:r>
            <a:r>
              <a:rPr lang="tr-TR" sz="1600" b="1" i="1" dirty="0" smtClean="0">
                <a:solidFill>
                  <a:srgbClr val="00B050"/>
                </a:solidFill>
              </a:rPr>
              <a:t>  </a:t>
            </a:r>
            <a:r>
              <a:rPr lang="tr-TR" sz="1600" b="1" i="1" dirty="0" err="1" smtClean="0">
                <a:solidFill>
                  <a:srgbClr val="00B050"/>
                </a:solidFill>
              </a:rPr>
              <a:t>milliyeyi</a:t>
            </a:r>
            <a:r>
              <a:rPr lang="tr-TR" sz="1600" b="1" i="1" dirty="0" smtClean="0">
                <a:solidFill>
                  <a:srgbClr val="00B050"/>
                </a:solidFill>
              </a:rPr>
              <a:t>   etkin irade-i </a:t>
            </a:r>
            <a:r>
              <a:rPr lang="tr-TR" sz="1600" b="1" i="1" dirty="0" err="1" smtClean="0">
                <a:solidFill>
                  <a:srgbClr val="00B050"/>
                </a:solidFill>
              </a:rPr>
              <a:t>milliyeyi</a:t>
            </a:r>
            <a:r>
              <a:rPr lang="tr-TR" sz="1600" b="1" i="1" dirty="0" smtClean="0">
                <a:solidFill>
                  <a:srgbClr val="00B050"/>
                </a:solidFill>
              </a:rPr>
              <a:t> hakim kılmak esastır.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tr-TR" sz="1600" b="1" i="1" dirty="0" smtClean="0">
                <a:solidFill>
                  <a:srgbClr val="00B050"/>
                </a:solidFill>
              </a:rPr>
              <a:t>Hristiyanlara siyasi hakimiyetimizi ve sosyal dengemizi bozacak ayrıcalıklar verilemez.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tr-TR" sz="1600" b="1" i="1" dirty="0" smtClean="0">
                <a:solidFill>
                  <a:srgbClr val="00B050"/>
                </a:solidFill>
              </a:rPr>
              <a:t>Manda ve himaye kabul edilemez.</a:t>
            </a:r>
          </a:p>
          <a:p>
            <a:pPr marL="285750" indent="-285750">
              <a:buFont typeface="Wingdings" pitchFamily="2" charset="2"/>
              <a:buChar char="q"/>
            </a:pPr>
            <a:r>
              <a:rPr lang="tr-TR" b="1" i="1" dirty="0" smtClean="0">
                <a:solidFill>
                  <a:srgbClr val="00B050"/>
                </a:solidFill>
              </a:rPr>
              <a:t>Ulusal güçler padişahlık  ve halifelik makamını kurtaracaktır.</a:t>
            </a:r>
          </a:p>
          <a:p>
            <a:pPr indent="0">
              <a:buNone/>
            </a:pPr>
            <a:endParaRPr lang="tr-TR" dirty="0" smtClean="0">
              <a:solidFill>
                <a:srgbClr val="00B050"/>
              </a:solidFill>
            </a:endParaRPr>
          </a:p>
          <a:p>
            <a:pPr marL="285750" indent="-285750">
              <a:buFont typeface="Wingdings" pitchFamily="2" charset="2"/>
              <a:buChar char="q"/>
            </a:pPr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4" name="Başlık 3"/>
          <p:cNvSpPr>
            <a:spLocks noGrp="1"/>
          </p:cNvSpPr>
          <p:nvPr>
            <p:ph type="title"/>
          </p:nvPr>
        </p:nvSpPr>
        <p:spPr>
          <a:xfrm>
            <a:off x="971600" y="980728"/>
            <a:ext cx="1944216" cy="1368152"/>
          </a:xfrm>
        </p:spPr>
        <p:txBody>
          <a:bodyPr>
            <a:normAutofit fontScale="90000"/>
          </a:bodyPr>
          <a:lstStyle/>
          <a:p>
            <a:r>
              <a:rPr lang="tr-TR" sz="1800" dirty="0" smtClean="0">
                <a:solidFill>
                  <a:srgbClr val="FF0000"/>
                </a:solidFill>
              </a:rPr>
              <a:t>Erzurum kongresi (23temmuz-7 ağustos 1919)</a:t>
            </a:r>
            <a:r>
              <a:rPr lang="tr-TR" sz="1800" dirty="0" smtClean="0"/>
              <a:t/>
            </a:r>
            <a:br>
              <a:rPr lang="tr-TR" sz="1800" dirty="0" smtClean="0"/>
            </a:br>
            <a:endParaRPr lang="tr-TR" sz="1800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idx="1"/>
          </p:nvPr>
        </p:nvSpPr>
        <p:spPr>
          <a:xfrm>
            <a:off x="2987824" y="692696"/>
            <a:ext cx="5040560" cy="1440159"/>
          </a:xfrm>
        </p:spPr>
        <p:txBody>
          <a:bodyPr>
            <a:noAutofit/>
          </a:bodyPr>
          <a:lstStyle/>
          <a:p>
            <a:r>
              <a:rPr lang="tr-TR" sz="1200" dirty="0" err="1" smtClean="0"/>
              <a:t>M.Kemal</a:t>
            </a:r>
            <a:r>
              <a:rPr lang="tr-TR" sz="1200" dirty="0" smtClean="0"/>
              <a:t> Amasya'da iken Erzurum'da kongrenin toplanma çalışmaları başlamıştı.3 temmuz da Erzurum'a gelen </a:t>
            </a:r>
            <a:r>
              <a:rPr lang="tr-TR" sz="1200" dirty="0" err="1" smtClean="0"/>
              <a:t>M.kemal,görevinden</a:t>
            </a:r>
            <a:r>
              <a:rPr lang="tr-TR" sz="1200" dirty="0" smtClean="0"/>
              <a:t> alınması bir prestij kaybına uğrayacağı sanılsa da komutanın ’emrinizdeyiz’ sözü ona güven kazandırmış.</a:t>
            </a:r>
            <a:endParaRPr lang="tr-TR" sz="1200" dirty="0"/>
          </a:p>
        </p:txBody>
      </p:sp>
    </p:spTree>
    <p:extLst>
      <p:ext uri="{BB962C8B-B14F-4D97-AF65-F5344CB8AC3E}">
        <p14:creationId xmlns="" xmlns:p14="http://schemas.microsoft.com/office/powerpoint/2010/main" val="53779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Yer Tutucusu 5"/>
          <p:cNvSpPr>
            <a:spLocks noGrp="1"/>
          </p:cNvSpPr>
          <p:nvPr>
            <p:ph type="body" idx="1"/>
          </p:nvPr>
        </p:nvSpPr>
        <p:spPr>
          <a:xfrm>
            <a:off x="1447800" y="836712"/>
            <a:ext cx="6248400" cy="1728192"/>
          </a:xfrm>
        </p:spPr>
        <p:txBody>
          <a:bodyPr>
            <a:normAutofit fontScale="92500" lnSpcReduction="20000"/>
          </a:bodyPr>
          <a:lstStyle/>
          <a:p>
            <a:pPr marL="342900" indent="-342900" algn="l">
              <a:buFont typeface="Wingdings" pitchFamily="2" charset="2"/>
              <a:buChar char="q"/>
            </a:pPr>
            <a:r>
              <a:rPr lang="tr-TR" sz="1600" b="1" dirty="0" smtClean="0">
                <a:solidFill>
                  <a:srgbClr val="00B050"/>
                </a:solidFill>
              </a:rPr>
              <a:t>Mebusan meclisi derhal toplanmalı ve hükümet denetlenmelidir.</a:t>
            </a:r>
          </a:p>
          <a:p>
            <a:pPr marL="342900" indent="-342900" algn="l">
              <a:buFont typeface="Wingdings" pitchFamily="2" charset="2"/>
              <a:buChar char="q"/>
            </a:pPr>
            <a:r>
              <a:rPr lang="tr-TR" sz="1600" b="1" dirty="0" smtClean="0">
                <a:solidFill>
                  <a:srgbClr val="00B050"/>
                </a:solidFill>
              </a:rPr>
              <a:t>Bağımsızlığımıza saygı duyan, yurdumuzu işgal amacı devletlerin teknik ve ekonomik yardımları kabul edilebilir .</a:t>
            </a:r>
          </a:p>
          <a:p>
            <a:pPr marL="342900" indent="-342900" algn="l">
              <a:buFont typeface="Wingdings" pitchFamily="2" charset="2"/>
              <a:buChar char="q"/>
            </a:pPr>
            <a:r>
              <a:rPr lang="tr-TR" sz="1600" b="1" dirty="0" smtClean="0">
                <a:solidFill>
                  <a:srgbClr val="00B050"/>
                </a:solidFill>
              </a:rPr>
              <a:t>Doğu </a:t>
            </a:r>
            <a:r>
              <a:rPr lang="tr-TR" sz="1600" b="1" dirty="0" err="1" smtClean="0">
                <a:solidFill>
                  <a:srgbClr val="00B050"/>
                </a:solidFill>
              </a:rPr>
              <a:t>anadolu</a:t>
            </a:r>
            <a:r>
              <a:rPr lang="tr-TR" sz="1600" b="1" dirty="0" smtClean="0">
                <a:solidFill>
                  <a:srgbClr val="00B050"/>
                </a:solidFill>
              </a:rPr>
              <a:t> </a:t>
            </a:r>
            <a:r>
              <a:rPr lang="tr-TR" sz="1600" b="1" dirty="0" err="1" smtClean="0">
                <a:solidFill>
                  <a:srgbClr val="00B050"/>
                </a:solidFill>
              </a:rPr>
              <a:t>müdafa</a:t>
            </a:r>
            <a:r>
              <a:rPr lang="tr-TR" sz="1600" b="1" dirty="0" smtClean="0">
                <a:solidFill>
                  <a:srgbClr val="00B050"/>
                </a:solidFill>
              </a:rPr>
              <a:t>-i hukuk cemiyeti her </a:t>
            </a:r>
            <a:r>
              <a:rPr lang="tr-TR" sz="1600" b="1" dirty="0" err="1" smtClean="0">
                <a:solidFill>
                  <a:srgbClr val="00B050"/>
                </a:solidFill>
              </a:rPr>
              <a:t>türlüparticilik</a:t>
            </a:r>
            <a:r>
              <a:rPr lang="tr-TR" sz="1600" b="1" dirty="0" smtClean="0">
                <a:solidFill>
                  <a:srgbClr val="00B050"/>
                </a:solidFill>
              </a:rPr>
              <a:t> akımından uzaktır</a:t>
            </a:r>
            <a:endParaRPr lang="tr-TR" sz="1600" b="1" dirty="0">
              <a:solidFill>
                <a:srgbClr val="00B050"/>
              </a:solidFill>
            </a:endParaRPr>
          </a:p>
        </p:txBody>
      </p:sp>
      <p:sp>
        <p:nvSpPr>
          <p:cNvPr id="12" name="Altbilgi Yer Tutucusu 11"/>
          <p:cNvSpPr>
            <a:spLocks noGrp="1"/>
          </p:cNvSpPr>
          <p:nvPr>
            <p:ph type="ftr" sz="quarter" idx="11"/>
          </p:nvPr>
        </p:nvSpPr>
        <p:spPr>
          <a:xfrm>
            <a:off x="1043608" y="2492896"/>
            <a:ext cx="7056784" cy="3312368"/>
          </a:xfrm>
        </p:spPr>
        <p:txBody>
          <a:bodyPr/>
          <a:lstStyle/>
          <a:p>
            <a:pPr algn="l"/>
            <a:r>
              <a:rPr lang="tr-TR" sz="1800" dirty="0" smtClean="0">
                <a:solidFill>
                  <a:srgbClr val="0070C0"/>
                </a:solidFill>
              </a:rPr>
              <a:t>Kongrenin sonuçları</a:t>
            </a:r>
          </a:p>
          <a:p>
            <a:pPr marL="457200" indent="-457200" algn="l">
              <a:buFont typeface="Courier New" pitchFamily="49" charset="0"/>
              <a:buChar char="o"/>
            </a:pPr>
            <a:r>
              <a:rPr lang="tr-TR" sz="1800" dirty="0" smtClean="0">
                <a:solidFill>
                  <a:schemeClr val="accent6">
                    <a:lumMod val="50000"/>
                  </a:schemeClr>
                </a:solidFill>
              </a:rPr>
              <a:t>Ulusal egemenliğin ve bağımsızlığın koşulsuz açık bir şekilde gerçekleştireceği ortaya çıktı</a:t>
            </a:r>
          </a:p>
          <a:p>
            <a:pPr marL="457200" indent="-457200" algn="l">
              <a:buFont typeface="Courier New" pitchFamily="49" charset="0"/>
              <a:buChar char="o"/>
            </a:pPr>
            <a:r>
              <a:rPr lang="tr-TR" sz="1800" dirty="0" smtClean="0">
                <a:solidFill>
                  <a:schemeClr val="accent6">
                    <a:lumMod val="50000"/>
                  </a:schemeClr>
                </a:solidFill>
              </a:rPr>
              <a:t>Amasya G. kararları uygulamaya konuldu .</a:t>
            </a:r>
          </a:p>
          <a:p>
            <a:pPr marL="457200" indent="-457200" algn="l">
              <a:buFont typeface="Courier New" pitchFamily="49" charset="0"/>
              <a:buChar char="o"/>
            </a:pPr>
            <a:r>
              <a:rPr lang="tr-TR" sz="1800" dirty="0" smtClean="0">
                <a:solidFill>
                  <a:schemeClr val="accent6">
                    <a:lumMod val="50000"/>
                  </a:schemeClr>
                </a:solidFill>
              </a:rPr>
              <a:t>Kararların uygulanabilmesi için temsil heyeti kuruldu. Başında M.kemal koyuldu .</a:t>
            </a:r>
          </a:p>
          <a:p>
            <a:pPr marL="457200" indent="-457200" algn="l">
              <a:buFont typeface="Courier New" pitchFamily="49" charset="0"/>
              <a:buChar char="o"/>
            </a:pPr>
            <a:r>
              <a:rPr lang="tr-TR" sz="1800" dirty="0" smtClean="0">
                <a:solidFill>
                  <a:schemeClr val="accent6">
                    <a:lumMod val="50000"/>
                  </a:schemeClr>
                </a:solidFill>
              </a:rPr>
              <a:t>Alınan kararlar Sivas kongresinde de kabul edilerek ulusa mal edildi</a:t>
            </a:r>
          </a:p>
          <a:p>
            <a:pPr marL="457200" indent="-457200" algn="l">
              <a:buFont typeface="Courier New" pitchFamily="49" charset="0"/>
              <a:buChar char="o"/>
            </a:pPr>
            <a:r>
              <a:rPr lang="tr-TR" sz="1800" dirty="0" smtClean="0">
                <a:solidFill>
                  <a:schemeClr val="accent6">
                    <a:lumMod val="50000"/>
                  </a:schemeClr>
                </a:solidFill>
              </a:rPr>
              <a:t>Alınan kararlar resmi makamlara ve itilaf devletleri temsilcilerine gönderildi</a:t>
            </a:r>
          </a:p>
          <a:p>
            <a:pPr marL="457200" indent="-457200" algn="l">
              <a:buFont typeface="Courier New" pitchFamily="49" charset="0"/>
              <a:buChar char="o"/>
            </a:pPr>
            <a:r>
              <a:rPr lang="tr-TR" sz="1800" dirty="0" smtClean="0">
                <a:solidFill>
                  <a:schemeClr val="accent6">
                    <a:lumMod val="50000"/>
                  </a:schemeClr>
                </a:solidFill>
              </a:rPr>
              <a:t>Görevden alınan M.kemal sonradan milli mücadelenin lideri oldu.</a:t>
            </a:r>
          </a:p>
          <a:p>
            <a:pPr marL="457200" indent="-457200">
              <a:buFont typeface="Courier New" pitchFamily="49" charset="0"/>
              <a:buChar char="o"/>
            </a:pPr>
            <a:endParaRPr lang="tr-TR" sz="28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490176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İçerik Yer Tutucusu 12"/>
          <p:cNvSpPr>
            <a:spLocks noGrp="1"/>
          </p:cNvSpPr>
          <p:nvPr>
            <p:ph sz="quarter" idx="13"/>
          </p:nvPr>
        </p:nvSpPr>
        <p:spPr>
          <a:xfrm>
            <a:off x="1043608" y="3068960"/>
            <a:ext cx="7200800" cy="2592288"/>
          </a:xfrm>
        </p:spPr>
        <p:txBody>
          <a:bodyPr/>
          <a:lstStyle/>
          <a:p>
            <a:pPr indent="0">
              <a:buNone/>
            </a:pPr>
            <a:r>
              <a:rPr lang="tr-TR" sz="1500" b="1" dirty="0" smtClean="0">
                <a:solidFill>
                  <a:srgbClr val="FF0000"/>
                </a:solidFill>
              </a:rPr>
              <a:t>      Kongrenin  önemi ve özellikleri</a:t>
            </a:r>
          </a:p>
          <a:p>
            <a:pPr marL="285750" indent="-285750"/>
            <a:r>
              <a:rPr lang="tr-TR" sz="1500" b="1" dirty="0" smtClean="0"/>
              <a:t>Bölgesel bir kongredir  batı Anadolu'yu ilgilendirir.</a:t>
            </a:r>
          </a:p>
          <a:p>
            <a:pPr marL="285750" indent="-285750"/>
            <a:r>
              <a:rPr lang="tr-TR" sz="1500" b="1" dirty="0" smtClean="0"/>
              <a:t>Amasya G. Benzemesine rağmen padişaha bağlılığı bildirmiştir.</a:t>
            </a:r>
          </a:p>
          <a:p>
            <a:pPr marL="285750" indent="-285750"/>
            <a:r>
              <a:rPr lang="tr-TR" sz="1500" b="1" dirty="0" smtClean="0"/>
              <a:t>Siyasi partilerle ilgisi olmayanlarca toplanmıştır.</a:t>
            </a:r>
          </a:p>
          <a:p>
            <a:pPr marL="285750" indent="-285750"/>
            <a:r>
              <a:rPr lang="tr-TR" sz="1500" b="1" dirty="0" smtClean="0"/>
              <a:t>Sivas K. Delege göndermede çekinmişler.</a:t>
            </a:r>
          </a:p>
          <a:p>
            <a:pPr marL="285750" indent="-285750"/>
            <a:r>
              <a:rPr lang="tr-TR" sz="1500" b="1" dirty="0" smtClean="0"/>
              <a:t>Batı cephesinin örgütlenmesinde büyük rol oynar.</a:t>
            </a:r>
            <a:endParaRPr lang="tr-TR" dirty="0"/>
          </a:p>
        </p:txBody>
      </p:sp>
      <p:sp>
        <p:nvSpPr>
          <p:cNvPr id="4" name="Başlık 3"/>
          <p:cNvSpPr>
            <a:spLocks noGrp="1"/>
          </p:cNvSpPr>
          <p:nvPr>
            <p:ph type="title"/>
          </p:nvPr>
        </p:nvSpPr>
        <p:spPr>
          <a:xfrm>
            <a:off x="1371600" y="1052736"/>
            <a:ext cx="6400800" cy="504056"/>
          </a:xfrm>
        </p:spPr>
        <p:txBody>
          <a:bodyPr>
            <a:noAutofit/>
          </a:bodyPr>
          <a:lstStyle/>
          <a:p>
            <a:r>
              <a:rPr lang="tr-TR" sz="1600" dirty="0" smtClean="0"/>
              <a:t>Balıkesir kongreleri(haziran-temmuz1919)</a:t>
            </a:r>
            <a:endParaRPr lang="tr-TR" sz="1600" dirty="0"/>
          </a:p>
        </p:txBody>
      </p:sp>
      <p:sp>
        <p:nvSpPr>
          <p:cNvPr id="11" name="Metin Yer Tutucusu 10"/>
          <p:cNvSpPr>
            <a:spLocks noGrp="1"/>
          </p:cNvSpPr>
          <p:nvPr>
            <p:ph type="body" idx="1"/>
          </p:nvPr>
        </p:nvSpPr>
        <p:spPr>
          <a:xfrm>
            <a:off x="1043608" y="1484784"/>
            <a:ext cx="7128792" cy="1800200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tr-TR" dirty="0" smtClean="0">
                <a:solidFill>
                  <a:srgbClr val="FF0000"/>
                </a:solidFill>
              </a:rPr>
              <a:t>Kongrenin kararları</a:t>
            </a:r>
          </a:p>
          <a:p>
            <a:pPr marL="285750" indent="-285750" algn="l">
              <a:buFont typeface="Arial" pitchFamily="34" charset="0"/>
              <a:buChar char="•"/>
            </a:pPr>
            <a:r>
              <a:rPr lang="tr-TR" dirty="0" smtClean="0"/>
              <a:t>Yunan hareketi devam ettikçe seferberlik sürecektir.</a:t>
            </a:r>
          </a:p>
          <a:p>
            <a:pPr marL="285750" indent="-285750" algn="l">
              <a:buFont typeface="Arial" pitchFamily="34" charset="0"/>
              <a:buChar char="•"/>
            </a:pPr>
            <a:r>
              <a:rPr lang="tr-TR" dirty="0" smtClean="0"/>
              <a:t>Herkes askerlik ile yükümlüdür.</a:t>
            </a:r>
          </a:p>
          <a:p>
            <a:pPr marL="285750" indent="-285750" algn="l">
              <a:buFont typeface="Arial" pitchFamily="34" charset="0"/>
              <a:buChar char="•"/>
            </a:pPr>
            <a:r>
              <a:rPr lang="tr-TR" dirty="0" smtClean="0"/>
              <a:t>Askerden kaçanlar ya sürgüne gönderilecek ya da Yunanlılara teslim edilecek.</a:t>
            </a:r>
          </a:p>
          <a:p>
            <a:pPr marL="285750" indent="-285750" algn="l">
              <a:buFont typeface="Arial" pitchFamily="34" charset="0"/>
              <a:buChar char="•"/>
            </a:pPr>
            <a:r>
              <a:rPr lang="tr-TR" dirty="0" smtClean="0"/>
              <a:t>Batıda hareketin tek yönetmek için merkez heyeti kurulacak.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6951974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İçerik Yer Tutucusu 4"/>
          <p:cNvSpPr>
            <a:spLocks noGrp="1"/>
          </p:cNvSpPr>
          <p:nvPr>
            <p:ph sz="quarter" idx="13"/>
          </p:nvPr>
        </p:nvSpPr>
        <p:spPr>
          <a:xfrm>
            <a:off x="1371600" y="1700808"/>
            <a:ext cx="6440760" cy="1728192"/>
          </a:xfrm>
        </p:spPr>
        <p:txBody>
          <a:bodyPr>
            <a:normAutofit fontScale="85000" lnSpcReduction="20000"/>
          </a:bodyPr>
          <a:lstStyle/>
          <a:p>
            <a:pPr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       kararları</a:t>
            </a:r>
          </a:p>
          <a:p>
            <a:pPr marL="285750" indent="-285750"/>
            <a:r>
              <a:rPr lang="tr-TR" dirty="0" smtClean="0"/>
              <a:t>Yunanlılara karşı direniş işgal bitinceye kadar devam edecektir.</a:t>
            </a:r>
          </a:p>
          <a:p>
            <a:pPr marL="285750" indent="-285750"/>
            <a:r>
              <a:rPr lang="tr-TR" dirty="0" smtClean="0"/>
              <a:t>Askere alma işlemleri hızlanacak silah ihtiyacı karşılanacak</a:t>
            </a:r>
          </a:p>
          <a:p>
            <a:pPr marL="285750" indent="-285750"/>
            <a:r>
              <a:rPr lang="tr-TR" dirty="0" smtClean="0"/>
              <a:t>Yunan işgal ve katliamı nedeniyle gerekirse anlaşma devletlerinden yardım istenecektir </a:t>
            </a:r>
            <a:endParaRPr lang="tr-TR" dirty="0"/>
          </a:p>
        </p:txBody>
      </p:sp>
      <p:sp>
        <p:nvSpPr>
          <p:cNvPr id="4" name="Başlık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Alaşehir kongresi (16-25 ağustos1919</a:t>
            </a:r>
            <a:endParaRPr lang="tr-TR" dirty="0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14"/>
          </p:nvPr>
        </p:nvSpPr>
        <p:spPr>
          <a:xfrm>
            <a:off x="1387624" y="3405116"/>
            <a:ext cx="6368752" cy="2328140"/>
          </a:xfrm>
        </p:spPr>
        <p:txBody>
          <a:bodyPr/>
          <a:lstStyle/>
          <a:p>
            <a:pPr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     Önemi ve özellikleri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 smtClean="0"/>
              <a:t>İstanbul hükümetine karşı çıkmakla padişaha bağlılık bildirmiş.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 smtClean="0"/>
              <a:t>Etkili mücadeleye ve askeri örgütlemeye öncelik verilmesi vurgu- lanmış.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 smtClean="0"/>
              <a:t>Bölgesel bir kongredir.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7022532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İçerik Yer Tutucusu 4"/>
          <p:cNvSpPr>
            <a:spLocks noGrp="1"/>
          </p:cNvSpPr>
          <p:nvPr>
            <p:ph sz="quarter" idx="13"/>
          </p:nvPr>
        </p:nvSpPr>
        <p:spPr>
          <a:xfrm>
            <a:off x="1043608" y="1412777"/>
            <a:ext cx="7056784" cy="2007810"/>
          </a:xfrm>
        </p:spPr>
        <p:txBody>
          <a:bodyPr>
            <a:normAutofit fontScale="92500" lnSpcReduction="20000"/>
          </a:bodyPr>
          <a:lstStyle/>
          <a:p>
            <a:pPr indent="0"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   Kararları</a:t>
            </a:r>
          </a:p>
          <a:p>
            <a:pPr marL="285750" indent="-285750"/>
            <a:r>
              <a:rPr lang="tr-TR" dirty="0" smtClean="0"/>
              <a:t>Ulusal mücadeleyi gerçekleştirmek için yurttaki tüm cemiyetler müdafaa-i  hukuk cemiyeti altında toplandı</a:t>
            </a:r>
          </a:p>
          <a:p>
            <a:pPr marL="285750" indent="-285750"/>
            <a:r>
              <a:rPr lang="tr-TR" dirty="0" smtClean="0"/>
              <a:t>Manda ve himaye kesin olarak reddedilmiş.</a:t>
            </a:r>
          </a:p>
          <a:p>
            <a:pPr marL="285750" indent="-285750"/>
            <a:r>
              <a:rPr lang="tr-TR" dirty="0" smtClean="0"/>
              <a:t>Temsil heyetinin yetkileri bütün vatanı temsil edecek şekilde genişletilmiş.</a:t>
            </a:r>
          </a:p>
          <a:p>
            <a:pPr marL="285750" indent="-285750"/>
            <a:endParaRPr lang="tr-TR" dirty="0" smtClean="0"/>
          </a:p>
          <a:p>
            <a:pPr marL="285750" indent="-285750"/>
            <a:endParaRPr lang="tr-TR" dirty="0" smtClean="0"/>
          </a:p>
        </p:txBody>
      </p:sp>
      <p:sp>
        <p:nvSpPr>
          <p:cNvPr id="4" name="Başlık 3"/>
          <p:cNvSpPr>
            <a:spLocks noGrp="1"/>
          </p:cNvSpPr>
          <p:nvPr>
            <p:ph type="title"/>
          </p:nvPr>
        </p:nvSpPr>
        <p:spPr>
          <a:xfrm>
            <a:off x="1115616" y="1124744"/>
            <a:ext cx="6840760" cy="504056"/>
          </a:xfrm>
        </p:spPr>
        <p:txBody>
          <a:bodyPr>
            <a:noAutofit/>
          </a:bodyPr>
          <a:lstStyle/>
          <a:p>
            <a:r>
              <a:rPr lang="tr-TR" sz="2400" dirty="0" smtClean="0"/>
              <a:t>Sivas kongresi (4-11eylül1919)</a:t>
            </a:r>
            <a:endParaRPr lang="tr-TR" sz="2400" dirty="0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14"/>
          </p:nvPr>
        </p:nvSpPr>
        <p:spPr>
          <a:xfrm>
            <a:off x="1043608" y="3140968"/>
            <a:ext cx="7056784" cy="2421632"/>
          </a:xfrm>
        </p:spPr>
        <p:txBody>
          <a:bodyPr/>
          <a:lstStyle/>
          <a:p>
            <a:pPr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Önemi ve sonuçları</a:t>
            </a:r>
          </a:p>
          <a:p>
            <a:pPr marL="285750" indent="-285750"/>
            <a:r>
              <a:rPr lang="tr-TR" dirty="0" smtClean="0"/>
              <a:t>Ulusal bir kongredir.</a:t>
            </a:r>
          </a:p>
          <a:p>
            <a:pPr marL="285750" indent="-285750"/>
            <a:r>
              <a:rPr lang="tr-TR" dirty="0" smtClean="0"/>
              <a:t>Ulusal egemenlik işlerlik kazanmış.</a:t>
            </a:r>
          </a:p>
          <a:p>
            <a:pPr marL="285750" indent="-285750"/>
            <a:r>
              <a:rPr lang="tr-TR" dirty="0" smtClean="0"/>
              <a:t>İrade-i milliye gazetesi çıkarıldı</a:t>
            </a:r>
          </a:p>
          <a:p>
            <a:pPr marL="285750" indent="-285750"/>
            <a:r>
              <a:rPr lang="tr-TR" dirty="0" smtClean="0"/>
              <a:t>Batı cephelerinde silahlı birliklerin organize olmuş</a:t>
            </a:r>
          </a:p>
          <a:p>
            <a:pPr indent="0">
              <a:buNone/>
            </a:pPr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267862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2800" dirty="0" smtClean="0"/>
              <a:t>Amasya görüşmeleri(20-22ekim1919)</a:t>
            </a:r>
            <a:endParaRPr lang="tr-TR" sz="2800" dirty="0"/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14"/>
          </p:nvPr>
        </p:nvSpPr>
        <p:spPr>
          <a:xfrm>
            <a:off x="4644008" y="1916832"/>
            <a:ext cx="3124200" cy="3628256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tr-TR" sz="1400" dirty="0" smtClean="0">
                <a:solidFill>
                  <a:prstClr val="black">
                    <a:lumMod val="95000"/>
                    <a:lumOff val="5000"/>
                  </a:prstClr>
                </a:solidFill>
              </a:rPr>
              <a:t>        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tr-TR" sz="1400" dirty="0">
                <a:solidFill>
                  <a:prstClr val="black">
                    <a:lumMod val="95000"/>
                    <a:lumOff val="5000"/>
                  </a:prstClr>
                </a:solidFill>
              </a:rPr>
              <a:t>Mebusan meclisi toplanacak ve seçimler serbest yapılacak.</a:t>
            </a:r>
          </a:p>
          <a:p>
            <a:pPr marL="285750" lvl="0" indent="-285750">
              <a:buFont typeface="Wingdings" pitchFamily="2" charset="2"/>
              <a:buChar char="Ø"/>
            </a:pPr>
            <a:r>
              <a:rPr lang="tr-TR" sz="1400" dirty="0">
                <a:solidFill>
                  <a:prstClr val="black">
                    <a:lumMod val="95000"/>
                    <a:lumOff val="5000"/>
                  </a:prstClr>
                </a:solidFill>
              </a:rPr>
              <a:t>.</a:t>
            </a:r>
            <a:r>
              <a:rPr lang="tr-TR" sz="600" dirty="0">
                <a:solidFill>
                  <a:prstClr val="black">
                    <a:lumMod val="95000"/>
                    <a:lumOff val="5000"/>
                  </a:prstClr>
                </a:solidFill>
              </a:rPr>
              <a:t>.</a:t>
            </a:r>
            <a:r>
              <a:rPr lang="tr-TR" sz="1700" dirty="0">
                <a:solidFill>
                  <a:prstClr val="black">
                    <a:lumMod val="95000"/>
                    <a:lumOff val="5000"/>
                  </a:prstClr>
                </a:solidFill>
              </a:rPr>
              <a:t> Sivas kongresi kararları </a:t>
            </a:r>
            <a:r>
              <a:rPr lang="tr-TR" sz="1700" dirty="0" err="1">
                <a:solidFill>
                  <a:prstClr val="black">
                    <a:lumMod val="95000"/>
                    <a:lumOff val="5000"/>
                  </a:prstClr>
                </a:solidFill>
              </a:rPr>
              <a:t>mebusan</a:t>
            </a:r>
            <a:r>
              <a:rPr lang="tr-TR" sz="1700" dirty="0">
                <a:solidFill>
                  <a:prstClr val="black">
                    <a:lumMod val="95000"/>
                    <a:lumOff val="5000"/>
                  </a:prstClr>
                </a:solidFill>
              </a:rPr>
              <a:t> meclisine sunulmak şartıyla kabul edilecek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tr-TR" sz="1400" dirty="0">
                <a:solidFill>
                  <a:prstClr val="black">
                    <a:lumMod val="95000"/>
                    <a:lumOff val="5000"/>
                  </a:prstClr>
                </a:solidFill>
              </a:rPr>
              <a:t> </a:t>
            </a:r>
            <a:r>
              <a:rPr lang="tr-TR" sz="2000" dirty="0">
                <a:solidFill>
                  <a:prstClr val="black">
                    <a:lumMod val="95000"/>
                    <a:lumOff val="5000"/>
                  </a:prstClr>
                </a:solidFill>
              </a:rPr>
              <a:t>Temsil H. İstanbul hükümetin karışamayacak</a:t>
            </a:r>
          </a:p>
          <a:p>
            <a:pPr indent="0">
              <a:buNone/>
            </a:pPr>
            <a:endParaRPr lang="tr-TR" sz="1700" dirty="0">
              <a:solidFill>
                <a:prstClr val="black">
                  <a:lumMod val="95000"/>
                  <a:lumOff val="5000"/>
                </a:prstClr>
              </a:solidFill>
            </a:endParaRPr>
          </a:p>
          <a:p>
            <a:pPr indent="0">
              <a:buNone/>
            </a:pPr>
            <a:endParaRPr lang="tr-TR" sz="2000" dirty="0"/>
          </a:p>
        </p:txBody>
      </p:sp>
      <p:sp>
        <p:nvSpPr>
          <p:cNvPr id="6" name="İçerik Yer Tutucusu 2"/>
          <p:cNvSpPr>
            <a:spLocks noGrp="1"/>
          </p:cNvSpPr>
          <p:nvPr>
            <p:ph sz="quarter" idx="13"/>
          </p:nvPr>
        </p:nvSpPr>
        <p:spPr>
          <a:xfrm>
            <a:off x="1371600" y="1772816"/>
            <a:ext cx="3124200" cy="3789784"/>
          </a:xfrm>
        </p:spPr>
        <p:txBody>
          <a:bodyPr>
            <a:noAutofit/>
          </a:bodyPr>
          <a:lstStyle/>
          <a:p>
            <a:pPr indent="0">
              <a:buNone/>
            </a:pPr>
            <a:r>
              <a:rPr lang="tr-TR" sz="1050" dirty="0" smtClean="0"/>
              <a:t>     </a:t>
            </a:r>
            <a:r>
              <a:rPr lang="tr-TR" dirty="0" smtClean="0">
                <a:solidFill>
                  <a:srgbClr val="FF0000"/>
                </a:solidFill>
              </a:rPr>
              <a:t>kararlar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tr-TR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Azınlıklara siyasi ve sosyal bütünlüğümüzü bozacak imtiyazlar verilmeyecek.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tr-TR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Hükümet temsil heyetini ve ARMHC varlığını resmen tanıyacak.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tr-TR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tr-TR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temsil </a:t>
            </a:r>
            <a:r>
              <a:rPr lang="tr-TR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heyetinin izni olmadan barış görüşmelerine gidilmeyecek.</a:t>
            </a:r>
          </a:p>
          <a:p>
            <a:pPr indent="0">
              <a:buNone/>
            </a:pPr>
            <a:endParaRPr lang="tr-TR" sz="6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254734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İçerik Yer Tutucusu 6"/>
          <p:cNvSpPr>
            <a:spLocks noGrp="1"/>
          </p:cNvSpPr>
          <p:nvPr>
            <p:ph sz="quarter" idx="13"/>
          </p:nvPr>
        </p:nvSpPr>
        <p:spPr>
          <a:xfrm>
            <a:off x="1187624" y="2636912"/>
            <a:ext cx="3384376" cy="3096344"/>
          </a:xfrm>
        </p:spPr>
        <p:txBody>
          <a:bodyPr>
            <a:normAutofit lnSpcReduction="10000"/>
          </a:bodyPr>
          <a:lstStyle/>
          <a:p>
            <a:pPr indent="0" algn="ctr">
              <a:buNone/>
            </a:pPr>
            <a:r>
              <a:rPr lang="tr-TR" dirty="0" smtClean="0">
                <a:solidFill>
                  <a:srgbClr val="FF0000"/>
                </a:solidFill>
              </a:rPr>
              <a:t>Ankara'nın fiili merkez olarak  seçilmesinin nedenleri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 smtClean="0"/>
              <a:t>İstanbul'daki gelişmeleri yakında takip edebilme. 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 smtClean="0"/>
              <a:t>Hiç işgal edilmemiş olması güvenli olması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 smtClean="0"/>
              <a:t>Batı cephesine yakın olması</a:t>
            </a:r>
          </a:p>
          <a:p>
            <a:pPr indent="0">
              <a:buNone/>
            </a:pPr>
            <a:endParaRPr lang="tr-TR" dirty="0" smtClean="0">
              <a:solidFill>
                <a:srgbClr val="FF0000"/>
              </a:solidFill>
            </a:endParaRPr>
          </a:p>
          <a:p>
            <a:pPr marL="285750" indent="-285750">
              <a:buFont typeface="Wingdings" pitchFamily="2" charset="2"/>
              <a:buChar char="ü"/>
            </a:pPr>
            <a:endParaRPr lang="tr-TR" dirty="0" smtClean="0">
              <a:solidFill>
                <a:srgbClr val="FF0000"/>
              </a:solidFill>
            </a:endParaRPr>
          </a:p>
          <a:p>
            <a:pPr marL="285750" indent="-285750">
              <a:buFont typeface="Wingdings" pitchFamily="2" charset="2"/>
              <a:buChar char="ü"/>
            </a:pP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8" name="İçerik Yer Tutucusu 7"/>
          <p:cNvSpPr>
            <a:spLocks noGrp="1"/>
          </p:cNvSpPr>
          <p:nvPr>
            <p:ph sz="quarter" idx="14"/>
          </p:nvPr>
        </p:nvSpPr>
        <p:spPr>
          <a:xfrm>
            <a:off x="4572000" y="2636912"/>
            <a:ext cx="3200400" cy="3096344"/>
          </a:xfrm>
        </p:spPr>
        <p:txBody>
          <a:bodyPr>
            <a:normAutofit fontScale="92500" lnSpcReduction="20000"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tr-TR" dirty="0" smtClean="0"/>
              <a:t>Demiryolu ve haberleşme bakımından elverişli olması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 smtClean="0"/>
              <a:t>Ankara halkının milli mücadele yanlısı olması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tr-TR" dirty="0" smtClean="0"/>
              <a:t>Mebusan meclisine gidecek olan vekillerin buradan İstanbul'a gitmesi </a:t>
            </a:r>
            <a:r>
              <a:rPr lang="tr-TR" dirty="0" err="1" smtClean="0"/>
              <a:t>M.kemalin</a:t>
            </a:r>
            <a:r>
              <a:rPr lang="tr-TR" dirty="0" smtClean="0"/>
              <a:t> görüşmek istemesi</a:t>
            </a:r>
          </a:p>
          <a:p>
            <a:pPr marL="285750" indent="-285750">
              <a:buFont typeface="Wingdings" pitchFamily="2" charset="2"/>
              <a:buChar char="ü"/>
            </a:pPr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1331640" y="1268760"/>
            <a:ext cx="6400800" cy="685800"/>
          </a:xfrm>
        </p:spPr>
        <p:txBody>
          <a:bodyPr>
            <a:noAutofit/>
          </a:bodyPr>
          <a:lstStyle/>
          <a:p>
            <a:r>
              <a:rPr lang="tr-TR" sz="2800" dirty="0" smtClean="0"/>
              <a:t>Temsil heyetinin anakaraya gelmesi</a:t>
            </a:r>
            <a:endParaRPr lang="tr-TR" sz="2800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idx="1"/>
          </p:nvPr>
        </p:nvSpPr>
        <p:spPr>
          <a:xfrm>
            <a:off x="1371600" y="1700808"/>
            <a:ext cx="6440760" cy="936104"/>
          </a:xfrm>
        </p:spPr>
        <p:txBody>
          <a:bodyPr>
            <a:normAutofit fontScale="77500" lnSpcReduction="20000"/>
          </a:bodyPr>
          <a:lstStyle/>
          <a:p>
            <a:r>
              <a:rPr lang="tr-TR" dirty="0" smtClean="0"/>
              <a:t>Mebusan meclisinin toplanacağı kesinleşince temsil heyetinde meclis çalışmalarını yakından takip edebilmek amacıyla 18 aralıkta Sivas'tan ayrılarak 27 aralıkta Ankara'ya geldi.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7893024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2400" dirty="0" smtClean="0"/>
              <a:t>Mustafa Kemal'in İstanbul'a gelişi ve girişimleri</a:t>
            </a:r>
            <a:endParaRPr lang="tr-TR" sz="24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indent="0">
              <a:buNone/>
            </a:pPr>
            <a:r>
              <a:rPr lang="tr-TR" sz="2800" dirty="0" smtClean="0"/>
              <a:t>    Mondros ateşkesi  imzalandığında M . kemal, Suriye'de yıldırım orduları grup komutanlığı görevinde bulunuyordu. İşgallerin başlamasıyla bu ordu teşhis edilmiş ve M . Kemal  İstanbul'a çağırıldı </a:t>
            </a:r>
            <a:endParaRPr lang="tr-TR" sz="2800" dirty="0"/>
          </a:p>
        </p:txBody>
      </p:sp>
    </p:spTree>
    <p:extLst>
      <p:ext uri="{BB962C8B-B14F-4D97-AF65-F5344CB8AC3E}">
        <p14:creationId xmlns="" xmlns:p14="http://schemas.microsoft.com/office/powerpoint/2010/main" val="215131522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85000" lnSpcReduction="10000"/>
          </a:bodyPr>
          <a:lstStyle/>
          <a:p>
            <a:pPr indent="0" algn="ctr">
              <a:buNone/>
            </a:pPr>
            <a:r>
              <a:rPr lang="tr-TR" dirty="0" smtClean="0"/>
              <a:t> </a:t>
            </a:r>
            <a:r>
              <a:rPr lang="tr-TR" sz="2000" dirty="0" smtClean="0"/>
              <a:t>    Amasya görüşmelerinden alınan kararlardan hayata geçirilen tek konu seçimlerin yapılması ve </a:t>
            </a:r>
            <a:r>
              <a:rPr lang="tr-TR" sz="2000" dirty="0" err="1" smtClean="0"/>
              <a:t>mebusan</a:t>
            </a:r>
            <a:r>
              <a:rPr lang="tr-TR" sz="2000" dirty="0" smtClean="0"/>
              <a:t> meclisinin toplanması olmuştur. Mebusan meclisi seçilen 142 mebustan ancak 72 sinin katılımıyla 12 ocak 1920 de toplandı.</a:t>
            </a:r>
            <a:endParaRPr lang="tr-TR" sz="2000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2000" dirty="0" smtClean="0">
                <a:solidFill>
                  <a:srgbClr val="FF0000"/>
                </a:solidFill>
              </a:rPr>
              <a:t>Son Osmanlı mebussan meclisinin toplanması(12ocak 1920)</a:t>
            </a:r>
            <a:endParaRPr lang="tr-TR" sz="2000" dirty="0"/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tr-TR" sz="2000" dirty="0" smtClean="0"/>
              <a:t>M.kemal İstanbul'a gelmediği için meclis başkanı seçilemedi 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tr-TR" sz="2000" dirty="0" smtClean="0"/>
              <a:t>Müdafaa-i hukuk gurubu yerine felah-ı vatan gurubu kuruldu</a:t>
            </a:r>
            <a:endParaRPr lang="tr-TR" sz="2000" dirty="0"/>
          </a:p>
        </p:txBody>
      </p:sp>
    </p:spTree>
    <p:extLst>
      <p:ext uri="{BB962C8B-B14F-4D97-AF65-F5344CB8AC3E}">
        <p14:creationId xmlns="" xmlns:p14="http://schemas.microsoft.com/office/powerpoint/2010/main" val="11508304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sz="quarter" idx="13"/>
          </p:nvPr>
        </p:nvSpPr>
        <p:spPr>
          <a:xfrm>
            <a:off x="1371600" y="1628800"/>
            <a:ext cx="3124200" cy="3933800"/>
          </a:xfrm>
        </p:spPr>
        <p:txBody>
          <a:bodyPr>
            <a:normAutofit fontScale="85000" lnSpcReduction="20000"/>
          </a:bodyPr>
          <a:lstStyle/>
          <a:p>
            <a:pPr indent="0">
              <a:buNone/>
            </a:pPr>
            <a:r>
              <a:rPr lang="tr-TR" dirty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</a:rPr>
              <a:t>  kararlar </a:t>
            </a:r>
          </a:p>
          <a:p>
            <a:pPr marL="285750" indent="-285750">
              <a:buFont typeface="Courier New" pitchFamily="49" charset="0"/>
              <a:buChar char="o"/>
            </a:pPr>
            <a:r>
              <a:rPr lang="tr-TR" dirty="0" smtClean="0"/>
              <a:t>Daha önce anavatana katılmış olan evliye-i selase için gerekirse halkoylamasına başvurulacaktır.</a:t>
            </a:r>
          </a:p>
          <a:p>
            <a:pPr marL="285750" indent="-285750">
              <a:buFont typeface="Courier New" pitchFamily="49" charset="0"/>
              <a:buChar char="o"/>
            </a:pPr>
            <a:r>
              <a:rPr lang="tr-TR" dirty="0" smtClean="0"/>
              <a:t>Batı Trakya'nın hukuki durumunun belirlenmesi</a:t>
            </a:r>
          </a:p>
          <a:p>
            <a:pPr marL="285750" indent="-285750">
              <a:buFont typeface="Courier New" pitchFamily="49" charset="0"/>
              <a:buChar char="o"/>
            </a:pPr>
            <a:r>
              <a:rPr lang="tr-TR" dirty="0" smtClean="0"/>
              <a:t> siyasi ,adli ve ekonomik gelişmemizi engelleyen imtiyazlar kabul edilemez</a:t>
            </a:r>
          </a:p>
          <a:p>
            <a:pPr marL="285750" indent="-285750">
              <a:buFont typeface="Courier New" pitchFamily="49" charset="0"/>
              <a:buChar char="o"/>
            </a:pPr>
            <a:r>
              <a:rPr lang="tr-TR" dirty="0" smtClean="0"/>
              <a:t>Borçların ödenmesi de  gelişmeyi engelleyici olamaması durumunda imkan dahilinde ödenecektir.</a:t>
            </a:r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>
          <a:xfrm>
            <a:off x="1371600" y="1124744"/>
            <a:ext cx="6400800" cy="720080"/>
          </a:xfrm>
        </p:spPr>
        <p:txBody>
          <a:bodyPr>
            <a:noAutofit/>
          </a:bodyPr>
          <a:lstStyle/>
          <a:p>
            <a:r>
              <a:rPr lang="tr-TR" sz="2400" dirty="0" smtClean="0">
                <a:solidFill>
                  <a:srgbClr val="7030A0"/>
                </a:solidFill>
              </a:rPr>
              <a:t>Misak-I milli (ulusal and )28 ocak 1920</a:t>
            </a:r>
            <a:endParaRPr lang="tr-TR" sz="2400" dirty="0">
              <a:solidFill>
                <a:srgbClr val="7030A0"/>
              </a:solidFill>
            </a:endParaRPr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14"/>
          </p:nvPr>
        </p:nvSpPr>
        <p:spPr>
          <a:xfrm>
            <a:off x="4644008" y="1556792"/>
            <a:ext cx="3124200" cy="4005808"/>
          </a:xfrm>
        </p:spPr>
        <p:txBody>
          <a:bodyPr>
            <a:normAutofit fontScale="92500" lnSpcReduction="20000"/>
          </a:bodyPr>
          <a:lstStyle/>
          <a:p>
            <a:pPr lvl="0" indent="0">
              <a:buNone/>
            </a:pPr>
            <a:r>
              <a:rPr lang="tr-TR" dirty="0" smtClean="0"/>
              <a:t>     </a:t>
            </a:r>
            <a:r>
              <a:rPr lang="tr-TR" dirty="0" smtClean="0">
                <a:solidFill>
                  <a:srgbClr val="FF0000"/>
                </a:solidFill>
              </a:rPr>
              <a:t>öne</a:t>
            </a:r>
            <a:r>
              <a:rPr lang="tr-TR" dirty="0">
                <a:solidFill>
                  <a:srgbClr val="FF0000"/>
                </a:solidFill>
              </a:rPr>
              <a:t>mi ve özellikleri</a:t>
            </a:r>
          </a:p>
          <a:p>
            <a:pPr marL="285750" indent="-285750"/>
            <a:r>
              <a:rPr lang="tr-TR" dirty="0" smtClean="0"/>
              <a:t> Türk milletinin sınırları içinde bağımsız yaşamaya dair bir yemindir.</a:t>
            </a:r>
          </a:p>
          <a:p>
            <a:pPr marL="285750" indent="-285750"/>
            <a:r>
              <a:rPr lang="tr-TR" dirty="0" smtClean="0"/>
              <a:t>Sınırlar kesin olarak çizilmiş birkaç taviz dışında varlığını korumuştur</a:t>
            </a:r>
          </a:p>
          <a:p>
            <a:pPr marL="285750" indent="-285750"/>
            <a:r>
              <a:rPr lang="tr-TR" dirty="0" smtClean="0"/>
              <a:t>Kararlarda barışa hazır olunduğu vurgulanmış</a:t>
            </a:r>
          </a:p>
          <a:p>
            <a:pPr marL="285750" indent="-285750"/>
            <a:r>
              <a:rPr lang="tr-TR" dirty="0" smtClean="0"/>
              <a:t>Türk dış politikasının temel ilkeleri belirlenmiş</a:t>
            </a:r>
          </a:p>
          <a:p>
            <a:pPr indent="0">
              <a:buNone/>
            </a:pPr>
            <a:endParaRPr lang="tr-TR" dirty="0" smtClean="0">
              <a:solidFill>
                <a:srgbClr val="FF0000"/>
              </a:solidFill>
            </a:endParaRPr>
          </a:p>
          <a:p>
            <a:pPr marL="285750" indent="-285750"/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225513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İçerik Yer Tutucusu 1"/>
          <p:cNvSpPr>
            <a:spLocks noGrp="1"/>
          </p:cNvSpPr>
          <p:nvPr>
            <p:ph sz="quarter" idx="13"/>
          </p:nvPr>
        </p:nvSpPr>
        <p:spPr>
          <a:xfrm>
            <a:off x="1371600" y="1700808"/>
            <a:ext cx="3124200" cy="3861792"/>
          </a:xfrm>
        </p:spPr>
        <p:txBody>
          <a:bodyPr>
            <a:normAutofit fontScale="92500"/>
          </a:bodyPr>
          <a:lstStyle/>
          <a:p>
            <a:pPr indent="0">
              <a:buNone/>
            </a:pPr>
            <a:r>
              <a:rPr lang="tr-TR" dirty="0" smtClean="0">
                <a:solidFill>
                  <a:srgbClr val="FF0000"/>
                </a:solidFill>
              </a:rPr>
              <a:t>    işgal</a:t>
            </a:r>
          </a:p>
          <a:p>
            <a:pPr indent="0">
              <a:buNone/>
            </a:pPr>
            <a:r>
              <a:rPr lang="tr-TR" dirty="0" smtClean="0"/>
              <a:t>  15 martta 150 kadar aydın  tutuklandıktan sonra 16 martta İstanbul'u resmen işgale başladı-</a:t>
            </a:r>
            <a:r>
              <a:rPr lang="tr-TR" dirty="0" err="1" smtClean="0"/>
              <a:t>lar</a:t>
            </a:r>
            <a:r>
              <a:rPr lang="tr-TR" dirty="0" smtClean="0"/>
              <a:t>. Mebusan meclisi basıldı . Milli mücadele yanlısı birçok mebbus tutuklanarak maltaya sürgün ettiler. Ayrıca resmi daireler işgal edilip karakolları bastılar.</a:t>
            </a:r>
            <a:endParaRPr lang="tr-TR" dirty="0"/>
          </a:p>
        </p:txBody>
      </p:sp>
      <p:sp>
        <p:nvSpPr>
          <p:cNvPr id="3" name="Başlık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İstanbul'un resmen işgali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14"/>
          </p:nvPr>
        </p:nvSpPr>
        <p:spPr>
          <a:xfrm>
            <a:off x="4648200" y="1700808"/>
            <a:ext cx="3124200" cy="3861792"/>
          </a:xfrm>
        </p:spPr>
        <p:txBody>
          <a:bodyPr>
            <a:normAutofit fontScale="92500" lnSpcReduction="20000"/>
          </a:bodyPr>
          <a:lstStyle/>
          <a:p>
            <a:pPr indent="0">
              <a:buNone/>
            </a:pPr>
            <a:r>
              <a:rPr lang="tr-TR" dirty="0" smtClean="0"/>
              <a:t>   </a:t>
            </a:r>
            <a:r>
              <a:rPr lang="tr-TR" dirty="0" smtClean="0">
                <a:solidFill>
                  <a:srgbClr val="FF0000"/>
                </a:solidFill>
              </a:rPr>
              <a:t>İlgili genelge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dirty="0" smtClean="0">
                <a:solidFill>
                  <a:srgbClr val="002060"/>
                </a:solidFill>
              </a:rPr>
              <a:t>İşgal geçicidir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dirty="0" smtClean="0">
                <a:solidFill>
                  <a:srgbClr val="002060"/>
                </a:solidFill>
              </a:rPr>
              <a:t>İtilaf devletlerinin amacı İstanbul'u almak değil  Osmanlının nüfusunu arttırmaktır.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dirty="0" smtClean="0">
                <a:solidFill>
                  <a:srgbClr val="002060"/>
                </a:solidFill>
              </a:rPr>
              <a:t>Anadolu'da isyan devam ederse İstanbul Türklerden alınacaktır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r-TR" dirty="0" smtClean="0">
                <a:solidFill>
                  <a:srgbClr val="002060"/>
                </a:solidFill>
              </a:rPr>
              <a:t>Herkes padişah ve hükümetin emirlerine uymak zorundadır.</a:t>
            </a:r>
            <a:endParaRPr lang="tr-TR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496930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etin Yer Tutucusu 7"/>
          <p:cNvSpPr>
            <a:spLocks noGrp="1"/>
          </p:cNvSpPr>
          <p:nvPr>
            <p:ph type="body" sz="half" idx="2"/>
          </p:nvPr>
        </p:nvSpPr>
        <p:spPr>
          <a:xfrm>
            <a:off x="899592" y="980728"/>
            <a:ext cx="7344816" cy="4824536"/>
          </a:xfrm>
        </p:spPr>
        <p:txBody>
          <a:bodyPr>
            <a:normAutofit/>
          </a:bodyPr>
          <a:lstStyle/>
          <a:p>
            <a:r>
              <a:rPr lang="tr-TR" sz="1600" dirty="0" smtClean="0">
                <a:solidFill>
                  <a:srgbClr val="36ACB8"/>
                </a:solidFill>
              </a:rPr>
              <a:t>M . Kemal </a:t>
            </a:r>
            <a:r>
              <a:rPr lang="tr-TR" sz="1600" dirty="0">
                <a:solidFill>
                  <a:srgbClr val="36ACB8"/>
                </a:solidFill>
              </a:rPr>
              <a:t>in işgale  tepkisi ve alınan </a:t>
            </a:r>
            <a:r>
              <a:rPr lang="tr-TR" sz="1600" dirty="0" smtClean="0">
                <a:solidFill>
                  <a:srgbClr val="36ACB8"/>
                </a:solidFill>
              </a:rPr>
              <a:t>tedbirleri</a:t>
            </a:r>
          </a:p>
          <a:p>
            <a:pPr marL="285750" indent="-285750" algn="l">
              <a:buFont typeface="Wingdings" pitchFamily="2" charset="2"/>
              <a:buChar char="ü"/>
            </a:pPr>
            <a:r>
              <a:rPr lang="tr-TR" sz="1600" dirty="0" smtClean="0"/>
              <a:t>İstanbul ile olan bağlantılar kesilecek .</a:t>
            </a:r>
          </a:p>
          <a:p>
            <a:pPr marL="285750" indent="-285750" algn="l">
              <a:buFont typeface="Wingdings" pitchFamily="2" charset="2"/>
              <a:buChar char="ü"/>
            </a:pPr>
            <a:r>
              <a:rPr lang="tr-TR" sz="1600" dirty="0" smtClean="0"/>
              <a:t>Tutuklamalara karşılık Anadolu'daki Subaylar tutuklanacak. </a:t>
            </a:r>
          </a:p>
          <a:p>
            <a:pPr marL="285750" indent="-285750" algn="l">
              <a:buFont typeface="Wingdings" pitchFamily="2" charset="2"/>
              <a:buChar char="ü"/>
            </a:pPr>
            <a:r>
              <a:rPr lang="tr-TR" sz="1600" dirty="0" smtClean="0"/>
              <a:t>Bundan sonra İstanbul'a vergi gönderilemeyecek  gelirler Anadolu'da toplanacak</a:t>
            </a:r>
          </a:p>
          <a:p>
            <a:pPr marL="285750" indent="-285750" algn="l">
              <a:buFont typeface="Wingdings" pitchFamily="2" charset="2"/>
              <a:buChar char="ü"/>
            </a:pPr>
            <a:r>
              <a:rPr lang="tr-TR" sz="1600" dirty="0" smtClean="0"/>
              <a:t>Eskişehir ve afyondaki İngiliz kuvvetleri bölgeden çıkarılacak .</a:t>
            </a:r>
          </a:p>
          <a:p>
            <a:r>
              <a:rPr lang="tr-TR" sz="1600" dirty="0" smtClean="0">
                <a:solidFill>
                  <a:srgbClr val="F79AFE"/>
                </a:solidFill>
              </a:rPr>
              <a:t>İşgalin sonuçları  </a:t>
            </a:r>
          </a:p>
          <a:p>
            <a:pPr marL="285750" indent="-285750" algn="l">
              <a:buFont typeface="Wingdings" pitchFamily="2" charset="2"/>
              <a:buChar char="Ø"/>
            </a:pPr>
            <a:r>
              <a:rPr lang="tr-TR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Salih paşa işgallere dayanamayıp istifa etti.</a:t>
            </a:r>
          </a:p>
          <a:p>
            <a:pPr marL="285750" indent="-285750" algn="l">
              <a:buFont typeface="Wingdings" pitchFamily="2" charset="2"/>
              <a:buChar char="Ø"/>
            </a:pPr>
            <a:r>
              <a:rPr lang="tr-TR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İstanbul'dan kaçabilen asker vb.  Ankara'ya gelip milli mücadeleye katıldı</a:t>
            </a:r>
          </a:p>
          <a:p>
            <a:pPr marL="285750" indent="-285750" algn="l">
              <a:buFont typeface="Wingdings" pitchFamily="2" charset="2"/>
              <a:buChar char="Ø"/>
            </a:pPr>
            <a:r>
              <a:rPr lang="tr-TR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İşgalcilerin baskıları artmış ,padişah işgalcilerin eline geçmiş.</a:t>
            </a:r>
          </a:p>
          <a:p>
            <a:pPr marL="285750" indent="-285750" algn="l">
              <a:buFont typeface="Wingdings" pitchFamily="2" charset="2"/>
              <a:buChar char="Ø"/>
            </a:pPr>
            <a:r>
              <a:rPr lang="tr-TR" sz="16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Mebusan meclisi fiilen bitti.                                                 </a:t>
            </a:r>
          </a:p>
          <a:p>
            <a:pPr algn="l"/>
            <a:endParaRPr lang="tr-TR" sz="1600" dirty="0" smtClean="0">
              <a:solidFill>
                <a:srgbClr val="36ACB8"/>
              </a:solidFill>
            </a:endParaRPr>
          </a:p>
          <a:p>
            <a:pPr marL="285750" indent="-285750" algn="l">
              <a:buFont typeface="Wingdings" pitchFamily="2" charset="2"/>
              <a:buChar char="ü"/>
            </a:pPr>
            <a:endParaRPr lang="tr-TR" sz="1600" dirty="0" smtClean="0">
              <a:solidFill>
                <a:srgbClr val="36ACB8"/>
              </a:solidFill>
            </a:endParaRPr>
          </a:p>
          <a:p>
            <a:pPr marL="285750" indent="-285750" algn="l">
              <a:buFont typeface="Wingdings" pitchFamily="2" charset="2"/>
              <a:buChar char="ü"/>
            </a:pPr>
            <a:endParaRPr lang="tr-TR" sz="1600" dirty="0" smtClean="0">
              <a:solidFill>
                <a:srgbClr val="36ACB8"/>
              </a:solidFill>
            </a:endParaRPr>
          </a:p>
          <a:p>
            <a:pPr marL="285750" indent="-285750" algn="l">
              <a:buFont typeface="Wingdings" pitchFamily="2" charset="2"/>
              <a:buChar char="ü"/>
            </a:pPr>
            <a:endParaRPr lang="tr-TR" sz="1600" dirty="0">
              <a:solidFill>
                <a:srgbClr val="36ACB8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24591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b="1" i="1" dirty="0" smtClean="0">
                <a:latin typeface="BankGothic Md BT" pitchFamily="34" charset="0"/>
              </a:rPr>
              <a:t>Muhammed çağrI Akbulut</a:t>
            </a:r>
            <a:endParaRPr lang="tr-TR" b="1" i="1" dirty="0">
              <a:latin typeface="BankGothic Md BT" pitchFamily="34" charset="0"/>
            </a:endParaRPr>
          </a:p>
        </p:txBody>
      </p:sp>
      <p:sp>
        <p:nvSpPr>
          <p:cNvPr id="2" name="Alt Başlık 1"/>
          <p:cNvSpPr>
            <a:spLocks noGrp="1"/>
          </p:cNvSpPr>
          <p:nvPr>
            <p:ph type="subTitle" idx="1"/>
          </p:nvPr>
        </p:nvSpPr>
        <p:spPr>
          <a:xfrm>
            <a:off x="1403648" y="3501008"/>
            <a:ext cx="6400800" cy="504056"/>
          </a:xfrm>
        </p:spPr>
        <p:txBody>
          <a:bodyPr>
            <a:noAutofit/>
          </a:bodyPr>
          <a:lstStyle/>
          <a:p>
            <a:r>
              <a:rPr lang="tr-TR" sz="5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BankGothic Md BT" pitchFamily="34" charset="0"/>
              </a:rPr>
              <a:t>Soner Akbulut</a:t>
            </a:r>
            <a:endParaRPr lang="tr-TR" sz="5400" b="1" dirty="0">
              <a:solidFill>
                <a:schemeClr val="tx1">
                  <a:lumMod val="95000"/>
                  <a:lumOff val="5000"/>
                </a:schemeClr>
              </a:solidFill>
              <a:latin typeface="BankGothic Md BT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042377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371600" y="1268760"/>
            <a:ext cx="6400800" cy="4217641"/>
          </a:xfrm>
        </p:spPr>
        <p:txBody>
          <a:bodyPr>
            <a:noAutofit/>
          </a:bodyPr>
          <a:lstStyle/>
          <a:p>
            <a:r>
              <a:rPr lang="tr-TR" sz="2400" dirty="0" smtClean="0"/>
              <a:t>M.kemal  İstanbul'a geldiği  13 kasım 1918 günü aynı zamanda İstanbul'un itilaflarca fiili işgalinin başladığı gündür.</a:t>
            </a:r>
          </a:p>
          <a:p>
            <a:r>
              <a:rPr lang="tr-TR" sz="2400" dirty="0" smtClean="0"/>
              <a:t>M .kemal yapılan işgaller karşısında güçlü bir hükümetin kurulmasını ve kendisinin de bu hükümette harbiye nazırı olmak istediyse de bunda başarılı olamadı.</a:t>
            </a:r>
          </a:p>
        </p:txBody>
      </p:sp>
    </p:spTree>
    <p:extLst>
      <p:ext uri="{BB962C8B-B14F-4D97-AF65-F5344CB8AC3E}">
        <p14:creationId xmlns="" xmlns:p14="http://schemas.microsoft.com/office/powerpoint/2010/main" val="1835799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2400" dirty="0">
                <a:solidFill>
                  <a:prstClr val="black"/>
                </a:solidFill>
              </a:rPr>
              <a:t>Mustafa </a:t>
            </a:r>
            <a:r>
              <a:rPr lang="tr-TR" sz="2400" dirty="0" smtClean="0">
                <a:solidFill>
                  <a:prstClr val="black"/>
                </a:solidFill>
              </a:rPr>
              <a:t>Kemal'in samsuna çıkışı(19 mayıs 1919)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 err="1" smtClean="0"/>
              <a:t>İstambulda</a:t>
            </a:r>
            <a:r>
              <a:rPr lang="tr-TR" sz="2800" dirty="0" smtClean="0"/>
              <a:t> başarısız olan M.kemal  </a:t>
            </a:r>
            <a:r>
              <a:rPr lang="tr-TR" sz="2800" dirty="0" err="1" smtClean="0"/>
              <a:t>karadeniz</a:t>
            </a:r>
            <a:r>
              <a:rPr lang="tr-TR" sz="2800" dirty="0" smtClean="0"/>
              <a:t> bölgesinde çıkan karışıklık</a:t>
            </a:r>
            <a:r>
              <a:rPr lang="tr-TR" sz="2800" dirty="0">
                <a:solidFill>
                  <a:prstClr val="black"/>
                </a:solidFill>
              </a:rPr>
              <a:t> ve onun 9.müfettiş olarak </a:t>
            </a:r>
            <a:r>
              <a:rPr lang="tr-TR" sz="2800" dirty="0" smtClean="0">
                <a:solidFill>
                  <a:prstClr val="black"/>
                </a:solidFill>
              </a:rPr>
              <a:t> görevlendirilmesi gündeme gelince  aradığı fırsatı bulmuştu.</a:t>
            </a:r>
            <a:endParaRPr lang="tr-TR" sz="2800" dirty="0"/>
          </a:p>
        </p:txBody>
      </p:sp>
    </p:spTree>
    <p:extLst>
      <p:ext uri="{BB962C8B-B14F-4D97-AF65-F5344CB8AC3E}">
        <p14:creationId xmlns="" xmlns:p14="http://schemas.microsoft.com/office/powerpoint/2010/main" val="5453443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2000" dirty="0" err="1" smtClean="0"/>
              <a:t>M.Kemal</a:t>
            </a:r>
            <a:r>
              <a:rPr lang="tr-TR" sz="2000" dirty="0" smtClean="0"/>
              <a:t> 9. ordu müfettişi olarak görevlendirilmesinin nedenleri</a:t>
            </a:r>
            <a:endParaRPr lang="tr-TR" sz="2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tr-TR" sz="2400" dirty="0" smtClean="0"/>
              <a:t>1.dünya savaşında kendisini ispatlaması</a:t>
            </a:r>
          </a:p>
          <a:p>
            <a:pPr>
              <a:buFont typeface="Wingdings" pitchFamily="2" charset="2"/>
              <a:buChar char="Ø"/>
            </a:pPr>
            <a:r>
              <a:rPr lang="tr-TR" sz="2400" dirty="0" smtClean="0"/>
              <a:t>Padişaha yakınlığı</a:t>
            </a:r>
          </a:p>
          <a:p>
            <a:pPr>
              <a:buFont typeface="Wingdings" pitchFamily="2" charset="2"/>
              <a:buChar char="Ø"/>
            </a:pPr>
            <a:r>
              <a:rPr lang="tr-TR" sz="2400" dirty="0">
                <a:solidFill>
                  <a:prstClr val="black"/>
                </a:solidFill>
              </a:rPr>
              <a:t>1.dünya </a:t>
            </a:r>
            <a:r>
              <a:rPr lang="tr-TR" sz="2400" dirty="0" smtClean="0">
                <a:solidFill>
                  <a:prstClr val="black"/>
                </a:solidFill>
              </a:rPr>
              <a:t>savaşına girilmesine karşı çıkması ,İT karşı çıkması</a:t>
            </a:r>
          </a:p>
          <a:p>
            <a:pPr>
              <a:buFont typeface="Wingdings" pitchFamily="2" charset="2"/>
              <a:buChar char="Ø"/>
            </a:pPr>
            <a:r>
              <a:rPr lang="tr-TR" sz="2400" dirty="0" smtClean="0">
                <a:solidFill>
                  <a:prstClr val="black"/>
                </a:solidFill>
              </a:rPr>
              <a:t>İstanbul'dan uzaklaştırılması istenmesi</a:t>
            </a:r>
            <a:endParaRPr lang="tr-TR" sz="2400" dirty="0"/>
          </a:p>
        </p:txBody>
      </p:sp>
    </p:spTree>
    <p:extLst>
      <p:ext uri="{BB962C8B-B14F-4D97-AF65-F5344CB8AC3E}">
        <p14:creationId xmlns="" xmlns:p14="http://schemas.microsoft.com/office/powerpoint/2010/main" val="9454822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2000" dirty="0" err="1">
                <a:solidFill>
                  <a:prstClr val="black"/>
                </a:solidFill>
              </a:rPr>
              <a:t>M.Kemal</a:t>
            </a:r>
            <a:r>
              <a:rPr lang="tr-TR" sz="2000" dirty="0">
                <a:solidFill>
                  <a:prstClr val="black"/>
                </a:solidFill>
              </a:rPr>
              <a:t> 9. ordu müfettişi </a:t>
            </a:r>
            <a:r>
              <a:rPr lang="tr-TR" sz="2000" dirty="0" smtClean="0">
                <a:solidFill>
                  <a:prstClr val="black"/>
                </a:solidFill>
              </a:rPr>
              <a:t>olarak görevleri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ü"/>
            </a:pPr>
            <a:r>
              <a:rPr lang="tr-TR" sz="2200" dirty="0" smtClean="0"/>
              <a:t>Karışıklıklara son verme asayişi sağlama</a:t>
            </a:r>
          </a:p>
          <a:p>
            <a:pPr>
              <a:buFont typeface="Wingdings" pitchFamily="2" charset="2"/>
              <a:buChar char="ü"/>
            </a:pPr>
            <a:r>
              <a:rPr lang="tr-TR" sz="2200" dirty="0" smtClean="0"/>
              <a:t>Türk ordusunun terhisini  hızlandırmak, silah ve cephaneyi toplama</a:t>
            </a:r>
          </a:p>
          <a:p>
            <a:pPr>
              <a:buFont typeface="Wingdings" pitchFamily="2" charset="2"/>
              <a:buChar char="ü"/>
            </a:pPr>
            <a:r>
              <a:rPr lang="tr-TR" sz="2200" dirty="0" smtClean="0"/>
              <a:t>İşgallere karşı oluşturulan milli cemiyetlerin faaliyetlerini durdurmak</a:t>
            </a:r>
          </a:p>
          <a:p>
            <a:pPr>
              <a:buFont typeface="Wingdings" pitchFamily="2" charset="2"/>
              <a:buChar char="ü"/>
            </a:pPr>
            <a:r>
              <a:rPr lang="tr-TR" sz="2200" dirty="0" smtClean="0"/>
              <a:t>Bunların sağlanması için belirli yerlerdeki ilgili makamlara emir verme</a:t>
            </a:r>
          </a:p>
          <a:p>
            <a:pPr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08287388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8" name="Picture 4" descr="C:\Documents and Settings\Administrator\Local Settings\Temporary Internet Files\Content.IE5\QJIQE4G3\1318949366_c16356fb7edfe97501695976e5713e17_1305819544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1796" y="1268760"/>
            <a:ext cx="6953250" cy="43307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216200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2200" dirty="0">
                <a:solidFill>
                  <a:prstClr val="black"/>
                </a:solidFill>
              </a:rPr>
              <a:t>Mustafa </a:t>
            </a:r>
            <a:r>
              <a:rPr lang="tr-TR" sz="2200" dirty="0" smtClean="0">
                <a:solidFill>
                  <a:prstClr val="black"/>
                </a:solidFill>
              </a:rPr>
              <a:t>Kemal'in </a:t>
            </a:r>
            <a:r>
              <a:rPr lang="tr-TR" sz="2200" dirty="0" err="1" smtClean="0">
                <a:solidFill>
                  <a:prstClr val="black"/>
                </a:solidFill>
              </a:rPr>
              <a:t>anadoluya</a:t>
            </a:r>
            <a:r>
              <a:rPr lang="tr-TR" sz="2200" dirty="0" smtClean="0">
                <a:solidFill>
                  <a:prstClr val="black"/>
                </a:solidFill>
              </a:rPr>
              <a:t> geçmesinin asıl amaçları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q"/>
            </a:pPr>
            <a:r>
              <a:rPr lang="tr-TR" sz="2800" dirty="0" smtClean="0"/>
              <a:t>Ulusal bilinci uyandırmak, yaygınlaştırmak</a:t>
            </a:r>
          </a:p>
          <a:p>
            <a:pPr>
              <a:buFont typeface="Wingdings" pitchFamily="2" charset="2"/>
              <a:buChar char="q"/>
            </a:pPr>
            <a:r>
              <a:rPr lang="tr-TR" sz="2800" dirty="0" smtClean="0">
                <a:solidFill>
                  <a:prstClr val="black"/>
                </a:solidFill>
              </a:rPr>
              <a:t>Ulusal birliği sağlamak milli mücadeleyi başlatmak</a:t>
            </a:r>
          </a:p>
          <a:p>
            <a:pPr>
              <a:buFont typeface="Wingdings" pitchFamily="2" charset="2"/>
              <a:buChar char="q"/>
            </a:pPr>
            <a:r>
              <a:rPr lang="tr-TR" sz="2800" dirty="0" smtClean="0">
                <a:solidFill>
                  <a:prstClr val="black"/>
                </a:solidFill>
              </a:rPr>
              <a:t>Milli egemenliğe dayalı bir devlet kurma</a:t>
            </a:r>
            <a:endParaRPr lang="tr-TR" sz="2800" dirty="0"/>
          </a:p>
        </p:txBody>
      </p:sp>
    </p:spTree>
    <p:extLst>
      <p:ext uri="{BB962C8B-B14F-4D97-AF65-F5344CB8AC3E}">
        <p14:creationId xmlns="" xmlns:p14="http://schemas.microsoft.com/office/powerpoint/2010/main" val="13417247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331640" y="1340768"/>
            <a:ext cx="6400800" cy="3960440"/>
          </a:xfrm>
        </p:spPr>
        <p:txBody>
          <a:bodyPr>
            <a:normAutofit fontScale="85000" lnSpcReduction="10000"/>
          </a:bodyPr>
          <a:lstStyle/>
          <a:p>
            <a:pPr indent="0">
              <a:buNone/>
            </a:pPr>
            <a:r>
              <a:rPr lang="tr-TR" sz="2600" dirty="0" smtClean="0"/>
              <a:t>     17 kişilik bir ekiple M.kemal 16 mayıs 1919 da bandırma vapuruyla samsuna hareket etmiş ve 19 mayıs1919 da samsuna ulaşmıştır. Bu tarih  kurtuluş savaşının hazırlık evresini de resmen başlatmış.</a:t>
            </a:r>
          </a:p>
          <a:p>
            <a:pPr indent="0">
              <a:buNone/>
            </a:pPr>
            <a:r>
              <a:rPr lang="tr-TR" sz="2600" dirty="0"/>
              <a:t> </a:t>
            </a:r>
            <a:r>
              <a:rPr lang="tr-TR" sz="2600" dirty="0" smtClean="0"/>
              <a:t>     Samsuna ulaşan M.kemal  güvenlik yönünde tedbirler </a:t>
            </a:r>
            <a:r>
              <a:rPr lang="tr-TR" sz="2600" dirty="0" err="1" smtClean="0"/>
              <a:t>almıs</a:t>
            </a:r>
            <a:r>
              <a:rPr lang="tr-TR" sz="2600" dirty="0" smtClean="0"/>
              <a:t>. Kazım Karabekir, Ali Fuat Paşa ve Refet paşalarla görüşerek milli  cemiyetlerin birleştirilmesi kararını aldılar.</a:t>
            </a:r>
          </a:p>
          <a:p>
            <a:pPr indent="0">
              <a:buNone/>
            </a:pP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9485717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a Tasarımı">
  <a:themeElements>
    <a:clrScheme name="Moda Tasarımı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Smokin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oda Tasarımı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639</TotalTime>
  <Words>1161</Words>
  <PresentationFormat>Ekran Gösterisi (4:3)</PresentationFormat>
  <Paragraphs>148</Paragraphs>
  <Slides>24</Slides>
  <Notes>9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24</vt:i4>
      </vt:variant>
    </vt:vector>
  </HeadingPairs>
  <TitlesOfParts>
    <vt:vector size="25" baseType="lpstr">
      <vt:lpstr>Moda Tasarımı</vt:lpstr>
      <vt:lpstr>Kurtuluş savaşı hazırlık dönemi</vt:lpstr>
      <vt:lpstr>Mustafa Kemal'in İstanbul'a gelişi ve girişimleri</vt:lpstr>
      <vt:lpstr>Slayt 3</vt:lpstr>
      <vt:lpstr>Mustafa Kemal'in samsuna çıkışı(19 mayıs 1919)</vt:lpstr>
      <vt:lpstr>M.Kemal 9. ordu müfettişi olarak görevlendirilmesinin nedenleri</vt:lpstr>
      <vt:lpstr>M.Kemal 9. ordu müfettişi olarak görevleri</vt:lpstr>
      <vt:lpstr>Slayt 7</vt:lpstr>
      <vt:lpstr>Mustafa Kemal'in anadoluya geçmesinin asıl amaçları</vt:lpstr>
      <vt:lpstr>Slayt 9</vt:lpstr>
      <vt:lpstr>Genelgeler ve kongreler</vt:lpstr>
      <vt:lpstr>Havza genelgesi(28mayıs1919)</vt:lpstr>
      <vt:lpstr>Amasya genelgesi(22haziran1919)</vt:lpstr>
      <vt:lpstr>Erzurum kongresi (23temmuz-7 ağustos 1919) </vt:lpstr>
      <vt:lpstr>Slayt 14</vt:lpstr>
      <vt:lpstr>Balıkesir kongreleri(haziran-temmuz1919)</vt:lpstr>
      <vt:lpstr>Alaşehir kongresi (16-25 ağustos1919</vt:lpstr>
      <vt:lpstr>Sivas kongresi (4-11eylül1919)</vt:lpstr>
      <vt:lpstr>Amasya görüşmeleri(20-22ekim1919)</vt:lpstr>
      <vt:lpstr>Temsil heyetinin anakaraya gelmesi</vt:lpstr>
      <vt:lpstr>Son Osmanlı mebussan meclisinin toplanması(12ocak 1920)</vt:lpstr>
      <vt:lpstr>Misak-I milli (ulusal and )28 ocak 1920</vt:lpstr>
      <vt:lpstr>İstanbul'un resmen işgali</vt:lpstr>
      <vt:lpstr>Slayt 23</vt:lpstr>
      <vt:lpstr>Muhammed çağrI Akbulut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modified xsi:type="dcterms:W3CDTF">2017-04-02T07:58:46Z</dcterms:modified>
  <cp:category>www.sorubak.com</cp:category>
</cp:coreProperties>
</file>