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91" d="100"/>
          <a:sy n="91" d="100"/>
        </p:scale>
        <p:origin x="-960"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66DA15-1D26-4610-96D6-99663D928F6D}" type="datetimeFigureOut">
              <a:rPr lang="tr-TR" smtClean="0"/>
              <a:pPr/>
              <a:t>27.04.2017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C285D0-2DCA-4E0D-90AC-EB89B24CE006}"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7DC285D0-2DCA-4E0D-90AC-EB89B24CE006}" type="slidenum">
              <a:rPr lang="tr-TR" smtClean="0"/>
              <a:pPr/>
              <a:t>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7DC285D0-2DCA-4E0D-90AC-EB89B24CE006}" type="slidenum">
              <a:rPr lang="tr-TR" smtClean="0"/>
              <a:pPr/>
              <a:t>4</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7DC285D0-2DCA-4E0D-90AC-EB89B24CE006}" type="slidenum">
              <a:rPr lang="tr-TR" smtClean="0"/>
              <a:pPr/>
              <a:t>5</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dirty="0"/>
          </a:p>
        </p:txBody>
      </p:sp>
      <p:sp>
        <p:nvSpPr>
          <p:cNvPr id="4" name="3 Slayt Numarası Yer Tutucusu"/>
          <p:cNvSpPr>
            <a:spLocks noGrp="1"/>
          </p:cNvSpPr>
          <p:nvPr>
            <p:ph type="sldNum" sz="quarter" idx="10"/>
          </p:nvPr>
        </p:nvSpPr>
        <p:spPr/>
        <p:txBody>
          <a:bodyPr/>
          <a:lstStyle/>
          <a:p>
            <a:fld id="{7DC285D0-2DCA-4E0D-90AC-EB89B24CE006}" type="slidenum">
              <a:rPr lang="tr-TR" smtClean="0"/>
              <a:pPr/>
              <a:t>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27.04.2017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27.04.2017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rot="20715310">
            <a:off x="261160" y="1233806"/>
            <a:ext cx="7772400" cy="1470025"/>
          </a:xfrm>
        </p:spPr>
        <p:txBody>
          <a:bodyPr>
            <a:normAutofit/>
          </a:bodyPr>
          <a:lstStyle/>
          <a:p>
            <a:r>
              <a:rPr lang="tr-TR" sz="6600" b="1" dirty="0" smtClean="0">
                <a:solidFill>
                  <a:srgbClr val="FF0000"/>
                </a:solidFill>
                <a:latin typeface="Jokerman" pitchFamily="82" charset="0"/>
              </a:rPr>
              <a:t>PREPARED:</a:t>
            </a:r>
            <a:endParaRPr lang="tr-TR" sz="6600" b="1" dirty="0">
              <a:solidFill>
                <a:srgbClr val="FF0000"/>
              </a:solidFill>
              <a:latin typeface="Jokerman" pitchFamily="82" charset="0"/>
            </a:endParaRPr>
          </a:p>
        </p:txBody>
      </p:sp>
      <p:sp>
        <p:nvSpPr>
          <p:cNvPr id="3" name="2 Alt Başlık"/>
          <p:cNvSpPr>
            <a:spLocks noGrp="1"/>
          </p:cNvSpPr>
          <p:nvPr>
            <p:ph type="subTitle" idx="1"/>
          </p:nvPr>
        </p:nvSpPr>
        <p:spPr>
          <a:xfrm rot="1719541">
            <a:off x="599660" y="3677858"/>
            <a:ext cx="6400800" cy="1752600"/>
          </a:xfrm>
        </p:spPr>
        <p:txBody>
          <a:bodyPr>
            <a:normAutofit/>
          </a:bodyPr>
          <a:lstStyle/>
          <a:p>
            <a:r>
              <a:rPr lang="tr-TR" sz="6600" b="1" dirty="0" smtClean="0">
                <a:solidFill>
                  <a:srgbClr val="FFFF00"/>
                </a:solidFill>
                <a:latin typeface="Chiller" pitchFamily="82" charset="0"/>
              </a:rPr>
              <a:t>KEMAL SAPMAZ</a:t>
            </a:r>
            <a:endParaRPr lang="tr-TR" sz="6600" b="1" dirty="0">
              <a:solidFill>
                <a:srgbClr val="FFFF00"/>
              </a:solidFill>
              <a:latin typeface="Chiller" pitchFamily="82" charset="0"/>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600" dirty="0" err="1" smtClean="0">
                <a:solidFill>
                  <a:srgbClr val="FFFF00"/>
                </a:solidFill>
                <a:latin typeface="Jokerman" pitchFamily="82" charset="0"/>
              </a:rPr>
              <a:t>Subject</a:t>
            </a:r>
            <a:r>
              <a:rPr lang="tr-TR" sz="6600" dirty="0" smtClean="0">
                <a:solidFill>
                  <a:srgbClr val="FFFF00"/>
                </a:solidFill>
                <a:latin typeface="Jokerman" pitchFamily="82" charset="0"/>
              </a:rPr>
              <a:t>:</a:t>
            </a:r>
            <a:endParaRPr lang="tr-TR" sz="6600" dirty="0">
              <a:solidFill>
                <a:srgbClr val="FFFF00"/>
              </a:solidFill>
              <a:latin typeface="Jokerman" pitchFamily="82" charset="0"/>
            </a:endParaRPr>
          </a:p>
        </p:txBody>
      </p:sp>
      <p:sp>
        <p:nvSpPr>
          <p:cNvPr id="3" name="2 İçerik Yer Tutucusu"/>
          <p:cNvSpPr>
            <a:spLocks noGrp="1"/>
          </p:cNvSpPr>
          <p:nvPr>
            <p:ph idx="1"/>
          </p:nvPr>
        </p:nvSpPr>
        <p:spPr/>
        <p:txBody>
          <a:bodyPr>
            <a:normAutofit/>
          </a:bodyPr>
          <a:lstStyle/>
          <a:p>
            <a:r>
              <a:rPr lang="tr-TR" sz="5400" dirty="0" err="1" smtClean="0">
                <a:solidFill>
                  <a:srgbClr val="00B050"/>
                </a:solidFill>
                <a:latin typeface="Chiller" pitchFamily="82" charset="0"/>
              </a:rPr>
              <a:t>To</a:t>
            </a:r>
            <a:r>
              <a:rPr lang="tr-TR" sz="5400" dirty="0" smtClean="0">
                <a:solidFill>
                  <a:srgbClr val="00B050"/>
                </a:solidFill>
                <a:latin typeface="Chiller" pitchFamily="82" charset="0"/>
              </a:rPr>
              <a:t> </a:t>
            </a:r>
            <a:r>
              <a:rPr lang="tr-TR" sz="5400" dirty="0" err="1" smtClean="0">
                <a:solidFill>
                  <a:srgbClr val="00B050"/>
                </a:solidFill>
                <a:latin typeface="Chiller" pitchFamily="82" charset="0"/>
              </a:rPr>
              <a:t>introduce</a:t>
            </a:r>
            <a:r>
              <a:rPr lang="tr-TR" sz="5400" dirty="0" smtClean="0">
                <a:solidFill>
                  <a:srgbClr val="00B050"/>
                </a:solidFill>
                <a:latin typeface="Chiller" pitchFamily="82" charset="0"/>
              </a:rPr>
              <a:t> </a:t>
            </a:r>
            <a:r>
              <a:rPr lang="tr-TR" sz="5400" dirty="0" err="1" smtClean="0">
                <a:solidFill>
                  <a:srgbClr val="00B050"/>
                </a:solidFill>
                <a:latin typeface="Chiller" pitchFamily="82" charset="0"/>
              </a:rPr>
              <a:t>the</a:t>
            </a:r>
            <a:r>
              <a:rPr lang="tr-TR" sz="5400" dirty="0" smtClean="0">
                <a:solidFill>
                  <a:srgbClr val="00B050"/>
                </a:solidFill>
                <a:latin typeface="Chiller" pitchFamily="82" charset="0"/>
              </a:rPr>
              <a:t> YAHYALI</a:t>
            </a:r>
          </a:p>
          <a:p>
            <a:r>
              <a:rPr lang="tr-TR" sz="5400" dirty="0" smtClean="0">
                <a:solidFill>
                  <a:srgbClr val="FF0000"/>
                </a:solidFill>
                <a:latin typeface="Chiller" pitchFamily="82" charset="0"/>
              </a:rPr>
              <a:t>(</a:t>
            </a:r>
            <a:r>
              <a:rPr lang="tr-TR" sz="5400" dirty="0" err="1" smtClean="0">
                <a:solidFill>
                  <a:srgbClr val="FF0000"/>
                </a:solidFill>
                <a:latin typeface="Chiller" pitchFamily="82" charset="0"/>
              </a:rPr>
              <a:t>Yahyalı’yı</a:t>
            </a:r>
            <a:r>
              <a:rPr lang="tr-TR" sz="5400" dirty="0" smtClean="0">
                <a:solidFill>
                  <a:srgbClr val="FF0000"/>
                </a:solidFill>
                <a:latin typeface="Chiller" pitchFamily="82" charset="0"/>
              </a:rPr>
              <a:t> Tanıtıyorum.)</a:t>
            </a:r>
            <a:endParaRPr lang="tr-TR" sz="5400" dirty="0">
              <a:solidFill>
                <a:srgbClr val="FF0000"/>
              </a:solidFill>
              <a:latin typeface="Chiller"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solidFill>
                  <a:srgbClr val="FFFF00"/>
                </a:solidFill>
                <a:latin typeface="Jokerman" pitchFamily="82" charset="0"/>
              </a:rPr>
              <a:t>LOCATİON(KONUM)</a:t>
            </a:r>
            <a:endParaRPr lang="tr-TR" dirty="0">
              <a:solidFill>
                <a:srgbClr val="FFFF00"/>
              </a:solidFill>
              <a:latin typeface="Jokerman" pitchFamily="82" charset="0"/>
            </a:endParaRPr>
          </a:p>
        </p:txBody>
      </p:sp>
      <p:sp>
        <p:nvSpPr>
          <p:cNvPr id="3" name="2 İçerik Yer Tutucusu"/>
          <p:cNvSpPr>
            <a:spLocks noGrp="1"/>
          </p:cNvSpPr>
          <p:nvPr>
            <p:ph idx="1"/>
          </p:nvPr>
        </p:nvSpPr>
        <p:spPr/>
        <p:txBody>
          <a:bodyPr>
            <a:normAutofit fontScale="92500" lnSpcReduction="10000"/>
          </a:bodyPr>
          <a:lstStyle/>
          <a:p>
            <a:r>
              <a:rPr lang="en-US" sz="2400" b="1" dirty="0" smtClean="0">
                <a:solidFill>
                  <a:srgbClr val="FFFF00"/>
                </a:solidFill>
              </a:rPr>
              <a:t>The district was built in a valley on the eastern-facing slopes of the Mt. </a:t>
            </a:r>
            <a:r>
              <a:rPr lang="en-US" sz="2400" b="1" dirty="0" err="1" smtClean="0">
                <a:solidFill>
                  <a:srgbClr val="FFFF00"/>
                </a:solidFill>
              </a:rPr>
              <a:t>Sakız</a:t>
            </a:r>
            <a:r>
              <a:rPr lang="en-US" sz="2400" b="1" dirty="0" smtClean="0">
                <a:solidFill>
                  <a:srgbClr val="FFFF00"/>
                </a:solidFill>
              </a:rPr>
              <a:t> mountain and surrounding plains of Sultan </a:t>
            </a:r>
            <a:r>
              <a:rPr lang="en-US" sz="2400" b="1" dirty="0" err="1" smtClean="0">
                <a:solidFill>
                  <a:srgbClr val="FFFF00"/>
                </a:solidFill>
              </a:rPr>
              <a:t>Sazlığı</a:t>
            </a:r>
            <a:r>
              <a:rPr lang="en-US" sz="2400" b="1" dirty="0" smtClean="0">
                <a:solidFill>
                  <a:srgbClr val="FFFF00"/>
                </a:solidFill>
              </a:rPr>
              <a:t> in the south of Mount </a:t>
            </a:r>
            <a:r>
              <a:rPr lang="en-US" sz="2400" b="1" dirty="0" err="1" smtClean="0">
                <a:solidFill>
                  <a:srgbClr val="FFFF00"/>
                </a:solidFill>
              </a:rPr>
              <a:t>Erciyes</a:t>
            </a:r>
            <a:r>
              <a:rPr lang="en-US" sz="2400" b="1" dirty="0" smtClean="0">
                <a:solidFill>
                  <a:srgbClr val="FFFF00"/>
                </a:solidFill>
              </a:rPr>
              <a:t>. The district was established in the south of Kayseri Province and is adjacent to </a:t>
            </a:r>
            <a:r>
              <a:rPr lang="en-US" sz="2400" b="1" dirty="0" err="1" smtClean="0">
                <a:solidFill>
                  <a:srgbClr val="FFFF00"/>
                </a:solidFill>
              </a:rPr>
              <a:t>Develi</a:t>
            </a:r>
            <a:r>
              <a:rPr lang="en-US" sz="2400" b="1" dirty="0" smtClean="0">
                <a:solidFill>
                  <a:srgbClr val="FFFF00"/>
                </a:solidFill>
              </a:rPr>
              <a:t> in the north, Feke District in the Southeast of Adana, Southwest of the South and </a:t>
            </a:r>
            <a:r>
              <a:rPr lang="en-US" sz="2400" b="1" dirty="0" err="1" smtClean="0">
                <a:solidFill>
                  <a:srgbClr val="FFFF00"/>
                </a:solidFill>
              </a:rPr>
              <a:t>Niğde</a:t>
            </a:r>
            <a:r>
              <a:rPr lang="en-US" sz="2400" b="1" dirty="0" smtClean="0">
                <a:solidFill>
                  <a:srgbClr val="FFFF00"/>
                </a:solidFill>
              </a:rPr>
              <a:t> in </a:t>
            </a:r>
            <a:r>
              <a:rPr lang="en-US" sz="2400" b="1" dirty="0" err="1" smtClean="0">
                <a:solidFill>
                  <a:srgbClr val="FFFF00"/>
                </a:solidFill>
              </a:rPr>
              <a:t>Çamardı</a:t>
            </a:r>
            <a:r>
              <a:rPr lang="en-US" sz="2400" b="1" dirty="0" smtClean="0">
                <a:solidFill>
                  <a:srgbClr val="FFFF00"/>
                </a:solidFill>
              </a:rPr>
              <a:t> and Kayseri's </a:t>
            </a:r>
            <a:r>
              <a:rPr lang="en-US" sz="2400" b="1" dirty="0" err="1" smtClean="0">
                <a:solidFill>
                  <a:srgbClr val="FFFF00"/>
                </a:solidFill>
              </a:rPr>
              <a:t>Yeşilhisar</a:t>
            </a:r>
            <a:r>
              <a:rPr lang="en-US" sz="2400" b="1" dirty="0" smtClean="0">
                <a:solidFill>
                  <a:srgbClr val="FFFF00"/>
                </a:solidFill>
              </a:rPr>
              <a:t> districts.</a:t>
            </a:r>
            <a:endParaRPr lang="tr-TR" sz="2400" b="1" dirty="0" smtClean="0">
              <a:solidFill>
                <a:srgbClr val="FFFF00"/>
              </a:solidFill>
            </a:endParaRPr>
          </a:p>
          <a:p>
            <a:endParaRPr lang="tr-TR" sz="2400" b="1" dirty="0" smtClean="0">
              <a:solidFill>
                <a:srgbClr val="FFFF00"/>
              </a:solidFill>
            </a:endParaRPr>
          </a:p>
          <a:p>
            <a:r>
              <a:rPr lang="tr-TR" sz="2400" b="1" dirty="0" smtClean="0">
                <a:solidFill>
                  <a:srgbClr val="FFFF00"/>
                </a:solidFill>
              </a:rPr>
              <a:t>İlçe, Erciyes Dağı'nın güney yönünde kalan Sultan Sazlığı'nı kuşatan düzlüklerin ve Sakız Dağının doğuya bakan yamaçlarında bir vadi içinde kurulmuştur. İlçe, Kayseri İlinin güneyinde kurulmuş olup, kuzeyi Develi, Güneydoğusu Adana’nın Feke İlçesi, Güneybatısı ve Güneyi Niğde’nin Çamardı ve Kayseri’nin Yeşilhisar ilçeleri ile komşudur. </a:t>
            </a:r>
            <a:endParaRPr lang="tr-TR" sz="2400"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800" dirty="0" smtClean="0">
                <a:solidFill>
                  <a:srgbClr val="FF0000"/>
                </a:solidFill>
                <a:latin typeface="Jokerman" pitchFamily="82" charset="0"/>
              </a:rPr>
              <a:t>CLİMATE(İKLİM)</a:t>
            </a:r>
            <a:endParaRPr lang="tr-TR" sz="4800" dirty="0">
              <a:solidFill>
                <a:srgbClr val="FF0000"/>
              </a:solidFill>
              <a:latin typeface="Jokerman" pitchFamily="82" charset="0"/>
            </a:endParaRPr>
          </a:p>
        </p:txBody>
      </p:sp>
      <p:sp>
        <p:nvSpPr>
          <p:cNvPr id="3" name="2 İçerik Yer Tutucusu"/>
          <p:cNvSpPr>
            <a:spLocks noGrp="1"/>
          </p:cNvSpPr>
          <p:nvPr>
            <p:ph idx="1"/>
          </p:nvPr>
        </p:nvSpPr>
        <p:spPr/>
        <p:txBody>
          <a:bodyPr>
            <a:noAutofit/>
          </a:bodyPr>
          <a:lstStyle/>
          <a:p>
            <a:r>
              <a:rPr lang="en-US" sz="3600" b="1" dirty="0" smtClean="0">
                <a:solidFill>
                  <a:srgbClr val="002060"/>
                </a:solidFill>
                <a:latin typeface="Chiller" pitchFamily="82" charset="0"/>
              </a:rPr>
              <a:t>Terrestrial climate prevails in the province, especially Mediterranean climate in the low forested region in the south.</a:t>
            </a:r>
            <a:endParaRPr lang="tr-TR" sz="3600" b="1" dirty="0" smtClean="0">
              <a:solidFill>
                <a:srgbClr val="002060"/>
              </a:solidFill>
              <a:latin typeface="Chiller" pitchFamily="82" charset="0"/>
            </a:endParaRPr>
          </a:p>
          <a:p>
            <a:endParaRPr lang="tr-TR" sz="3600" b="1" dirty="0" smtClean="0">
              <a:solidFill>
                <a:srgbClr val="002060"/>
              </a:solidFill>
              <a:latin typeface="Chiller" pitchFamily="82" charset="0"/>
            </a:endParaRPr>
          </a:p>
          <a:p>
            <a:r>
              <a:rPr lang="tr-TR" sz="3600" b="1" dirty="0" smtClean="0">
                <a:solidFill>
                  <a:srgbClr val="002060"/>
                </a:solidFill>
                <a:latin typeface="Chiller" pitchFamily="82" charset="0"/>
              </a:rPr>
              <a:t>İlçede karasal iklim hüküm sürmekte olup, özellikle güneyinde rakımı düşük ormanlık bölgede Akdeniz iklimi hüküm sürer.</a:t>
            </a:r>
            <a:endParaRPr lang="tr-TR" sz="3600" b="1" dirty="0">
              <a:solidFill>
                <a:srgbClr val="002060"/>
              </a:solidFill>
              <a:latin typeface="Chiller"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C00000"/>
                </a:solidFill>
                <a:latin typeface="Chiller" pitchFamily="82" charset="0"/>
              </a:rPr>
              <a:t>TOURİST ATTRACTİONS</a:t>
            </a:r>
            <a:br>
              <a:rPr lang="tr-TR" dirty="0" smtClean="0">
                <a:solidFill>
                  <a:srgbClr val="C00000"/>
                </a:solidFill>
                <a:latin typeface="Chiller" pitchFamily="82" charset="0"/>
              </a:rPr>
            </a:br>
            <a:r>
              <a:rPr lang="tr-TR" dirty="0" smtClean="0">
                <a:solidFill>
                  <a:srgbClr val="C00000"/>
                </a:solidFill>
                <a:latin typeface="Chiller" pitchFamily="82" charset="0"/>
              </a:rPr>
              <a:t>(TURİSTLERİN İLGİ ÇEKTİĞİ YERLER)</a:t>
            </a:r>
            <a:endParaRPr lang="tr-TR" dirty="0">
              <a:solidFill>
                <a:srgbClr val="C00000"/>
              </a:solidFill>
              <a:latin typeface="Chiller" pitchFamily="82" charset="0"/>
            </a:endParaRPr>
          </a:p>
        </p:txBody>
      </p:sp>
      <p:sp>
        <p:nvSpPr>
          <p:cNvPr id="3" name="2 İçerik Yer Tutucusu"/>
          <p:cNvSpPr>
            <a:spLocks noGrp="1"/>
          </p:cNvSpPr>
          <p:nvPr>
            <p:ph idx="1"/>
          </p:nvPr>
        </p:nvSpPr>
        <p:spPr/>
        <p:txBody>
          <a:bodyPr>
            <a:normAutofit/>
          </a:bodyPr>
          <a:lstStyle/>
          <a:p>
            <a:r>
              <a:rPr lang="tr-TR" sz="2400" dirty="0" smtClean="0">
                <a:solidFill>
                  <a:srgbClr val="0070C0"/>
                </a:solidFill>
              </a:rPr>
              <a:t>Aladağlar </a:t>
            </a:r>
            <a:r>
              <a:rPr lang="tr-TR" sz="2400" dirty="0" err="1" smtClean="0">
                <a:solidFill>
                  <a:srgbClr val="0070C0"/>
                </a:solidFill>
              </a:rPr>
              <a:t>National</a:t>
            </a:r>
            <a:r>
              <a:rPr lang="tr-TR" sz="2400" dirty="0" smtClean="0">
                <a:solidFill>
                  <a:srgbClr val="0070C0"/>
                </a:solidFill>
              </a:rPr>
              <a:t> Park </a:t>
            </a:r>
            <a:r>
              <a:rPr lang="tr-TR" sz="2000" dirty="0" smtClean="0">
                <a:solidFill>
                  <a:srgbClr val="0070C0"/>
                </a:solidFill>
              </a:rPr>
              <a:t>(ALADAĞLAR MİLLİ PARKI)</a:t>
            </a:r>
          </a:p>
          <a:p>
            <a:r>
              <a:rPr lang="tr-TR" sz="2000" dirty="0" err="1" smtClean="0">
                <a:solidFill>
                  <a:srgbClr val="0070C0"/>
                </a:solidFill>
              </a:rPr>
              <a:t>Hacer</a:t>
            </a:r>
            <a:r>
              <a:rPr lang="tr-TR" sz="2000" dirty="0" smtClean="0">
                <a:solidFill>
                  <a:srgbClr val="0070C0"/>
                </a:solidFill>
              </a:rPr>
              <a:t> </a:t>
            </a:r>
            <a:r>
              <a:rPr lang="tr-TR" sz="2000" dirty="0" err="1" smtClean="0">
                <a:solidFill>
                  <a:srgbClr val="0070C0"/>
                </a:solidFill>
              </a:rPr>
              <a:t>Forest</a:t>
            </a:r>
            <a:r>
              <a:rPr lang="tr-TR" sz="2000" dirty="0" smtClean="0">
                <a:solidFill>
                  <a:srgbClr val="0070C0"/>
                </a:solidFill>
              </a:rPr>
              <a:t> (HACER ORMANLARI)</a:t>
            </a:r>
          </a:p>
          <a:p>
            <a:r>
              <a:rPr lang="tr-TR" sz="1800" dirty="0" smtClean="0">
                <a:solidFill>
                  <a:srgbClr val="0070C0"/>
                </a:solidFill>
              </a:rPr>
              <a:t>Sultan Sazlığı </a:t>
            </a:r>
            <a:r>
              <a:rPr lang="tr-TR" sz="1800" dirty="0" err="1" smtClean="0">
                <a:solidFill>
                  <a:srgbClr val="0070C0"/>
                </a:solidFill>
              </a:rPr>
              <a:t>National</a:t>
            </a:r>
            <a:r>
              <a:rPr lang="tr-TR" sz="1800" dirty="0" smtClean="0">
                <a:solidFill>
                  <a:srgbClr val="0070C0"/>
                </a:solidFill>
              </a:rPr>
              <a:t> Park (</a:t>
            </a:r>
            <a:r>
              <a:rPr lang="fi-FI" sz="1800" dirty="0" smtClean="0">
                <a:solidFill>
                  <a:srgbClr val="0070C0"/>
                </a:solidFill>
              </a:rPr>
              <a:t>Sultan Sazlığı Milli Parkı</a:t>
            </a:r>
            <a:r>
              <a:rPr lang="tr-TR" sz="1800" dirty="0" smtClean="0">
                <a:solidFill>
                  <a:srgbClr val="0070C0"/>
                </a:solidFill>
              </a:rPr>
              <a:t>)</a:t>
            </a:r>
            <a:endParaRPr lang="tr-TR" sz="2800" dirty="0" smtClean="0">
              <a:solidFill>
                <a:srgbClr val="0070C0"/>
              </a:solidFill>
            </a:endParaRPr>
          </a:p>
          <a:p>
            <a:r>
              <a:rPr lang="tr-TR" sz="2000" dirty="0" err="1" smtClean="0">
                <a:solidFill>
                  <a:srgbClr val="0070C0"/>
                </a:solidFill>
              </a:rPr>
              <a:t>Zamantı</a:t>
            </a:r>
            <a:r>
              <a:rPr lang="tr-TR" sz="2000" dirty="0" smtClean="0">
                <a:solidFill>
                  <a:srgbClr val="0070C0"/>
                </a:solidFill>
              </a:rPr>
              <a:t> </a:t>
            </a:r>
            <a:r>
              <a:rPr lang="tr-TR" sz="2000" dirty="0" err="1" smtClean="0">
                <a:solidFill>
                  <a:srgbClr val="0070C0"/>
                </a:solidFill>
              </a:rPr>
              <a:t>Valley</a:t>
            </a:r>
            <a:r>
              <a:rPr lang="tr-TR" sz="2000" dirty="0" smtClean="0">
                <a:solidFill>
                  <a:srgbClr val="0070C0"/>
                </a:solidFill>
              </a:rPr>
              <a:t> (ZAMANTI VADİSİ)</a:t>
            </a:r>
          </a:p>
          <a:p>
            <a:r>
              <a:rPr lang="tr-TR" sz="2000" dirty="0" err="1" smtClean="0">
                <a:solidFill>
                  <a:srgbClr val="0070C0"/>
                </a:solidFill>
              </a:rPr>
              <a:t>Zamantı</a:t>
            </a:r>
            <a:r>
              <a:rPr lang="tr-TR" sz="2000" dirty="0" smtClean="0">
                <a:solidFill>
                  <a:srgbClr val="0070C0"/>
                </a:solidFill>
              </a:rPr>
              <a:t> </a:t>
            </a:r>
            <a:r>
              <a:rPr lang="tr-TR" sz="2000" dirty="0" err="1" smtClean="0">
                <a:solidFill>
                  <a:srgbClr val="0070C0"/>
                </a:solidFill>
              </a:rPr>
              <a:t>Canyon</a:t>
            </a:r>
            <a:r>
              <a:rPr lang="tr-TR" sz="2000" dirty="0" smtClean="0">
                <a:solidFill>
                  <a:srgbClr val="0070C0"/>
                </a:solidFill>
              </a:rPr>
              <a:t> (</a:t>
            </a:r>
            <a:r>
              <a:rPr lang="tr-TR" sz="2000" dirty="0" err="1" smtClean="0">
                <a:solidFill>
                  <a:srgbClr val="0070C0"/>
                </a:solidFill>
              </a:rPr>
              <a:t>Zamantı</a:t>
            </a:r>
            <a:r>
              <a:rPr lang="tr-TR" sz="2000" dirty="0" smtClean="0">
                <a:solidFill>
                  <a:srgbClr val="0070C0"/>
                </a:solidFill>
              </a:rPr>
              <a:t> Kanyonu)</a:t>
            </a:r>
          </a:p>
          <a:p>
            <a:r>
              <a:rPr lang="tr-TR" sz="2000" dirty="0" smtClean="0">
                <a:solidFill>
                  <a:srgbClr val="0070C0"/>
                </a:solidFill>
              </a:rPr>
              <a:t>Kapuzbaşı </a:t>
            </a:r>
            <a:r>
              <a:rPr lang="tr-TR" sz="2000" dirty="0" err="1" smtClean="0">
                <a:solidFill>
                  <a:srgbClr val="0070C0"/>
                </a:solidFill>
              </a:rPr>
              <a:t>Waterfall</a:t>
            </a:r>
            <a:r>
              <a:rPr lang="tr-TR" sz="2000" dirty="0" smtClean="0">
                <a:solidFill>
                  <a:srgbClr val="0070C0"/>
                </a:solidFill>
              </a:rPr>
              <a:t> (Kapuzbaşı Şelalesi)</a:t>
            </a:r>
          </a:p>
          <a:p>
            <a:r>
              <a:rPr lang="tr-TR" sz="2000" dirty="0" err="1" smtClean="0">
                <a:solidFill>
                  <a:srgbClr val="0070C0"/>
                </a:solidFill>
              </a:rPr>
              <a:t>Yesilkoy</a:t>
            </a:r>
            <a:r>
              <a:rPr lang="tr-TR" sz="2000" dirty="0" smtClean="0">
                <a:solidFill>
                  <a:srgbClr val="0070C0"/>
                </a:solidFill>
              </a:rPr>
              <a:t> </a:t>
            </a:r>
            <a:r>
              <a:rPr lang="tr-TR" sz="2000" dirty="0" err="1" smtClean="0">
                <a:solidFill>
                  <a:srgbClr val="0070C0"/>
                </a:solidFill>
              </a:rPr>
              <a:t>Waterfall</a:t>
            </a:r>
            <a:r>
              <a:rPr lang="tr-TR" sz="2000" dirty="0" smtClean="0">
                <a:solidFill>
                  <a:srgbClr val="0070C0"/>
                </a:solidFill>
              </a:rPr>
              <a:t> (Yeşilköy Şelalesi)</a:t>
            </a:r>
          </a:p>
          <a:p>
            <a:r>
              <a:rPr lang="tr-TR" sz="2000" dirty="0" err="1" smtClean="0">
                <a:solidFill>
                  <a:srgbClr val="0070C0"/>
                </a:solidFill>
              </a:rPr>
              <a:t>Derebağ</a:t>
            </a:r>
            <a:r>
              <a:rPr lang="tr-TR" sz="2000" dirty="0" smtClean="0">
                <a:solidFill>
                  <a:srgbClr val="0070C0"/>
                </a:solidFill>
              </a:rPr>
              <a:t> </a:t>
            </a:r>
            <a:r>
              <a:rPr lang="tr-TR" sz="2000" dirty="0" err="1" smtClean="0">
                <a:solidFill>
                  <a:srgbClr val="0070C0"/>
                </a:solidFill>
              </a:rPr>
              <a:t>Waterfall</a:t>
            </a:r>
            <a:r>
              <a:rPr lang="tr-TR" sz="2000" dirty="0" smtClean="0">
                <a:solidFill>
                  <a:srgbClr val="0070C0"/>
                </a:solidFill>
              </a:rPr>
              <a:t> (</a:t>
            </a:r>
            <a:r>
              <a:rPr lang="tr-TR" sz="2000" dirty="0" err="1" smtClean="0">
                <a:solidFill>
                  <a:srgbClr val="0070C0"/>
                </a:solidFill>
              </a:rPr>
              <a:t>Derebağ</a:t>
            </a:r>
            <a:r>
              <a:rPr lang="tr-TR" sz="2000" dirty="0" smtClean="0">
                <a:solidFill>
                  <a:srgbClr val="0070C0"/>
                </a:solidFill>
              </a:rPr>
              <a:t> Şelalesi)</a:t>
            </a:r>
          </a:p>
        </p:txBody>
      </p:sp>
      <p:pic>
        <p:nvPicPr>
          <p:cNvPr id="4" name="3 Resim" descr="aladalaryah2010mayis.jpg"/>
          <p:cNvPicPr>
            <a:picLocks noChangeAspect="1"/>
          </p:cNvPicPr>
          <p:nvPr/>
        </p:nvPicPr>
        <p:blipFill>
          <a:blip r:embed="rId4" cstate="print"/>
          <a:stretch>
            <a:fillRect/>
          </a:stretch>
        </p:blipFill>
        <p:spPr>
          <a:xfrm>
            <a:off x="7000892" y="1357298"/>
            <a:ext cx="2143108" cy="2000240"/>
          </a:xfrm>
          <a:prstGeom prst="rect">
            <a:avLst/>
          </a:prstGeom>
        </p:spPr>
      </p:pic>
      <p:pic>
        <p:nvPicPr>
          <p:cNvPr id="5" name="4 Resim" descr="hacer_orman-02-1000x684.jpg"/>
          <p:cNvPicPr>
            <a:picLocks noChangeAspect="1"/>
          </p:cNvPicPr>
          <p:nvPr/>
        </p:nvPicPr>
        <p:blipFill>
          <a:blip r:embed="rId5" cstate="print"/>
          <a:stretch>
            <a:fillRect/>
          </a:stretch>
        </p:blipFill>
        <p:spPr>
          <a:xfrm>
            <a:off x="6072198" y="3357562"/>
            <a:ext cx="3071802" cy="2071702"/>
          </a:xfrm>
          <a:prstGeom prst="rect">
            <a:avLst/>
          </a:prstGeom>
        </p:spPr>
      </p:pic>
      <p:pic>
        <p:nvPicPr>
          <p:cNvPr id="6" name="5 Resim" descr="sultansazligi.jpg"/>
          <p:cNvPicPr>
            <a:picLocks noChangeAspect="1"/>
          </p:cNvPicPr>
          <p:nvPr/>
        </p:nvPicPr>
        <p:blipFill>
          <a:blip r:embed="rId6" cstate="print"/>
          <a:stretch>
            <a:fillRect/>
          </a:stretch>
        </p:blipFill>
        <p:spPr>
          <a:xfrm>
            <a:off x="0" y="4572007"/>
            <a:ext cx="2071670" cy="2285993"/>
          </a:xfrm>
          <a:prstGeom prst="rect">
            <a:avLst/>
          </a:prstGeom>
        </p:spPr>
      </p:pic>
      <p:pic>
        <p:nvPicPr>
          <p:cNvPr id="7" name="6 Resim" descr="galeri(8).jpg"/>
          <p:cNvPicPr>
            <a:picLocks noChangeAspect="1"/>
          </p:cNvPicPr>
          <p:nvPr/>
        </p:nvPicPr>
        <p:blipFill>
          <a:blip r:embed="rId7" cstate="print"/>
          <a:stretch>
            <a:fillRect/>
          </a:stretch>
        </p:blipFill>
        <p:spPr>
          <a:xfrm>
            <a:off x="2071670" y="4572008"/>
            <a:ext cx="4000528" cy="2285992"/>
          </a:xfrm>
          <a:prstGeom prst="rect">
            <a:avLst/>
          </a:prstGeom>
        </p:spPr>
      </p:pic>
      <p:pic>
        <p:nvPicPr>
          <p:cNvPr id="8" name="7 Resim" descr="ppaanasZAMMG.jpg"/>
          <p:cNvPicPr>
            <a:picLocks noChangeAspect="1"/>
          </p:cNvPicPr>
          <p:nvPr/>
        </p:nvPicPr>
        <p:blipFill>
          <a:blip r:embed="rId8" cstate="print"/>
          <a:stretch>
            <a:fillRect/>
          </a:stretch>
        </p:blipFill>
        <p:spPr>
          <a:xfrm>
            <a:off x="6072198" y="5357826"/>
            <a:ext cx="3071802" cy="15001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to="" calcmode="lin" valueType="num">
                                      <p:cBhvr>
                                        <p:cTn id="27" dur="1" fill="hold"/>
                                        <p:tgtEl>
                                          <p:spTgt spid="3">
                                            <p:txEl>
                                              <p:pRg st="3" end="3"/>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to="" calcmode="lin" valueType="num">
                                      <p:cBhvr>
                                        <p:cTn id="32" dur="1" fill="hold"/>
                                        <p:tgtEl>
                                          <p:spTgt spid="3">
                                            <p:txEl>
                                              <p:pRg st="4" end="4"/>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to="" calcmode="lin" valueType="num">
                                      <p:cBhvr>
                                        <p:cTn id="37" dur="1" fill="hold"/>
                                        <p:tgtEl>
                                          <p:spTgt spid="3">
                                            <p:txEl>
                                              <p:pRg st="5" end="5"/>
                                            </p:txEl>
                                          </p:spTgt>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to="" calcmode="lin" valueType="num">
                                      <p:cBhvr>
                                        <p:cTn id="42" dur="1" fill="hold"/>
                                        <p:tgtEl>
                                          <p:spTgt spid="3">
                                            <p:txEl>
                                              <p:pRg st="6" end="6"/>
                                            </p:txEl>
                                          </p:spTgt>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to="" calcmode="lin" valueType="num">
                                      <p:cBhvr>
                                        <p:cTn id="47" dur="1" fill="hold"/>
                                        <p:tgtEl>
                                          <p:spTgt spid="3">
                                            <p:txEl>
                                              <p:pRg st="7" end="7"/>
                                            </p:txEl>
                                          </p:spTgt>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 to="" calcmode="lin" valueType="num">
                                      <p:cBhvr>
                                        <p:cTn id="52" dur="1" fill="hold"/>
                                        <p:tgtEl>
                                          <p:spTgt spid="4"/>
                                        </p:tgtEl>
                                        <p:attrNameLst>
                                          <p:attrName/>
                                        </p:attrNameLst>
                                      </p:cBhvr>
                                    </p:anim>
                                  </p:childTnLst>
                                </p:cTn>
                              </p:par>
                              <p:par>
                                <p:cTn id="53" presetID="24" presetClass="entr" presetSubtype="0" fill="hold" nodeType="withEffect">
                                  <p:stCondLst>
                                    <p:cond delay="0"/>
                                  </p:stCondLst>
                                  <p:childTnLst>
                                    <p:set>
                                      <p:cBhvr>
                                        <p:cTn id="54" dur="1" fill="hold">
                                          <p:stCondLst>
                                            <p:cond delay="0"/>
                                          </p:stCondLst>
                                        </p:cTn>
                                        <p:tgtEl>
                                          <p:spTgt spid="5"/>
                                        </p:tgtEl>
                                        <p:attrNameLst>
                                          <p:attrName>style.visibility</p:attrName>
                                        </p:attrNameLst>
                                      </p:cBhvr>
                                      <p:to>
                                        <p:strVal val="visible"/>
                                      </p:to>
                                    </p:set>
                                    <p:anim to="" calcmode="lin" valueType="num">
                                      <p:cBhvr>
                                        <p:cTn id="55" dur="1" fill="hold"/>
                                        <p:tgtEl>
                                          <p:spTgt spid="5"/>
                                        </p:tgtEl>
                                        <p:attrNameLst>
                                          <p:attrName/>
                                        </p:attrNameLst>
                                      </p:cBhvr>
                                    </p:anim>
                                  </p:childTnLst>
                                </p:cTn>
                              </p:par>
                              <p:par>
                                <p:cTn id="56" presetID="24" presetClass="entr" presetSubtype="0" fill="hold" nodeType="withEffect">
                                  <p:stCondLst>
                                    <p:cond delay="0"/>
                                  </p:stCondLst>
                                  <p:childTnLst>
                                    <p:set>
                                      <p:cBhvr>
                                        <p:cTn id="57" dur="1" fill="hold">
                                          <p:stCondLst>
                                            <p:cond delay="0"/>
                                          </p:stCondLst>
                                        </p:cTn>
                                        <p:tgtEl>
                                          <p:spTgt spid="8"/>
                                        </p:tgtEl>
                                        <p:attrNameLst>
                                          <p:attrName>style.visibility</p:attrName>
                                        </p:attrNameLst>
                                      </p:cBhvr>
                                      <p:to>
                                        <p:strVal val="visible"/>
                                      </p:to>
                                    </p:set>
                                    <p:anim to="" calcmode="lin" valueType="num">
                                      <p:cBhvr>
                                        <p:cTn id="58" dur="1" fill="hold"/>
                                        <p:tgtEl>
                                          <p:spTgt spid="8"/>
                                        </p:tgtEl>
                                        <p:attrNameLst>
                                          <p:attrName/>
                                        </p:attrNameLst>
                                      </p:cBhvr>
                                    </p:anim>
                                  </p:childTnLst>
                                </p:cTn>
                              </p:par>
                              <p:par>
                                <p:cTn id="59" presetID="24" presetClass="entr" presetSubtype="0"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 to="" calcmode="lin" valueType="num">
                                      <p:cBhvr>
                                        <p:cTn id="61" dur="1" fill="hold"/>
                                        <p:tgtEl>
                                          <p:spTgt spid="7"/>
                                        </p:tgtEl>
                                        <p:attrNameLst>
                                          <p:attrName/>
                                        </p:attrNameLst>
                                      </p:cBhvr>
                                    </p:anim>
                                  </p:childTnLst>
                                </p:cTn>
                              </p:par>
                              <p:par>
                                <p:cTn id="62" presetID="24" presetClass="entr" presetSubtype="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to="" calcmode="lin" valueType="num">
                                      <p:cBhvr>
                                        <p:cTn id="64"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solidFill>
                  <a:srgbClr val="FF0000"/>
                </a:solidFill>
                <a:latin typeface="Chiller" pitchFamily="82" charset="0"/>
              </a:rPr>
              <a:t>Recreational</a:t>
            </a:r>
            <a:r>
              <a:rPr lang="tr-TR" dirty="0" smtClean="0">
                <a:solidFill>
                  <a:srgbClr val="FF0000"/>
                </a:solidFill>
                <a:latin typeface="Chiller" pitchFamily="82" charset="0"/>
              </a:rPr>
              <a:t> </a:t>
            </a:r>
            <a:r>
              <a:rPr lang="tr-TR" dirty="0" err="1" smtClean="0">
                <a:solidFill>
                  <a:srgbClr val="FF0000"/>
                </a:solidFill>
                <a:latin typeface="Chiller" pitchFamily="82" charset="0"/>
              </a:rPr>
              <a:t>Activities</a:t>
            </a:r>
            <a:r>
              <a:rPr lang="tr-TR" dirty="0" smtClean="0">
                <a:solidFill>
                  <a:srgbClr val="FF0000"/>
                </a:solidFill>
                <a:latin typeface="Chiller" pitchFamily="82" charset="0"/>
              </a:rPr>
              <a:t/>
            </a:r>
            <a:br>
              <a:rPr lang="tr-TR" dirty="0" smtClean="0">
                <a:solidFill>
                  <a:srgbClr val="FF0000"/>
                </a:solidFill>
                <a:latin typeface="Chiller" pitchFamily="82" charset="0"/>
              </a:rPr>
            </a:br>
            <a:r>
              <a:rPr lang="tr-TR" dirty="0" smtClean="0">
                <a:solidFill>
                  <a:srgbClr val="FF0000"/>
                </a:solidFill>
                <a:latin typeface="Chiller" pitchFamily="82" charset="0"/>
              </a:rPr>
              <a:t>(Eğlence Aktiviteleri)</a:t>
            </a:r>
            <a:endParaRPr lang="tr-TR" dirty="0">
              <a:solidFill>
                <a:srgbClr val="FF0000"/>
              </a:solidFill>
              <a:latin typeface="Chiller" pitchFamily="82" charset="0"/>
            </a:endParaRPr>
          </a:p>
        </p:txBody>
      </p:sp>
      <p:sp>
        <p:nvSpPr>
          <p:cNvPr id="3" name="2 İçerik Yer Tutucusu"/>
          <p:cNvSpPr>
            <a:spLocks noGrp="1"/>
          </p:cNvSpPr>
          <p:nvPr>
            <p:ph idx="1"/>
          </p:nvPr>
        </p:nvSpPr>
        <p:spPr/>
        <p:txBody>
          <a:bodyPr>
            <a:normAutofit/>
          </a:bodyPr>
          <a:lstStyle/>
          <a:p>
            <a:r>
              <a:rPr lang="tr-TR" sz="5400" b="1" dirty="0" err="1" smtClean="0">
                <a:solidFill>
                  <a:srgbClr val="0070C0"/>
                </a:solidFill>
                <a:latin typeface="Chiller" pitchFamily="82" charset="0"/>
              </a:rPr>
              <a:t>Timing</a:t>
            </a:r>
            <a:r>
              <a:rPr lang="tr-TR" sz="5400" b="1" dirty="0" smtClean="0">
                <a:solidFill>
                  <a:srgbClr val="0070C0"/>
                </a:solidFill>
                <a:latin typeface="Chiller" pitchFamily="82" charset="0"/>
              </a:rPr>
              <a:t> Rafting (</a:t>
            </a:r>
            <a:r>
              <a:rPr lang="tr-TR" sz="5400" b="1" dirty="0" err="1" smtClean="0">
                <a:solidFill>
                  <a:srgbClr val="0070C0"/>
                </a:solidFill>
                <a:latin typeface="Chiller" pitchFamily="82" charset="0"/>
              </a:rPr>
              <a:t>Zamantı</a:t>
            </a:r>
            <a:r>
              <a:rPr lang="tr-TR" sz="5400" b="1" dirty="0" smtClean="0">
                <a:solidFill>
                  <a:srgbClr val="0070C0"/>
                </a:solidFill>
                <a:latin typeface="Chiller" pitchFamily="82" charset="0"/>
              </a:rPr>
              <a:t> Raftingi)</a:t>
            </a:r>
            <a:endParaRPr lang="tr-TR" sz="5400" b="1" dirty="0">
              <a:solidFill>
                <a:srgbClr val="0070C0"/>
              </a:solidFill>
              <a:latin typeface="Chiller" pitchFamily="82" charset="0"/>
            </a:endParaRPr>
          </a:p>
        </p:txBody>
      </p:sp>
      <p:pic>
        <p:nvPicPr>
          <p:cNvPr id="4" name="3 Resim" descr="white-water-rafting.jpg"/>
          <p:cNvPicPr>
            <a:picLocks noChangeAspect="1"/>
          </p:cNvPicPr>
          <p:nvPr/>
        </p:nvPicPr>
        <p:blipFill>
          <a:blip r:embed="rId3" cstate="print"/>
          <a:stretch>
            <a:fillRect/>
          </a:stretch>
        </p:blipFill>
        <p:spPr>
          <a:xfrm>
            <a:off x="857224" y="2643182"/>
            <a:ext cx="7410450" cy="3686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8229600" cy="1143000"/>
          </a:xfrm>
        </p:spPr>
        <p:txBody>
          <a:bodyPr>
            <a:normAutofit/>
          </a:bodyPr>
          <a:lstStyle/>
          <a:p>
            <a:r>
              <a:rPr lang="tr-TR" sz="4800" dirty="0" err="1" smtClean="0">
                <a:solidFill>
                  <a:srgbClr val="FF0000"/>
                </a:solidFill>
                <a:latin typeface="Jokerman" pitchFamily="82" charset="0"/>
              </a:rPr>
              <a:t>Dishes</a:t>
            </a:r>
            <a:r>
              <a:rPr lang="tr-TR" sz="4800" dirty="0" smtClean="0">
                <a:solidFill>
                  <a:srgbClr val="FF0000"/>
                </a:solidFill>
                <a:latin typeface="Jokerman" pitchFamily="82" charset="0"/>
              </a:rPr>
              <a:t> (Yemekleri)</a:t>
            </a:r>
            <a:endParaRPr lang="tr-TR" sz="4800" dirty="0">
              <a:solidFill>
                <a:srgbClr val="FF0000"/>
              </a:solidFill>
              <a:latin typeface="Jokerman" pitchFamily="82" charset="0"/>
            </a:endParaRPr>
          </a:p>
        </p:txBody>
      </p:sp>
      <p:sp>
        <p:nvSpPr>
          <p:cNvPr id="3" name="2 İçerik Yer Tutucusu"/>
          <p:cNvSpPr>
            <a:spLocks noGrp="1"/>
          </p:cNvSpPr>
          <p:nvPr>
            <p:ph idx="1"/>
          </p:nvPr>
        </p:nvSpPr>
        <p:spPr>
          <a:xfrm>
            <a:off x="457200" y="1142984"/>
            <a:ext cx="8229600" cy="4983179"/>
          </a:xfrm>
        </p:spPr>
        <p:txBody>
          <a:bodyPr>
            <a:normAutofit/>
          </a:bodyPr>
          <a:lstStyle/>
          <a:p>
            <a:r>
              <a:rPr lang="tr-TR" sz="2400" dirty="0" err="1" smtClean="0">
                <a:solidFill>
                  <a:srgbClr val="0070C0"/>
                </a:solidFill>
              </a:rPr>
              <a:t>Arabaşı</a:t>
            </a:r>
            <a:r>
              <a:rPr lang="tr-TR" sz="2400" dirty="0" smtClean="0">
                <a:solidFill>
                  <a:srgbClr val="0070C0"/>
                </a:solidFill>
              </a:rPr>
              <a:t> (</a:t>
            </a:r>
            <a:r>
              <a:rPr lang="tr-TR" sz="2400" dirty="0" err="1" smtClean="0">
                <a:solidFill>
                  <a:srgbClr val="0070C0"/>
                </a:solidFill>
              </a:rPr>
              <a:t>Arabaşı</a:t>
            </a:r>
            <a:r>
              <a:rPr lang="tr-TR" sz="2400" dirty="0" smtClean="0">
                <a:solidFill>
                  <a:srgbClr val="0070C0"/>
                </a:solidFill>
              </a:rPr>
              <a:t>)</a:t>
            </a:r>
          </a:p>
          <a:p>
            <a:r>
              <a:rPr lang="tr-TR" sz="2400" dirty="0" err="1" smtClean="0">
                <a:solidFill>
                  <a:srgbClr val="0070C0"/>
                </a:solidFill>
              </a:rPr>
              <a:t>Rub</a:t>
            </a:r>
            <a:r>
              <a:rPr lang="tr-TR" sz="2400" dirty="0" smtClean="0">
                <a:solidFill>
                  <a:srgbClr val="0070C0"/>
                </a:solidFill>
              </a:rPr>
              <a:t> (Bezdirme)</a:t>
            </a:r>
          </a:p>
          <a:p>
            <a:r>
              <a:rPr lang="tr-TR" sz="1600" dirty="0" smtClean="0">
                <a:solidFill>
                  <a:srgbClr val="0070C0"/>
                </a:solidFill>
              </a:rPr>
              <a:t>Yufka </a:t>
            </a:r>
            <a:r>
              <a:rPr lang="tr-TR" sz="1600" dirty="0" err="1" smtClean="0">
                <a:solidFill>
                  <a:srgbClr val="0070C0"/>
                </a:solidFill>
              </a:rPr>
              <a:t>and</a:t>
            </a:r>
            <a:r>
              <a:rPr lang="tr-TR" sz="1600" dirty="0" smtClean="0">
                <a:solidFill>
                  <a:srgbClr val="0070C0"/>
                </a:solidFill>
              </a:rPr>
              <a:t> Tandır </a:t>
            </a:r>
            <a:r>
              <a:rPr lang="tr-TR" sz="1600" dirty="0" err="1" smtClean="0">
                <a:solidFill>
                  <a:srgbClr val="0070C0"/>
                </a:solidFill>
              </a:rPr>
              <a:t>pie</a:t>
            </a:r>
            <a:r>
              <a:rPr lang="tr-TR" sz="1600" dirty="0" smtClean="0">
                <a:solidFill>
                  <a:srgbClr val="0070C0"/>
                </a:solidFill>
              </a:rPr>
              <a:t> (Yufka ve Tandır Böreği)</a:t>
            </a:r>
          </a:p>
          <a:p>
            <a:r>
              <a:rPr lang="tr-TR" sz="2400" dirty="0" err="1" smtClean="0">
                <a:solidFill>
                  <a:srgbClr val="0070C0"/>
                </a:solidFill>
              </a:rPr>
              <a:t>Grape</a:t>
            </a:r>
            <a:r>
              <a:rPr lang="tr-TR" sz="2400" dirty="0" smtClean="0">
                <a:solidFill>
                  <a:srgbClr val="0070C0"/>
                </a:solidFill>
              </a:rPr>
              <a:t> (Üzümlü)</a:t>
            </a:r>
          </a:p>
          <a:p>
            <a:r>
              <a:rPr lang="tr-TR" sz="2400" dirty="0" err="1" smtClean="0">
                <a:solidFill>
                  <a:srgbClr val="0070C0"/>
                </a:solidFill>
              </a:rPr>
              <a:t>Pasty</a:t>
            </a:r>
            <a:r>
              <a:rPr lang="tr-TR" sz="2400" dirty="0" smtClean="0">
                <a:solidFill>
                  <a:srgbClr val="0070C0"/>
                </a:solidFill>
              </a:rPr>
              <a:t> (Mantı)</a:t>
            </a:r>
            <a:endParaRPr lang="tr-TR" sz="2400" dirty="0">
              <a:solidFill>
                <a:srgbClr val="0070C0"/>
              </a:solidFill>
            </a:endParaRPr>
          </a:p>
        </p:txBody>
      </p:sp>
      <p:pic>
        <p:nvPicPr>
          <p:cNvPr id="4" name="3 Resim" descr="i.jpg"/>
          <p:cNvPicPr>
            <a:picLocks noChangeAspect="1"/>
          </p:cNvPicPr>
          <p:nvPr/>
        </p:nvPicPr>
        <p:blipFill>
          <a:blip r:embed="rId4" cstate="print"/>
          <a:stretch>
            <a:fillRect/>
          </a:stretch>
        </p:blipFill>
        <p:spPr>
          <a:xfrm>
            <a:off x="0" y="3286124"/>
            <a:ext cx="4857752" cy="3571876"/>
          </a:xfrm>
          <a:prstGeom prst="rect">
            <a:avLst/>
          </a:prstGeom>
        </p:spPr>
      </p:pic>
      <p:pic>
        <p:nvPicPr>
          <p:cNvPr id="5" name="4 Resim" descr="27.jpg"/>
          <p:cNvPicPr>
            <a:picLocks noChangeAspect="1"/>
          </p:cNvPicPr>
          <p:nvPr/>
        </p:nvPicPr>
        <p:blipFill>
          <a:blip r:embed="rId5" cstate="print"/>
          <a:stretch>
            <a:fillRect/>
          </a:stretch>
        </p:blipFill>
        <p:spPr>
          <a:xfrm>
            <a:off x="6858016" y="857232"/>
            <a:ext cx="2285984" cy="1779582"/>
          </a:xfrm>
          <a:prstGeom prst="rect">
            <a:avLst/>
          </a:prstGeom>
        </p:spPr>
      </p:pic>
      <p:pic>
        <p:nvPicPr>
          <p:cNvPr id="6" name="5 Resim" descr="Tandır Böreği.JPG"/>
          <p:cNvPicPr>
            <a:picLocks noChangeAspect="1"/>
          </p:cNvPicPr>
          <p:nvPr/>
        </p:nvPicPr>
        <p:blipFill>
          <a:blip r:embed="rId6" cstate="print"/>
          <a:stretch>
            <a:fillRect/>
          </a:stretch>
        </p:blipFill>
        <p:spPr>
          <a:xfrm>
            <a:off x="4500562" y="1000108"/>
            <a:ext cx="2428860" cy="1714512"/>
          </a:xfrm>
          <a:prstGeom prst="rect">
            <a:avLst/>
          </a:prstGeom>
        </p:spPr>
      </p:pic>
      <p:pic>
        <p:nvPicPr>
          <p:cNvPr id="7" name="6 Resim" descr="hqdefault.jpg"/>
          <p:cNvPicPr>
            <a:picLocks noChangeAspect="1"/>
          </p:cNvPicPr>
          <p:nvPr/>
        </p:nvPicPr>
        <p:blipFill>
          <a:blip r:embed="rId7" cstate="print"/>
          <a:stretch>
            <a:fillRect/>
          </a:stretch>
        </p:blipFill>
        <p:spPr>
          <a:xfrm>
            <a:off x="4857752" y="2714620"/>
            <a:ext cx="4286248" cy="4143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to="" calcmode="lin" valueType="num">
                                      <p:cBhvr>
                                        <p:cTn id="27" dur="1" fill="hold"/>
                                        <p:tgtEl>
                                          <p:spTgt spid="3">
                                            <p:txEl>
                                              <p:pRg st="3" end="3"/>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to="" calcmode="lin" valueType="num">
                                      <p:cBhvr>
                                        <p:cTn id="32" dur="1" fill="hold"/>
                                        <p:tgtEl>
                                          <p:spTgt spid="3">
                                            <p:txEl>
                                              <p:pRg st="4" end="4"/>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to="" calcmode="lin" valueType="num">
                                      <p:cBhvr>
                                        <p:cTn id="37" dur="1" fill="hold"/>
                                        <p:tgtEl>
                                          <p:spTgt spid="6"/>
                                        </p:tgtEl>
                                        <p:attrNameLst>
                                          <p:attrName/>
                                        </p:attrNameLst>
                                      </p:cBhvr>
                                    </p:anim>
                                  </p:childTnLst>
                                </p:cTn>
                              </p:par>
                              <p:par>
                                <p:cTn id="38" presetID="24"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to="" calcmode="lin" valueType="num">
                                      <p:cBhvr>
                                        <p:cTn id="40" dur="1" fill="hold"/>
                                        <p:tgtEl>
                                          <p:spTgt spid="5"/>
                                        </p:tgtEl>
                                        <p:attrNameLst>
                                          <p:attrName/>
                                        </p:attrNameLst>
                                      </p:cBhvr>
                                    </p:anim>
                                  </p:childTnLst>
                                </p:cTn>
                              </p:par>
                              <p:par>
                                <p:cTn id="41" presetID="24"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 to="" calcmode="lin" valueType="num">
                                      <p:cBhvr>
                                        <p:cTn id="43" dur="1" fill="hold"/>
                                        <p:tgtEl>
                                          <p:spTgt spid="7"/>
                                        </p:tgtEl>
                                        <p:attrNameLst>
                                          <p:attrName/>
                                        </p:attrNameLst>
                                      </p:cBhvr>
                                    </p:anim>
                                  </p:childTnLst>
                                </p:cTn>
                              </p:par>
                              <p:par>
                                <p:cTn id="44" presetID="24" presetClass="entr" presetSubtype="0"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 to="" calcmode="lin" valueType="num">
                                      <p:cBhvr>
                                        <p:cTn id="46"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276</Words>
  <Application>Microsoft Office PowerPoint</Application>
  <PresentationFormat>Ekran Gösterisi (4:3)</PresentationFormat>
  <Paragraphs>37</Paragraphs>
  <Slides>7</Slides>
  <Notes>4</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Ofis Teması</vt:lpstr>
      <vt:lpstr>PREPARED:</vt:lpstr>
      <vt:lpstr>Subject:</vt:lpstr>
      <vt:lpstr>LOCATİON(KONUM)</vt:lpstr>
      <vt:lpstr>CLİMATE(İKLİM)</vt:lpstr>
      <vt:lpstr>TOURİST ATTRACTİONS (TURİSTLERİN İLGİ ÇEKTİĞİ YERLER)</vt:lpstr>
      <vt:lpstr>Recreational Activities (Eğlence Aktiviteleri)</vt:lpstr>
      <vt:lpstr>Dishes (Yemekleri)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PREPARED:</dc:title>
  <dc:creator>ronican</dc:creator>
  <cp:lastModifiedBy>ronican</cp:lastModifiedBy>
  <cp:revision>10</cp:revision>
  <dcterms:modified xsi:type="dcterms:W3CDTF">2017-04-27T13:34:29Z</dcterms:modified>
</cp:coreProperties>
</file>