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9" r:id="rId16"/>
    <p:sldId id="290" r:id="rId17"/>
    <p:sldId id="291" r:id="rId18"/>
    <p:sldId id="292" r:id="rId19"/>
    <p:sldId id="293" r:id="rId20"/>
    <p:sldId id="294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2E496-7BF5-4434-89E2-DC83AD6E28C8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B7583-8D62-47B0-BCA8-2B966DE04A3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1769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B7583-8D62-47B0-BCA8-2B966DE04A35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52198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1940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489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152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27681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976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499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3718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3968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2352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9632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142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8621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err="1" smtClean="0"/>
              <a:t>Unit</a:t>
            </a:r>
            <a:r>
              <a:rPr lang="tr-TR" b="1" dirty="0" smtClean="0"/>
              <a:t> 1</a:t>
            </a:r>
          </a:p>
          <a:p>
            <a:r>
              <a:rPr lang="tr-TR" b="1" dirty="0" smtClean="0"/>
              <a:t>FRIENDSHIP</a:t>
            </a:r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89604" y="1556792"/>
            <a:ext cx="828092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6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WORDS</a:t>
            </a:r>
            <a:endParaRPr lang="tr-TR" sz="1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920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44342189"/>
              </p:ext>
            </p:extLst>
          </p:nvPr>
        </p:nvGraphicFramePr>
        <p:xfrm>
          <a:off x="457200" y="332661"/>
          <a:ext cx="8229600" cy="640260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week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hafta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barbecue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mangal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birthday party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doğum günü partisi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tournament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turnuva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nature walking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doğa yürüyüşü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bicycle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race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bisiklet yarışı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above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yukarıdaki, yukarı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Saturday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Cumartesi günü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 class party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sınıf partisi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join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katılmak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rock concert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rock müzik konseri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complete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tamamlamak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chart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tablo, grafik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accept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kabul etmek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refuse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reddetmek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circle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yuvarlak içine almak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correct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doğru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lines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satırlar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47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01365960"/>
              </p:ext>
            </p:extLst>
          </p:nvPr>
        </p:nvGraphicFramePr>
        <p:xfrm>
          <a:off x="457200" y="332654"/>
          <a:ext cx="8229600" cy="6274376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work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in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pairs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ikili (gruplar) halinde çalışın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role cards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rol kartları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decide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karar vermek, almak, kılmak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invite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davet etmek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ready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hazır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where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and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when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nerede ve ne zaman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start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başlamak, başlatmak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as in the example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örnekteki gibi, örnekte olduğu gibi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give an excuse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mazaret bildirmek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sounds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kulağa gelmek, (eğlenceli)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letter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mektup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sender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gönderen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what’s x about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it-IT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x ne hakkında, neyle ilgili</a:t>
                      </a:r>
                      <a:endParaRPr lang="it-IT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9671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76626943"/>
              </p:ext>
            </p:extLst>
          </p:nvPr>
        </p:nvGraphicFramePr>
        <p:xfrm>
          <a:off x="457200" y="260647"/>
          <a:ext cx="8229600" cy="604867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hope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umarım, inşallah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all is well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her şey iyidir, yolundadır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world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dünya, evren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place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yer, mekân, ev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Tuesday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Salı günü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November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Kasım ayı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 guess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sanırım, öyle tahmin ediyorum ki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know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bilmek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Ave (kıs. Avenue)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bulvar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very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çok, pek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difficult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zor, meşakkatli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take the number 41 bus</a:t>
                      </a:r>
                      <a:endParaRPr lang="en-US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41 numara otobüse bin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get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off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inmek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forest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orman, ağaçlık alan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6903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47888160"/>
              </p:ext>
            </p:extLst>
          </p:nvPr>
        </p:nvGraphicFramePr>
        <p:xfrm>
          <a:off x="457200" y="260648"/>
          <a:ext cx="8229600" cy="59766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road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yol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cheers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hoşça kal, teşekkürler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reply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letter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cevap mektubu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read it out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dışından, sesli okumak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imagine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farz edin, hayal edin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state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belirtmek, ifade etmek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attend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katılmak, gitmek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sure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emin, kesin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greet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selamlamak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beginning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başlangıç, giriş, baş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33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end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son, bitiş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8784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31982821"/>
              </p:ext>
            </p:extLst>
          </p:nvPr>
        </p:nvGraphicFramePr>
        <p:xfrm>
          <a:off x="457200" y="260643"/>
          <a:ext cx="8229600" cy="640260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scan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taramak, göz gezdirmek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email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elektronik posta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events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olaylar, durumlar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December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Aralık ayı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phone number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telefon numarası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see you soon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yakında görüşürüz, görüşmek üzere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Wednesday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Çarşamba günü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bring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getirmek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something to eat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yiyecek bir şeyler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school tennis club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okul tenis kulübü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organising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düzenliyor, ayarlıyor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competition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karşılaşma, turnuva tarzı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Friday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Cuma günü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sports centre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spor merkezi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rackets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tenis raketi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appear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görünmek, çıkmak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date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tarih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038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request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istek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0403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26383999"/>
              </p:ext>
            </p:extLst>
          </p:nvPr>
        </p:nvGraphicFramePr>
        <p:xfrm>
          <a:off x="457200" y="260641"/>
          <a:ext cx="8229600" cy="656100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use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kullanmak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dictionary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sözlük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match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eşleştirme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words and expressions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kelime ve ifadeler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definitions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tanımlar, açıklamalar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something in common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ortak nokta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back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someone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up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birisine arka çıkmak, desteklemek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stranger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yabancı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count on someone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birine güvenmek, dayanmak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buddies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kankalar, yakın arkadaşlar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get on well with someone</a:t>
                      </a:r>
                      <a:endParaRPr lang="en-US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biriyle iyi geçinmek, aynı kafada olmak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help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yardım etmek, yardım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82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depend on someone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birine dayanmak, güvenmek, bağlı olmak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5559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87898192"/>
              </p:ext>
            </p:extLst>
          </p:nvPr>
        </p:nvGraphicFramePr>
        <p:xfrm>
          <a:off x="457200" y="332654"/>
          <a:ext cx="8229600" cy="597667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like each other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birbirini sevmek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have the same interests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aynı şeylere ilgi duymak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someone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you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don’t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know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tanımadığınız, bilmediğiniz biri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come into our lives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hayatlarımıza girer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just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sadece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for a short time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kısa süreliğine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forever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sonsuza dek, ebediyen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think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düşünmek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closest friends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en yakın arkadaşlar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like brothers and sisters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abi, kardeş gibi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never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asla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lie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yalan söylemek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argue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tartışmak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1420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97990543"/>
              </p:ext>
            </p:extLst>
          </p:nvPr>
        </p:nvGraphicFramePr>
        <p:xfrm>
          <a:off x="457200" y="332654"/>
          <a:ext cx="8229600" cy="6330871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most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of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the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time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çoğu zaman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true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gerçek, esaslı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turns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döndürmek, çevirmek, dönüştürmek, yapmak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spend enough time together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birlikte yeterince zaman geçirmek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true friendships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gerçek arkadaşlıklar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similar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benzer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likes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and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dislikes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sevilen ve sevilmeyen şeyler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see a part of ourselves</a:t>
                      </a:r>
                      <a:endParaRPr lang="en-US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kendimizden bir parça görmek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proverb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atasözü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mean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anlama gelmek, ifade etmek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one mind in two bodies</a:t>
                      </a:r>
                      <a:endParaRPr lang="en-US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iki bedende tek akıl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2580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94720247"/>
              </p:ext>
            </p:extLst>
          </p:nvPr>
        </p:nvGraphicFramePr>
        <p:xfrm>
          <a:off x="457200" y="332654"/>
          <a:ext cx="8229600" cy="631722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dialog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karşılıklı konuşma, diyalog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supposed to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yükümlü olmak, (sizden) beklenmek (bir şey yapmanız)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welcoming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karşılama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serving food/drinks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yiyecek/içecek ikram etme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chatting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kısa sohbet, hal hatır sorma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see somebody off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birisini uğurlamak, yolcu etmek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feel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at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home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rahatına bak, evinde hisset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enjoy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eğlenmek, zevk almak, keyfine bakmak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 cup of tea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bir fincan çay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cookies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kurabiye, kek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hungry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aç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collection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aynı türden bir grup nesne, koleksiyon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idea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fikir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452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96746237"/>
              </p:ext>
            </p:extLst>
          </p:nvPr>
        </p:nvGraphicFramePr>
        <p:xfrm>
          <a:off x="457200" y="332654"/>
          <a:ext cx="8229600" cy="6048679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what do you have in your mind</a:t>
                      </a:r>
                      <a:endParaRPr lang="en-US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aklında ne var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animation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canlandırma, animasyon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another choice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başka bir seçenek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drama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dram türü film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that’s better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daha iyi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let’s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hadi, lım, lim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thanks for everything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her şey için teşekkürler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see you tomorrow at school</a:t>
                      </a:r>
                      <a:endParaRPr lang="en-US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yarın okulda görüşürüz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act out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canlandırmak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self-assessment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öz değerlendirme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how well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ne kadar iyi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simple texts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basit metinler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28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 smtClean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apologize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özür </a:t>
                      </a:r>
                      <a:r>
                        <a:rPr lang="tr-TR" sz="2000" dirty="0" smtClean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dilemek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8185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57357935"/>
              </p:ext>
            </p:extLst>
          </p:nvPr>
        </p:nvGraphicFramePr>
        <p:xfrm>
          <a:off x="457200" y="332655"/>
          <a:ext cx="8229600" cy="617888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friendship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arkadaşlık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lesson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ders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check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✓ işareti koymak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activities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etkinlikler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like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sevmek hoşlanmak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with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ile, birlikte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friends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arkadaşlar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then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daha sonra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share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paylaşmak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classmates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sınıf arkadaşları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example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örnek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having party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parti yapmak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drink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içmek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something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bir şey, bir şeyler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go for a walk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yürüyüşe çıkmak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play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oynamak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5678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tr-TR" b="1" i="1" dirty="0" smtClean="0">
              <a:latin typeface="Brush Script MT" pitchFamily="66" charset="0"/>
            </a:endParaRPr>
          </a:p>
          <a:p>
            <a:pPr marL="0" indent="0" algn="ctr">
              <a:buNone/>
            </a:pPr>
            <a:endParaRPr lang="tr-TR" b="1" i="1" dirty="0">
              <a:latin typeface="Brush Script MT" pitchFamily="66" charset="0"/>
            </a:endParaRPr>
          </a:p>
          <a:p>
            <a:pPr marL="0" indent="0" algn="ctr">
              <a:buNone/>
            </a:pPr>
            <a:endParaRPr lang="tr-TR" b="1" i="1" dirty="0" smtClean="0">
              <a:latin typeface="Brush Script MT" pitchFamily="66" charset="0"/>
            </a:endParaRPr>
          </a:p>
          <a:p>
            <a:pPr marL="0" indent="0" algn="ctr">
              <a:buNone/>
            </a:pPr>
            <a:r>
              <a:rPr lang="tr-TR" b="1" i="1" smtClean="0">
                <a:latin typeface="Brush Script MT" pitchFamily="66" charset="0"/>
              </a:rPr>
              <a:t>PREPARED </a:t>
            </a:r>
            <a:r>
              <a:rPr lang="tr-TR" b="1" i="1" dirty="0" smtClean="0">
                <a:latin typeface="Brush Script MT" pitchFamily="66" charset="0"/>
              </a:rPr>
              <a:t>BY: DENIZ ÖZEL</a:t>
            </a:r>
            <a:endParaRPr lang="tr-TR" b="1" i="1" dirty="0"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973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17417322"/>
              </p:ext>
            </p:extLst>
          </p:nvPr>
        </p:nvGraphicFramePr>
        <p:xfrm>
          <a:off x="457200" y="332655"/>
          <a:ext cx="8229600" cy="604867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sport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spor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go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the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movies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sinemaya, (filmlere) gitmek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study together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beraber çalışmak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concerts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konserler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eat out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dışarda yemek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shopping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malls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alışveriş merkezi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computer games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bilgisayar oyunları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watch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izlemek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just sit and chit-chat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oturup muhabbet etmek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together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beraber, birlikte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work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çalışmak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partner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arkadaş, ortak, eş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point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işaret etmek, göstermek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söylemek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other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diğer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things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şeyler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399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27050508"/>
              </p:ext>
            </p:extLst>
          </p:nvPr>
        </p:nvGraphicFramePr>
        <p:xfrm>
          <a:off x="457200" y="332660"/>
          <a:ext cx="8229600" cy="612067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match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eşleştirmek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poster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afiş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movie types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film türleri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conversation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konuşma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below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aşağıda, aşağı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write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yazmak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under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altına, altında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listen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dinlemek, dinle!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practice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alıştırma yapmak, alıştırma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hello, hi, hey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merhaba, selam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it’s x calling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arayan (benim) x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söylesene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busy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meşgul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tomorrow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yarın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evening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smtClean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Akşam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961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82279283"/>
              </p:ext>
            </p:extLst>
          </p:nvPr>
        </p:nvGraphicFramePr>
        <p:xfrm>
          <a:off x="457200" y="260646"/>
          <a:ext cx="8229600" cy="647707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not at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all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hiç (de) değil, pek değil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anything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herhangi (hiç) bir şey)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why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neden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would you like to x</a:t>
                      </a:r>
                      <a:endParaRPr lang="en-US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x yapmaya ne dersin, x yapmak ister misin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come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over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gelmek (eve) (birisinin), uğramak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great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büyük, iyi, muhteşem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do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you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1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like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x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x sever misin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comedies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komedi filmler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romances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romantic filmler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sci-fi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bilim kurgu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thrillers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gerilim filimleri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favorite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favori, en beğenilen, sevilen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bye, goodbye,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hoşçakal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take care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kendine iyi bak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47">
                <a:tc>
                  <a:txBody>
                    <a:bodyPr/>
                    <a:lstStyle/>
                    <a:p>
                      <a:pPr fontAlgn="t"/>
                      <a:r>
                        <a:rPr lang="tr-TR" sz="1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what kind of movies</a:t>
                      </a:r>
                      <a:endParaRPr lang="tr-TR" sz="18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ne tür filimler</a:t>
                      </a:r>
                      <a:endParaRPr lang="tr-TR" sz="18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8928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2597276"/>
              </p:ext>
            </p:extLst>
          </p:nvPr>
        </p:nvGraphicFramePr>
        <p:xfrm>
          <a:off x="457200" y="332669"/>
          <a:ext cx="8229600" cy="6307591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read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okumak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excuses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mazaretler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which ones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hangileri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good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iyi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I’m busy that night.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 gece işim var, meşgulüm.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I’m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going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x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-edeceğim, yapacağım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visit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ziyaret etmek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grandparents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büyük anne-baba, dede – nene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I’m not feeling well.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iyi değilim, hissetmiyorum, havamda değilim, keyfim yok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 have to x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– yapmak, etmek zorundayım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stay home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evde kalmak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wash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yıkamak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accepting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kabul etme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047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invitation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davet, davetiye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06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530479"/>
              </p:ext>
            </p:extLst>
          </p:nvPr>
        </p:nvGraphicFramePr>
        <p:xfrm>
          <a:off x="457200" y="332659"/>
          <a:ext cx="8229600" cy="597666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sentences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cümleler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box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kutu, tablo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refusing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reddetme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cousin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kuzen, yeğen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tonight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bu gece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go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out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dışarı çıkmak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having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friends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over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arkadaşların (eve) gelmesi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Sunday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Pazar günü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evening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akşam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late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geç, erken olmayan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show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gösteri, performans, etkinlik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805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I’d love to x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x’e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bayılırım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seve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seve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x</a:t>
                      </a:r>
                      <a:endParaRPr lang="en-US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0747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94201500"/>
              </p:ext>
            </p:extLst>
          </p:nvPr>
        </p:nvGraphicFramePr>
        <p:xfrm>
          <a:off x="457200" y="332654"/>
          <a:ext cx="8229600" cy="597667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talking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about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x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x hakkında konuşmak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future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gelecek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plans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planlar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arrangement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düzenleme, ayarlama, planlama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football (soccer)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futbol (sadece Amerika’da)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match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maç, karşılaşma, müsabaka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weekend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hafta sonu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go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around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gezinmek, dolaşmak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ask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sormak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for each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her biri için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question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soru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english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turkish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44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further information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daha fazla (ayrıntılı) bilgi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22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78179632"/>
              </p:ext>
            </p:extLst>
          </p:nvPr>
        </p:nvGraphicFramePr>
        <p:xfrm>
          <a:off x="457200" y="260648"/>
          <a:ext cx="8229600" cy="5904657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town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/</a:t>
                      </a:r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city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kasaba,ilçe/şehir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meet friends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arkadaşlarla buluşmak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relatives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akrabalar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computer</a:t>
                      </a:r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games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bilgisayar oyunları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exam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sınav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go shopping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alışverişe çıkmak, gitmek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uncle and aunt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amca, dayı, yenge, teyze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compare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karşılaştırmak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something fun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eğlenceli bir şey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physically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fiziksel olarak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678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active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hareketli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40690" marR="40690" marT="40690" marB="4069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118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1161</Words>
  <PresentationFormat>Ekran Gösterisi (4:3)</PresentationFormat>
  <Paragraphs>507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2016-11-07T20:08:29Z</dcterms:created>
  <dcterms:modified xsi:type="dcterms:W3CDTF">2016-11-08T09:32:30Z</dcterms:modified>
  <cp:category>www.sorubak.com</cp:category>
</cp:coreProperties>
</file>